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0" r:id="rId1"/>
  </p:sldMasterIdLst>
  <p:notesMasterIdLst>
    <p:notesMasterId r:id="rId26"/>
  </p:notesMasterIdLst>
  <p:sldIdLst>
    <p:sldId id="256" r:id="rId2"/>
    <p:sldId id="271" r:id="rId3"/>
    <p:sldId id="257" r:id="rId4"/>
    <p:sldId id="262" r:id="rId5"/>
    <p:sldId id="272" r:id="rId6"/>
    <p:sldId id="258" r:id="rId7"/>
    <p:sldId id="259" r:id="rId8"/>
    <p:sldId id="260" r:id="rId9"/>
    <p:sldId id="273" r:id="rId10"/>
    <p:sldId id="274" r:id="rId11"/>
    <p:sldId id="275" r:id="rId12"/>
    <p:sldId id="276" r:id="rId13"/>
    <p:sldId id="277" r:id="rId14"/>
    <p:sldId id="278" r:id="rId15"/>
    <p:sldId id="282" r:id="rId16"/>
    <p:sldId id="279" r:id="rId17"/>
    <p:sldId id="280" r:id="rId18"/>
    <p:sldId id="281" r:id="rId19"/>
    <p:sldId id="283" r:id="rId20"/>
    <p:sldId id="285" r:id="rId21"/>
    <p:sldId id="284" r:id="rId22"/>
    <p:sldId id="286" r:id="rId23"/>
    <p:sldId id="287" r:id="rId24"/>
    <p:sldId id="288" r:id="rId2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ера" initials="В" lastIdx="5" clrIdx="0">
    <p:extLst>
      <p:ext uri="{19B8F6BF-5375-455C-9EA6-DF929625EA0E}">
        <p15:presenceInfo xmlns:p15="http://schemas.microsoft.com/office/powerpoint/2012/main" xmlns="" userId="Вер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53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-26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701A9-170A-4CF1-9DD7-C8C9375755B7}" type="datetimeFigureOut">
              <a:rPr lang="uk-UA" smtClean="0"/>
              <a:pPr/>
              <a:t>24.08.2021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F01F95-D076-4448-B6B9-E33551F1CB9E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203490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FD5D3-7776-40F0-920D-F671638998A9}" type="datetimeFigureOut">
              <a:rPr lang="uk-UA" smtClean="0"/>
              <a:pPr/>
              <a:t>24.08.2021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9959F-6E5D-4E4B-A44F-95F8A7DFB21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466039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FD5D3-7776-40F0-920D-F671638998A9}" type="datetimeFigureOut">
              <a:rPr lang="uk-UA" smtClean="0"/>
              <a:pPr/>
              <a:t>24.08.2021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9959F-6E5D-4E4B-A44F-95F8A7DFB21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885637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FD5D3-7776-40F0-920D-F671638998A9}" type="datetimeFigureOut">
              <a:rPr lang="uk-UA" smtClean="0"/>
              <a:pPr/>
              <a:t>24.08.2021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9959F-6E5D-4E4B-A44F-95F8A7DFB21A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52527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FD5D3-7776-40F0-920D-F671638998A9}" type="datetimeFigureOut">
              <a:rPr lang="uk-UA" smtClean="0"/>
              <a:pPr/>
              <a:t>24.08.2021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9959F-6E5D-4E4B-A44F-95F8A7DFB21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553096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FD5D3-7776-40F0-920D-F671638998A9}" type="datetimeFigureOut">
              <a:rPr lang="uk-UA" smtClean="0"/>
              <a:pPr/>
              <a:t>24.08.2021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9959F-6E5D-4E4B-A44F-95F8A7DFB21A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688117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FD5D3-7776-40F0-920D-F671638998A9}" type="datetimeFigureOut">
              <a:rPr lang="uk-UA" smtClean="0"/>
              <a:pPr/>
              <a:t>24.08.2021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9959F-6E5D-4E4B-A44F-95F8A7DFB21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916274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FD5D3-7776-40F0-920D-F671638998A9}" type="datetimeFigureOut">
              <a:rPr lang="uk-UA" smtClean="0"/>
              <a:pPr/>
              <a:t>24.08.2021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9959F-6E5D-4E4B-A44F-95F8A7DFB21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9085394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FD5D3-7776-40F0-920D-F671638998A9}" type="datetimeFigureOut">
              <a:rPr lang="uk-UA" smtClean="0"/>
              <a:pPr/>
              <a:t>24.08.2021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9959F-6E5D-4E4B-A44F-95F8A7DFB21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78637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FD5D3-7776-40F0-920D-F671638998A9}" type="datetimeFigureOut">
              <a:rPr lang="uk-UA" smtClean="0"/>
              <a:pPr/>
              <a:t>24.08.2021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9959F-6E5D-4E4B-A44F-95F8A7DFB21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546153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FD5D3-7776-40F0-920D-F671638998A9}" type="datetimeFigureOut">
              <a:rPr lang="uk-UA" smtClean="0"/>
              <a:pPr/>
              <a:t>24.08.2021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9959F-6E5D-4E4B-A44F-95F8A7DFB21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819908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FD5D3-7776-40F0-920D-F671638998A9}" type="datetimeFigureOut">
              <a:rPr lang="uk-UA" smtClean="0"/>
              <a:pPr/>
              <a:t>24.08.2021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9959F-6E5D-4E4B-A44F-95F8A7DFB21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146663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FD5D3-7776-40F0-920D-F671638998A9}" type="datetimeFigureOut">
              <a:rPr lang="uk-UA" smtClean="0"/>
              <a:pPr/>
              <a:t>24.08.2021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9959F-6E5D-4E4B-A44F-95F8A7DFB21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790677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FD5D3-7776-40F0-920D-F671638998A9}" type="datetimeFigureOut">
              <a:rPr lang="uk-UA" smtClean="0"/>
              <a:pPr/>
              <a:t>24.08.2021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9959F-6E5D-4E4B-A44F-95F8A7DFB21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47103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FD5D3-7776-40F0-920D-F671638998A9}" type="datetimeFigureOut">
              <a:rPr lang="uk-UA" smtClean="0"/>
              <a:pPr/>
              <a:t>24.08.2021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9959F-6E5D-4E4B-A44F-95F8A7DFB21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99406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FD5D3-7776-40F0-920D-F671638998A9}" type="datetimeFigureOut">
              <a:rPr lang="uk-UA" smtClean="0"/>
              <a:pPr/>
              <a:t>24.08.2021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9959F-6E5D-4E4B-A44F-95F8A7DFB21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701714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FD5D3-7776-40F0-920D-F671638998A9}" type="datetimeFigureOut">
              <a:rPr lang="uk-UA" smtClean="0"/>
              <a:pPr/>
              <a:t>24.08.2021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9959F-6E5D-4E4B-A44F-95F8A7DFB21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762701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FD5D3-7776-40F0-920D-F671638998A9}" type="datetimeFigureOut">
              <a:rPr lang="uk-UA" smtClean="0"/>
              <a:pPr/>
              <a:t>24.08.2021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879959F-6E5D-4E4B-A44F-95F8A7DFB21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664498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79882"/>
            <a:ext cx="8596668" cy="1750518"/>
          </a:xfrm>
        </p:spPr>
        <p:txBody>
          <a:bodyPr>
            <a:normAutofit/>
          </a:bodyPr>
          <a:lstStyle/>
          <a:p>
            <a:pPr algn="ctr"/>
            <a:endParaRPr lang="uk-UA" sz="3900" dirty="0">
              <a:latin typeface="+mn-lt"/>
            </a:endParaRPr>
          </a:p>
        </p:txBody>
      </p:sp>
      <p:pic>
        <p:nvPicPr>
          <p:cNvPr id="6" name="Содержимое 5" descr="для през12jp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351" y="200700"/>
            <a:ext cx="9164969" cy="5318751"/>
          </a:xfrm>
        </p:spPr>
      </p:pic>
      <p:sp>
        <p:nvSpPr>
          <p:cNvPr id="7" name="TextBox 6"/>
          <p:cNvSpPr txBox="1"/>
          <p:nvPr/>
        </p:nvSpPr>
        <p:spPr>
          <a:xfrm>
            <a:off x="1729648" y="2115239"/>
            <a:ext cx="5772838" cy="252376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Презентація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досвіду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роботи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вчительки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Колонтаївського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ліцею</a:t>
            </a:r>
            <a:endParaRPr lang="ru-RU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Краснокутської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селищної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ради </a:t>
            </a:r>
          </a:p>
          <a:p>
            <a:pPr algn="ctr"/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Богодухівського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району </a:t>
            </a:r>
          </a:p>
          <a:p>
            <a:pPr algn="ctr"/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Харківської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області</a:t>
            </a:r>
            <a:endParaRPr lang="ru-RU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600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03383" y="594910"/>
            <a:ext cx="8207566" cy="4339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4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Пари </a:t>
            </a:r>
            <a:r>
              <a:rPr lang="ru-RU" sz="4400" b="1" spc="50" dirty="0" err="1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намагаюся</a:t>
            </a:r>
            <a:r>
              <a:rPr lang="ru-RU" sz="44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400" b="1" spc="50" dirty="0" err="1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формувати</a:t>
            </a:r>
            <a:r>
              <a:rPr lang="ru-RU" sz="44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так, </a:t>
            </a:r>
            <a:r>
              <a:rPr lang="ru-RU" sz="4400" b="1" spc="50" dirty="0" err="1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щоб</a:t>
            </a:r>
            <a:r>
              <a:rPr lang="ru-RU" sz="44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400" b="1" spc="50" dirty="0" err="1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сильніший</a:t>
            </a:r>
            <a:r>
              <a:rPr lang="ru-RU" sz="44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400" b="1" spc="50" dirty="0" err="1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учень</a:t>
            </a:r>
            <a:r>
              <a:rPr lang="ru-RU" sz="44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400" b="1" spc="50" dirty="0" err="1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опинявся</a:t>
            </a:r>
            <a:r>
              <a:rPr lang="ru-RU" sz="44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400" b="1" spc="50" dirty="0" err="1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поруч</a:t>
            </a:r>
            <a:r>
              <a:rPr lang="ru-RU" sz="44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400" b="1" spc="50" dirty="0" err="1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зі</a:t>
            </a:r>
            <a:r>
              <a:rPr lang="ru-RU" sz="44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400" b="1" spc="50" dirty="0" err="1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слабшим</a:t>
            </a:r>
            <a:r>
              <a:rPr lang="ru-RU" sz="44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 </a:t>
            </a:r>
            <a:r>
              <a:rPr lang="ru-RU" sz="4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Навчаючи</a:t>
            </a: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інших</a:t>
            </a: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ru-RU" sz="4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теж</a:t>
            </a: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навчаєшся</a:t>
            </a: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  </a:t>
            </a:r>
          </a:p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(Народна </a:t>
            </a:r>
            <a:r>
              <a:rPr lang="ru-RU" sz="4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мудрість</a:t>
            </a: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_viber_2021-08-23_21-55-37-3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3936"/>
            <a:ext cx="5541484" cy="4156112"/>
          </a:xfrm>
          <a:prstGeom prst="rect">
            <a:avLst/>
          </a:prstGeom>
        </p:spPr>
      </p:pic>
      <p:pic>
        <p:nvPicPr>
          <p:cNvPr id="3" name="Рисунок 2" descr="изображение_viber_2021-08-23_22-07-17-93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4660" y="1237461"/>
            <a:ext cx="4106765" cy="5475687"/>
          </a:xfrm>
          <a:prstGeom prst="rect">
            <a:avLst/>
          </a:prstGeom>
        </p:spPr>
      </p:pic>
      <p:pic>
        <p:nvPicPr>
          <p:cNvPr id="4" name="Рисунок 3" descr="изображение_viber_2021-08-23_22-13-41-1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49658" y="1"/>
            <a:ext cx="3065443" cy="408725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atriot-mi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5173"/>
            <a:ext cx="11158151" cy="439282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83037" y="275422"/>
            <a:ext cx="8295700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Виховна проблема, над якою працюю: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4231" y="2368627"/>
            <a:ext cx="966179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dirty="0" err="1" smtClean="0"/>
              <a:t>“Виховання</a:t>
            </a:r>
            <a:r>
              <a:rPr lang="uk-UA" sz="4800" dirty="0" smtClean="0"/>
              <a:t> любові до України, свого народу, рідної мови, звичаїв і традицій; бережливого ставлення до природи, власного здоров’я; поваги до батьків, старших, людської праці»</a:t>
            </a:r>
            <a:endParaRPr lang="ru-RU" sz="4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_viber_2021-08-23_21-50-17-6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812" y="1024570"/>
            <a:ext cx="7572258" cy="56791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3557" y="550843"/>
            <a:ext cx="8273667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Реалізацію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проблеми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здійснюю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під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час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уроків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та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позаурочних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заходів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_viber_2021-08-23_22-09-16-0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371" y="154236"/>
            <a:ext cx="6779045" cy="5084284"/>
          </a:xfrm>
          <a:prstGeom prst="rect">
            <a:avLst/>
          </a:prstGeom>
        </p:spPr>
      </p:pic>
      <p:pic>
        <p:nvPicPr>
          <p:cNvPr id="5" name="Рисунок 4" descr="изображение_viber_2021-08-23_22-08-41-52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74" y="2798284"/>
            <a:ext cx="2896058" cy="3861411"/>
          </a:xfrm>
          <a:prstGeom prst="rect">
            <a:avLst/>
          </a:prstGeom>
        </p:spPr>
      </p:pic>
      <p:pic>
        <p:nvPicPr>
          <p:cNvPr id="6" name="Рисунок 5" descr="изображение_viber_2021-08-23_22-09-18-40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2651" y="0"/>
            <a:ext cx="3638549" cy="48513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77937" y="5244029"/>
            <a:ext cx="7910111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Усний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журнал </a:t>
            </a:r>
          </a:p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Українська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хустка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_viber_2021-08-24_19-31-18-567.jpg"/>
          <p:cNvPicPr>
            <a:picLocks noChangeAspect="1"/>
          </p:cNvPicPr>
          <p:nvPr/>
        </p:nvPicPr>
        <p:blipFill>
          <a:blip r:embed="rId2"/>
          <a:srcRect t="21747"/>
          <a:stretch>
            <a:fillRect/>
          </a:stretch>
        </p:blipFill>
        <p:spPr>
          <a:xfrm>
            <a:off x="8401049" y="149914"/>
            <a:ext cx="3790951" cy="3955364"/>
          </a:xfrm>
          <a:prstGeom prst="rect">
            <a:avLst/>
          </a:prstGeom>
        </p:spPr>
      </p:pic>
      <p:pic>
        <p:nvPicPr>
          <p:cNvPr id="3" name="Рисунок 2" descr="изображение_viber_2021-08-24_19-31-18-83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34" y="2613751"/>
            <a:ext cx="5658998" cy="4244249"/>
          </a:xfrm>
          <a:prstGeom prst="rect">
            <a:avLst/>
          </a:prstGeom>
        </p:spPr>
      </p:pic>
      <p:pic>
        <p:nvPicPr>
          <p:cNvPr id="2" name="Рисунок 1" descr="изображение_viber_2021-08-24_19-31-16-57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50" y="193271"/>
            <a:ext cx="3726454" cy="2794841"/>
          </a:xfrm>
          <a:prstGeom prst="rect">
            <a:avLst/>
          </a:prstGeom>
        </p:spPr>
      </p:pic>
      <p:pic>
        <p:nvPicPr>
          <p:cNvPr id="5" name="Рисунок 4" descr="изображение_viber_2021-08-24_19-31-18-983.jpg"/>
          <p:cNvPicPr>
            <a:picLocks noChangeAspect="1"/>
          </p:cNvPicPr>
          <p:nvPr/>
        </p:nvPicPr>
        <p:blipFill>
          <a:blip r:embed="rId5"/>
          <a:srcRect l="7733" t="27791" r="25477" b="15020"/>
          <a:stretch>
            <a:fillRect/>
          </a:stretch>
        </p:blipFill>
        <p:spPr>
          <a:xfrm>
            <a:off x="4652716" y="144579"/>
            <a:ext cx="3294663" cy="37613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05689" y="5046133"/>
            <a:ext cx="5475111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День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вишиванки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_viber_2021-08-23_22-22-48-314.jpg"/>
          <p:cNvPicPr>
            <a:picLocks noChangeAspect="1"/>
          </p:cNvPicPr>
          <p:nvPr/>
        </p:nvPicPr>
        <p:blipFill>
          <a:blip r:embed="rId2"/>
          <a:srcRect l="3088" t="23800" b="9881"/>
          <a:stretch>
            <a:fillRect/>
          </a:stretch>
        </p:blipFill>
        <p:spPr>
          <a:xfrm>
            <a:off x="5880262" y="187288"/>
            <a:ext cx="6139142" cy="3150824"/>
          </a:xfrm>
          <a:prstGeom prst="rect">
            <a:avLst/>
          </a:prstGeom>
        </p:spPr>
      </p:pic>
      <p:pic>
        <p:nvPicPr>
          <p:cNvPr id="3" name="Рисунок 2" descr="изображение_viber_2021-08-23_22-15-24-221.jpg"/>
          <p:cNvPicPr>
            <a:picLocks noChangeAspect="1"/>
          </p:cNvPicPr>
          <p:nvPr/>
        </p:nvPicPr>
        <p:blipFill>
          <a:blip r:embed="rId3"/>
          <a:srcRect l="13730" t="34217"/>
          <a:stretch>
            <a:fillRect/>
          </a:stretch>
        </p:blipFill>
        <p:spPr>
          <a:xfrm>
            <a:off x="319489" y="1288974"/>
            <a:ext cx="4437273" cy="4511407"/>
          </a:xfrm>
          <a:prstGeom prst="rect">
            <a:avLst/>
          </a:prstGeom>
        </p:spPr>
      </p:pic>
      <p:pic>
        <p:nvPicPr>
          <p:cNvPr id="4" name="Рисунок 3" descr="изображение_viber_2021-08-23_22-14-51-0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92549" y="1718632"/>
            <a:ext cx="2499451" cy="3332601"/>
          </a:xfrm>
          <a:prstGeom prst="rect">
            <a:avLst/>
          </a:prstGeom>
        </p:spPr>
      </p:pic>
      <p:pic>
        <p:nvPicPr>
          <p:cNvPr id="5" name="Рисунок 4" descr="изображение_viber_2021-08-23_21-58-18-580.jpg"/>
          <p:cNvPicPr>
            <a:picLocks noChangeAspect="1"/>
          </p:cNvPicPr>
          <p:nvPr/>
        </p:nvPicPr>
        <p:blipFill>
          <a:blip r:embed="rId5"/>
          <a:srcRect l="24868" t="16868" r="11089" b="32048"/>
          <a:stretch>
            <a:fillRect/>
          </a:stretch>
        </p:blipFill>
        <p:spPr>
          <a:xfrm>
            <a:off x="5420299" y="3095741"/>
            <a:ext cx="3294044" cy="35033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8641" y="176270"/>
            <a:ext cx="615515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Подорож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казку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_viber_2021-08-23_21-51-09-436.jpg"/>
          <p:cNvPicPr>
            <a:picLocks noChangeAspect="1"/>
          </p:cNvPicPr>
          <p:nvPr/>
        </p:nvPicPr>
        <p:blipFill>
          <a:blip r:embed="rId2"/>
          <a:srcRect t="11909"/>
          <a:stretch>
            <a:fillRect/>
          </a:stretch>
        </p:blipFill>
        <p:spPr>
          <a:xfrm>
            <a:off x="5927076" y="2905700"/>
            <a:ext cx="5982159" cy="3952300"/>
          </a:xfrm>
          <a:prstGeom prst="rect">
            <a:avLst/>
          </a:prstGeom>
        </p:spPr>
      </p:pic>
      <p:pic>
        <p:nvPicPr>
          <p:cNvPr id="3" name="Рисунок 2" descr="изображение_viber_2021-08-23_22-02-39-56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24" y="3899970"/>
            <a:ext cx="4968607" cy="2794841"/>
          </a:xfrm>
          <a:prstGeom prst="rect">
            <a:avLst/>
          </a:prstGeom>
        </p:spPr>
      </p:pic>
      <p:pic>
        <p:nvPicPr>
          <p:cNvPr id="5" name="Рисунок 4" descr="изображение_viber_2021-08-23_22-11-19-632.jpg"/>
          <p:cNvPicPr>
            <a:picLocks noChangeAspect="1"/>
          </p:cNvPicPr>
          <p:nvPr/>
        </p:nvPicPr>
        <p:blipFill>
          <a:blip r:embed="rId4"/>
          <a:srcRect l="13945" t="30040" b="18072"/>
          <a:stretch>
            <a:fillRect/>
          </a:stretch>
        </p:blipFill>
        <p:spPr>
          <a:xfrm>
            <a:off x="187287" y="0"/>
            <a:ext cx="4426256" cy="3558448"/>
          </a:xfrm>
          <a:prstGeom prst="rect">
            <a:avLst/>
          </a:prstGeom>
        </p:spPr>
      </p:pic>
      <p:pic>
        <p:nvPicPr>
          <p:cNvPr id="6" name="Рисунок 5" descr="изображение_viber_2021-08-23_22-29-58-50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9354" y="539827"/>
            <a:ext cx="4042646" cy="2273988"/>
          </a:xfrm>
          <a:prstGeom prst="rect">
            <a:avLst/>
          </a:prstGeom>
        </p:spPr>
      </p:pic>
      <p:pic>
        <p:nvPicPr>
          <p:cNvPr id="7" name="Рисунок 6" descr="изображение_viber_2021-08-23_22-28-47-001.jpg"/>
          <p:cNvPicPr>
            <a:picLocks noChangeAspect="1"/>
          </p:cNvPicPr>
          <p:nvPr/>
        </p:nvPicPr>
        <p:blipFill>
          <a:blip r:embed="rId6"/>
          <a:srcRect t="23163"/>
          <a:stretch>
            <a:fillRect/>
          </a:stretch>
        </p:blipFill>
        <p:spPr>
          <a:xfrm>
            <a:off x="4326412" y="352540"/>
            <a:ext cx="3813851" cy="21923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02516" y="2919470"/>
            <a:ext cx="378980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Інші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свята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_viber_2021-08-24_19-59-20-06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805" y="143220"/>
            <a:ext cx="5361542" cy="4021156"/>
          </a:xfrm>
          <a:prstGeom prst="rect">
            <a:avLst/>
          </a:prstGeom>
        </p:spPr>
      </p:pic>
      <p:pic>
        <p:nvPicPr>
          <p:cNvPr id="2" name="Рисунок 1" descr="изображение_viber_2021-08-23_21-49-36-278.jpg"/>
          <p:cNvPicPr>
            <a:picLocks noChangeAspect="1"/>
          </p:cNvPicPr>
          <p:nvPr/>
        </p:nvPicPr>
        <p:blipFill>
          <a:blip r:embed="rId3"/>
          <a:srcRect t="-474" r="-3679" b="37500"/>
          <a:stretch>
            <a:fillRect/>
          </a:stretch>
        </p:blipFill>
        <p:spPr>
          <a:xfrm>
            <a:off x="187288" y="3457978"/>
            <a:ext cx="3933020" cy="3185192"/>
          </a:xfrm>
          <a:prstGeom prst="rect">
            <a:avLst/>
          </a:prstGeom>
        </p:spPr>
      </p:pic>
      <p:pic>
        <p:nvPicPr>
          <p:cNvPr id="3" name="Рисунок 2" descr="изображение_viber_2021-08-24_20-04-15-818.jpg"/>
          <p:cNvPicPr>
            <a:picLocks noChangeAspect="1"/>
          </p:cNvPicPr>
          <p:nvPr/>
        </p:nvPicPr>
        <p:blipFill>
          <a:blip r:embed="rId4"/>
          <a:srcRect l="-1972" r="16708"/>
          <a:stretch>
            <a:fillRect/>
          </a:stretch>
        </p:blipFill>
        <p:spPr>
          <a:xfrm>
            <a:off x="6896559" y="2214391"/>
            <a:ext cx="5078776" cy="44673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35537" y="1013552"/>
            <a:ext cx="344828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Зустрічі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_viber_2021-08-24_21-25-57-2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0231" y="3076459"/>
            <a:ext cx="4865783" cy="3649337"/>
          </a:xfrm>
          <a:prstGeom prst="rect">
            <a:avLst/>
          </a:prstGeom>
        </p:spPr>
      </p:pic>
      <p:pic>
        <p:nvPicPr>
          <p:cNvPr id="3" name="Рисунок 2" descr="изображение_viber_2021-08-23_21-46-31-46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203"/>
            <a:ext cx="4913521" cy="3685141"/>
          </a:xfrm>
          <a:prstGeom prst="rect">
            <a:avLst/>
          </a:prstGeom>
        </p:spPr>
      </p:pic>
      <p:pic>
        <p:nvPicPr>
          <p:cNvPr id="6" name="Рисунок 5" descr="изображение_viber_2021-08-23_22-05-14-30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584" y="3109511"/>
            <a:ext cx="4997986" cy="3748489"/>
          </a:xfrm>
          <a:prstGeom prst="rect">
            <a:avLst/>
          </a:prstGeom>
        </p:spPr>
      </p:pic>
      <p:pic>
        <p:nvPicPr>
          <p:cNvPr id="5" name="Рисунок 4" descr="изображение_viber_2021-08-23_22-01-01-08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7528" y="176270"/>
            <a:ext cx="4678494" cy="35088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73688" y="5277080"/>
            <a:ext cx="6279614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Подорожі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на лоно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природи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рам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704" y="176271"/>
            <a:ext cx="7295003" cy="64779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75422"/>
            <a:ext cx="8596668" cy="165497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Клочан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Віри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Іванівни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227941" y="1883884"/>
            <a:ext cx="3547431" cy="405420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79641" y="1883884"/>
            <a:ext cx="3592755" cy="4076240"/>
          </a:xfrm>
          <a:prstGeom prst="ellipse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_viber_2021-08-23_22-09-40-0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56" y="250632"/>
            <a:ext cx="6981022" cy="52357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71981" y="804231"/>
            <a:ext cx="4693184" cy="31700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забуваємо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про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рухову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активність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під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час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уроків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та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перерв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_viber_2021-08-23_21-56-22-055.jpg"/>
          <p:cNvPicPr>
            <a:picLocks noChangeAspect="1"/>
          </p:cNvPicPr>
          <p:nvPr/>
        </p:nvPicPr>
        <p:blipFill>
          <a:blip r:embed="rId2"/>
          <a:srcRect r="7928" b="19422"/>
          <a:stretch>
            <a:fillRect/>
          </a:stretch>
        </p:blipFill>
        <p:spPr>
          <a:xfrm>
            <a:off x="197156" y="165253"/>
            <a:ext cx="3228936" cy="3767769"/>
          </a:xfrm>
          <a:prstGeom prst="rect">
            <a:avLst/>
          </a:prstGeom>
        </p:spPr>
      </p:pic>
      <p:pic>
        <p:nvPicPr>
          <p:cNvPr id="4" name="Рисунок 3" descr="изображение_viber_2021-08-23_21-51-56-615.jpg"/>
          <p:cNvPicPr>
            <a:picLocks noChangeAspect="1"/>
          </p:cNvPicPr>
          <p:nvPr/>
        </p:nvPicPr>
        <p:blipFill>
          <a:blip r:embed="rId3"/>
          <a:srcRect l="22702"/>
          <a:stretch>
            <a:fillRect/>
          </a:stretch>
        </p:blipFill>
        <p:spPr>
          <a:xfrm>
            <a:off x="8053330" y="0"/>
            <a:ext cx="4138670" cy="4015648"/>
          </a:xfrm>
          <a:prstGeom prst="rect">
            <a:avLst/>
          </a:prstGeom>
        </p:spPr>
      </p:pic>
      <p:pic>
        <p:nvPicPr>
          <p:cNvPr id="6" name="Рисунок 5" descr="изображение_viber_2021-08-23_22-14-20-62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903" y="2805932"/>
            <a:ext cx="2733331" cy="3644442"/>
          </a:xfrm>
          <a:prstGeom prst="rect">
            <a:avLst/>
          </a:prstGeom>
        </p:spPr>
      </p:pic>
      <p:pic>
        <p:nvPicPr>
          <p:cNvPr id="7" name="Рисунок 6" descr="изображение_viber_2021-08-23_22-24-13-90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6325" y="3613534"/>
            <a:ext cx="5089358" cy="3244466"/>
          </a:xfrm>
          <a:prstGeom prst="rect">
            <a:avLst/>
          </a:prstGeom>
        </p:spPr>
      </p:pic>
      <p:pic>
        <p:nvPicPr>
          <p:cNvPr id="8" name="Рисунок 7" descr="изображение_viber_2021-08-23_21-58-47-21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8279" y="198304"/>
            <a:ext cx="4751939" cy="356395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_viber_2021-08-23_22-24-16-7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44" y="220338"/>
            <a:ext cx="5677360" cy="4258020"/>
          </a:xfrm>
          <a:prstGeom prst="rect">
            <a:avLst/>
          </a:prstGeom>
        </p:spPr>
      </p:pic>
      <p:pic>
        <p:nvPicPr>
          <p:cNvPr id="4" name="Рисунок 3" descr="изображение_viber_2021-08-23_22-28-05-9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848" y="198303"/>
            <a:ext cx="5339508" cy="4004631"/>
          </a:xfrm>
          <a:prstGeom prst="rect">
            <a:avLst/>
          </a:prstGeom>
        </p:spPr>
      </p:pic>
      <p:pic>
        <p:nvPicPr>
          <p:cNvPr id="5" name="Рисунок 4" descr="изображение_viber_2021-08-23_22-28-44-88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4299" y="3219680"/>
            <a:ext cx="4469176" cy="3351882"/>
          </a:xfrm>
          <a:prstGeom prst="rect">
            <a:avLst/>
          </a:prstGeom>
        </p:spPr>
      </p:pic>
      <p:pic>
        <p:nvPicPr>
          <p:cNvPr id="6" name="Рисунок 5" descr="изображение_viber_2021-08-24_21-26-41-31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2530" y="3448278"/>
            <a:ext cx="4454486" cy="33408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25418" y="495759"/>
            <a:ext cx="96397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Цікаво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проводимо </a:t>
            </a:r>
            <a:r>
              <a:rPr lang="ru-RU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ранкові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зустрічі</a:t>
            </a:r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_viber_2021-08-24_21-18-01-419.jpg"/>
          <p:cNvPicPr>
            <a:picLocks noChangeAspect="1"/>
          </p:cNvPicPr>
          <p:nvPr/>
        </p:nvPicPr>
        <p:blipFill>
          <a:blip r:embed="rId2"/>
          <a:srcRect l="6234" t="30683" b="15502"/>
          <a:stretch>
            <a:fillRect/>
          </a:stretch>
        </p:blipFill>
        <p:spPr>
          <a:xfrm>
            <a:off x="6841473" y="0"/>
            <a:ext cx="4822863" cy="3690650"/>
          </a:xfrm>
          <a:prstGeom prst="rect">
            <a:avLst/>
          </a:prstGeom>
        </p:spPr>
      </p:pic>
      <p:pic>
        <p:nvPicPr>
          <p:cNvPr id="3" name="Рисунок 2" descr="изображение_viber_2021-08-24_21-18-41-901.jpg"/>
          <p:cNvPicPr>
            <a:picLocks noChangeAspect="1"/>
          </p:cNvPicPr>
          <p:nvPr/>
        </p:nvPicPr>
        <p:blipFill>
          <a:blip r:embed="rId3"/>
          <a:srcRect t="30201" b="22249"/>
          <a:stretch>
            <a:fillRect/>
          </a:stretch>
        </p:blipFill>
        <p:spPr>
          <a:xfrm>
            <a:off x="582746" y="165253"/>
            <a:ext cx="5143500" cy="3260993"/>
          </a:xfrm>
          <a:prstGeom prst="rect">
            <a:avLst/>
          </a:prstGeom>
        </p:spPr>
      </p:pic>
      <p:pic>
        <p:nvPicPr>
          <p:cNvPr id="4" name="Рисунок 3" descr="изображение_viber_2021-08-24_21-16-57-764.jpg"/>
          <p:cNvPicPr>
            <a:picLocks noChangeAspect="1"/>
          </p:cNvPicPr>
          <p:nvPr/>
        </p:nvPicPr>
        <p:blipFill>
          <a:blip r:embed="rId4"/>
          <a:srcRect b="26997"/>
          <a:stretch>
            <a:fillRect/>
          </a:stretch>
        </p:blipFill>
        <p:spPr>
          <a:xfrm>
            <a:off x="3590351" y="2910595"/>
            <a:ext cx="4055355" cy="3947405"/>
          </a:xfrm>
          <a:prstGeom prst="rect">
            <a:avLst/>
          </a:prstGeom>
        </p:spPr>
      </p:pic>
      <p:pic>
        <p:nvPicPr>
          <p:cNvPr id="5" name="Рисунок 4" descr="изображение_viber_2021-08-24_21-20-25-992.jpg"/>
          <p:cNvPicPr>
            <a:picLocks noChangeAspect="1"/>
          </p:cNvPicPr>
          <p:nvPr/>
        </p:nvPicPr>
        <p:blipFill>
          <a:blip r:embed="rId5"/>
          <a:srcRect t="18326" b="7874"/>
          <a:stretch>
            <a:fillRect/>
          </a:stretch>
        </p:blipFill>
        <p:spPr>
          <a:xfrm>
            <a:off x="7886929" y="3398704"/>
            <a:ext cx="3515528" cy="34592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2371" y="4087258"/>
            <a:ext cx="3580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</a:t>
            </a:r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 уроки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_viber_2021-08-23_22-12-43-5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843" y="0"/>
            <a:ext cx="5339508" cy="4004631"/>
          </a:xfrm>
          <a:prstGeom prst="rect">
            <a:avLst/>
          </a:prstGeom>
        </p:spPr>
      </p:pic>
      <p:pic>
        <p:nvPicPr>
          <p:cNvPr id="2" name="Рисунок 1" descr="изображение_viber_2021-08-23_22-22-49-144.jpg"/>
          <p:cNvPicPr>
            <a:picLocks noChangeAspect="1"/>
          </p:cNvPicPr>
          <p:nvPr/>
        </p:nvPicPr>
        <p:blipFill>
          <a:blip r:embed="rId3"/>
          <a:srcRect r="18475"/>
          <a:stretch>
            <a:fillRect/>
          </a:stretch>
        </p:blipFill>
        <p:spPr>
          <a:xfrm>
            <a:off x="2945178" y="0"/>
            <a:ext cx="4083585" cy="3756752"/>
          </a:xfrm>
          <a:prstGeom prst="rect">
            <a:avLst/>
          </a:prstGeom>
        </p:spPr>
      </p:pic>
      <p:pic>
        <p:nvPicPr>
          <p:cNvPr id="5" name="Рисунок 4" descr="изображение_viber_2021-08-23_22-28-29-75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588" y="198302"/>
            <a:ext cx="3416606" cy="4555475"/>
          </a:xfrm>
          <a:prstGeom prst="rect">
            <a:avLst/>
          </a:prstGeom>
        </p:spPr>
      </p:pic>
      <p:pic>
        <p:nvPicPr>
          <p:cNvPr id="6" name="Рисунок 5" descr="изображение_viber_2021-08-23_22-12-45-778.jpg"/>
          <p:cNvPicPr>
            <a:picLocks noChangeAspect="1"/>
          </p:cNvPicPr>
          <p:nvPr/>
        </p:nvPicPr>
        <p:blipFill>
          <a:blip r:embed="rId5"/>
          <a:srcRect t="11647" b="46667"/>
          <a:stretch>
            <a:fillRect/>
          </a:stretch>
        </p:blipFill>
        <p:spPr>
          <a:xfrm>
            <a:off x="4769155" y="3668617"/>
            <a:ext cx="5652802" cy="314195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4852" y="284813"/>
            <a:ext cx="9274002" cy="6573188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Дата народження: </a:t>
            </a:r>
            <a:r>
              <a:rPr lang="uk-UA" dirty="0" smtClean="0">
                <a:solidFill>
                  <a:srgbClr val="00B050"/>
                </a:solidFill>
              </a:rPr>
              <a:t>30 липня 1965 року</a:t>
            </a:r>
            <a:br>
              <a:rPr lang="uk-UA" dirty="0" smtClean="0">
                <a:solidFill>
                  <a:srgbClr val="00B050"/>
                </a:solidFill>
              </a:rPr>
            </a:br>
            <a:r>
              <a:rPr lang="uk-UA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Освіта: </a:t>
            </a:r>
            <a:r>
              <a:rPr lang="uk-UA" dirty="0" smtClean="0">
                <a:solidFill>
                  <a:srgbClr val="00B050"/>
                </a:solidFill>
              </a:rPr>
              <a:t>середня спеціальна,</a:t>
            </a:r>
            <a:br>
              <a:rPr lang="uk-UA" dirty="0" smtClean="0">
                <a:solidFill>
                  <a:srgbClr val="00B050"/>
                </a:solidFill>
              </a:rPr>
            </a:br>
            <a:r>
              <a:rPr lang="uk-UA" dirty="0" smtClean="0">
                <a:solidFill>
                  <a:srgbClr val="00B050"/>
                </a:solidFill>
              </a:rPr>
              <a:t>          Макіївське педагогічне училище</a:t>
            </a:r>
            <a:br>
              <a:rPr lang="uk-UA" dirty="0" smtClean="0">
                <a:solidFill>
                  <a:srgbClr val="00B050"/>
                </a:solidFill>
              </a:rPr>
            </a:br>
            <a:r>
              <a:rPr lang="uk-UA" dirty="0">
                <a:solidFill>
                  <a:srgbClr val="00B050"/>
                </a:solidFill>
              </a:rPr>
              <a:t> </a:t>
            </a:r>
            <a:r>
              <a:rPr lang="uk-UA" dirty="0" smtClean="0">
                <a:solidFill>
                  <a:srgbClr val="00B050"/>
                </a:solidFill>
              </a:rPr>
              <a:t>                          1984 рік</a:t>
            </a:r>
            <a:br>
              <a:rPr lang="uk-UA" dirty="0" smtClean="0">
                <a:solidFill>
                  <a:srgbClr val="00B050"/>
                </a:solidFill>
              </a:rPr>
            </a:br>
            <a:r>
              <a:rPr lang="uk-UA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Спеціальність за дипломом: </a:t>
            </a:r>
            <a:r>
              <a:rPr lang="uk-UA" dirty="0" smtClean="0">
                <a:solidFill>
                  <a:srgbClr val="00B050"/>
                </a:solidFill>
              </a:rPr>
              <a:t>учитель           			початкових класів, старший 								піонерський вожатий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Місце роботи: </a:t>
            </a:r>
            <a:r>
              <a:rPr lang="uk-UA" dirty="0" err="1" smtClean="0">
                <a:solidFill>
                  <a:srgbClr val="00B050"/>
                </a:solidFill>
              </a:rPr>
              <a:t>Колонтаївський</a:t>
            </a:r>
            <a:r>
              <a:rPr lang="uk-UA" dirty="0" smtClean="0">
                <a:solidFill>
                  <a:srgbClr val="00B050"/>
                </a:solidFill>
              </a:rPr>
              <a:t> ліцей</a:t>
            </a:r>
            <a:br>
              <a:rPr lang="uk-UA" dirty="0" smtClean="0">
                <a:solidFill>
                  <a:srgbClr val="00B050"/>
                </a:solidFill>
              </a:rPr>
            </a:br>
            <a:r>
              <a:rPr lang="uk-UA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Посада:</a:t>
            </a:r>
            <a:r>
              <a:rPr lang="uk-UA" dirty="0" smtClean="0"/>
              <a:t> </a:t>
            </a:r>
            <a:r>
              <a:rPr lang="uk-UA" dirty="0" smtClean="0">
                <a:solidFill>
                  <a:srgbClr val="00B050"/>
                </a:solidFill>
              </a:rPr>
              <a:t>вчитель початкових класів</a:t>
            </a:r>
            <a:br>
              <a:rPr lang="uk-UA" dirty="0" smtClean="0">
                <a:solidFill>
                  <a:srgbClr val="00B050"/>
                </a:solidFill>
              </a:rPr>
            </a:br>
            <a:r>
              <a:rPr lang="uk-UA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Стаж роботи: </a:t>
            </a:r>
            <a:r>
              <a:rPr lang="uk-UA" dirty="0" smtClean="0">
                <a:solidFill>
                  <a:srgbClr val="00B050"/>
                </a:solidFill>
              </a:rPr>
              <a:t>37 років </a:t>
            </a:r>
            <a:br>
              <a:rPr lang="uk-UA" dirty="0" smtClean="0">
                <a:solidFill>
                  <a:srgbClr val="00B050"/>
                </a:solidFill>
              </a:rPr>
            </a:br>
            <a:r>
              <a:rPr lang="uk-UA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Дата останньої атестації: </a:t>
            </a:r>
            <a:r>
              <a:rPr lang="uk-UA" dirty="0" smtClean="0">
                <a:solidFill>
                  <a:srgbClr val="00B050"/>
                </a:solidFill>
              </a:rPr>
              <a:t>березень 2021 року</a:t>
            </a:r>
            <a:br>
              <a:rPr lang="uk-UA" dirty="0" smtClean="0">
                <a:solidFill>
                  <a:srgbClr val="00B050"/>
                </a:solidFill>
              </a:rPr>
            </a:br>
            <a:r>
              <a:rPr lang="uk-UA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Категорія : </a:t>
            </a:r>
            <a:r>
              <a:rPr lang="uk-UA" dirty="0" smtClean="0">
                <a:solidFill>
                  <a:srgbClr val="00B050"/>
                </a:solidFill>
              </a:rPr>
              <a:t>спеціаліст </a:t>
            </a:r>
            <a:r>
              <a:rPr lang="uk-UA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/>
            </a:r>
            <a:br>
              <a:rPr lang="uk-UA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endParaRPr lang="uk-UA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970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_viber_2021-08-23_21-57-05-5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4611" y="2684748"/>
            <a:ext cx="2898584" cy="3864779"/>
          </a:xfrm>
          <a:prstGeom prst="rect">
            <a:avLst/>
          </a:prstGeom>
        </p:spPr>
      </p:pic>
      <p:pic>
        <p:nvPicPr>
          <p:cNvPr id="4" name="Рисунок 3" descr="изображение_viber_2021-08-23_21-58-18-58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716" y="1292951"/>
            <a:ext cx="3205907" cy="4274543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944381" y="164892"/>
            <a:ext cx="8169640" cy="1619841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своїй роботі керуюся настановами великих педагогів</a:t>
            </a:r>
            <a:endParaRPr lang="uk-UA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91911" y="1862666"/>
            <a:ext cx="11604978" cy="4995333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uk-UA" sz="3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 Найважливіше завдання – закласти міцний фундамент знань. Настільки міцний, щоб учителям, які працюватимуть після вас, взагалі не треба було думати про фундамент»</a:t>
            </a:r>
          </a:p>
          <a:p>
            <a:r>
              <a:rPr lang="uk-UA" sz="3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В. О. Сухомлинський</a:t>
            </a:r>
          </a:p>
          <a:p>
            <a:pPr algn="l"/>
            <a:endParaRPr lang="uk-UA" sz="3500" dirty="0" smtClean="0"/>
          </a:p>
          <a:p>
            <a:pPr algn="l"/>
            <a:r>
              <a:rPr lang="uk-UA" sz="3500" dirty="0" smtClean="0"/>
              <a:t>«</a:t>
            </a:r>
            <a:r>
              <a:rPr lang="uk-UA" sz="3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Частіше запрошувати на уроки </a:t>
            </a:r>
            <a:r>
              <a:rPr lang="uk-UA" sz="3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Момуса</a:t>
            </a:r>
            <a:r>
              <a:rPr lang="uk-UA" sz="3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– бога сміху і жартів, щоб прогнати з уроку Морфея – бога сну» 							</a:t>
            </a:r>
          </a:p>
          <a:p>
            <a:pPr algn="l"/>
            <a:r>
              <a:rPr lang="uk-UA" sz="3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                                                Ш.О.</a:t>
            </a:r>
            <a:r>
              <a:rPr lang="uk-UA" sz="3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Амонашвілі</a:t>
            </a:r>
            <a:r>
              <a:rPr lang="uk-UA" sz="3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                                    </a:t>
            </a:r>
          </a:p>
          <a:p>
            <a:pPr algn="l"/>
            <a:r>
              <a:rPr lang="uk-UA" sz="3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                                                                                  </a:t>
            </a:r>
            <a:endParaRPr lang="uk-UA" sz="3500" dirty="0" smtClean="0"/>
          </a:p>
          <a:p>
            <a:pPr algn="l"/>
            <a:endParaRPr lang="uk-UA" sz="3200" dirty="0" smtClean="0"/>
          </a:p>
        </p:txBody>
      </p:sp>
    </p:spTree>
    <p:extLst>
      <p:ext uri="{BB962C8B-B14F-4D97-AF65-F5344CB8AC3E}">
        <p14:creationId xmlns:p14="http://schemas.microsoft.com/office/powerpoint/2010/main" xmlns="" val="55156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през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13" y="296563"/>
            <a:ext cx="11530987" cy="59182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507524"/>
            <a:ext cx="8596668" cy="422875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Девіз</a:t>
            </a:r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життя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4205" y="1608462"/>
            <a:ext cx="11380573" cy="5249537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4800" dirty="0" smtClean="0"/>
          </a:p>
          <a:p>
            <a:pPr algn="ctr"/>
            <a:r>
              <a:rPr lang="ru-RU" sz="4800" dirty="0" smtClean="0"/>
              <a:t>«</a:t>
            </a:r>
            <a:r>
              <a:rPr lang="ru-RU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Ніяка</a:t>
            </a: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мета не </a:t>
            </a:r>
            <a:r>
              <a:rPr lang="ru-RU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настільки</a:t>
            </a: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висока</a:t>
            </a: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щоб</a:t>
            </a: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виправдовувала</a:t>
            </a: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негідні</a:t>
            </a: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засоби</a:t>
            </a: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для </a:t>
            </a:r>
            <a:r>
              <a:rPr lang="ru-RU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її</a:t>
            </a: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досягнення</a:t>
            </a: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.» </a:t>
            </a:r>
          </a:p>
          <a:p>
            <a:pPr algn="ctr"/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(Альберт </a:t>
            </a:r>
            <a:r>
              <a:rPr lang="ru-RU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Ейнштейн</a:t>
            </a: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</a:t>
            </a:r>
            <a:endParaRPr lang="ru-RU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_viber_2021-08-23_22-07-51-3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788" y="3200400"/>
            <a:ext cx="4568328" cy="3426246"/>
          </a:xfrm>
          <a:prstGeom prst="rect">
            <a:avLst/>
          </a:prstGeom>
        </p:spPr>
      </p:pic>
      <p:pic>
        <p:nvPicPr>
          <p:cNvPr id="6" name="Рисунок 5" descr="изображение_viber_2021-08-23_21-47-51-4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5123" y="176576"/>
            <a:ext cx="2490960" cy="332128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86654" y="631632"/>
            <a:ext cx="8596668" cy="1713875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Методична проблема, над</a:t>
            </a:r>
            <a:br>
              <a:rPr lang="uk-UA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uk-UA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якою працюю:</a:t>
            </a:r>
            <a:endParaRPr lang="uk-UA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77334" y="2323474"/>
            <a:ext cx="8596668" cy="4257208"/>
          </a:xfrm>
        </p:spPr>
        <p:txBody>
          <a:bodyPr>
            <a:normAutofit/>
          </a:bodyPr>
          <a:lstStyle/>
          <a:p>
            <a:pPr algn="ctr"/>
            <a:r>
              <a:rPr lang="uk-UA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</a:t>
            </a:r>
            <a:r>
              <a:rPr lang="uk-UA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Упровадження групової роботи в </a:t>
            </a:r>
            <a:r>
              <a:rPr lang="uk-UA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компетентнісному</a:t>
            </a:r>
            <a:r>
              <a:rPr lang="uk-UA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навчанні учнів початкової школи»</a:t>
            </a:r>
            <a:endParaRPr lang="uk-UA" sz="5400" dirty="0"/>
          </a:p>
        </p:txBody>
      </p:sp>
    </p:spTree>
    <p:extLst>
      <p:ext uri="{BB962C8B-B14F-4D97-AF65-F5344CB8AC3E}">
        <p14:creationId xmlns:p14="http://schemas.microsoft.com/office/powerpoint/2010/main" xmlns="" val="344544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_viber_2021-08-23_22-25-23-3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359" y="1848079"/>
            <a:ext cx="4931884" cy="3698913"/>
          </a:xfrm>
          <a:prstGeom prst="rect">
            <a:avLst/>
          </a:prstGeom>
        </p:spPr>
      </p:pic>
      <p:pic>
        <p:nvPicPr>
          <p:cNvPr id="4" name="Рисунок 3" descr="изображение_viber_2021-08-23_22-09-58-6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07" y="143219"/>
            <a:ext cx="3003473" cy="40046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Вважаю цю проблему актуальною, тому що:</a:t>
            </a:r>
            <a:endParaRPr lang="uk-UA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753849"/>
            <a:ext cx="8596668" cy="5104151"/>
          </a:xfrm>
        </p:spPr>
        <p:txBody>
          <a:bodyPr>
            <a:normAutofit/>
          </a:bodyPr>
          <a:lstStyle/>
          <a:p>
            <a:pPr marL="514350" indent="-514350" fontAlgn="base">
              <a:buNone/>
            </a:pPr>
            <a:r>
              <a:rPr lang="uk-UA" sz="3000" dirty="0" smtClean="0"/>
              <a:t> </a:t>
            </a:r>
            <a:r>
              <a:rPr lang="uk-UA" sz="2800" dirty="0" smtClean="0"/>
              <a:t>- </a:t>
            </a:r>
            <a:r>
              <a:rPr lang="ru-RU" sz="2800" dirty="0" err="1" smtClean="0"/>
              <a:t>Групова</a:t>
            </a:r>
            <a:r>
              <a:rPr lang="ru-RU" sz="2800" dirty="0" smtClean="0"/>
              <a:t> робота (</a:t>
            </a:r>
            <a:r>
              <a:rPr lang="ru-RU" sz="2800" dirty="0" err="1" smtClean="0"/>
              <a:t>або</a:t>
            </a:r>
            <a:r>
              <a:rPr lang="ru-RU" sz="2800" dirty="0" smtClean="0"/>
              <a:t>, </a:t>
            </a:r>
            <a:r>
              <a:rPr lang="ru-RU" sz="2800" dirty="0" err="1" smtClean="0"/>
              <a:t>робота</a:t>
            </a:r>
            <a:r>
              <a:rPr lang="ru-RU" sz="2800" dirty="0" smtClean="0"/>
              <a:t> в </a:t>
            </a:r>
            <a:r>
              <a:rPr lang="ru-RU" sz="2800" dirty="0" err="1" smtClean="0"/>
              <a:t>малих</a:t>
            </a:r>
            <a:r>
              <a:rPr lang="ru-RU" sz="2800" dirty="0" smtClean="0"/>
              <a:t> </a:t>
            </a:r>
            <a:r>
              <a:rPr lang="ru-RU" sz="2800" dirty="0" err="1" smtClean="0"/>
              <a:t>групах</a:t>
            </a:r>
            <a:r>
              <a:rPr lang="ru-RU" sz="2800" dirty="0" smtClean="0"/>
              <a:t>) </a:t>
            </a:r>
            <a:r>
              <a:rPr lang="ru-RU" sz="2800" dirty="0" err="1" smtClean="0"/>
              <a:t>належить</a:t>
            </a:r>
            <a:r>
              <a:rPr lang="ru-RU" sz="2800" dirty="0" smtClean="0"/>
              <a:t> до </a:t>
            </a:r>
            <a:r>
              <a:rPr lang="ru-RU" sz="2800" dirty="0" err="1" smtClean="0"/>
              <a:t>однієї</a:t>
            </a:r>
            <a:r>
              <a:rPr lang="ru-RU" sz="2800" dirty="0" smtClean="0"/>
              <a:t> </a:t>
            </a:r>
            <a:r>
              <a:rPr lang="ru-RU" sz="2800" dirty="0" err="1" smtClean="0"/>
              <a:t>з</a:t>
            </a:r>
            <a:r>
              <a:rPr lang="ru-RU" sz="2800" dirty="0" smtClean="0"/>
              <a:t> форм </a:t>
            </a:r>
            <a:r>
              <a:rPr lang="ru-RU" sz="2800" dirty="0" err="1" smtClean="0"/>
              <a:t>діяльності</a:t>
            </a:r>
            <a:r>
              <a:rPr lang="ru-RU" sz="2800" dirty="0" smtClean="0"/>
              <a:t> </a:t>
            </a:r>
            <a:r>
              <a:rPr lang="ru-RU" sz="2800" dirty="0" err="1" smtClean="0"/>
              <a:t>інтерактивних</a:t>
            </a:r>
            <a:r>
              <a:rPr lang="ru-RU" sz="2800" dirty="0" smtClean="0"/>
              <a:t> </a:t>
            </a:r>
            <a:r>
              <a:rPr lang="ru-RU" sz="2800" dirty="0" err="1" smtClean="0"/>
              <a:t>технологій</a:t>
            </a:r>
            <a:r>
              <a:rPr lang="ru-RU" sz="2800" dirty="0" smtClean="0"/>
              <a:t> </a:t>
            </a:r>
            <a:r>
              <a:rPr lang="ru-RU" sz="2800" dirty="0" err="1" smtClean="0"/>
              <a:t>навчання</a:t>
            </a:r>
            <a:r>
              <a:rPr lang="ru-RU" sz="2800" dirty="0" smtClean="0"/>
              <a:t>.</a:t>
            </a:r>
          </a:p>
          <a:p>
            <a:pPr fontAlgn="base"/>
            <a:r>
              <a:rPr lang="ru-RU" sz="2800" dirty="0" smtClean="0"/>
              <a:t>- </a:t>
            </a:r>
            <a:r>
              <a:rPr lang="ru-RU" sz="2800" dirty="0" err="1" smtClean="0"/>
              <a:t>Групова</a:t>
            </a:r>
            <a:r>
              <a:rPr lang="ru-RU" sz="2800" dirty="0" smtClean="0"/>
              <a:t> робота </a:t>
            </a:r>
            <a:r>
              <a:rPr lang="ru-RU" sz="2800" dirty="0" err="1" smtClean="0"/>
              <a:t>застовується</a:t>
            </a:r>
            <a:r>
              <a:rPr lang="ru-RU" sz="2800" dirty="0" smtClean="0"/>
              <a:t> на уроках у тих </a:t>
            </a:r>
            <a:r>
              <a:rPr lang="ru-RU" sz="2800" dirty="0" err="1" smtClean="0"/>
              <a:t>випадках</a:t>
            </a:r>
            <a:r>
              <a:rPr lang="ru-RU" sz="2800" dirty="0" smtClean="0"/>
              <a:t>, коли </a:t>
            </a:r>
            <a:r>
              <a:rPr lang="ru-RU" sz="2800" dirty="0" err="1" smtClean="0"/>
              <a:t>завдання</a:t>
            </a:r>
            <a:r>
              <a:rPr lang="ru-RU" sz="2800" dirty="0" smtClean="0"/>
              <a:t> </a:t>
            </a:r>
            <a:r>
              <a:rPr lang="ru-RU" sz="2800" dirty="0" err="1" smtClean="0"/>
              <a:t>вимагає</a:t>
            </a:r>
            <a:r>
              <a:rPr lang="ru-RU" sz="2800" dirty="0" smtClean="0"/>
              <a:t> </a:t>
            </a:r>
            <a:r>
              <a:rPr lang="ru-RU" sz="2800" dirty="0" err="1" smtClean="0"/>
              <a:t>спільної</a:t>
            </a:r>
            <a:r>
              <a:rPr lang="ru-RU" sz="2800" dirty="0" smtClean="0"/>
              <a:t> </a:t>
            </a:r>
            <a:r>
              <a:rPr lang="ru-RU" sz="2800" dirty="0" err="1" smtClean="0"/>
              <a:t>роботи</a:t>
            </a:r>
            <a:r>
              <a:rPr lang="ru-RU" sz="2800" dirty="0" smtClean="0"/>
              <a:t>.</a:t>
            </a:r>
          </a:p>
          <a:p>
            <a:pPr fontAlgn="base"/>
            <a:r>
              <a:rPr lang="ru-RU" sz="2800" dirty="0" smtClean="0"/>
              <a:t>- </a:t>
            </a:r>
            <a:r>
              <a:rPr lang="ru-RU" sz="2800" dirty="0" err="1" smtClean="0"/>
              <a:t>Групова</a:t>
            </a:r>
            <a:r>
              <a:rPr lang="ru-RU" sz="2800" dirty="0" smtClean="0"/>
              <a:t> форма </a:t>
            </a:r>
            <a:r>
              <a:rPr lang="ru-RU" sz="2800" dirty="0" err="1" smtClean="0"/>
              <a:t>організації</a:t>
            </a:r>
            <a:r>
              <a:rPr lang="ru-RU" sz="2800" dirty="0" smtClean="0"/>
              <a:t> </a:t>
            </a:r>
            <a:r>
              <a:rPr lang="ru-RU" sz="2800" dirty="0" err="1" smtClean="0"/>
              <a:t>роботи</a:t>
            </a:r>
            <a:r>
              <a:rPr lang="ru-RU" sz="2800" dirty="0" smtClean="0"/>
              <a:t> </a:t>
            </a:r>
            <a:r>
              <a:rPr lang="ru-RU" sz="2800" dirty="0" err="1" smtClean="0"/>
              <a:t>корисна</a:t>
            </a:r>
            <a:r>
              <a:rPr lang="ru-RU" sz="2800" dirty="0" smtClean="0"/>
              <a:t> для </a:t>
            </a:r>
            <a:r>
              <a:rPr lang="ru-RU" sz="2800" dirty="0" err="1" smtClean="0"/>
              <a:t>формування</a:t>
            </a:r>
            <a:r>
              <a:rPr lang="ru-RU" sz="2800" dirty="0" smtClean="0"/>
              <a:t> </a:t>
            </a:r>
            <a:r>
              <a:rPr lang="ru-RU" sz="2800" dirty="0" err="1" smtClean="0"/>
              <a:t>навичок</a:t>
            </a:r>
            <a:r>
              <a:rPr lang="ru-RU" sz="2800" dirty="0" smtClean="0"/>
              <a:t> </a:t>
            </a:r>
            <a:r>
              <a:rPr lang="ru-RU" sz="2800" dirty="0" err="1" smtClean="0"/>
              <a:t>дискутувати</a:t>
            </a:r>
            <a:r>
              <a:rPr lang="ru-RU" sz="2800" dirty="0" smtClean="0"/>
              <a:t>. </a:t>
            </a:r>
            <a:r>
              <a:rPr lang="ru-RU" sz="2800" dirty="0" err="1" smtClean="0"/>
              <a:t>Більшості</a:t>
            </a:r>
            <a:r>
              <a:rPr lang="ru-RU" sz="2800" dirty="0" smtClean="0"/>
              <a:t> </a:t>
            </a:r>
            <a:r>
              <a:rPr lang="ru-RU" sz="2800" dirty="0" err="1" smtClean="0"/>
              <a:t>учням</a:t>
            </a:r>
            <a:r>
              <a:rPr lang="ru-RU" sz="2800" dirty="0" smtClean="0"/>
              <a:t> </a:t>
            </a:r>
            <a:r>
              <a:rPr lang="ru-RU" sz="2800" dirty="0" err="1" smtClean="0"/>
              <a:t>легше</a:t>
            </a:r>
            <a:r>
              <a:rPr lang="ru-RU" sz="2800" dirty="0" smtClean="0"/>
              <a:t> </a:t>
            </a:r>
            <a:r>
              <a:rPr lang="ru-RU" sz="2800" dirty="0" err="1" smtClean="0"/>
              <a:t>висловитися</a:t>
            </a:r>
            <a:r>
              <a:rPr lang="ru-RU" sz="2800" dirty="0" smtClean="0"/>
              <a:t> в </a:t>
            </a:r>
            <a:r>
              <a:rPr lang="ru-RU" sz="2800" dirty="0" err="1" smtClean="0"/>
              <a:t>невеличкій</a:t>
            </a:r>
            <a:r>
              <a:rPr lang="ru-RU" sz="2800" dirty="0" smtClean="0"/>
              <a:t> </a:t>
            </a:r>
            <a:r>
              <a:rPr lang="ru-RU" sz="2800" dirty="0" err="1" smtClean="0"/>
              <a:t>групі</a:t>
            </a:r>
            <a:r>
              <a:rPr lang="ru-RU" sz="2800" dirty="0" smtClean="0"/>
              <a:t>. - -- Цей метод </a:t>
            </a:r>
            <a:r>
              <a:rPr lang="ru-RU" sz="2800" dirty="0" err="1" smtClean="0"/>
              <a:t>дає</a:t>
            </a:r>
            <a:r>
              <a:rPr lang="ru-RU" sz="2800" dirty="0" smtClean="0"/>
              <a:t> </a:t>
            </a:r>
            <a:r>
              <a:rPr lang="ru-RU" sz="2800" dirty="0" err="1" smtClean="0"/>
              <a:t>можливість</a:t>
            </a:r>
            <a:r>
              <a:rPr lang="ru-RU" sz="2800" dirty="0" smtClean="0"/>
              <a:t> </a:t>
            </a:r>
            <a:r>
              <a:rPr lang="ru-RU" sz="2800" dirty="0" err="1" smtClean="0"/>
              <a:t>одночасно</a:t>
            </a:r>
            <a:r>
              <a:rPr lang="ru-RU" sz="2800" dirty="0" smtClean="0"/>
              <a:t> </a:t>
            </a:r>
            <a:r>
              <a:rPr lang="ru-RU" sz="2800" dirty="0" err="1" smtClean="0"/>
              <a:t>висловитись</a:t>
            </a:r>
            <a:r>
              <a:rPr lang="ru-RU" sz="2800" dirty="0" smtClean="0"/>
              <a:t> </a:t>
            </a:r>
            <a:r>
              <a:rPr lang="ru-RU" sz="2800" dirty="0" err="1" smtClean="0"/>
              <a:t>багатьом</a:t>
            </a:r>
            <a:r>
              <a:rPr lang="ru-RU" sz="2800" dirty="0" smtClean="0"/>
              <a:t> </a:t>
            </a:r>
            <a:r>
              <a:rPr lang="ru-RU" sz="2800" dirty="0" err="1" smtClean="0"/>
              <a:t>дітям</a:t>
            </a:r>
            <a:r>
              <a:rPr lang="ru-RU" sz="2800" dirty="0" smtClean="0"/>
              <a:t>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/>
              <a:t>заощадити</a:t>
            </a:r>
            <a:r>
              <a:rPr lang="ru-RU" sz="2800" dirty="0" smtClean="0"/>
              <a:t> час.</a:t>
            </a:r>
          </a:p>
          <a:p>
            <a:pPr>
              <a:buFontTx/>
              <a:buChar char="-"/>
            </a:pPr>
            <a:endParaRPr lang="uk-UA" sz="2800" dirty="0" smtClean="0"/>
          </a:p>
          <a:p>
            <a:pPr>
              <a:buFont typeface="Wingdings" panose="05000000000000000000" pitchFamily="2" charset="2"/>
              <a:buChar char="Ø"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354981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_viber_2021-08-23_22-12-43-4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413" y="139853"/>
            <a:ext cx="5089792" cy="67863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609600"/>
            <a:ext cx="8596313" cy="6046788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/>
            <a:r>
              <a:rPr lang="ru-RU" sz="49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Робота у невеликих </a:t>
            </a:r>
            <a:r>
              <a:rPr lang="ru-RU" sz="49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групах</a:t>
            </a:r>
            <a:r>
              <a:rPr lang="ru-RU" sz="49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9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дає</a:t>
            </a:r>
            <a:r>
              <a:rPr lang="ru-RU" sz="49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9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можливість</a:t>
            </a:r>
            <a:r>
              <a:rPr lang="ru-RU" sz="49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9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учням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 стати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ініціаторами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розмови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</a:t>
            </a:r>
            <a:b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безпосередньо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вести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бесіду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</a:t>
            </a:r>
            <a:b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практикувати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надання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чомусь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значення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</a:t>
            </a:r>
            <a:b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вести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обмін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думками ,</a:t>
            </a:r>
            <a:b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грати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такі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ролі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які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інших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умовах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були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неможливі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r>
              <a:rPr lang="ru-RU" sz="4000" dirty="0" smtClean="0">
                <a:solidFill>
                  <a:schemeClr val="tx1"/>
                </a:solidFill>
              </a:rPr>
              <a:t/>
            </a:r>
            <a:br>
              <a:rPr lang="ru-RU" sz="4000" dirty="0" smtClean="0">
                <a:solidFill>
                  <a:schemeClr val="tx1"/>
                </a:solidFill>
              </a:rPr>
            </a:br>
            <a:endParaRPr lang="uk-UA" sz="4000" b="1" spc="50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628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_viber_2021-08-23_22-22-44-44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116" y="0"/>
            <a:ext cx="3102626" cy="4136834"/>
          </a:xfrm>
          <a:prstGeom prst="rect">
            <a:avLst/>
          </a:prstGeom>
        </p:spPr>
      </p:pic>
      <p:pic>
        <p:nvPicPr>
          <p:cNvPr id="3" name="Рисунок 2" descr="изображение_viber_2021-08-23_22-22-33-8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3419" y="3595478"/>
            <a:ext cx="2446892" cy="326252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83046" y="132202"/>
            <a:ext cx="846095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u="sng" dirty="0" smtClean="0"/>
              <a:t>На </a:t>
            </a:r>
            <a:r>
              <a:rPr lang="ru-RU" sz="3200" u="sng" dirty="0" err="1" smtClean="0"/>
              <a:t>початкових</a:t>
            </a:r>
            <a:r>
              <a:rPr lang="ru-RU" sz="3200" u="sng" dirty="0" smtClean="0"/>
              <a:t> </a:t>
            </a:r>
            <a:r>
              <a:rPr lang="ru-RU" sz="3200" u="sng" dirty="0" err="1" smtClean="0"/>
              <a:t>етапах</a:t>
            </a:r>
            <a:r>
              <a:rPr lang="ru-RU" sz="3200" u="sng" dirty="0" smtClean="0"/>
              <a:t> особливо </a:t>
            </a:r>
            <a:r>
              <a:rPr lang="ru-RU" sz="3200" u="sng" dirty="0" err="1" smtClean="0"/>
              <a:t>ефективна</a:t>
            </a:r>
            <a:r>
              <a:rPr lang="ru-RU" sz="3200" u="sng" dirty="0" smtClean="0"/>
              <a:t> </a:t>
            </a:r>
            <a:r>
              <a:rPr lang="ru-RU" sz="3200" u="sng" dirty="0" err="1" smtClean="0"/>
              <a:t>технологія</a:t>
            </a:r>
            <a:r>
              <a:rPr lang="ru-RU" sz="3200" u="sng" dirty="0" smtClean="0"/>
              <a:t> </a:t>
            </a:r>
            <a:r>
              <a:rPr lang="ru-RU" sz="3200" u="sng" dirty="0" err="1" smtClean="0"/>
              <a:t>роботи</a:t>
            </a:r>
            <a:r>
              <a:rPr lang="ru-RU" sz="3200" u="sng" dirty="0" smtClean="0"/>
              <a:t> в парах. </a:t>
            </a:r>
            <a:r>
              <a:rPr lang="ru-RU" sz="3200" u="sng" dirty="0" err="1" smtClean="0"/>
              <a:t>Її</a:t>
            </a:r>
            <a:r>
              <a:rPr lang="ru-RU" sz="3200" u="sng" dirty="0" smtClean="0"/>
              <a:t> </a:t>
            </a:r>
            <a:r>
              <a:rPr lang="ru-RU" sz="3200" u="sng" dirty="0" err="1" smtClean="0"/>
              <a:t>можна</a:t>
            </a:r>
            <a:r>
              <a:rPr lang="ru-RU" sz="3200" u="sng" dirty="0" smtClean="0"/>
              <a:t> </a:t>
            </a:r>
            <a:r>
              <a:rPr lang="ru-RU" sz="3200" u="sng" dirty="0" err="1" smtClean="0"/>
              <a:t>використовувати</a:t>
            </a:r>
            <a:r>
              <a:rPr lang="ru-RU" sz="3200" u="sng" dirty="0" smtClean="0"/>
              <a:t> для </a:t>
            </a:r>
            <a:r>
              <a:rPr lang="ru-RU" sz="3200" u="sng" dirty="0" err="1" smtClean="0"/>
              <a:t>досягнення</a:t>
            </a:r>
            <a:r>
              <a:rPr lang="ru-RU" sz="3200" u="sng" dirty="0" smtClean="0"/>
              <a:t> </a:t>
            </a:r>
            <a:r>
              <a:rPr lang="ru-RU" sz="3200" u="sng" dirty="0" err="1" smtClean="0"/>
              <a:t>будь-якої</a:t>
            </a:r>
            <a:r>
              <a:rPr lang="ru-RU" sz="3200" u="sng" dirty="0" smtClean="0"/>
              <a:t> </a:t>
            </a:r>
            <a:r>
              <a:rPr lang="ru-RU" sz="3200" u="sng" dirty="0" err="1" smtClean="0"/>
              <a:t>дидактичної</a:t>
            </a:r>
            <a:r>
              <a:rPr lang="ru-RU" sz="3200" u="sng" dirty="0" smtClean="0"/>
              <a:t> мети. </a:t>
            </a:r>
            <a:r>
              <a:rPr lang="ru-RU" sz="3200" u="sng" dirty="0" err="1" smtClean="0"/>
              <a:t>Під</a:t>
            </a:r>
            <a:r>
              <a:rPr lang="ru-RU" sz="3200" u="sng" dirty="0" smtClean="0"/>
              <a:t> час </a:t>
            </a:r>
            <a:r>
              <a:rPr lang="ru-RU" sz="3200" u="sng" dirty="0" err="1" smtClean="0"/>
              <a:t>парної</a:t>
            </a:r>
            <a:r>
              <a:rPr lang="ru-RU" sz="3200" u="sng" dirty="0" smtClean="0"/>
              <a:t> </a:t>
            </a:r>
            <a:r>
              <a:rPr lang="ru-RU" sz="3200" u="sng" dirty="0" err="1" smtClean="0"/>
              <a:t>роботи</a:t>
            </a:r>
            <a:r>
              <a:rPr lang="ru-RU" sz="3200" u="sng" dirty="0" smtClean="0"/>
              <a:t> </a:t>
            </a:r>
            <a:r>
              <a:rPr lang="ru-RU" sz="3200" u="sng" dirty="0" err="1" smtClean="0"/>
              <a:t>всі</a:t>
            </a:r>
            <a:r>
              <a:rPr lang="ru-RU" sz="3200" u="sng" dirty="0" smtClean="0"/>
              <a:t> </a:t>
            </a:r>
            <a:r>
              <a:rPr lang="ru-RU" sz="3200" u="sng" dirty="0" err="1" smtClean="0"/>
              <a:t>діти</a:t>
            </a:r>
            <a:r>
              <a:rPr lang="ru-RU" sz="3200" u="sng" dirty="0" smtClean="0"/>
              <a:t> в </a:t>
            </a:r>
            <a:r>
              <a:rPr lang="ru-RU" sz="3200" u="sng" dirty="0" err="1" smtClean="0"/>
              <a:t>класі</a:t>
            </a:r>
            <a:r>
              <a:rPr lang="ru-RU" sz="3200" u="sng" dirty="0" smtClean="0"/>
              <a:t> </a:t>
            </a:r>
            <a:r>
              <a:rPr lang="ru-RU" sz="3200" u="sng" dirty="0" err="1" smtClean="0"/>
              <a:t>отримують</a:t>
            </a:r>
            <a:r>
              <a:rPr lang="ru-RU" sz="3200" u="sng" dirty="0" smtClean="0"/>
              <a:t> </a:t>
            </a:r>
            <a:r>
              <a:rPr lang="ru-RU" sz="3200" u="sng" dirty="0" err="1" smtClean="0"/>
              <a:t>можливість</a:t>
            </a:r>
            <a:r>
              <a:rPr lang="ru-RU" sz="3200" u="sng" dirty="0" smtClean="0"/>
              <a:t> </a:t>
            </a:r>
            <a:r>
              <a:rPr lang="ru-RU" sz="3200" u="sng" dirty="0" err="1" smtClean="0"/>
              <a:t>висловлюватись</a:t>
            </a:r>
            <a:r>
              <a:rPr lang="ru-RU" sz="3200" u="sng" dirty="0" smtClean="0"/>
              <a:t>.  </a:t>
            </a:r>
            <a:r>
              <a:rPr lang="ru-RU" sz="3200" u="sng" dirty="0" err="1" smtClean="0"/>
              <a:t>Ця</a:t>
            </a:r>
            <a:r>
              <a:rPr lang="ru-RU" sz="3200" u="sng" dirty="0" smtClean="0"/>
              <a:t> форма </a:t>
            </a:r>
            <a:r>
              <a:rPr lang="ru-RU" sz="3200" u="sng" dirty="0" err="1" smtClean="0"/>
              <a:t>роботи</a:t>
            </a:r>
            <a:r>
              <a:rPr lang="ru-RU" sz="3200" u="sng" dirty="0" smtClean="0"/>
              <a:t> </a:t>
            </a:r>
            <a:r>
              <a:rPr lang="ru-RU" sz="3200" u="sng" dirty="0" err="1" smtClean="0"/>
              <a:t>сприяє</a:t>
            </a:r>
            <a:r>
              <a:rPr lang="ru-RU" sz="3200" u="sng" dirty="0" smtClean="0"/>
              <a:t> </a:t>
            </a:r>
            <a:r>
              <a:rPr lang="ru-RU" sz="3200" u="sng" dirty="0" err="1" smtClean="0"/>
              <a:t>розвитку</a:t>
            </a:r>
            <a:r>
              <a:rPr lang="ru-RU" sz="3200" u="sng" dirty="0" smtClean="0"/>
              <a:t> </a:t>
            </a:r>
            <a:r>
              <a:rPr lang="ru-RU" sz="3200" u="sng" dirty="0" err="1" smtClean="0"/>
              <a:t>навичок</a:t>
            </a:r>
            <a:r>
              <a:rPr lang="ru-RU" sz="3200" u="sng" dirty="0" smtClean="0"/>
              <a:t> </a:t>
            </a:r>
            <a:r>
              <a:rPr lang="ru-RU" sz="3200" u="sng" dirty="0" err="1" smtClean="0"/>
              <a:t>спілкування</a:t>
            </a:r>
            <a:r>
              <a:rPr lang="ru-RU" sz="3200" u="sng" dirty="0" smtClean="0"/>
              <a:t>, </a:t>
            </a:r>
            <a:r>
              <a:rPr lang="ru-RU" sz="3200" u="sng" dirty="0" err="1" smtClean="0"/>
              <a:t>уміння</a:t>
            </a:r>
            <a:r>
              <a:rPr lang="ru-RU" sz="3200" u="sng" dirty="0" smtClean="0"/>
              <a:t> </a:t>
            </a:r>
            <a:r>
              <a:rPr lang="ru-RU" sz="3200" u="sng" dirty="0" smtClean="0"/>
              <a:t> </a:t>
            </a:r>
            <a:r>
              <a:rPr lang="ru-RU" sz="3200" u="sng" dirty="0" err="1" smtClean="0"/>
              <a:t>переконувати</a:t>
            </a:r>
            <a:r>
              <a:rPr lang="ru-RU" sz="3200" u="sng" dirty="0" smtClean="0"/>
              <a:t>, вести </a:t>
            </a:r>
            <a:r>
              <a:rPr lang="ru-RU" sz="3200" u="sng" dirty="0" err="1" smtClean="0"/>
              <a:t>діалог</a:t>
            </a:r>
            <a:r>
              <a:rPr lang="ru-RU" sz="3200" u="sng" dirty="0" smtClean="0"/>
              <a:t>, </a:t>
            </a:r>
            <a:r>
              <a:rPr lang="ru-RU" sz="3200" u="sng" dirty="0" err="1" smtClean="0"/>
              <a:t>дискусію</a:t>
            </a:r>
            <a:r>
              <a:rPr lang="ru-RU" sz="3200" u="sng" dirty="0" smtClean="0"/>
              <a:t>. </a:t>
            </a:r>
            <a:r>
              <a:rPr lang="ru-RU" sz="3200" u="sng" dirty="0" err="1" smtClean="0"/>
              <a:t>Така</a:t>
            </a:r>
            <a:r>
              <a:rPr lang="ru-RU" sz="3200" u="sng" dirty="0" smtClean="0"/>
              <a:t> </a:t>
            </a:r>
            <a:r>
              <a:rPr lang="ru-RU" sz="3200" u="sng" dirty="0" err="1" smtClean="0"/>
              <a:t>співпраця</a:t>
            </a:r>
            <a:r>
              <a:rPr lang="ru-RU" sz="3200" u="sng" dirty="0" smtClean="0"/>
              <a:t> не </a:t>
            </a:r>
            <a:r>
              <a:rPr lang="ru-RU" sz="3200" u="sng" dirty="0" err="1" smtClean="0"/>
              <a:t>дає</a:t>
            </a:r>
            <a:r>
              <a:rPr lang="ru-RU" sz="3200" u="sng" dirty="0" smtClean="0"/>
              <a:t> </a:t>
            </a:r>
            <a:r>
              <a:rPr lang="ru-RU" sz="3200" u="sng" dirty="0" err="1" smtClean="0"/>
              <a:t>можливості</a:t>
            </a:r>
            <a:r>
              <a:rPr lang="ru-RU" sz="3200" u="sng" dirty="0" smtClean="0"/>
              <a:t> </a:t>
            </a:r>
            <a:r>
              <a:rPr lang="ru-RU" sz="3200" u="sng" dirty="0" err="1" smtClean="0"/>
              <a:t>ухилитися</a:t>
            </a:r>
            <a:r>
              <a:rPr lang="ru-RU" sz="3200" u="sng" dirty="0" smtClean="0"/>
              <a:t> </a:t>
            </a:r>
            <a:r>
              <a:rPr lang="ru-RU" sz="3200" u="sng" dirty="0" err="1" smtClean="0"/>
              <a:t>від</a:t>
            </a:r>
            <a:r>
              <a:rPr lang="ru-RU" sz="3200" u="sng" dirty="0" smtClean="0"/>
              <a:t> </a:t>
            </a:r>
            <a:r>
              <a:rPr lang="ru-RU" sz="3200" u="sng" dirty="0" err="1" smtClean="0"/>
              <a:t>виконання</a:t>
            </a:r>
            <a:r>
              <a:rPr lang="ru-RU" sz="3200" u="sng" dirty="0" smtClean="0"/>
              <a:t> </a:t>
            </a:r>
            <a:r>
              <a:rPr lang="ru-RU" sz="3200" u="sng" dirty="0" err="1" smtClean="0"/>
              <a:t>завдання</a:t>
            </a:r>
            <a:r>
              <a:rPr lang="ru-RU" sz="3200" u="sng" dirty="0" smtClean="0"/>
              <a:t>.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8C59B386-999D-4CB6-B907-9F3997C027C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763</TotalTime>
  <Words>366</Words>
  <Application>Microsoft Office PowerPoint</Application>
  <PresentationFormat>Произвольный</PresentationFormat>
  <Paragraphs>42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Грань</vt:lpstr>
      <vt:lpstr>Слайд 1</vt:lpstr>
      <vt:lpstr>Клочан Віри Іванівни</vt:lpstr>
      <vt:lpstr>Дата народження: 30 липня 1965 року Освіта: середня спеціальна,           Макіївське педагогічне училище                            1984 рік Спеціальність за дипломом: учитель              початкових класів, старший         піонерський вожатий Місце роботи: Колонтаївський ліцей Посада: вчитель початкових класів Стаж роботи: 37 років  Дата останньої атестації: березень 2021 року Категорія : спеціаліст  </vt:lpstr>
      <vt:lpstr>В своїй роботі керуюся настановами великих педагогів</vt:lpstr>
      <vt:lpstr>Девіз життя</vt:lpstr>
      <vt:lpstr>Методична проблема, над  якою працюю:</vt:lpstr>
      <vt:lpstr>Вважаю цю проблему актуальною, тому що:</vt:lpstr>
      <vt:lpstr>Робота у невеликих групах дає можливість учням - стати ініціаторами розмови, - безпосередньо вести бесіду, - практикувати надання чомусь значення, - вести обмін думками , - грати такі ролі, які в інших умовах      були б неможливі. 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Клочан Віра Іванівна</dc:title>
  <dc:creator>Вера</dc:creator>
  <cp:lastModifiedBy>2</cp:lastModifiedBy>
  <cp:revision>74</cp:revision>
  <dcterms:created xsi:type="dcterms:W3CDTF">2016-03-13T13:03:28Z</dcterms:created>
  <dcterms:modified xsi:type="dcterms:W3CDTF">2021-08-24T19:03:17Z</dcterms:modified>
</cp:coreProperties>
</file>