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46738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91868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38164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14541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06299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19565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64597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309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46322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65537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76127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38443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956133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215380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591195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13888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19.10.2021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12256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9" r:id="rId1"/>
    <p:sldLayoutId id="2147484000" r:id="rId2"/>
    <p:sldLayoutId id="2147484001" r:id="rId3"/>
    <p:sldLayoutId id="2147484002" r:id="rId4"/>
    <p:sldLayoutId id="2147484003" r:id="rId5"/>
    <p:sldLayoutId id="2147484004" r:id="rId6"/>
    <p:sldLayoutId id="2147484005" r:id="rId7"/>
    <p:sldLayoutId id="2147484006" r:id="rId8"/>
    <p:sldLayoutId id="2147484007" r:id="rId9"/>
    <p:sldLayoutId id="2147484008" r:id="rId10"/>
    <p:sldLayoutId id="2147484009" r:id="rId11"/>
    <p:sldLayoutId id="2147484010" r:id="rId12"/>
    <p:sldLayoutId id="2147484011" r:id="rId13"/>
    <p:sldLayoutId id="2147484012" r:id="rId14"/>
    <p:sldLayoutId id="2147484013" r:id="rId15"/>
    <p:sldLayoutId id="214748401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 idx="4294967295"/>
          </p:nvPr>
        </p:nvSpPr>
        <p:spPr>
          <a:xfrm>
            <a:off x="1006475" y="620713"/>
            <a:ext cx="8137525" cy="1223962"/>
          </a:xfrm>
        </p:spPr>
        <p:txBody>
          <a:bodyPr>
            <a:normAutofit fontScale="90000"/>
          </a:bodyPr>
          <a:lstStyle/>
          <a:p>
            <a:pPr algn="ctr"/>
            <a:r>
              <a:rPr lang="uk-UA" sz="3600" b="1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СИСТЕМА ЗАХИСТУ ДІТЕЙ ВІД ЖОРСТОКОГО </a:t>
            </a:r>
            <a:r>
              <a:rPr lang="uk-UA" sz="3600" b="1" i="1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ПОВОДЖЕННЯ</a:t>
            </a:r>
            <a:br>
              <a:rPr lang="uk-UA" sz="3600" b="1" i="1" dirty="0" smtClean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b="1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b="1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b="1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b="1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b="1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b="1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b="1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b="1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27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Виконала</a:t>
            </a:r>
            <a:r>
              <a:rPr lang="uk-UA" sz="27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uk-UA" sz="27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практичний психолог </a:t>
            </a:r>
            <a:r>
              <a:rPr lang="uk-UA" sz="27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Гончарова</a:t>
            </a:r>
            <a:r>
              <a:rPr lang="uk-UA" sz="2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Я.І</a:t>
            </a:r>
            <a:r>
              <a:rPr lang="uk-UA" sz="31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uk-UA" sz="3100" b="1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937" y="2204864"/>
            <a:ext cx="6264696" cy="377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68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/>
          <p:cNvSpPr>
            <a:spLocks noGrp="1"/>
          </p:cNvSpPr>
          <p:nvPr>
            <p:ph type="title"/>
          </p:nvPr>
        </p:nvSpPr>
        <p:spPr>
          <a:xfrm>
            <a:off x="5868144" y="5373216"/>
            <a:ext cx="2088232" cy="626368"/>
          </a:xfrm>
        </p:spPr>
        <p:txBody>
          <a:bodyPr>
            <a:normAutofit/>
          </a:bodyPr>
          <a:lstStyle/>
          <a:p>
            <a:r>
              <a:rPr lang="uk-UA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Кофі Аннан 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3960440" cy="5400600"/>
          </a:xfrm>
        </p:spPr>
        <p:txBody>
          <a:bodyPr>
            <a:noAutofit/>
          </a:bodyPr>
          <a:lstStyle/>
          <a:p>
            <a:pPr algn="just"/>
            <a:r>
              <a:rPr lang="uk-UA" sz="1800" b="1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uk-UA" sz="18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Насильство трапляється вдома, в школах та на вулиці; на робочих місцях, в розважальних закладах, в центрах догляду та утримання дітей. Порушниками можуть виступати батьки, інші члени родини, вчителі, піклувальники, представники правоохоронних органів та інші діти... Насильство наражає на ризик не тільки здоров’я дитини, але і її здатність навчатися та виростати у дорослу людину, спроможну створювати нормальну родину та громаду. Насильство щодо дітей не має жодного виправдання. Якщо вдасться визначити та вирішити основні причини цього явища, то його цілком можна запобігти»</a:t>
            </a:r>
          </a:p>
        </p:txBody>
      </p:sp>
      <p:pic>
        <p:nvPicPr>
          <p:cNvPr id="6" name="Рисунок 5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62" b="9062"/>
          <a:stretch>
            <a:fillRect/>
          </a:stretch>
        </p:blipFill>
        <p:spPr>
          <a:xfrm>
            <a:off x="4932363" y="764704"/>
            <a:ext cx="3711575" cy="4248472"/>
          </a:xfrm>
        </p:spPr>
      </p:pic>
    </p:spTree>
    <p:extLst>
      <p:ext uri="{BB962C8B-B14F-4D97-AF65-F5344CB8AC3E}">
        <p14:creationId xmlns:p14="http://schemas.microsoft.com/office/powerpoint/2010/main" val="1992397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69438" y="836712"/>
            <a:ext cx="8064896" cy="712989"/>
          </a:xfrm>
        </p:spPr>
        <p:txBody>
          <a:bodyPr/>
          <a:lstStyle/>
          <a:p>
            <a:pPr algn="ctr"/>
            <a:r>
              <a:rPr lang="uk-UA" sz="28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стаття </a:t>
            </a:r>
            <a:r>
              <a:rPr lang="uk-UA" sz="28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28 Конституції України 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1403647" y="2348880"/>
            <a:ext cx="7560841" cy="2365027"/>
          </a:xfrm>
        </p:spPr>
        <p:txBody>
          <a:bodyPr>
            <a:normAutofit fontScale="55000" lnSpcReduction="20000"/>
          </a:bodyPr>
          <a:lstStyle/>
          <a:p>
            <a:r>
              <a:rPr lang="uk-UA" sz="45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Кожен </a:t>
            </a:r>
            <a:r>
              <a:rPr lang="uk-UA" sz="45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має право на повагу до його гідності.</a:t>
            </a:r>
          </a:p>
          <a:p>
            <a:r>
              <a:rPr lang="uk-UA" sz="45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Ніхто не може бути підданий катуванню, жорстокому, нелюдському або такому, що принижує його гідність, поводженню чи покаранню.</a:t>
            </a:r>
          </a:p>
          <a:p>
            <a:r>
              <a:rPr lang="uk-UA" sz="45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Жодна людина без її вільної згоди не може бути піддана медичним, науковим чи іншим дослідам.</a:t>
            </a:r>
            <a:endParaRPr lang="uk-UA" sz="4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3181265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73324" y="404665"/>
            <a:ext cx="8424936" cy="792088"/>
          </a:xfrm>
        </p:spPr>
        <p:txBody>
          <a:bodyPr/>
          <a:lstStyle/>
          <a:p>
            <a:pPr algn="ctr"/>
            <a:r>
              <a:rPr lang="uk-UA" sz="28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Стаття </a:t>
            </a:r>
            <a:r>
              <a:rPr lang="uk-UA" sz="28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52 </a:t>
            </a:r>
            <a:r>
              <a:rPr lang="uk-UA" sz="28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Конституції України </a:t>
            </a:r>
            <a:endParaRPr lang="uk-UA" sz="2800" b="1" i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1403648" y="2348880"/>
            <a:ext cx="7416824" cy="1872208"/>
          </a:xfrm>
        </p:spPr>
        <p:txBody>
          <a:bodyPr>
            <a:normAutofit fontScale="92500"/>
          </a:bodyPr>
          <a:lstStyle/>
          <a:p>
            <a:pPr algn="just"/>
            <a:r>
              <a:rPr lang="uk-UA" sz="25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Діти рівні у своїх правах незалежно від походження, а також від того, народжені вони у шлюбі чи поза ним.</a:t>
            </a:r>
          </a:p>
          <a:p>
            <a:pPr algn="just"/>
            <a:r>
              <a:rPr lang="uk-UA" sz="25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Будь-яке насильство над дитиною та її експлуатація переслідуються за законом.</a:t>
            </a:r>
          </a:p>
          <a:p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475239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77042" y="836712"/>
            <a:ext cx="8396099" cy="504056"/>
          </a:xfrm>
        </p:spPr>
        <p:txBody>
          <a:bodyPr>
            <a:noAutofit/>
          </a:bodyPr>
          <a:lstStyle/>
          <a:p>
            <a:pPr algn="ctr"/>
            <a:r>
              <a:rPr lang="uk-UA" sz="28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Закон України «Про охорону дитинства» 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577042" y="1628800"/>
            <a:ext cx="8027407" cy="4826700"/>
          </a:xfrm>
        </p:spPr>
        <p:txBody>
          <a:bodyPr>
            <a:noAutofit/>
          </a:bodyPr>
          <a:lstStyle/>
          <a:p>
            <a:pPr algn="just"/>
            <a:r>
              <a:rPr lang="uk-UA" sz="25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Цей Закон визначає охорону дитинства в Україні як стратегічний загальнонаціональний пріоритет, що має важливе значення для забезпечення національної безпеки України, ефективності внутрішньої політики держави, і з метою забезпечення реалізації прав дитини на життя, охорону здоров’я, освіту, соціальний захист, всебічний розвиток та виховання в сімейному оточенні встановлює основні засади державної політики у цій сфері, що ґрунтуються на забезпеченні найкращих інтересів дитини.</a:t>
            </a:r>
            <a:endParaRPr lang="uk-UA" sz="2500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254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791072" y="1196752"/>
            <a:ext cx="7957392" cy="2880320"/>
          </a:xfrm>
        </p:spPr>
        <p:txBody>
          <a:bodyPr>
            <a:noAutofit/>
          </a:bodyPr>
          <a:lstStyle/>
          <a:p>
            <a:pPr algn="just"/>
            <a:r>
              <a:rPr lang="uk-UA" sz="28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br>
              <a:rPr lang="uk-UA" sz="28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28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Жорстоке </a:t>
            </a:r>
            <a:r>
              <a:rPr lang="uk-UA" sz="28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поводження з дітьми </a:t>
            </a:r>
            <a:r>
              <a:rPr lang="uk-UA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uk-UA" sz="25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 будь-які дії фізичного, психологічного, сексуального або економічного характеру щодо дитини в сім’ї або поза нею, які порушують права та свободи дитини, наносять шкоду її фізичному або психічному здоров’ю. </a:t>
            </a:r>
            <a:endParaRPr lang="uk-UA" sz="2500" i="1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82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467544" y="908720"/>
            <a:ext cx="8534943" cy="443880"/>
          </a:xfrm>
        </p:spPr>
        <p:txBody>
          <a:bodyPr>
            <a:noAutofit/>
          </a:bodyPr>
          <a:lstStyle/>
          <a:p>
            <a:r>
              <a:rPr lang="uk-UA" sz="28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Виділяють чотири види насильства щодо дитини:</a:t>
            </a:r>
            <a:endParaRPr lang="uk-UA" sz="2800" i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619672" y="2132856"/>
            <a:ext cx="6696744" cy="2520280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uk-UA" sz="36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Фізичне </a:t>
            </a:r>
            <a:r>
              <a:rPr lang="uk-UA" sz="36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насильство</a:t>
            </a:r>
            <a:r>
              <a:rPr lang="uk-UA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buAutoNum type="arabicPeriod"/>
            </a:pPr>
            <a:r>
              <a:rPr lang="uk-UA" sz="36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Психологічне насильство</a:t>
            </a:r>
          </a:p>
          <a:p>
            <a:pPr marL="457200" indent="-457200">
              <a:buAutoNum type="arabicPeriod"/>
            </a:pPr>
            <a:r>
              <a:rPr lang="uk-UA" sz="36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Сексуальне </a:t>
            </a:r>
            <a:r>
              <a:rPr lang="uk-UA" sz="36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насильство </a:t>
            </a:r>
            <a:endParaRPr lang="uk-UA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AutoNum type="arabicPeriod"/>
            </a:pPr>
            <a:r>
              <a:rPr lang="uk-UA" sz="36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Економічне </a:t>
            </a:r>
            <a:r>
              <a:rPr lang="uk-UA" sz="36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насильство</a:t>
            </a:r>
            <a:r>
              <a:rPr lang="uk-UA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3808138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39552" y="1628800"/>
            <a:ext cx="8064896" cy="2520280"/>
          </a:xfrm>
        </p:spPr>
        <p:txBody>
          <a:bodyPr>
            <a:normAutofit fontScale="90000"/>
          </a:bodyPr>
          <a:lstStyle/>
          <a:p>
            <a:pPr algn="just"/>
            <a:r>
              <a:rPr lang="uk-UA" sz="3100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uk-UA" sz="31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Фізичне </a:t>
            </a:r>
            <a:r>
              <a:rPr lang="uk-UA" sz="31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насильство </a:t>
            </a:r>
            <a:r>
              <a:rPr lang="uk-UA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uk-UA" sz="2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 нанесення дитині батьками чи особами, які їх замінюють, вихователями, іншими особами фізичних травм, різних тілесних ушкоджень, що завдають збиток здоров’ю дитини, порушують її розвиток і </a:t>
            </a:r>
            <a:r>
              <a:rPr lang="uk-UA" sz="28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позбавляють життя.</a:t>
            </a:r>
            <a:br>
              <a:rPr lang="uk-UA" sz="28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2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sz="2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uk-UA" sz="2800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176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884368" cy="2664296"/>
          </a:xfrm>
        </p:spPr>
        <p:txBody>
          <a:bodyPr>
            <a:normAutofit/>
          </a:bodyPr>
          <a:lstStyle/>
          <a:p>
            <a:pPr algn="just"/>
            <a:r>
              <a:rPr lang="uk-UA" sz="2500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uk-UA" sz="28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Психологічне </a:t>
            </a:r>
            <a:r>
              <a:rPr lang="uk-UA" sz="28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насильство</a:t>
            </a:r>
            <a:r>
              <a:rPr lang="uk-UA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500" i="1" dirty="0">
                <a:latin typeface="Arial" pitchFamily="34" charset="0"/>
                <a:cs typeface="Arial" pitchFamily="34" charset="0"/>
              </a:rPr>
              <a:t>–</a:t>
            </a:r>
            <a:r>
              <a:rPr lang="uk-UA" sz="2500" dirty="0">
                <a:latin typeface="Arial" pitchFamily="34" charset="0"/>
                <a:cs typeface="Arial" pitchFamily="34" charset="0"/>
              </a:rPr>
              <a:t> </a:t>
            </a:r>
            <a:r>
              <a:rPr lang="uk-UA" sz="25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 постійний чи періодичний психологічний вплив на дитину з боку батьків, опікунів, учителів, вихователів через словесні образи, погрози, приниження людської гідності дитини</a:t>
            </a:r>
            <a:r>
              <a:rPr lang="uk-UA" sz="2500" i="1" dirty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uk-UA" sz="2500" dirty="0"/>
              <a:t/>
            </a:r>
            <a:br>
              <a:rPr lang="uk-UA" sz="2500" dirty="0"/>
            </a:br>
            <a:endParaRPr lang="uk-UA" sz="2500" dirty="0"/>
          </a:p>
        </p:txBody>
      </p:sp>
    </p:spTree>
    <p:extLst>
      <p:ext uri="{BB962C8B-B14F-4D97-AF65-F5344CB8AC3E}">
        <p14:creationId xmlns:p14="http://schemas.microsoft.com/office/powerpoint/2010/main" val="305870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11560" y="1412776"/>
            <a:ext cx="7704856" cy="3672408"/>
          </a:xfrm>
        </p:spPr>
        <p:txBody>
          <a:bodyPr>
            <a:normAutofit/>
          </a:bodyPr>
          <a:lstStyle/>
          <a:p>
            <a:pPr algn="just"/>
            <a:r>
              <a:rPr lang="uk-UA" sz="31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uk-UA" sz="31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28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Сексуальне насильство</a:t>
            </a:r>
            <a:r>
              <a:rPr lang="uk-UA" sz="28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8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</a:t>
            </a:r>
            <a:r>
              <a:rPr lang="uk-UA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 втягнення дитини з її згоди або без такої дорослою людиною або іншою дитиною у прями або непрямі дії сексуального характеру для задоволення сексуальних потреб або отримання вигоди</a:t>
            </a:r>
            <a:r>
              <a:rPr lang="uk-UA" sz="28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uk-UA" sz="2800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930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11560" y="1124744"/>
            <a:ext cx="8064896" cy="4608512"/>
          </a:xfrm>
        </p:spPr>
        <p:txBody>
          <a:bodyPr>
            <a:normAutofit/>
          </a:bodyPr>
          <a:lstStyle/>
          <a:p>
            <a:pPr algn="just"/>
            <a:r>
              <a:rPr lang="uk-UA" sz="31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uk-UA" sz="28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Економічне </a:t>
            </a:r>
            <a:r>
              <a:rPr lang="uk-UA" sz="28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насильство (або зневага інтересами і потребами дитини, </a:t>
            </a:r>
            <a:r>
              <a:rPr lang="uk-UA" sz="28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нехтування</a:t>
            </a:r>
            <a:r>
              <a:rPr lang="uk-UA" sz="28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uk-UA" sz="31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uk-UA" sz="25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відсутність </a:t>
            </a:r>
            <a:r>
              <a:rPr lang="uk-UA" sz="25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належного забезпечення основних потреб дитини в їжі, одязі, житлі, вихованні, освіті, розвитку, медичній допомозі з боку батьків чи осіб, що їх заміняють, у силу об’єктивних причин (бідність, психічні хвороби, недосвідченість) і без таких. </a:t>
            </a:r>
            <a:endParaRPr lang="uk-UA" sz="2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24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19874" y="260648"/>
            <a:ext cx="7844408" cy="856265"/>
          </a:xfrm>
        </p:spPr>
        <p:txBody>
          <a:bodyPr>
            <a:noAutofit/>
          </a:bodyPr>
          <a:lstStyle/>
          <a:p>
            <a:pPr algn="ctr"/>
            <a:r>
              <a:rPr lang="uk-UA" sz="28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органи та установи, що здійснюють захист дитини від жорстокого поводження: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19874" y="1412776"/>
            <a:ext cx="8226763" cy="4896544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uk-UA" sz="24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служби </a:t>
            </a:r>
            <a:r>
              <a:rPr lang="uk-UA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 справах дітей; </a:t>
            </a:r>
            <a:endParaRPr lang="uk-UA" sz="2400" i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uk-UA" sz="24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органи </a:t>
            </a:r>
            <a:r>
              <a:rPr lang="uk-UA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внутрішніх справ (насамперед – кримінальна міліція у справах дітей); </a:t>
            </a:r>
            <a:endParaRPr lang="uk-UA" sz="2400" i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uk-UA" sz="24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органи </a:t>
            </a:r>
            <a:r>
              <a:rPr lang="uk-UA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 заклади освіти; </a:t>
            </a:r>
            <a:r>
              <a:rPr lang="uk-UA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</a:t>
            </a:r>
            <a:r>
              <a:rPr lang="uk-UA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органи та заклади охорони здоров'я; </a:t>
            </a:r>
            <a:endParaRPr lang="uk-UA" sz="2400" i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uk-UA" sz="24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управління </a:t>
            </a:r>
            <a:r>
              <a:rPr lang="uk-UA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(відділи) у справах сім’ї, молоді та спорту; </a:t>
            </a:r>
            <a:endParaRPr lang="uk-UA" sz="2400" i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uk-UA" sz="24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центри </a:t>
            </a:r>
            <a:r>
              <a:rPr lang="uk-UA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соціальних служб для сім’ї, дітей та молоді</a:t>
            </a:r>
            <a:r>
              <a:rPr lang="uk-UA" sz="24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uk-UA" sz="24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притулок </a:t>
            </a:r>
            <a:r>
              <a:rPr lang="uk-UA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для дітей та центр соціально-психологічної реабілітації дітей</a:t>
            </a:r>
            <a:r>
              <a:rPr lang="uk-UA" sz="24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uk-UA" sz="24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Всеукраїнська </a:t>
            </a:r>
            <a:r>
              <a:rPr lang="uk-UA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дитяча лінія (0-800-500-33-5) та система телефонів довіри</a:t>
            </a:r>
          </a:p>
        </p:txBody>
      </p:sp>
    </p:spTree>
    <p:extLst>
      <p:ext uri="{BB962C8B-B14F-4D97-AF65-F5344CB8AC3E}">
        <p14:creationId xmlns:p14="http://schemas.microsoft.com/office/powerpoint/2010/main" val="1841783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619672" y="2132856"/>
            <a:ext cx="6192688" cy="1143000"/>
          </a:xfrm>
        </p:spPr>
        <p:txBody>
          <a:bodyPr/>
          <a:lstStyle/>
          <a:p>
            <a:pPr algn="ctr"/>
            <a:r>
              <a:rPr lang="uk-UA" sz="48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Дякую за увагу !</a:t>
            </a:r>
            <a:endParaRPr lang="uk-UA" sz="48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5202027"/>
      </p:ext>
    </p:extLst>
  </p:cSld>
  <p:clrMapOvr>
    <a:masterClrMapping/>
  </p:clrMapOvr>
</p:sld>
</file>

<file path=ppt/theme/theme1.xml><?xml version="1.0" encoding="utf-8"?>
<a:theme xmlns:a="http://schemas.openxmlformats.org/drawingml/2006/main" name="Легкий дым">
  <a:themeElements>
    <a:clrScheme name="Легкий дым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Легкий дым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Легкий дым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134</TotalTime>
  <Words>371</Words>
  <Application>Microsoft Office PowerPoint</Application>
  <PresentationFormat>Экран (4:3)</PresentationFormat>
  <Paragraphs>31</Paragraphs>
  <Slides>13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13</vt:i4>
      </vt:variant>
    </vt:vector>
  </HeadingPairs>
  <TitlesOfParts>
    <vt:vector size="14" baseType="lpstr">
      <vt:lpstr>Легкий дым</vt:lpstr>
      <vt:lpstr>СИСТЕМА ЗАХИСТУ ДІТЕЙ ВІД ЖОРСТОКОГО ПОВОДЖЕННЯ          Виконала: практичний психолог Гончарова Я.І.</vt:lpstr>
      <vt:lpstr>Кофі Аннан </vt:lpstr>
      <vt:lpstr>стаття 28 Конституції України </vt:lpstr>
      <vt:lpstr>Стаття 52 Конституції України </vt:lpstr>
      <vt:lpstr>Закон України «Про охорону дитинства» </vt:lpstr>
      <vt:lpstr>   Жорстоке поводження з дітьми – це будь-які дії фізичного, психологічного, сексуального або економічного характеру щодо дитини в сім’ї або поза нею, які порушують права та свободи дитини, наносять шкоду її фізичному або психічному здоров’ю. </vt:lpstr>
      <vt:lpstr>Виділяють чотири види насильства щодо дитини:</vt:lpstr>
      <vt:lpstr> Фізичне насильство – це нанесення дитині батьками чи особами, які їх замінюють, вихователями, іншими особами фізичних травм, різних тілесних ушкоджень, що завдають збиток здоров’ю дитини, порушують її розвиток і позбавляють життя.  </vt:lpstr>
      <vt:lpstr> Психологічне насильство – це постійний чи періодичний психологічний вплив на дитину з боку батьків, опікунів, учителів, вихователів через словесні образи, погрози, приниження людської гідності дитини.  </vt:lpstr>
      <vt:lpstr> Сексуальне насильство – це втягнення дитини з її згоди або без такої дорослою людиною або іншою дитиною у прями або непрямі дії сексуального характеру для задоволення сексуальних потреб або отримання вигоди.</vt:lpstr>
      <vt:lpstr> Економічне насильство (або зневага інтересами і потребами дитини, нехтування) - відсутність належного забезпечення основних потреб дитини в їжі, одязі, житлі, вихованні, освіті, розвитку, медичній допомозі з боку батьків чи осіб, що їх заміняють, у силу об’єктивних причин (бідність, психічні хвороби, недосвідченість) і без таких. </vt:lpstr>
      <vt:lpstr>органи та установи, що здійснюють захист дитини від жорстокого поводження:</vt:lpstr>
      <vt:lpstr>Дякую за увагу 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СИСТЕМА ЗАХИСТУ ДІТЕЙ ВІД ЖОРСТОКОГО ПОВОДЖЕННЯ</dc:title>
  <dc:creator>админ</dc:creator>
  <cp:lastModifiedBy>админ</cp:lastModifiedBy>
  <cp:revision>16</cp:revision>
  <dcterms:created xsi:type="dcterms:W3CDTF">2018-12-08T20:36:05Z</dcterms:created>
  <dcterms:modified xsi:type="dcterms:W3CDTF">2021-10-19T20:30:19Z</dcterms:modified>
</cp:coreProperties>
</file>