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67" r:id="rId4"/>
    <p:sldId id="264" r:id="rId5"/>
    <p:sldId id="271" r:id="rId6"/>
    <p:sldId id="262" r:id="rId7"/>
    <p:sldId id="273" r:id="rId8"/>
    <p:sldId id="274" r:id="rId9"/>
    <p:sldId id="269" r:id="rId10"/>
    <p:sldId id="276" r:id="rId11"/>
    <p:sldId id="256" r:id="rId12"/>
    <p:sldId id="261" r:id="rId13"/>
    <p:sldId id="268" r:id="rId14"/>
    <p:sldId id="280" r:id="rId15"/>
    <p:sldId id="270" r:id="rId16"/>
    <p:sldId id="279" r:id="rId17"/>
    <p:sldId id="278" r:id="rId18"/>
    <p:sldId id="281" r:id="rId19"/>
    <p:sldId id="277" r:id="rId20"/>
    <p:sldId id="260" r:id="rId21"/>
    <p:sldId id="282" r:id="rId22"/>
    <p:sldId id="284" r:id="rId23"/>
    <p:sldId id="259" r:id="rId24"/>
    <p:sldId id="287" r:id="rId25"/>
    <p:sldId id="288" r:id="rId26"/>
    <p:sldId id="265" r:id="rId27"/>
    <p:sldId id="28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42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83327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29312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51495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66561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86208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67979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345745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826604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53698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40608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962811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D016C-7A6B-4044-B542-B4CC8876012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2B740-608A-4C92-97FC-A9BC1FCCD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544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971600" y="332656"/>
            <a:ext cx="694613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FFFF00"/>
                </a:solidFill>
              </a:rPr>
              <a:t>Русь-Україна за </a:t>
            </a:r>
          </a:p>
          <a:p>
            <a:pPr algn="ctr"/>
            <a:r>
              <a:rPr lang="uk-UA" sz="6600" b="1" dirty="0" smtClean="0">
                <a:solidFill>
                  <a:srgbClr val="FFFF00"/>
                </a:solidFill>
              </a:rPr>
              <a:t>правління </a:t>
            </a:r>
          </a:p>
          <a:p>
            <a:pPr algn="ctr"/>
            <a:r>
              <a:rPr lang="uk-UA" sz="6600" b="1" dirty="0" smtClean="0">
                <a:solidFill>
                  <a:srgbClr val="FFFF00"/>
                </a:solidFill>
              </a:rPr>
              <a:t>перших князів</a:t>
            </a:r>
            <a:endParaRPr lang="ru-RU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513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2172" y="240302"/>
            <a:ext cx="4176464" cy="3373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200" b="1" i="1" dirty="0" smtClean="0">
                <a:solidFill>
                  <a:srgbClr val="C00000"/>
                </a:solidFill>
              </a:rPr>
              <a:t>Полюддя</a:t>
            </a:r>
            <a:r>
              <a:rPr lang="uk-UA" dirty="0" smtClean="0"/>
              <a:t> - </a:t>
            </a:r>
            <a:r>
              <a:rPr lang="ru-RU" sz="2400" dirty="0" err="1"/>
              <a:t>збирання</a:t>
            </a:r>
            <a:r>
              <a:rPr lang="ru-RU" sz="2400" dirty="0"/>
              <a:t> </a:t>
            </a:r>
            <a:r>
              <a:rPr lang="ru-RU" sz="2400" dirty="0" err="1"/>
              <a:t>данини</a:t>
            </a:r>
            <a:r>
              <a:rPr lang="ru-RU" sz="2400" dirty="0"/>
              <a:t> у </a:t>
            </a:r>
            <a:r>
              <a:rPr lang="ru-RU" sz="2400" dirty="0" err="1"/>
              <a:t>формі</a:t>
            </a:r>
            <a:r>
              <a:rPr lang="ru-RU" sz="2400" dirty="0"/>
              <a:t> натурального оброку з </a:t>
            </a:r>
            <a:r>
              <a:rPr lang="ru-RU" sz="2400" dirty="0" err="1"/>
              <a:t>підлеглого</a:t>
            </a:r>
            <a:r>
              <a:rPr lang="ru-RU" sz="2400" dirty="0"/>
              <a:t> </a:t>
            </a:r>
            <a:r>
              <a:rPr lang="ru-RU" sz="2400" dirty="0" err="1"/>
              <a:t>населення</a:t>
            </a:r>
            <a:r>
              <a:rPr lang="ru-RU" sz="2400" dirty="0"/>
              <a:t> в </a:t>
            </a:r>
            <a:r>
              <a:rPr lang="ru-RU" sz="2400" dirty="0" err="1"/>
              <a:t>Київській</a:t>
            </a:r>
            <a:r>
              <a:rPr lang="ru-RU" sz="2400" dirty="0"/>
              <a:t> </a:t>
            </a:r>
            <a:r>
              <a:rPr lang="ru-RU" sz="2400" dirty="0" err="1"/>
              <a:t>Русі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провадив</a:t>
            </a:r>
            <a:r>
              <a:rPr lang="ru-RU" sz="2400" dirty="0"/>
              <a:t> </a:t>
            </a:r>
            <a:r>
              <a:rPr lang="ru-RU" sz="2400" dirty="0" err="1"/>
              <a:t>кожної</a:t>
            </a:r>
            <a:r>
              <a:rPr lang="ru-RU" sz="2400" dirty="0"/>
              <a:t> </a:t>
            </a:r>
            <a:r>
              <a:rPr lang="ru-RU" sz="2400" dirty="0" err="1"/>
              <a:t>осені</a:t>
            </a:r>
            <a:r>
              <a:rPr lang="ru-RU" sz="2400" dirty="0"/>
              <a:t> </a:t>
            </a:r>
            <a:r>
              <a:rPr lang="ru-RU" sz="2400" dirty="0" err="1"/>
              <a:t>київський</a:t>
            </a:r>
            <a:r>
              <a:rPr lang="ru-RU" sz="2400" dirty="0"/>
              <a:t> князь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намісник</a:t>
            </a:r>
            <a:r>
              <a:rPr lang="ru-RU" sz="2400" dirty="0"/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4680520" cy="661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10136"/>
            <a:ext cx="3320717" cy="322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59407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6672" y="-99392"/>
            <a:ext cx="7366672" cy="841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653136"/>
            <a:ext cx="9144000" cy="220486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6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Правління князя Ігоря та княгині Ольги</a:t>
            </a:r>
            <a:endParaRPr lang="ru-RU" sz="66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956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i="1" dirty="0" smtClean="0">
                <a:solidFill>
                  <a:srgbClr val="C00000"/>
                </a:solidFill>
              </a:rPr>
              <a:t>План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175679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sz="4000" dirty="0" smtClean="0"/>
              <a:t>Правління Ігоря Рюриковича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4000" dirty="0" smtClean="0"/>
              <a:t>Князювання Ольги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782059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357809"/>
            <a:ext cx="3960440" cy="24482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1. </a:t>
            </a:r>
            <a:r>
              <a:rPr lang="ru-RU" b="1" dirty="0" err="1" smtClean="0">
                <a:solidFill>
                  <a:srgbClr val="C00000"/>
                </a:solidFill>
              </a:rPr>
              <a:t>Правління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Ігоря</a:t>
            </a:r>
            <a:r>
              <a:rPr lang="ru-RU" b="1" dirty="0" smtClean="0">
                <a:solidFill>
                  <a:srgbClr val="C00000"/>
                </a:solidFill>
              </a:rPr>
              <a:t> Рюриковича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(Старого)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3284983"/>
            <a:ext cx="3960440" cy="3245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/>
              <a:t>Роки </a:t>
            </a:r>
            <a:r>
              <a:rPr lang="ru-RU" sz="2400" b="1" i="1" dirty="0" err="1" smtClean="0"/>
              <a:t>життя</a:t>
            </a:r>
            <a:r>
              <a:rPr lang="ru-RU" sz="2400" b="1" i="1" dirty="0" smtClean="0"/>
              <a:t>  </a:t>
            </a:r>
            <a:r>
              <a:rPr lang="ru-RU" sz="2400" i="1" dirty="0" smtClean="0"/>
              <a:t>878-945рр.</a:t>
            </a:r>
          </a:p>
          <a:p>
            <a:pPr marL="0" indent="0">
              <a:buNone/>
            </a:pPr>
            <a:r>
              <a:rPr lang="ru-RU" sz="2400" b="1" i="1" dirty="0" smtClean="0"/>
              <a:t>Роки </a:t>
            </a:r>
            <a:r>
              <a:rPr lang="ru-RU" sz="2400" b="1" i="1" dirty="0" err="1" smtClean="0"/>
              <a:t>правління</a:t>
            </a:r>
            <a:r>
              <a:rPr lang="ru-RU" sz="2400" b="1" i="1" dirty="0" smtClean="0"/>
              <a:t>  </a:t>
            </a:r>
            <a:r>
              <a:rPr lang="ru-RU" sz="2400" i="1" dirty="0" smtClean="0"/>
              <a:t>912-945</a:t>
            </a:r>
          </a:p>
          <a:p>
            <a:pPr marL="0" indent="0">
              <a:buNone/>
            </a:pPr>
            <a:r>
              <a:rPr lang="uk-UA" sz="2400" b="1" i="1" dirty="0" smtClean="0"/>
              <a:t>Сім’я: </a:t>
            </a:r>
          </a:p>
          <a:p>
            <a:r>
              <a:rPr lang="ru-RU" sz="2400" i="1" dirty="0" err="1" smtClean="0"/>
              <a:t>Батько</a:t>
            </a:r>
            <a:r>
              <a:rPr lang="ru-RU" sz="2400" i="1" dirty="0" smtClean="0"/>
              <a:t> – </a:t>
            </a:r>
            <a:r>
              <a:rPr lang="ru-RU" sz="2400" i="1" dirty="0" err="1" smtClean="0"/>
              <a:t>варязький</a:t>
            </a:r>
            <a:r>
              <a:rPr lang="ru-RU" sz="2400" i="1" dirty="0" smtClean="0"/>
              <a:t> князь Рюрик</a:t>
            </a:r>
          </a:p>
          <a:p>
            <a:r>
              <a:rPr lang="uk-UA" sz="2400" i="1" dirty="0" smtClean="0"/>
              <a:t>Дружина - Ольга</a:t>
            </a:r>
          </a:p>
          <a:p>
            <a:r>
              <a:rPr lang="uk-UA" sz="2400" i="1" dirty="0" smtClean="0"/>
              <a:t>Син - Святослав</a:t>
            </a:r>
            <a:endParaRPr lang="ru-RU" sz="2400" i="1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7"/>
            <a:ext cx="440360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2192004" cy="288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5139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620688"/>
            <a:ext cx="3538736" cy="2074242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solidFill>
                  <a:srgbClr val="C00000"/>
                </a:solidFill>
              </a:rPr>
              <a:t>Хронологічна задача</a:t>
            </a:r>
            <a:endParaRPr lang="ru-RU" sz="3200" b="1" i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544" y="3429000"/>
            <a:ext cx="8229600" cy="1872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000" b="1" dirty="0" smtClean="0"/>
              <a:t>Скільки років було Ігорю на момент, коли він посів князівський престол?</a:t>
            </a:r>
            <a:endParaRPr lang="ru-RU" sz="4000" b="1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40560" cy="294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3928" y="5462071"/>
            <a:ext cx="459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rgbClr val="7030A0"/>
                </a:solidFill>
              </a:rPr>
              <a:t>912 – 878 = 34 роки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582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860" y="304322"/>
            <a:ext cx="8616280" cy="62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372" y="404664"/>
            <a:ext cx="4168812" cy="168404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смерті</a:t>
            </a:r>
            <a:r>
              <a:rPr lang="ru-RU" sz="2400" dirty="0" smtClean="0"/>
              <a:t> Олега </a:t>
            </a:r>
            <a:r>
              <a:rPr lang="ru-RU" sz="2400" dirty="0" err="1" smtClean="0"/>
              <a:t>підкорені</a:t>
            </a:r>
            <a:r>
              <a:rPr lang="ru-RU" sz="2400" dirty="0" smtClean="0"/>
              <a:t> племена </a:t>
            </a:r>
            <a:r>
              <a:rPr lang="ru-RU" sz="2400" dirty="0" err="1" smtClean="0"/>
              <a:t>спробували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звільнитися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патронату </a:t>
            </a:r>
            <a:r>
              <a:rPr lang="ru-RU" sz="2400" dirty="0" err="1" smtClean="0"/>
              <a:t>Києва</a:t>
            </a:r>
            <a:r>
              <a:rPr lang="ru-RU" sz="2400" dirty="0" smtClean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1416" y="3816836"/>
            <a:ext cx="4572000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sz="2400" dirty="0" smtClean="0"/>
              <a:t>У </a:t>
            </a:r>
            <a:r>
              <a:rPr lang="ru-RU" sz="2400" b="1" dirty="0" smtClean="0"/>
              <a:t>912 р. </a:t>
            </a:r>
            <a:r>
              <a:rPr lang="ru-RU" sz="2400" dirty="0" err="1" smtClean="0"/>
              <a:t>Ігор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придушує</a:t>
            </a:r>
            <a:r>
              <a:rPr lang="ru-RU" sz="2400" dirty="0" smtClean="0"/>
              <a:t> </a:t>
            </a:r>
            <a:r>
              <a:rPr lang="ru-RU" sz="2400" dirty="0" err="1" smtClean="0"/>
              <a:t>повстання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деревлян</a:t>
            </a:r>
            <a:r>
              <a:rPr lang="ru-RU" sz="2400" dirty="0" smtClean="0"/>
              <a:t>, </a:t>
            </a:r>
            <a:r>
              <a:rPr lang="ru-RU" sz="2400" dirty="0" err="1" smtClean="0"/>
              <a:t>приєднує</a:t>
            </a:r>
            <a:r>
              <a:rPr lang="ru-RU" sz="2400" dirty="0" smtClean="0"/>
              <a:t> племена </a:t>
            </a:r>
            <a:r>
              <a:rPr lang="ru-RU" sz="2400" dirty="0" err="1" smtClean="0"/>
              <a:t>уличів</a:t>
            </a:r>
            <a:r>
              <a:rPr lang="ru-RU" sz="2400" dirty="0" smtClean="0"/>
              <a:t> та </a:t>
            </a:r>
            <a:r>
              <a:rPr lang="ru-RU" sz="2400" dirty="0" err="1" smtClean="0"/>
              <a:t>тиверців</a:t>
            </a:r>
            <a:r>
              <a:rPr lang="ru-RU" sz="2400" dirty="0" smtClean="0"/>
              <a:t>. </a:t>
            </a:r>
          </a:p>
          <a:p>
            <a:r>
              <a:rPr lang="ru-RU" sz="2400" dirty="0" smtClean="0"/>
              <a:t>У </a:t>
            </a:r>
            <a:r>
              <a:rPr lang="ru-RU" sz="2400" b="1" dirty="0" smtClean="0"/>
              <a:t>912-913 </a:t>
            </a:r>
            <a:r>
              <a:rPr lang="ru-RU" sz="2400" b="1" dirty="0" err="1" smtClean="0"/>
              <a:t>рр</a:t>
            </a:r>
            <a:r>
              <a:rPr lang="ru-RU" sz="2400" b="1" dirty="0" smtClean="0"/>
              <a:t>. </a:t>
            </a:r>
            <a:r>
              <a:rPr lang="ru-RU" sz="2400" dirty="0" err="1" smtClean="0"/>
              <a:t>вдало</a:t>
            </a:r>
            <a:r>
              <a:rPr lang="ru-RU" sz="2400" dirty="0" smtClean="0"/>
              <a:t> </a:t>
            </a:r>
            <a:r>
              <a:rPr lang="ru-RU" sz="2400" dirty="0" err="1" smtClean="0"/>
              <a:t>воював</a:t>
            </a:r>
            <a:r>
              <a:rPr lang="ru-RU" sz="2400" dirty="0" smtClean="0"/>
              <a:t> на </a:t>
            </a:r>
            <a:r>
              <a:rPr lang="ru-RU" sz="2400" dirty="0" err="1" smtClean="0"/>
              <a:t>Закавказзі</a:t>
            </a:r>
            <a:r>
              <a:rPr lang="ru-RU" sz="2400" dirty="0" smtClean="0"/>
              <a:t>. </a:t>
            </a:r>
          </a:p>
          <a:p>
            <a:r>
              <a:rPr lang="ru-RU" sz="2400" dirty="0" err="1" smtClean="0"/>
              <a:t>Протягом</a:t>
            </a:r>
            <a:r>
              <a:rPr lang="ru-RU" sz="2400" dirty="0" smtClean="0"/>
              <a:t> </a:t>
            </a:r>
            <a:r>
              <a:rPr lang="ru-RU" sz="2400" b="1" dirty="0" smtClean="0"/>
              <a:t>915-920 </a:t>
            </a:r>
            <a:r>
              <a:rPr lang="ru-RU" sz="2400" b="1" dirty="0" err="1" smtClean="0"/>
              <a:t>рр</a:t>
            </a:r>
            <a:r>
              <a:rPr lang="ru-RU" sz="2400" b="1" dirty="0" smtClean="0"/>
              <a:t>. </a:t>
            </a:r>
            <a:r>
              <a:rPr lang="ru-RU" sz="2400" dirty="0" err="1" smtClean="0"/>
              <a:t>воював</a:t>
            </a:r>
            <a:r>
              <a:rPr lang="ru-RU" sz="2400" dirty="0" smtClean="0"/>
              <a:t>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печенігами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439862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776" y="135856"/>
            <a:ext cx="3888432" cy="35283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 err="1" smtClean="0"/>
              <a:t>Після</a:t>
            </a:r>
            <a:r>
              <a:rPr lang="ru-RU" sz="2600" dirty="0" smtClean="0"/>
              <a:t> </a:t>
            </a:r>
            <a:r>
              <a:rPr lang="ru-RU" sz="2600" dirty="0" err="1" smtClean="0"/>
              <a:t>скасування</a:t>
            </a:r>
            <a:r>
              <a:rPr lang="ru-RU" sz="2600" dirty="0" smtClean="0"/>
              <a:t> права </a:t>
            </a:r>
            <a:r>
              <a:rPr lang="ru-RU" sz="2600" dirty="0" err="1" smtClean="0"/>
              <a:t>безмитної</a:t>
            </a:r>
            <a:r>
              <a:rPr lang="ru-RU" sz="2600" dirty="0" smtClean="0"/>
              <a:t> </a:t>
            </a:r>
            <a:r>
              <a:rPr lang="ru-RU" sz="2600" dirty="0" err="1" smtClean="0"/>
              <a:t>торгівлі</a:t>
            </a:r>
            <a:r>
              <a:rPr lang="ru-RU" sz="2600" dirty="0" smtClean="0"/>
              <a:t> для </a:t>
            </a:r>
            <a:r>
              <a:rPr lang="ru-RU" sz="2600" dirty="0" err="1" smtClean="0"/>
              <a:t>руських</a:t>
            </a:r>
            <a:r>
              <a:rPr lang="ru-RU" sz="2600" dirty="0" smtClean="0"/>
              <a:t> </a:t>
            </a:r>
            <a:r>
              <a:rPr lang="ru-RU" sz="2600" dirty="0" err="1" smtClean="0"/>
              <a:t>купців</a:t>
            </a:r>
            <a:r>
              <a:rPr lang="ru-RU" sz="2600" dirty="0" smtClean="0"/>
              <a:t> </a:t>
            </a:r>
            <a:r>
              <a:rPr lang="ru-RU" sz="2600" dirty="0" err="1" smtClean="0"/>
              <a:t>візантійським</a:t>
            </a:r>
            <a:r>
              <a:rPr lang="ru-RU" sz="2600" dirty="0" smtClean="0"/>
              <a:t> урядом</a:t>
            </a:r>
          </a:p>
          <a:p>
            <a:pPr marL="0" indent="0">
              <a:buNone/>
            </a:pPr>
            <a:r>
              <a:rPr lang="ru-RU" sz="2600" b="1" dirty="0" smtClean="0"/>
              <a:t> </a:t>
            </a:r>
            <a:r>
              <a:rPr lang="ru-RU" sz="2600" dirty="0" err="1" smtClean="0"/>
              <a:t>Ігор</a:t>
            </a:r>
            <a:r>
              <a:rPr lang="ru-RU" sz="2600" dirty="0" smtClean="0"/>
              <a:t> </a:t>
            </a:r>
            <a:r>
              <a:rPr lang="ru-RU" sz="2600" b="1" dirty="0" smtClean="0"/>
              <a:t>941 р. </a:t>
            </a:r>
            <a:r>
              <a:rPr lang="ru-RU" sz="2600" dirty="0" smtClean="0"/>
              <a:t>учинив </a:t>
            </a:r>
            <a:r>
              <a:rPr lang="ru-RU" sz="2600" dirty="0" err="1" smtClean="0"/>
              <a:t>морський</a:t>
            </a:r>
            <a:r>
              <a:rPr lang="ru-RU" sz="2600" dirty="0" smtClean="0"/>
              <a:t> </a:t>
            </a:r>
            <a:r>
              <a:rPr lang="ru-RU" sz="2600" dirty="0" err="1" smtClean="0"/>
              <a:t>похід</a:t>
            </a:r>
            <a:r>
              <a:rPr lang="ru-RU" sz="2600" dirty="0" smtClean="0"/>
              <a:t> на Константинополь, </a:t>
            </a:r>
            <a:r>
              <a:rPr lang="ru-RU" sz="2600" dirty="0" err="1" smtClean="0"/>
              <a:t>під</a:t>
            </a:r>
            <a:r>
              <a:rPr lang="ru-RU" sz="2600" dirty="0" smtClean="0"/>
              <a:t> час </a:t>
            </a:r>
            <a:r>
              <a:rPr lang="ru-RU" sz="2600" dirty="0" err="1" smtClean="0"/>
              <a:t>якого</a:t>
            </a:r>
            <a:r>
              <a:rPr lang="ru-RU" sz="2600" dirty="0" smtClean="0"/>
              <a:t> </a:t>
            </a:r>
            <a:r>
              <a:rPr lang="ru-RU" sz="2600" dirty="0" err="1" smtClean="0"/>
              <a:t>візантійці</a:t>
            </a:r>
            <a:r>
              <a:rPr lang="ru-RU" sz="2600" dirty="0" smtClean="0"/>
              <a:t> спалили флот </a:t>
            </a:r>
            <a:r>
              <a:rPr lang="ru-RU" sz="2600" dirty="0" err="1" smtClean="0"/>
              <a:t>русичів</a:t>
            </a:r>
            <a:r>
              <a:rPr lang="ru-RU" sz="2600" dirty="0" smtClean="0"/>
              <a:t> «</a:t>
            </a:r>
            <a:r>
              <a:rPr lang="ru-RU" sz="2600" dirty="0" err="1" smtClean="0"/>
              <a:t>грецьким</a:t>
            </a:r>
            <a:r>
              <a:rPr lang="ru-RU" sz="2600" dirty="0" smtClean="0"/>
              <a:t> вогнем»</a:t>
            </a:r>
          </a:p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8709" y="260524"/>
            <a:ext cx="4816535" cy="33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3963566"/>
            <a:ext cx="48245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 err="1" smtClean="0">
                <a:solidFill>
                  <a:prstClr val="black"/>
                </a:solidFill>
              </a:rPr>
              <a:t>Новий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похід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Ігоря</a:t>
            </a:r>
            <a:r>
              <a:rPr lang="ru-RU" sz="2400" dirty="0" smtClean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який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стався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944 р., </a:t>
            </a:r>
            <a:r>
              <a:rPr lang="ru-RU" sz="2400" dirty="0" err="1">
                <a:solidFill>
                  <a:prstClr val="black"/>
                </a:solidFill>
              </a:rPr>
              <a:t>завершився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підписанням</a:t>
            </a:r>
            <a:r>
              <a:rPr lang="ru-RU" sz="2400" dirty="0">
                <a:solidFill>
                  <a:prstClr val="black"/>
                </a:solidFill>
              </a:rPr>
              <a:t> на </a:t>
            </a:r>
            <a:r>
              <a:rPr lang="ru-RU" sz="2400" dirty="0" err="1">
                <a:solidFill>
                  <a:prstClr val="black"/>
                </a:solidFill>
              </a:rPr>
              <a:t>Дунаї</a:t>
            </a:r>
            <a:r>
              <a:rPr lang="ru-RU" sz="2400" dirty="0">
                <a:solidFill>
                  <a:prstClr val="black"/>
                </a:solidFill>
              </a:rPr>
              <a:t> договору, </a:t>
            </a:r>
            <a:r>
              <a:rPr lang="ru-RU" sz="2400" dirty="0" err="1">
                <a:solidFill>
                  <a:prstClr val="black"/>
                </a:solidFill>
              </a:rPr>
              <a:t>що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передбачав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сплату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руськими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купцями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мита</a:t>
            </a:r>
            <a:r>
              <a:rPr lang="ru-RU" sz="2400" dirty="0">
                <a:solidFill>
                  <a:prstClr val="black"/>
                </a:solidFill>
              </a:rPr>
              <a:t> й </a:t>
            </a:r>
            <a:r>
              <a:rPr lang="ru-RU" sz="2400" dirty="0" err="1">
                <a:solidFill>
                  <a:prstClr val="black"/>
                </a:solidFill>
              </a:rPr>
              <a:t>надання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руськими</a:t>
            </a:r>
            <a:r>
              <a:rPr lang="ru-RU" sz="2400" dirty="0">
                <a:solidFill>
                  <a:prstClr val="black"/>
                </a:solidFill>
              </a:rPr>
              <a:t> князями </a:t>
            </a:r>
            <a:r>
              <a:rPr lang="ru-RU" sz="2400" dirty="0" err="1">
                <a:solidFill>
                  <a:prstClr val="black"/>
                </a:solidFill>
              </a:rPr>
              <a:t>воєнної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допомоги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Візантії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3954138" cy="300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8217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640"/>
            <a:ext cx="8229600" cy="109060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У </a:t>
            </a:r>
            <a:r>
              <a:rPr lang="ru-RU" b="1" dirty="0" smtClean="0"/>
              <a:t>945 р.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полюддя</a:t>
            </a:r>
            <a:r>
              <a:rPr lang="ru-RU" dirty="0" smtClean="0"/>
              <a:t> </a:t>
            </a:r>
            <a:r>
              <a:rPr lang="ru-RU" dirty="0" err="1" smtClean="0"/>
              <a:t>відбулося</a:t>
            </a:r>
            <a:r>
              <a:rPr lang="ru-RU" dirty="0" smtClean="0"/>
              <a:t> </a:t>
            </a:r>
            <a:r>
              <a:rPr lang="ru-RU" dirty="0" err="1" smtClean="0"/>
              <a:t>повстання</a:t>
            </a:r>
            <a:r>
              <a:rPr lang="ru-RU" dirty="0" smtClean="0"/>
              <a:t> </a:t>
            </a:r>
            <a:r>
              <a:rPr lang="ru-RU" dirty="0" err="1" smtClean="0"/>
              <a:t>деревлян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стратили</a:t>
            </a:r>
            <a:r>
              <a:rPr lang="ru-RU" dirty="0" smtClean="0"/>
              <a:t> </a:t>
            </a:r>
            <a:r>
              <a:rPr lang="ru-RU" dirty="0" err="1" smtClean="0"/>
              <a:t>Ігоря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4356" y="1279245"/>
            <a:ext cx="6408712" cy="522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885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1287" y="5157192"/>
            <a:ext cx="4197152" cy="1143000"/>
          </a:xfrm>
        </p:spPr>
        <p:txBody>
          <a:bodyPr>
            <a:normAutofit/>
          </a:bodyPr>
          <a:lstStyle/>
          <a:p>
            <a:r>
              <a:rPr lang="uk-UA" sz="4000" b="1" i="1" dirty="0" smtClean="0">
                <a:solidFill>
                  <a:srgbClr val="7030A0"/>
                </a:solidFill>
              </a:rPr>
              <a:t>945 – 878 = 67 р.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820069"/>
            <a:ext cx="4629200" cy="2265115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b="1" dirty="0" smtClean="0"/>
              <a:t>Скільки років було Ігорю коли він загинув?</a:t>
            </a:r>
            <a:endParaRPr lang="ru-RU" sz="4000" b="1" dirty="0" smtClean="0"/>
          </a:p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340" y="764704"/>
            <a:ext cx="398287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44624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7957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131840" y="151616"/>
            <a:ext cx="5194920" cy="1756792"/>
          </a:xfrm>
        </p:spPr>
        <p:txBody>
          <a:bodyPr/>
          <a:lstStyle/>
          <a:p>
            <a:pPr marL="0" indent="0">
              <a:buNone/>
            </a:pPr>
            <a:r>
              <a:rPr lang="uk-UA" b="1" i="1" u="sng" dirty="0" smtClean="0">
                <a:solidFill>
                  <a:srgbClr val="C00000"/>
                </a:solidFill>
              </a:rPr>
              <a:t>Робота з таблицею </a:t>
            </a:r>
          </a:p>
          <a:p>
            <a:pPr marL="0" indent="0">
              <a:buNone/>
            </a:pPr>
            <a:r>
              <a:rPr lang="uk-UA" b="1" i="1" dirty="0" smtClean="0"/>
              <a:t>«Правління князя Ігоря Рюриковича (Старого)»</a:t>
            </a:r>
            <a:endParaRPr lang="ru-RU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372" y="15776"/>
            <a:ext cx="2160240" cy="195202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2931584"/>
              </p:ext>
            </p:extLst>
          </p:nvPr>
        </p:nvGraphicFramePr>
        <p:xfrm>
          <a:off x="179512" y="2006024"/>
          <a:ext cx="8784976" cy="4693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78498"/>
                <a:gridCol w="1497766"/>
                <a:gridCol w="3168352"/>
                <a:gridCol w="32403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Князь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Роки правління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Внутрішня </a:t>
                      </a:r>
                    </a:p>
                    <a:p>
                      <a:pPr algn="ctr"/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політика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Зовнішня </a:t>
                      </a:r>
                    </a:p>
                    <a:p>
                      <a:pPr algn="ctr"/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політика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Ігор</a:t>
                      </a:r>
                      <a:endParaRPr lang="ru-RU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912-945 </a:t>
                      </a:r>
                      <a:r>
                        <a:rPr lang="ru-RU" sz="2000" dirty="0" err="1" smtClean="0"/>
                        <a:t>рр</a:t>
                      </a:r>
                      <a:r>
                        <a:rPr lang="ru-RU" sz="2000" dirty="0" smtClean="0"/>
                        <a:t>.</a:t>
                      </a:r>
                      <a:endParaRPr lang="ru-RU" sz="2000" i="0" dirty="0" smtClean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2000" dirty="0" smtClean="0"/>
                        <a:t>Продовжував об’єднання племен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2000" dirty="0" smtClean="0"/>
                        <a:t>Зміцнював центральну</a:t>
                      </a:r>
                      <a:r>
                        <a:rPr lang="uk-UA" sz="2000" baseline="0" dirty="0" smtClean="0"/>
                        <a:t> владу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2000" baseline="0" dirty="0" smtClean="0"/>
                        <a:t>912 р.- зломив опір деревлян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2000" baseline="0" dirty="0" smtClean="0"/>
                        <a:t>Основна форма збору податків - полюддя</a:t>
                      </a:r>
                      <a:endParaRPr lang="ru-RU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2000" dirty="0" smtClean="0"/>
                        <a:t>915; 930 рр. – походи проти печенігів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2000" dirty="0" smtClean="0"/>
                        <a:t>941 р. – поразка під</a:t>
                      </a:r>
                      <a:r>
                        <a:rPr lang="uk-UA" sz="2000" baseline="0" dirty="0" smtClean="0"/>
                        <a:t> Константинополем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2000" baseline="0" dirty="0" smtClean="0"/>
                        <a:t>944 р. -  договір з Візантією про військову допомогу та встановлення мита для руських купців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 smtClean="0"/>
                        <a:t>912-913 </a:t>
                      </a:r>
                      <a:r>
                        <a:rPr lang="ru-RU" sz="2000" dirty="0" err="1" smtClean="0"/>
                        <a:t>рр</a:t>
                      </a:r>
                      <a:r>
                        <a:rPr lang="ru-RU" sz="2000" dirty="0" smtClean="0"/>
                        <a:t>. </a:t>
                      </a:r>
                      <a:r>
                        <a:rPr lang="ru-RU" sz="2000" dirty="0" err="1" smtClean="0"/>
                        <a:t>вдалі</a:t>
                      </a:r>
                      <a:r>
                        <a:rPr lang="ru-RU" sz="2000" dirty="0" smtClean="0"/>
                        <a:t> походи на </a:t>
                      </a:r>
                      <a:r>
                        <a:rPr lang="ru-RU" sz="2000" dirty="0" err="1" smtClean="0"/>
                        <a:t>Закавказзя</a:t>
                      </a:r>
                      <a:r>
                        <a:rPr lang="ru-RU" sz="2000" dirty="0" smtClean="0"/>
                        <a:t>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 smtClean="0"/>
                        <a:t>915-920 </a:t>
                      </a:r>
                      <a:r>
                        <a:rPr lang="ru-RU" sz="2000" dirty="0" err="1" smtClean="0"/>
                        <a:t>рр</a:t>
                      </a:r>
                      <a:r>
                        <a:rPr lang="ru-RU" sz="2000" dirty="0" smtClean="0"/>
                        <a:t>. </a:t>
                      </a:r>
                      <a:r>
                        <a:rPr lang="ru-RU" sz="2000" dirty="0" err="1" smtClean="0"/>
                        <a:t>воював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із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печенігами</a:t>
                      </a:r>
                      <a:endParaRPr lang="ru-RU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60617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1363861"/>
            <a:ext cx="4546848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C00000"/>
                </a:solidFill>
              </a:rPr>
              <a:t>Пригадай!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880" y="3184451"/>
            <a:ext cx="8589640" cy="3428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400" b="1" dirty="0"/>
              <a:t>Я</a:t>
            </a:r>
            <a:r>
              <a:rPr lang="uk-UA" sz="4400" b="1" dirty="0" smtClean="0"/>
              <a:t>ку роль виконував князь на Русі?</a:t>
            </a:r>
          </a:p>
          <a:p>
            <a:pPr lvl="5">
              <a:buFont typeface="Wingdings" panose="05000000000000000000" pitchFamily="2" charset="2"/>
              <a:buChar char="Ø"/>
            </a:pPr>
            <a:r>
              <a:rPr lang="uk-UA" sz="3600" b="1" i="1" dirty="0" smtClean="0">
                <a:solidFill>
                  <a:srgbClr val="7030A0"/>
                </a:solidFill>
              </a:rPr>
              <a:t>  захищав від нападників підвладні землі </a:t>
            </a:r>
          </a:p>
          <a:p>
            <a:pPr lvl="5">
              <a:buFont typeface="Wingdings" panose="05000000000000000000" pitchFamily="2" charset="2"/>
              <a:buChar char="Ø"/>
            </a:pPr>
            <a:r>
              <a:rPr lang="uk-UA" sz="3600" b="1" i="1" dirty="0" smtClean="0">
                <a:solidFill>
                  <a:srgbClr val="7030A0"/>
                </a:solidFill>
              </a:rPr>
              <a:t>  збирав данину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387424"/>
            <a:ext cx="35718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7565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4646" y="692696"/>
            <a:ext cx="4609354" cy="2002234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2. Князювання Ольги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3356992"/>
            <a:ext cx="4114800" cy="2664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i="1" dirty="0" smtClean="0"/>
              <a:t>Роки правління:  </a:t>
            </a:r>
            <a:r>
              <a:rPr lang="uk-UA" sz="2400" dirty="0" smtClean="0"/>
              <a:t>945 – 964 </a:t>
            </a:r>
            <a:r>
              <a:rPr lang="uk-UA" sz="2400" dirty="0" err="1" smtClean="0"/>
              <a:t>рр</a:t>
            </a:r>
            <a:endParaRPr lang="uk-UA" sz="2400" dirty="0" smtClean="0"/>
          </a:p>
          <a:p>
            <a:pPr marL="0" indent="0">
              <a:buNone/>
            </a:pPr>
            <a:endParaRPr lang="uk-UA" sz="2400" i="1" dirty="0" smtClean="0"/>
          </a:p>
          <a:p>
            <a:pPr marL="0" indent="0">
              <a:buNone/>
            </a:pPr>
            <a:r>
              <a:rPr lang="uk-UA" sz="2400" b="1" i="1" dirty="0" smtClean="0"/>
              <a:t>Сім’я</a:t>
            </a:r>
          </a:p>
          <a:p>
            <a:r>
              <a:rPr lang="uk-UA" sz="2400" i="1" dirty="0" smtClean="0"/>
              <a:t>Чоловік - князь Ігор</a:t>
            </a:r>
          </a:p>
          <a:p>
            <a:r>
              <a:rPr lang="uk-UA" sz="2400" i="1" dirty="0" smtClean="0"/>
              <a:t>Син - князь Святослав</a:t>
            </a:r>
            <a:endParaRPr lang="ru-RU" sz="2400" i="1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813408"/>
            <a:ext cx="394807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0002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409645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195" y="0"/>
            <a:ext cx="4608512" cy="655272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 smtClean="0"/>
              <a:t>Після</a:t>
            </a:r>
            <a:r>
              <a:rPr lang="ru-RU" sz="2400" b="1" dirty="0" smtClean="0"/>
              <a:t> </a:t>
            </a:r>
            <a:r>
              <a:rPr lang="ru-RU" sz="2400" b="1" dirty="0" err="1"/>
              <a:t>вбивства</a:t>
            </a:r>
            <a:r>
              <a:rPr lang="ru-RU" sz="2400" b="1" dirty="0"/>
              <a:t> </a:t>
            </a:r>
            <a:r>
              <a:rPr lang="ru-RU" sz="2400" b="1" dirty="0" smtClean="0"/>
              <a:t>древлянами </a:t>
            </a:r>
            <a:r>
              <a:rPr lang="ru-RU" sz="2400" b="1" dirty="0" err="1" smtClean="0"/>
              <a:t>Ігоря</a:t>
            </a:r>
            <a:r>
              <a:rPr lang="ru-RU" sz="2400" b="1" dirty="0" smtClean="0"/>
              <a:t> (</a:t>
            </a:r>
            <a:r>
              <a:rPr lang="ru-RU" sz="2400" b="1" dirty="0"/>
              <a:t>945 р.) </a:t>
            </a:r>
            <a:r>
              <a:rPr lang="ru-RU" sz="2400" b="1" dirty="0" smtClean="0"/>
              <a:t>Ольга:</a:t>
            </a:r>
            <a:endParaRPr lang="ru-RU" sz="2400" dirty="0" smtClean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 err="1" smtClean="0"/>
              <a:t>розправилася</a:t>
            </a:r>
            <a:r>
              <a:rPr lang="ru-RU" sz="2400" dirty="0" smtClean="0"/>
              <a:t> </a:t>
            </a:r>
            <a:r>
              <a:rPr lang="ru-RU" sz="2400" dirty="0"/>
              <a:t>з послами древлян,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прибули</a:t>
            </a:r>
            <a:r>
              <a:rPr lang="ru-RU" sz="2400" dirty="0"/>
              <a:t> до </a:t>
            </a:r>
            <a:r>
              <a:rPr lang="ru-RU" sz="2400" dirty="0" err="1" smtClean="0"/>
              <a:t>Києва</a:t>
            </a:r>
            <a:r>
              <a:rPr lang="ru-RU" sz="2400" dirty="0" smtClean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 smtClean="0"/>
              <a:t>спалила </a:t>
            </a:r>
            <a:r>
              <a:rPr lang="ru-RU" sz="2400" dirty="0" err="1"/>
              <a:t>місто</a:t>
            </a:r>
            <a:r>
              <a:rPr lang="ru-RU" sz="2400" dirty="0"/>
              <a:t> </a:t>
            </a:r>
            <a:r>
              <a:rPr lang="ru-RU" sz="2400" dirty="0" err="1"/>
              <a:t>Іскоростень</a:t>
            </a:r>
            <a:r>
              <a:rPr lang="ru-RU" sz="2400" dirty="0"/>
              <a:t> - </a:t>
            </a:r>
            <a:r>
              <a:rPr lang="ru-RU" sz="2400" dirty="0" err="1"/>
              <a:t>столицю</a:t>
            </a:r>
            <a:r>
              <a:rPr lang="ru-RU" sz="2400" dirty="0"/>
              <a:t> </a:t>
            </a:r>
            <a:r>
              <a:rPr lang="ru-RU" sz="2400" dirty="0" smtClean="0"/>
              <a:t>древлян;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 err="1" smtClean="0"/>
              <a:t>древдянського</a:t>
            </a:r>
            <a:r>
              <a:rPr lang="ru-RU" sz="2400" dirty="0" smtClean="0"/>
              <a:t> </a:t>
            </a:r>
            <a:r>
              <a:rPr lang="ru-RU" sz="2400" dirty="0"/>
              <a:t>князя Мала та </a:t>
            </a:r>
            <a:r>
              <a:rPr lang="ru-RU" sz="2400" dirty="0" err="1"/>
              <a:t>його</a:t>
            </a:r>
            <a:r>
              <a:rPr lang="ru-RU" sz="2400" dirty="0"/>
              <a:t> дочку </a:t>
            </a:r>
            <a:r>
              <a:rPr lang="ru-RU" sz="2400" dirty="0" err="1"/>
              <a:t>Малушу</a:t>
            </a:r>
            <a:r>
              <a:rPr lang="ru-RU" sz="2400" dirty="0"/>
              <a:t> взяла в </a:t>
            </a:r>
            <a:r>
              <a:rPr lang="ru-RU" sz="2400" dirty="0" smtClean="0"/>
              <a:t>полон.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6708" y="332656"/>
            <a:ext cx="4047431" cy="363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6707" y="4223431"/>
            <a:ext cx="40474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prstClr val="black"/>
                </a:solidFill>
              </a:rPr>
              <a:t>скасувала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правління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деревлянського</a:t>
            </a:r>
            <a:r>
              <a:rPr lang="ru-RU" sz="2400" dirty="0">
                <a:solidFill>
                  <a:prstClr val="black"/>
                </a:solidFill>
              </a:rPr>
              <a:t> князя Мала, </a:t>
            </a:r>
            <a:r>
              <a:rPr lang="ru-RU" sz="2400" dirty="0" err="1">
                <a:solidFill>
                  <a:prstClr val="black"/>
                </a:solidFill>
              </a:rPr>
              <a:t>підпорядкувавши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деревлянську</a:t>
            </a:r>
            <a:r>
              <a:rPr lang="ru-RU" sz="2400" dirty="0">
                <a:solidFill>
                  <a:prstClr val="black"/>
                </a:solidFill>
              </a:rPr>
              <a:t> землю </a:t>
            </a:r>
            <a:r>
              <a:rPr lang="ru-RU" sz="2400" dirty="0" err="1">
                <a:solidFill>
                  <a:prstClr val="black"/>
                </a:solidFill>
              </a:rPr>
              <a:t>безпосередньо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Києву</a:t>
            </a:r>
            <a:r>
              <a:rPr lang="ru-RU" sz="24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738423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699" y="332656"/>
            <a:ext cx="4680520" cy="2808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err="1" smtClean="0"/>
              <a:t>Конфлікт</a:t>
            </a:r>
            <a:r>
              <a:rPr lang="ru-RU" sz="2400" dirty="0" smtClean="0"/>
              <a:t> з древлянами </a:t>
            </a:r>
            <a:r>
              <a:rPr lang="ru-RU" sz="2400" dirty="0" err="1" smtClean="0"/>
              <a:t>виявив</a:t>
            </a:r>
            <a:r>
              <a:rPr lang="ru-RU" sz="2400" dirty="0" smtClean="0"/>
              <a:t> </a:t>
            </a:r>
            <a:r>
              <a:rPr lang="ru-RU" sz="2400" dirty="0" err="1" smtClean="0"/>
              <a:t>усю</a:t>
            </a:r>
            <a:r>
              <a:rPr lang="ru-RU" sz="2400" dirty="0" smtClean="0"/>
              <a:t> </a:t>
            </a:r>
            <a:r>
              <a:rPr lang="ru-RU" sz="2400" dirty="0" err="1" smtClean="0"/>
              <a:t>недосконалість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управління</a:t>
            </a:r>
            <a:r>
              <a:rPr lang="ru-RU" sz="2400" dirty="0" smtClean="0"/>
              <a:t> державою. </a:t>
            </a:r>
          </a:p>
          <a:p>
            <a:pPr marL="0" indent="0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800" b="1" dirty="0" smtClean="0"/>
              <a:t>Княгиня Ольга </a:t>
            </a:r>
            <a:r>
              <a:rPr lang="ru-RU" sz="2800" b="1" dirty="0" err="1" smtClean="0"/>
              <a:t>упорядкувала</a:t>
            </a:r>
            <a:r>
              <a:rPr lang="ru-RU" sz="2800" b="1" dirty="0" smtClean="0"/>
              <a:t> систему </a:t>
            </a:r>
            <a:r>
              <a:rPr lang="ru-RU" sz="2800" b="1" dirty="0" err="1" smtClean="0"/>
              <a:t>збирання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данини</a:t>
            </a:r>
            <a:r>
              <a:rPr lang="ru-RU" sz="2800" b="1" dirty="0" smtClean="0"/>
              <a:t>:</a:t>
            </a:r>
          </a:p>
          <a:p>
            <a:pPr marL="0" indent="0">
              <a:buNone/>
            </a:pPr>
            <a:endParaRPr lang="ru-RU" sz="2400" dirty="0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3888432" cy="317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44640" y="3284984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замінила</a:t>
            </a:r>
            <a:r>
              <a:rPr lang="ru-RU" sz="2400" dirty="0" smtClean="0"/>
              <a:t> </a:t>
            </a:r>
            <a:r>
              <a:rPr lang="ru-RU" sz="2400" dirty="0" err="1" smtClean="0"/>
              <a:t>полюддя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повоз</a:t>
            </a:r>
            <a:r>
              <a:rPr lang="ru-RU" sz="24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створювались</a:t>
            </a:r>
            <a:r>
              <a:rPr lang="ru-RU" sz="2400" dirty="0" smtClean="0"/>
              <a:t> </a:t>
            </a:r>
            <a:r>
              <a:rPr lang="ru-RU" sz="2400" dirty="0" err="1" smtClean="0"/>
              <a:t>спеціальні</a:t>
            </a:r>
            <a:r>
              <a:rPr lang="ru-RU" sz="2400" dirty="0" smtClean="0"/>
              <a:t> </a:t>
            </a:r>
            <a:r>
              <a:rPr lang="ru-RU" sz="2400" dirty="0" err="1" smtClean="0"/>
              <a:t>укріплені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пункти</a:t>
            </a:r>
            <a:r>
              <a:rPr lang="ru-RU" sz="2400" dirty="0" smtClean="0"/>
              <a:t> (погости), в </a:t>
            </a:r>
            <a:r>
              <a:rPr lang="ru-RU" sz="2400" dirty="0" err="1" smtClean="0"/>
              <a:t>яких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представники</a:t>
            </a:r>
            <a:r>
              <a:rPr lang="ru-RU" sz="2400" dirty="0" smtClean="0"/>
              <a:t> </a:t>
            </a:r>
            <a:r>
              <a:rPr lang="ru-RU" sz="2400" dirty="0" err="1" smtClean="0"/>
              <a:t>княгині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приймали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данину</a:t>
            </a:r>
            <a:r>
              <a:rPr lang="ru-RU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/>
              <a:t>ч</a:t>
            </a:r>
            <a:r>
              <a:rPr lang="ru-RU" sz="2400" dirty="0" err="1" smtClean="0"/>
              <a:t>ітко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визначила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розмір</a:t>
            </a:r>
            <a:r>
              <a:rPr lang="ru-RU" sz="2400" dirty="0" smtClean="0"/>
              <a:t> </a:t>
            </a:r>
            <a:r>
              <a:rPr lang="ru-RU" sz="2400" dirty="0" err="1" smtClean="0"/>
              <a:t>данини</a:t>
            </a:r>
            <a:r>
              <a:rPr lang="ru-RU" sz="2400" dirty="0" smtClean="0"/>
              <a:t> - за «уроки»</a:t>
            </a: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91259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5452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" y="260648"/>
            <a:ext cx="4472084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err="1" smtClean="0"/>
              <a:t>Задля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поновлення</a:t>
            </a:r>
            <a:r>
              <a:rPr lang="ru-RU" sz="2400" dirty="0" smtClean="0"/>
              <a:t> мирного договору </a:t>
            </a:r>
            <a:r>
              <a:rPr lang="ru-RU" sz="2400" dirty="0" err="1" smtClean="0"/>
              <a:t>між</a:t>
            </a:r>
            <a:r>
              <a:rPr lang="ru-RU" sz="2400" dirty="0" smtClean="0"/>
              <a:t> </a:t>
            </a:r>
            <a:r>
              <a:rPr lang="ru-RU" sz="2400" dirty="0" err="1" smtClean="0"/>
              <a:t>Руссю</a:t>
            </a:r>
            <a:r>
              <a:rPr lang="ru-RU" sz="2400" dirty="0" smtClean="0"/>
              <a:t> та </a:t>
            </a:r>
            <a:r>
              <a:rPr lang="ru-RU" sz="2400" dirty="0" err="1" smtClean="0"/>
              <a:t>Візантією</a:t>
            </a:r>
            <a:r>
              <a:rPr lang="ru-RU" sz="2400" dirty="0" smtClean="0"/>
              <a:t> Ольга  </a:t>
            </a:r>
            <a:r>
              <a:rPr lang="ru-RU" sz="2400" b="1" dirty="0" smtClean="0"/>
              <a:t>957 р. </a:t>
            </a:r>
            <a:r>
              <a:rPr lang="ru-RU" sz="2400" dirty="0" err="1"/>
              <a:t>з</a:t>
            </a:r>
            <a:r>
              <a:rPr lang="ru-RU" sz="2400" dirty="0" err="1" smtClean="0"/>
              <a:t>дійснила</a:t>
            </a:r>
            <a:r>
              <a:rPr lang="ru-RU" sz="2400" dirty="0" smtClean="0"/>
              <a:t> </a:t>
            </a:r>
            <a:r>
              <a:rPr lang="ru-RU" sz="2400" dirty="0" err="1" smtClean="0"/>
              <a:t>подорож</a:t>
            </a:r>
            <a:r>
              <a:rPr lang="ru-RU" sz="2400" dirty="0" smtClean="0"/>
              <a:t> до Константинополя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0328" y="260648"/>
            <a:ext cx="4085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" y="3001070"/>
            <a:ext cx="8634536" cy="35394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176" y="3001070"/>
            <a:ext cx="86345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«</a:t>
            </a:r>
            <a:r>
              <a:rPr lang="ru-RU" sz="2800" i="1" dirty="0" err="1" smtClean="0"/>
              <a:t>Повість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минулих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літ</a:t>
            </a:r>
            <a:r>
              <a:rPr lang="ru-RU" sz="2800" i="1" dirty="0" smtClean="0"/>
              <a:t>» </a:t>
            </a:r>
            <a:r>
              <a:rPr lang="ru-RU" sz="2800" i="1" dirty="0" err="1" smtClean="0"/>
              <a:t>свідчить</a:t>
            </a:r>
            <a:r>
              <a:rPr lang="ru-RU" sz="2800" i="1" dirty="0" smtClean="0"/>
              <a:t>: </a:t>
            </a:r>
            <a:r>
              <a:rPr lang="ru-RU" sz="2800" i="1" dirty="0" err="1" smtClean="0"/>
              <a:t>імператор</a:t>
            </a:r>
            <a:r>
              <a:rPr lang="ru-RU" sz="2800" i="1" dirty="0" smtClean="0"/>
              <a:t> Константин </a:t>
            </a:r>
            <a:r>
              <a:rPr lang="ru-RU" sz="2800" i="1" dirty="0" err="1" smtClean="0"/>
              <a:t>Багрянородний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побачивши</a:t>
            </a:r>
            <a:r>
              <a:rPr lang="ru-RU" sz="2800" i="1" dirty="0" smtClean="0"/>
              <a:t> княгиню, </a:t>
            </a:r>
            <a:r>
              <a:rPr lang="ru-RU" sz="2800" i="1" dirty="0" err="1" smtClean="0"/>
              <a:t>вирішив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одружитися</a:t>
            </a:r>
            <a:r>
              <a:rPr lang="ru-RU" sz="2800" i="1" dirty="0" smtClean="0"/>
              <a:t> з нею. Ольга поставила </a:t>
            </a:r>
            <a:r>
              <a:rPr lang="ru-RU" sz="2800" i="1" dirty="0" err="1" smtClean="0"/>
              <a:t>умову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що</a:t>
            </a:r>
            <a:r>
              <a:rPr lang="ru-RU" sz="2800" i="1" dirty="0" smtClean="0"/>
              <a:t> перед </a:t>
            </a:r>
            <a:r>
              <a:rPr lang="ru-RU" sz="2800" i="1" dirty="0" err="1" smtClean="0"/>
              <a:t>одруженням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має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охреститись</a:t>
            </a:r>
            <a:r>
              <a:rPr lang="ru-RU" sz="2800" i="1" dirty="0" smtClean="0"/>
              <a:t>, а за </a:t>
            </a:r>
            <a:r>
              <a:rPr lang="ru-RU" sz="2800" i="1" dirty="0" err="1" smtClean="0"/>
              <a:t>хрещеного</a:t>
            </a:r>
            <a:r>
              <a:rPr lang="ru-RU" sz="2800" i="1" dirty="0" smtClean="0"/>
              <a:t> батька </a:t>
            </a:r>
            <a:r>
              <a:rPr lang="ru-RU" sz="2800" i="1" dirty="0" err="1" smtClean="0"/>
              <a:t>зажадала</a:t>
            </a:r>
            <a:r>
              <a:rPr lang="ru-RU" sz="2800" i="1" dirty="0" smtClean="0"/>
              <a:t> самого </a:t>
            </a:r>
            <a:r>
              <a:rPr lang="ru-RU" sz="2800" i="1" dirty="0" err="1" smtClean="0"/>
              <a:t>імператора</a:t>
            </a:r>
            <a:r>
              <a:rPr lang="ru-RU" sz="2800" i="1" dirty="0" smtClean="0"/>
              <a:t>. </a:t>
            </a:r>
            <a:r>
              <a:rPr lang="ru-RU" sz="2800" i="1" dirty="0" err="1" smtClean="0"/>
              <a:t>Після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хрещення</a:t>
            </a:r>
            <a:r>
              <a:rPr lang="ru-RU" sz="2800" i="1" dirty="0" smtClean="0"/>
              <a:t> Константин </a:t>
            </a:r>
            <a:r>
              <a:rPr lang="ru-RU" sz="2800" i="1" dirty="0" err="1" smtClean="0"/>
              <a:t>знову</a:t>
            </a:r>
            <a:r>
              <a:rPr lang="ru-RU" sz="2800" i="1" dirty="0" smtClean="0"/>
              <a:t> почав </a:t>
            </a:r>
            <a:r>
              <a:rPr lang="ru-RU" sz="2800" i="1" dirty="0" err="1" smtClean="0"/>
              <a:t>розмову</a:t>
            </a:r>
            <a:r>
              <a:rPr lang="ru-RU" sz="2800" i="1" dirty="0" smtClean="0"/>
              <a:t> про </a:t>
            </a:r>
            <a:r>
              <a:rPr lang="ru-RU" sz="2800" i="1" dirty="0" err="1" smtClean="0"/>
              <a:t>одруження</a:t>
            </a:r>
            <a:r>
              <a:rPr lang="ru-RU" sz="2800" i="1" dirty="0" smtClean="0"/>
              <a:t>, але у </a:t>
            </a:r>
            <a:r>
              <a:rPr lang="ru-RU" sz="2800" i="1" dirty="0" err="1" smtClean="0"/>
              <a:t>відповідь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почув</a:t>
            </a:r>
            <a:r>
              <a:rPr lang="ru-RU" sz="2800" i="1" dirty="0" smtClean="0"/>
              <a:t>: «</a:t>
            </a:r>
            <a:r>
              <a:rPr lang="ru-RU" sz="2800" i="1" dirty="0" err="1" smtClean="0"/>
              <a:t>Чи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може</a:t>
            </a:r>
            <a:r>
              <a:rPr lang="ru-RU" sz="2800" i="1" dirty="0" smtClean="0"/>
              <a:t> дочка </a:t>
            </a:r>
            <a:r>
              <a:rPr lang="ru-RU" sz="2800" i="1" dirty="0" err="1" smtClean="0"/>
              <a:t>одружуватися</a:t>
            </a:r>
            <a:r>
              <a:rPr lang="ru-RU" sz="2800" i="1" dirty="0" smtClean="0"/>
              <a:t> з </a:t>
            </a:r>
            <a:r>
              <a:rPr lang="ru-RU" sz="2800" i="1" dirty="0" err="1" smtClean="0"/>
              <a:t>батьком</a:t>
            </a:r>
            <a:r>
              <a:rPr lang="ru-RU" sz="2800" i="1" dirty="0" smtClean="0"/>
              <a:t>?»</a:t>
            </a:r>
            <a:endParaRPr lang="ru-RU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41177" y="2165261"/>
            <a:ext cx="454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/>
              <a:t>Яку подію описує «Повість минулих літ»?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962783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1048"/>
            <a:ext cx="5976664" cy="3527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959 р.</a:t>
            </a:r>
            <a:r>
              <a:rPr lang="ru-RU" sz="2400" dirty="0" smtClean="0"/>
              <a:t> Ольга </a:t>
            </a:r>
            <a:r>
              <a:rPr lang="ru-RU" sz="2400" dirty="0" err="1" smtClean="0"/>
              <a:t>відправила</a:t>
            </a:r>
            <a:r>
              <a:rPr lang="ru-RU" sz="2400" dirty="0" smtClean="0"/>
              <a:t>  посольство до </a:t>
            </a:r>
            <a:r>
              <a:rPr lang="ru-RU" sz="2400" dirty="0" err="1" smtClean="0"/>
              <a:t>майбутнього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німецького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імператора</a:t>
            </a:r>
            <a:r>
              <a:rPr lang="ru-RU" sz="2400" dirty="0" smtClean="0"/>
              <a:t> </a:t>
            </a:r>
            <a:r>
              <a:rPr lang="ru-RU" sz="2400" dirty="0" err="1" smtClean="0"/>
              <a:t>Священної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Римської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імперії</a:t>
            </a:r>
            <a:r>
              <a:rPr lang="ru-RU" sz="2400" dirty="0" smtClean="0"/>
              <a:t> </a:t>
            </a:r>
            <a:r>
              <a:rPr lang="ru-RU" sz="2400" dirty="0" err="1" smtClean="0"/>
              <a:t>Оттона</a:t>
            </a:r>
            <a:r>
              <a:rPr lang="ru-RU" sz="2400" dirty="0" smtClean="0"/>
              <a:t> І з </a:t>
            </a:r>
            <a:r>
              <a:rPr lang="ru-RU" sz="2400" dirty="0" err="1" smtClean="0"/>
              <a:t>проханням</a:t>
            </a:r>
            <a:r>
              <a:rPr lang="ru-RU" sz="2400" dirty="0" smtClean="0"/>
              <a:t> </a:t>
            </a:r>
            <a:r>
              <a:rPr lang="ru-RU" sz="2400" dirty="0" err="1" smtClean="0"/>
              <a:t>надіслати</a:t>
            </a:r>
            <a:r>
              <a:rPr lang="ru-RU" sz="2400" dirty="0" smtClean="0"/>
              <a:t> до </a:t>
            </a:r>
            <a:r>
              <a:rPr lang="ru-RU" sz="2400" dirty="0" err="1" smtClean="0"/>
              <a:t>Києва</a:t>
            </a:r>
            <a:r>
              <a:rPr lang="ru-RU" sz="2400" dirty="0" smtClean="0"/>
              <a:t> </a:t>
            </a:r>
            <a:r>
              <a:rPr lang="ru-RU" sz="2400" dirty="0" err="1" smtClean="0"/>
              <a:t>єпископів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поширення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християнства</a:t>
            </a:r>
            <a:r>
              <a:rPr lang="ru-RU" sz="2400" dirty="0" smtClean="0"/>
              <a:t>. </a:t>
            </a:r>
          </a:p>
          <a:p>
            <a:pPr marL="0" indent="0">
              <a:buNone/>
            </a:pPr>
            <a:r>
              <a:rPr lang="ru-RU" sz="2400" b="1" dirty="0" smtClean="0"/>
              <a:t>961 р. </a:t>
            </a:r>
            <a:r>
              <a:rPr lang="ru-RU" sz="2400" dirty="0" err="1" smtClean="0"/>
              <a:t>Оттон</a:t>
            </a:r>
            <a:r>
              <a:rPr lang="ru-RU" sz="2400" dirty="0" smtClean="0"/>
              <a:t> І </a:t>
            </a:r>
            <a:r>
              <a:rPr lang="ru-RU" sz="2400" dirty="0" err="1" smtClean="0"/>
              <a:t>надіслав</a:t>
            </a:r>
            <a:r>
              <a:rPr lang="ru-RU" sz="2400" dirty="0" smtClean="0"/>
              <a:t> до </a:t>
            </a:r>
            <a:r>
              <a:rPr lang="ru-RU" sz="2400" dirty="0" err="1" smtClean="0"/>
              <a:t>Києва</a:t>
            </a:r>
            <a:r>
              <a:rPr lang="ru-RU" sz="2400" dirty="0" smtClean="0"/>
              <a:t> </a:t>
            </a:r>
            <a:r>
              <a:rPr lang="ru-RU" sz="2400" dirty="0" err="1" smtClean="0"/>
              <a:t>кількох</a:t>
            </a:r>
            <a:r>
              <a:rPr lang="ru-RU" sz="2400" dirty="0" smtClean="0"/>
              <a:t> </a:t>
            </a:r>
            <a:r>
              <a:rPr lang="ru-RU" sz="2400" dirty="0" err="1" smtClean="0"/>
              <a:t>священників</a:t>
            </a:r>
            <a:r>
              <a:rPr lang="ru-RU" sz="2400" dirty="0" smtClean="0"/>
              <a:t>, але </a:t>
            </a:r>
            <a:r>
              <a:rPr lang="ru-RU" sz="2400" dirty="0" err="1" smtClean="0"/>
              <a:t>населення</a:t>
            </a:r>
            <a:r>
              <a:rPr lang="ru-RU" sz="2400" dirty="0" smtClean="0"/>
              <a:t> чинило </a:t>
            </a:r>
            <a:r>
              <a:rPr lang="ru-RU" sz="2400" dirty="0" err="1" smtClean="0"/>
              <a:t>опір</a:t>
            </a:r>
            <a:r>
              <a:rPr lang="ru-RU" sz="2400" dirty="0" smtClean="0"/>
              <a:t> </a:t>
            </a:r>
            <a:r>
              <a:rPr lang="ru-RU" sz="2400" dirty="0" err="1" smtClean="0"/>
              <a:t>християнізації</a:t>
            </a:r>
            <a:r>
              <a:rPr lang="ru-RU" sz="2400" dirty="0" smtClean="0"/>
              <a:t>.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67240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399170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невдалої</a:t>
            </a:r>
            <a:r>
              <a:rPr lang="ru-RU" sz="2400" dirty="0" smtClean="0"/>
              <a:t> </a:t>
            </a:r>
            <a:r>
              <a:rPr lang="ru-RU" sz="2400" dirty="0" err="1" smtClean="0"/>
              <a:t>спроби</a:t>
            </a:r>
            <a:r>
              <a:rPr lang="ru-RU" sz="2400" dirty="0" smtClean="0"/>
              <a:t> </a:t>
            </a:r>
            <a:r>
              <a:rPr lang="ru-RU" sz="2400" dirty="0" err="1" smtClean="0"/>
              <a:t>поширити</a:t>
            </a:r>
            <a:r>
              <a:rPr lang="ru-RU" sz="2400" dirty="0" smtClean="0"/>
              <a:t> </a:t>
            </a:r>
            <a:r>
              <a:rPr lang="ru-RU" sz="2400" dirty="0" err="1" smtClean="0"/>
              <a:t>християнство</a:t>
            </a:r>
            <a:r>
              <a:rPr lang="ru-RU" sz="2400" dirty="0" smtClean="0"/>
              <a:t> на </a:t>
            </a:r>
            <a:r>
              <a:rPr lang="ru-RU" sz="2400" dirty="0" err="1" smtClean="0"/>
              <a:t>руських</a:t>
            </a:r>
            <a:r>
              <a:rPr lang="ru-RU" sz="2400" dirty="0" smtClean="0"/>
              <a:t> землях, та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</a:t>
            </a:r>
            <a:r>
              <a:rPr lang="ru-RU" sz="2400" dirty="0" err="1" smtClean="0"/>
              <a:t>тиском</a:t>
            </a:r>
            <a:r>
              <a:rPr lang="ru-RU" sz="2400" dirty="0" smtClean="0"/>
              <a:t> </a:t>
            </a:r>
            <a:r>
              <a:rPr lang="ru-RU" sz="2400" dirty="0" err="1" smtClean="0"/>
              <a:t>язичницької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опозиції</a:t>
            </a:r>
            <a:r>
              <a:rPr lang="ru-RU" sz="2400" dirty="0" smtClean="0"/>
              <a:t> Ольга </a:t>
            </a:r>
            <a:r>
              <a:rPr lang="ru-RU" sz="2400" dirty="0" err="1" smtClean="0"/>
              <a:t>відійшла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державних</a:t>
            </a:r>
            <a:r>
              <a:rPr lang="ru-RU" sz="2400" dirty="0" smtClean="0"/>
              <a:t> справ, передавши </a:t>
            </a:r>
            <a:r>
              <a:rPr lang="ru-RU" sz="2400" dirty="0" err="1" smtClean="0"/>
              <a:t>управління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Руссю</a:t>
            </a:r>
            <a:r>
              <a:rPr lang="ru-RU" sz="2400" dirty="0" smtClean="0"/>
              <a:t> князю Святославу.</a:t>
            </a:r>
            <a:endParaRPr lang="ru-RU" sz="2400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1048"/>
            <a:ext cx="2286000" cy="390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7365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498178"/>
          </a:xfrm>
        </p:spPr>
        <p:txBody>
          <a:bodyPr>
            <a:noAutofit/>
          </a:bodyPr>
          <a:lstStyle/>
          <a:p>
            <a:pPr marL="0" indent="0"/>
            <a:r>
              <a:rPr lang="uk-UA" sz="3200" b="1" i="1" u="sng" dirty="0" smtClean="0">
                <a:solidFill>
                  <a:srgbClr val="C00000"/>
                </a:solidFill>
              </a:rPr>
              <a:t>Робота з таблицею </a:t>
            </a:r>
            <a:br>
              <a:rPr lang="uk-UA" sz="3200" b="1" i="1" u="sng" dirty="0" smtClean="0">
                <a:solidFill>
                  <a:srgbClr val="C00000"/>
                </a:solidFill>
              </a:rPr>
            </a:br>
            <a:r>
              <a:rPr lang="uk-UA" sz="3600" b="1" i="1" dirty="0" smtClean="0"/>
              <a:t>«Правління княгині Ольги «Мудрої»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0964725"/>
              </p:ext>
            </p:extLst>
          </p:nvPr>
        </p:nvGraphicFramePr>
        <p:xfrm>
          <a:off x="469900" y="2420888"/>
          <a:ext cx="8494589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121"/>
                <a:gridCol w="1688851"/>
                <a:gridCol w="2845073"/>
                <a:gridCol w="26995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Княгиня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Роки правління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Внутрішня політика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Зовнішня політика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Ольга</a:t>
                      </a:r>
                      <a:endParaRPr lang="ru-RU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945 – 964 </a:t>
                      </a:r>
                      <a:r>
                        <a:rPr lang="uk-UA" sz="2000" dirty="0" err="1" smtClean="0"/>
                        <a:t>рр</a:t>
                      </a:r>
                      <a:endParaRPr lang="uk-UA" sz="2000" dirty="0" smtClean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Придушила </a:t>
                      </a:r>
                      <a:r>
                        <a:rPr lang="uk-UA" sz="2000" dirty="0" err="1" smtClean="0"/>
                        <a:t>деревлянське</a:t>
                      </a:r>
                      <a:r>
                        <a:rPr lang="uk-UA" sz="2000" dirty="0" smtClean="0"/>
                        <a:t> постання</a:t>
                      </a:r>
                    </a:p>
                    <a:p>
                      <a:r>
                        <a:rPr lang="uk-UA" sz="2000" dirty="0" smtClean="0"/>
                        <a:t>Провела податкову реформу (запровадила «</a:t>
                      </a:r>
                      <a:r>
                        <a:rPr lang="uk-UA" sz="2000" dirty="0" err="1" smtClean="0"/>
                        <a:t>уроки</a:t>
                      </a:r>
                      <a:r>
                        <a:rPr lang="uk-UA" sz="2000" dirty="0" smtClean="0"/>
                        <a:t>» та «погости»)</a:t>
                      </a:r>
                      <a:endParaRPr lang="ru-RU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946р, 957 р. - дипломатичні візити та підписання нових угод з Візантією</a:t>
                      </a:r>
                    </a:p>
                    <a:p>
                      <a:r>
                        <a:rPr lang="uk-UA" sz="2000" dirty="0" smtClean="0"/>
                        <a:t>959 р. та 961 р. - обмін посольствами з Оттоном І (імператор </a:t>
                      </a:r>
                      <a:r>
                        <a:rPr lang="ru-RU" sz="2000" dirty="0" err="1" smtClean="0"/>
                        <a:t>Священної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Римської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імперії</a:t>
                      </a:r>
                      <a:r>
                        <a:rPr lang="ru-RU" sz="2000" dirty="0" smtClean="0"/>
                        <a:t> </a:t>
                      </a:r>
                      <a:r>
                        <a:rPr lang="uk-UA" sz="2000" dirty="0" smtClean="0"/>
                        <a:t>)</a:t>
                      </a:r>
                      <a:endParaRPr lang="ru-RU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99392"/>
            <a:ext cx="2157413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8113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4104456" cy="922114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Отже 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По </a:t>
            </a:r>
            <a:r>
              <a:rPr lang="ru-RU" dirty="0" err="1"/>
              <a:t>смерті</a:t>
            </a:r>
            <a:r>
              <a:rPr lang="ru-RU" dirty="0"/>
              <a:t> Олега на </a:t>
            </a:r>
            <a:r>
              <a:rPr lang="ru-RU" dirty="0" err="1"/>
              <a:t>київському</a:t>
            </a:r>
            <a:r>
              <a:rPr lang="ru-RU" dirty="0"/>
              <a:t> </a:t>
            </a:r>
            <a:r>
              <a:rPr lang="ru-RU" dirty="0" err="1"/>
              <a:t>столі</a:t>
            </a:r>
            <a:r>
              <a:rPr lang="ru-RU" dirty="0"/>
              <a:t> </a:t>
            </a:r>
            <a:r>
              <a:rPr lang="ru-RU" dirty="0" err="1"/>
              <a:t>утвердився</a:t>
            </a:r>
            <a:r>
              <a:rPr lang="ru-RU" dirty="0"/>
              <a:t> </a:t>
            </a:r>
            <a:r>
              <a:rPr lang="ru-RU" dirty="0" err="1"/>
              <a:t>син</a:t>
            </a:r>
            <a:r>
              <a:rPr lang="ru-RU" dirty="0"/>
              <a:t> Рюрика - </a:t>
            </a:r>
            <a:r>
              <a:rPr lang="ru-RU" dirty="0" err="1"/>
              <a:t>Ігор</a:t>
            </a:r>
            <a:r>
              <a:rPr lang="ru-RU" dirty="0"/>
              <a:t>. Попри </a:t>
            </a:r>
            <a:r>
              <a:rPr lang="ru-RU" dirty="0" err="1"/>
              <a:t>спроби</a:t>
            </a:r>
            <a:r>
              <a:rPr lang="ru-RU" dirty="0"/>
              <a:t>, </a:t>
            </a:r>
            <a:r>
              <a:rPr lang="ru-RU" dirty="0" err="1"/>
              <a:t>князеві</a:t>
            </a:r>
            <a:r>
              <a:rPr lang="ru-RU" dirty="0"/>
              <a:t> не </a:t>
            </a:r>
            <a:r>
              <a:rPr lang="ru-RU" dirty="0" err="1"/>
              <a:t>вдалося</a:t>
            </a:r>
            <a:r>
              <a:rPr lang="ru-RU" dirty="0"/>
              <a:t> </a:t>
            </a:r>
            <a:r>
              <a:rPr lang="ru-RU" dirty="0" err="1"/>
              <a:t>розширити</a:t>
            </a:r>
            <a:r>
              <a:rPr lang="ru-RU" dirty="0"/>
              <a:t> </a:t>
            </a:r>
            <a:r>
              <a:rPr lang="ru-RU" dirty="0" err="1"/>
              <a:t>кордони</a:t>
            </a:r>
            <a:r>
              <a:rPr lang="ru-RU" dirty="0"/>
              <a:t> </a:t>
            </a:r>
            <a:r>
              <a:rPr lang="ru-RU" dirty="0" err="1"/>
              <a:t>Київської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і </a:t>
            </a:r>
            <a:r>
              <a:rPr lang="ru-RU" dirty="0" err="1"/>
              <a:t>приборкати</a:t>
            </a:r>
            <a:r>
              <a:rPr lang="ru-RU" dirty="0"/>
              <a:t> племена </a:t>
            </a:r>
            <a:r>
              <a:rPr lang="ru-RU" dirty="0" err="1"/>
              <a:t>деревлян</a:t>
            </a:r>
            <a:r>
              <a:rPr lang="ru-RU" dirty="0"/>
              <a:t>. У </a:t>
            </a:r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політиці</a:t>
            </a:r>
            <a:r>
              <a:rPr lang="ru-RU" dirty="0"/>
              <a:t> </a:t>
            </a:r>
            <a:r>
              <a:rPr lang="ru-RU" dirty="0" err="1"/>
              <a:t>Ігор</a:t>
            </a:r>
            <a:r>
              <a:rPr lang="ru-RU" dirty="0"/>
              <a:t> </a:t>
            </a:r>
            <a:r>
              <a:rPr lang="ru-RU" dirty="0" err="1"/>
              <a:t>продовжив</a:t>
            </a:r>
            <a:r>
              <a:rPr lang="ru-RU" dirty="0"/>
              <a:t> </a:t>
            </a:r>
            <a:r>
              <a:rPr lang="ru-RU" dirty="0" err="1"/>
              <a:t>традицію</a:t>
            </a:r>
            <a:r>
              <a:rPr lang="ru-RU" dirty="0"/>
              <a:t> </a:t>
            </a:r>
            <a:r>
              <a:rPr lang="ru-RU" dirty="0" err="1"/>
              <a:t>попередників</a:t>
            </a:r>
            <a:r>
              <a:rPr lang="ru-RU" dirty="0"/>
              <a:t>, </a:t>
            </a:r>
            <a:r>
              <a:rPr lang="ru-RU" dirty="0" err="1"/>
              <a:t>здійснивши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походів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Візантії</a:t>
            </a:r>
            <a:r>
              <a:rPr lang="ru-RU" dirty="0"/>
              <a:t> і </a:t>
            </a:r>
            <a:r>
              <a:rPr lang="ru-RU" dirty="0" err="1"/>
              <a:t>уклавши</a:t>
            </a:r>
            <a:r>
              <a:rPr lang="ru-RU" dirty="0"/>
              <a:t> </a:t>
            </a:r>
            <a:r>
              <a:rPr lang="ru-RU" dirty="0" err="1"/>
              <a:t>письмовий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 smtClean="0"/>
              <a:t>імперією</a:t>
            </a:r>
            <a:r>
              <a:rPr lang="ru-RU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Княгиня </a:t>
            </a:r>
            <a:r>
              <a:rPr lang="ru-RU" dirty="0"/>
              <a:t>Ольга, яка правила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імені</a:t>
            </a:r>
            <a:r>
              <a:rPr lang="ru-RU" dirty="0"/>
              <a:t> </a:t>
            </a:r>
            <a:r>
              <a:rPr lang="ru-RU" dirty="0" err="1"/>
              <a:t>малолітнього</a:t>
            </a:r>
            <a:r>
              <a:rPr lang="ru-RU" dirty="0"/>
              <a:t> княжича Святослава, </a:t>
            </a:r>
            <a:r>
              <a:rPr lang="ru-RU" dirty="0" err="1"/>
              <a:t>уславилася</a:t>
            </a:r>
            <a:r>
              <a:rPr lang="ru-RU" dirty="0"/>
              <a:t> </a:t>
            </a:r>
            <a:r>
              <a:rPr lang="ru-RU" dirty="0" err="1"/>
              <a:t>виваженими</a:t>
            </a:r>
            <a:r>
              <a:rPr lang="ru-RU" dirty="0"/>
              <a:t> й </a:t>
            </a:r>
            <a:r>
              <a:rPr lang="ru-RU" dirty="0" err="1"/>
              <a:t>мудрими</a:t>
            </a:r>
            <a:r>
              <a:rPr lang="ru-RU" dirty="0"/>
              <a:t> заходами </a:t>
            </a:r>
            <a:r>
              <a:rPr lang="ru-RU" dirty="0" err="1"/>
              <a:t>внутрішньої</a:t>
            </a:r>
            <a:r>
              <a:rPr lang="ru-RU" dirty="0"/>
              <a:t> і </a:t>
            </a:r>
            <a:r>
              <a:rPr lang="ru-RU" dirty="0" err="1"/>
              <a:t>зовнішньої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. </a:t>
            </a:r>
            <a:r>
              <a:rPr lang="ru-RU" dirty="0" err="1"/>
              <a:t>Здійснила</a:t>
            </a:r>
            <a:r>
              <a:rPr lang="ru-RU" dirty="0"/>
              <a:t> </a:t>
            </a:r>
            <a:r>
              <a:rPr lang="ru-RU" dirty="0" err="1"/>
              <a:t>податкову</a:t>
            </a:r>
            <a:r>
              <a:rPr lang="ru-RU" dirty="0"/>
              <a:t> реформу, </a:t>
            </a:r>
            <a:r>
              <a:rPr lang="ru-RU" dirty="0" err="1"/>
              <a:t>упорядкувала</a:t>
            </a:r>
            <a:r>
              <a:rPr lang="ru-RU" dirty="0"/>
              <a:t> </a:t>
            </a:r>
            <a:r>
              <a:rPr lang="ru-RU" dirty="0" err="1"/>
              <a:t>збір</a:t>
            </a:r>
            <a:r>
              <a:rPr lang="ru-RU" dirty="0"/>
              <a:t> </a:t>
            </a:r>
            <a:r>
              <a:rPr lang="ru-RU" dirty="0" err="1"/>
              <a:t>данини</a:t>
            </a:r>
            <a:r>
              <a:rPr lang="ru-RU" dirty="0"/>
              <a:t>, </a:t>
            </a:r>
            <a:r>
              <a:rPr lang="ru-RU" dirty="0" err="1"/>
              <a:t>приборкала</a:t>
            </a:r>
            <a:r>
              <a:rPr lang="ru-RU" dirty="0"/>
              <a:t> </a:t>
            </a:r>
            <a:r>
              <a:rPr lang="ru-RU" dirty="0" err="1"/>
              <a:t>непокірні</a:t>
            </a:r>
            <a:r>
              <a:rPr lang="ru-RU" dirty="0"/>
              <a:t> племена. </a:t>
            </a:r>
            <a:r>
              <a:rPr lang="ru-RU" dirty="0" err="1"/>
              <a:t>Підтримувала</a:t>
            </a:r>
            <a:r>
              <a:rPr lang="ru-RU" dirty="0"/>
              <a:t> </a:t>
            </a:r>
            <a:r>
              <a:rPr lang="ru-RU" dirty="0" err="1"/>
              <a:t>дипломатичні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 з </a:t>
            </a:r>
            <a:r>
              <a:rPr lang="ru-RU" dirty="0" err="1"/>
              <a:t>Візантією</a:t>
            </a:r>
            <a:r>
              <a:rPr lang="ru-RU" dirty="0"/>
              <a:t>, </a:t>
            </a:r>
            <a:r>
              <a:rPr lang="ru-RU" dirty="0" err="1"/>
              <a:t>намагалася</a:t>
            </a:r>
            <a:r>
              <a:rPr lang="ru-RU" dirty="0"/>
              <a:t> </a:t>
            </a:r>
            <a:r>
              <a:rPr lang="ru-RU" dirty="0" err="1"/>
              <a:t>налагодити</a:t>
            </a:r>
            <a:r>
              <a:rPr lang="ru-RU" dirty="0"/>
              <a:t> </a:t>
            </a:r>
            <a:r>
              <a:rPr lang="ru-RU" dirty="0" err="1"/>
              <a:t>взаємини</a:t>
            </a:r>
            <a:r>
              <a:rPr lang="ru-RU" dirty="0"/>
              <a:t> з </a:t>
            </a:r>
            <a:r>
              <a:rPr lang="ru-RU" dirty="0" err="1"/>
              <a:t>німецьким</a:t>
            </a:r>
            <a:r>
              <a:rPr lang="ru-RU" dirty="0"/>
              <a:t> </a:t>
            </a:r>
            <a:r>
              <a:rPr lang="ru-RU" dirty="0" err="1"/>
              <a:t>імператором</a:t>
            </a:r>
            <a:r>
              <a:rPr lang="ru-RU" dirty="0"/>
              <a:t>. Другою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київських</a:t>
            </a:r>
            <a:r>
              <a:rPr lang="ru-RU" dirty="0"/>
              <a:t> </a:t>
            </a:r>
            <a:r>
              <a:rPr lang="ru-RU" dirty="0" err="1"/>
              <a:t>князів</a:t>
            </a:r>
            <a:r>
              <a:rPr lang="ru-RU" dirty="0"/>
              <a:t> </a:t>
            </a:r>
            <a:r>
              <a:rPr lang="ru-RU" dirty="0" err="1"/>
              <a:t>прийняла</a:t>
            </a:r>
            <a:r>
              <a:rPr lang="ru-RU" dirty="0"/>
              <a:t> </a:t>
            </a:r>
            <a:r>
              <a:rPr lang="ru-RU" dirty="0" err="1"/>
              <a:t>хрещення</a:t>
            </a:r>
            <a:r>
              <a:rPr lang="ru-RU" dirty="0"/>
              <a:t> за </a:t>
            </a:r>
            <a:r>
              <a:rPr lang="ru-RU" dirty="0" err="1"/>
              <a:t>візантійським</a:t>
            </a:r>
            <a:r>
              <a:rPr lang="ru-RU" dirty="0"/>
              <a:t> обрядом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4187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694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4149080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dirty="0" smtClean="0"/>
              <a:t>Опрацювати </a:t>
            </a:r>
            <a:r>
              <a:rPr lang="ru-RU" sz="3200" b="1" dirty="0"/>
              <a:t>§ </a:t>
            </a:r>
            <a:r>
              <a:rPr lang="ru-RU" sz="3200" b="1" dirty="0" smtClean="0"/>
              <a:t>3.</a:t>
            </a:r>
            <a:r>
              <a:rPr lang="ru-RU" sz="3200" b="1" dirty="0"/>
              <a:t> </a:t>
            </a:r>
            <a:endParaRPr lang="ru-RU" sz="32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dirty="0" smtClean="0"/>
              <a:t>Виконати письмово завдання </a:t>
            </a:r>
            <a:r>
              <a:rPr lang="uk-UA" sz="3200" dirty="0" smtClean="0"/>
              <a:t>2,3</a:t>
            </a:r>
            <a:endParaRPr lang="uk-UA" sz="3200" dirty="0" smtClean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4653136"/>
            <a:ext cx="8229600" cy="197708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User_33\Desktop\unnam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7704856" cy="4077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65595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27882"/>
            <a:ext cx="8229600" cy="2657302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За однією з гіпотез першою династією Русі, яка князювала у Києві у </a:t>
            </a:r>
            <a:r>
              <a:rPr lang="en-US" b="1" dirty="0" smtClean="0"/>
              <a:t>VII – IX</a:t>
            </a:r>
            <a:r>
              <a:rPr lang="uk-UA" b="1" dirty="0" smtClean="0"/>
              <a:t> ст. була династія …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5157192"/>
            <a:ext cx="4690864" cy="10801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4000" b="1" i="1" dirty="0" smtClean="0">
                <a:solidFill>
                  <a:srgbClr val="7030A0"/>
                </a:solidFill>
              </a:rPr>
              <a:t> </a:t>
            </a:r>
            <a:r>
              <a:rPr lang="uk-UA" sz="4000" b="1" i="1" dirty="0" err="1" smtClean="0">
                <a:solidFill>
                  <a:srgbClr val="7030A0"/>
                </a:solidFill>
              </a:rPr>
              <a:t>Києвичів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53801"/>
            <a:ext cx="32623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-531440"/>
            <a:ext cx="3570485" cy="35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707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1584176"/>
          </a:xfrm>
        </p:spPr>
        <p:txBody>
          <a:bodyPr>
            <a:noAutofit/>
          </a:bodyPr>
          <a:lstStyle/>
          <a:p>
            <a:r>
              <a:rPr lang="uk-UA" b="1" dirty="0" smtClean="0"/>
              <a:t>Зміцнення Русі в середині ІХ ст. пов’язане з іменами…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4797152"/>
            <a:ext cx="5338936" cy="10081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4000" b="1" i="1" dirty="0" smtClean="0">
                <a:solidFill>
                  <a:srgbClr val="7030A0"/>
                </a:solidFill>
              </a:rPr>
              <a:t> Аскольда та Діра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05006"/>
            <a:ext cx="32623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280931"/>
            <a:ext cx="35718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3581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288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708920"/>
            <a:ext cx="8229600" cy="2208660"/>
          </a:xfrm>
        </p:spPr>
        <p:txBody>
          <a:bodyPr>
            <a:normAutofit/>
          </a:bodyPr>
          <a:lstStyle/>
          <a:p>
            <a:r>
              <a:rPr lang="uk-UA" b="1" dirty="0" smtClean="0"/>
              <a:t>Яка княжа династія прийшла на Русь після занепаду династії </a:t>
            </a:r>
            <a:r>
              <a:rPr lang="uk-UA" b="1" dirty="0" err="1" smtClean="0"/>
              <a:t>Києвичів</a:t>
            </a:r>
            <a:r>
              <a:rPr lang="uk-UA" b="1" dirty="0" smtClean="0"/>
              <a:t>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5301208"/>
            <a:ext cx="6217294" cy="10801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4000" b="1" i="1" dirty="0" smtClean="0">
                <a:solidFill>
                  <a:srgbClr val="7030A0"/>
                </a:solidFill>
              </a:rPr>
              <a:t> династія Рюриковичів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62" y="-459432"/>
            <a:ext cx="35718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147"/>
            <a:ext cx="32623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1005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12" y="2564904"/>
            <a:ext cx="8784976" cy="2434282"/>
          </a:xfrm>
        </p:spPr>
        <p:txBody>
          <a:bodyPr>
            <a:normAutofit/>
          </a:bodyPr>
          <a:lstStyle/>
          <a:p>
            <a:r>
              <a:rPr lang="uk-UA" b="1" dirty="0" smtClean="0"/>
              <a:t>Чиє правління у Києві поклало початок династії Рюриковичів?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5157192"/>
            <a:ext cx="5375422" cy="136815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4000" b="1" i="1" dirty="0" smtClean="0">
                <a:solidFill>
                  <a:srgbClr val="7030A0"/>
                </a:solidFill>
              </a:rPr>
              <a:t> князя Олега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1383586"/>
            <a:ext cx="2783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dirty="0" smtClean="0">
                <a:solidFill>
                  <a:srgbClr val="C00000"/>
                </a:solidFill>
              </a:rPr>
              <a:t>Подумай!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8762" y="-459432"/>
            <a:ext cx="35718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7986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40968"/>
            <a:ext cx="8229600" cy="1143000"/>
          </a:xfrm>
        </p:spPr>
        <p:txBody>
          <a:bodyPr>
            <a:noAutofit/>
          </a:bodyPr>
          <a:lstStyle/>
          <a:p>
            <a:r>
              <a:rPr lang="uk-UA" b="1" dirty="0" smtClean="0"/>
              <a:t>Назвіть роки правління князя Олега?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4941168"/>
            <a:ext cx="3826768" cy="11849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4000" b="1" i="1" dirty="0" smtClean="0">
                <a:solidFill>
                  <a:srgbClr val="7030A0"/>
                </a:solidFill>
              </a:rPr>
              <a:t>  882- 912 рр.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98513"/>
            <a:ext cx="32623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1112" y="-387424"/>
            <a:ext cx="35718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4800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2650306"/>
          </a:xfrm>
        </p:spPr>
        <p:txBody>
          <a:bodyPr>
            <a:noAutofit/>
          </a:bodyPr>
          <a:lstStyle/>
          <a:p>
            <a:r>
              <a:rPr lang="uk-UA" b="1" dirty="0" smtClean="0"/>
              <a:t>Яким чином Олег збільшив територію Київської держави?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5013176"/>
            <a:ext cx="5770984" cy="147302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4000" b="1" i="1" dirty="0" smtClean="0">
                <a:solidFill>
                  <a:srgbClr val="7030A0"/>
                </a:solidFill>
              </a:rPr>
              <a:t> внаслідок військових походів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62" y="-373162"/>
            <a:ext cx="35718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26890"/>
            <a:ext cx="32623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3054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7023283" cy="906641"/>
          </a:xfrm>
        </p:spPr>
        <p:txBody>
          <a:bodyPr>
            <a:normAutofit/>
          </a:bodyPr>
          <a:lstStyle/>
          <a:p>
            <a:r>
              <a:rPr lang="uk-UA" sz="3600" b="1" i="1" u="sng" dirty="0" smtClean="0">
                <a:solidFill>
                  <a:srgbClr val="C00000"/>
                </a:solidFill>
              </a:rPr>
              <a:t>Робота з джерелом</a:t>
            </a:r>
            <a:endParaRPr lang="ru-RU" sz="3600" b="1" i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7" y="1798772"/>
            <a:ext cx="8496943" cy="3559596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i="1" dirty="0" smtClean="0"/>
              <a:t>«Коли </a:t>
            </a:r>
            <a:r>
              <a:rPr lang="ru-RU" sz="2800" i="1" dirty="0" err="1" smtClean="0"/>
              <a:t>настане</a:t>
            </a:r>
            <a:r>
              <a:rPr lang="ru-RU" sz="2800" i="1" dirty="0" smtClean="0"/>
              <a:t> листопад </a:t>
            </a:r>
            <a:r>
              <a:rPr lang="ru-RU" sz="2800" i="1" dirty="0" err="1" smtClean="0"/>
              <a:t>місяць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князі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їхні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одразу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виходять</a:t>
            </a:r>
            <a:r>
              <a:rPr lang="ru-RU" sz="2800" i="1" dirty="0" smtClean="0"/>
              <a:t> з </a:t>
            </a:r>
            <a:r>
              <a:rPr lang="ru-RU" sz="2800" i="1" dirty="0" err="1" smtClean="0"/>
              <a:t>усіма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русами</a:t>
            </a:r>
            <a:r>
              <a:rPr lang="ru-RU" sz="2800" i="1" dirty="0" smtClean="0"/>
              <a:t> з </a:t>
            </a:r>
            <a:r>
              <a:rPr lang="ru-RU" sz="2800" i="1" dirty="0" err="1" smtClean="0"/>
              <a:t>Києва</a:t>
            </a:r>
            <a:r>
              <a:rPr lang="ru-RU" sz="2800" i="1" dirty="0" smtClean="0"/>
              <a:t> і </a:t>
            </a:r>
            <a:r>
              <a:rPr lang="ru-RU" sz="2800" i="1" dirty="0" err="1" smtClean="0"/>
              <a:t>відправляються</a:t>
            </a:r>
            <a:r>
              <a:rPr lang="ru-RU" sz="2800" i="1" dirty="0" smtClean="0"/>
              <a:t> у </a:t>
            </a:r>
            <a:r>
              <a:rPr lang="ru-RU" sz="2800" i="1" dirty="0" err="1" smtClean="0"/>
              <a:t>полюддя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що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називається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кружлянням</a:t>
            </a:r>
            <a:r>
              <a:rPr lang="ru-RU" sz="2800" i="1" dirty="0" smtClean="0"/>
              <a:t> (</a:t>
            </a:r>
            <a:r>
              <a:rPr lang="ru-RU" sz="2800" i="1" dirty="0" err="1" smtClean="0"/>
              <a:t>тобто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круговий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об’їзд</a:t>
            </a:r>
            <a:r>
              <a:rPr lang="ru-RU" sz="2800" i="1" dirty="0" smtClean="0"/>
              <a:t>), а </a:t>
            </a:r>
            <a:r>
              <a:rPr lang="ru-RU" sz="2800" i="1" dirty="0" err="1" smtClean="0"/>
              <a:t>саме</a:t>
            </a:r>
            <a:r>
              <a:rPr lang="ru-RU" sz="2800" i="1" dirty="0" smtClean="0"/>
              <a:t> в </a:t>
            </a:r>
            <a:r>
              <a:rPr lang="ru-RU" sz="2800" i="1" dirty="0" err="1" smtClean="0"/>
              <a:t>слов’янські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землі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деревлян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дреговичів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кривичів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сіверян</a:t>
            </a:r>
            <a:r>
              <a:rPr lang="ru-RU" sz="2800" i="1" dirty="0" smtClean="0"/>
              <a:t> і </a:t>
            </a:r>
            <a:r>
              <a:rPr lang="ru-RU" sz="2800" i="1" dirty="0" err="1" smtClean="0"/>
              <a:t>решти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слов’ян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що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платять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данину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русам</a:t>
            </a:r>
            <a:r>
              <a:rPr lang="ru-RU" sz="2800" i="1" dirty="0" smtClean="0"/>
              <a:t>. </a:t>
            </a:r>
            <a:r>
              <a:rPr lang="ru-RU" sz="2800" i="1" dirty="0" err="1" smtClean="0"/>
              <a:t>Годуючись</a:t>
            </a:r>
            <a:r>
              <a:rPr lang="ru-RU" sz="2800" i="1" dirty="0" smtClean="0"/>
              <a:t> там </a:t>
            </a:r>
            <a:r>
              <a:rPr lang="ru-RU" sz="2800" i="1" dirty="0" err="1" smtClean="0"/>
              <a:t>протягом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цілої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зими</a:t>
            </a:r>
            <a:r>
              <a:rPr lang="ru-RU" sz="2800" i="1" dirty="0" smtClean="0"/>
              <a:t>, вони у </a:t>
            </a:r>
            <a:r>
              <a:rPr lang="ru-RU" sz="2800" i="1" dirty="0" err="1" smtClean="0"/>
              <a:t>квітні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місяці</a:t>
            </a:r>
            <a:r>
              <a:rPr lang="ru-RU" sz="2800" i="1" dirty="0" smtClean="0"/>
              <a:t>, коли </a:t>
            </a:r>
            <a:r>
              <a:rPr lang="ru-RU" sz="2800" i="1" dirty="0" err="1" smtClean="0"/>
              <a:t>розтає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лід</a:t>
            </a:r>
            <a:r>
              <a:rPr lang="ru-RU" sz="2800" i="1" dirty="0" smtClean="0"/>
              <a:t> на </a:t>
            </a:r>
            <a:r>
              <a:rPr lang="ru-RU" sz="2800" i="1" dirty="0" err="1" smtClean="0"/>
              <a:t>річці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Дніпро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знову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повертаються</a:t>
            </a:r>
            <a:r>
              <a:rPr lang="ru-RU" sz="2800" i="1" dirty="0" smtClean="0"/>
              <a:t> в </a:t>
            </a:r>
            <a:r>
              <a:rPr lang="ru-RU" sz="2800" i="1" dirty="0" err="1" smtClean="0"/>
              <a:t>Київ</a:t>
            </a:r>
            <a:r>
              <a:rPr lang="ru-RU" sz="2800" i="1" dirty="0" smtClean="0"/>
              <a:t>».</a:t>
            </a:r>
            <a:endParaRPr lang="ru-RU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7866"/>
            <a:ext cx="1959803" cy="17709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1" y="5373216"/>
            <a:ext cx="8784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</a:rPr>
              <a:t>Чому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князі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вирушали</a:t>
            </a:r>
            <a:r>
              <a:rPr lang="ru-RU" sz="2000" b="1" dirty="0" smtClean="0">
                <a:solidFill>
                  <a:srgbClr val="002060"/>
                </a:solidFill>
              </a:rPr>
              <a:t> на </a:t>
            </a:r>
            <a:r>
              <a:rPr lang="ru-RU" sz="2000" b="1" dirty="0" err="1" smtClean="0">
                <a:solidFill>
                  <a:srgbClr val="002060"/>
                </a:solidFill>
              </a:rPr>
              <a:t>збір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полюддя</a:t>
            </a:r>
            <a:r>
              <a:rPr lang="ru-RU" sz="2000" b="1" dirty="0" smtClean="0">
                <a:solidFill>
                  <a:srgbClr val="002060"/>
                </a:solidFill>
              </a:rPr>
              <a:t> у </a:t>
            </a:r>
            <a:r>
              <a:rPr lang="ru-RU" sz="2000" b="1" dirty="0" err="1" smtClean="0">
                <a:solidFill>
                  <a:srgbClr val="002060"/>
                </a:solidFill>
              </a:rPr>
              <a:t>листопаді</a:t>
            </a:r>
            <a:r>
              <a:rPr lang="ru-RU" sz="2000" b="1" dirty="0" smtClean="0">
                <a:solidFill>
                  <a:srgbClr val="002060"/>
                </a:solidFill>
              </a:rPr>
              <a:t>? 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</a:rPr>
              <a:t>Чи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була</a:t>
            </a:r>
            <a:r>
              <a:rPr lang="ru-RU" sz="2000" b="1" dirty="0" smtClean="0">
                <a:solidFill>
                  <a:srgbClr val="002060"/>
                </a:solidFill>
              </a:rPr>
              <a:t> справедливою </a:t>
            </a:r>
            <a:r>
              <a:rPr lang="ru-RU" sz="2000" b="1" dirty="0" err="1" smtClean="0">
                <a:solidFill>
                  <a:srgbClr val="002060"/>
                </a:solidFill>
              </a:rPr>
              <a:t>така</a:t>
            </a:r>
            <a:r>
              <a:rPr lang="ru-RU" sz="2000" b="1" dirty="0" smtClean="0">
                <a:solidFill>
                  <a:srgbClr val="002060"/>
                </a:solidFill>
              </a:rPr>
              <a:t> система </a:t>
            </a:r>
            <a:r>
              <a:rPr lang="ru-RU" sz="2000" b="1" dirty="0" err="1" smtClean="0">
                <a:solidFill>
                  <a:srgbClr val="002060"/>
                </a:solidFill>
              </a:rPr>
              <a:t>оподаткування</a:t>
            </a:r>
            <a:r>
              <a:rPr lang="ru-RU" sz="2000" b="1" dirty="0" smtClean="0">
                <a:solidFill>
                  <a:srgbClr val="002060"/>
                </a:solidFill>
              </a:rPr>
              <a:t> у </a:t>
            </a:r>
            <a:r>
              <a:rPr lang="ru-RU" sz="2000" b="1" dirty="0" err="1" smtClean="0">
                <a:solidFill>
                  <a:srgbClr val="002060"/>
                </a:solidFill>
              </a:rPr>
              <a:t>русичів</a:t>
            </a:r>
            <a:r>
              <a:rPr lang="ru-RU" sz="2000" b="1" dirty="0" smtClean="0">
                <a:solidFill>
                  <a:srgbClr val="002060"/>
                </a:solidFill>
              </a:rPr>
              <a:t>?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Як </a:t>
            </a:r>
            <a:r>
              <a:rPr lang="ru-RU" sz="2000" b="1" dirty="0" err="1" smtClean="0">
                <a:solidFill>
                  <a:srgbClr val="002060"/>
                </a:solidFill>
              </a:rPr>
              <a:t>полюддя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впливало</a:t>
            </a:r>
            <a:r>
              <a:rPr lang="ru-RU" sz="2000" b="1" dirty="0" smtClean="0">
                <a:solidFill>
                  <a:srgbClr val="002060"/>
                </a:solidFill>
              </a:rPr>
              <a:t> на </a:t>
            </a:r>
            <a:r>
              <a:rPr lang="ru-RU" sz="2000" b="1" dirty="0" err="1" smtClean="0">
                <a:solidFill>
                  <a:srgbClr val="002060"/>
                </a:solidFill>
              </a:rPr>
              <a:t>матеріальне</a:t>
            </a:r>
            <a:r>
              <a:rPr lang="ru-RU" sz="2000" b="1" dirty="0" smtClean="0">
                <a:solidFill>
                  <a:srgbClr val="002060"/>
                </a:solidFill>
              </a:rPr>
              <a:t> становище </a:t>
            </a:r>
            <a:r>
              <a:rPr lang="ru-RU" sz="2000" b="1" dirty="0" err="1" smtClean="0">
                <a:solidFill>
                  <a:srgbClr val="002060"/>
                </a:solidFill>
              </a:rPr>
              <a:t>підвладних</a:t>
            </a:r>
            <a:r>
              <a:rPr lang="ru-RU" sz="2000" b="1" dirty="0" smtClean="0">
                <a:solidFill>
                  <a:srgbClr val="002060"/>
                </a:solidFill>
              </a:rPr>
              <a:t> племен?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9803" y="910615"/>
            <a:ext cx="6860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Константин </a:t>
            </a:r>
            <a:r>
              <a:rPr lang="ru-RU" sz="2000" b="1" dirty="0" err="1" smtClean="0"/>
              <a:t>Багрянородний</a:t>
            </a:r>
            <a:r>
              <a:rPr lang="ru-RU" sz="2000" b="1" dirty="0" smtClean="0"/>
              <a:t>. </a:t>
            </a:r>
          </a:p>
          <a:p>
            <a:pPr algn="ctr"/>
            <a:r>
              <a:rPr lang="ru-RU" sz="2000" b="1" dirty="0" smtClean="0"/>
              <a:t>«Про </a:t>
            </a:r>
            <a:r>
              <a:rPr lang="ru-RU" sz="2000" b="1" dirty="0" err="1" smtClean="0"/>
              <a:t>управління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імперією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905871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936</Words>
  <Application>Microsoft Office PowerPoint</Application>
  <PresentationFormat>Экран (4:3)</PresentationFormat>
  <Paragraphs>111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Пригадай!</vt:lpstr>
      <vt:lpstr>За однією з гіпотез першою династією Русі, яка князювала у Києві у VII – IX ст. була династія …</vt:lpstr>
      <vt:lpstr>Зміцнення Русі в середині ІХ ст. пов’язане з іменами…</vt:lpstr>
      <vt:lpstr>Яка княжа династія прийшла на Русь після занепаду династії Києвичів?</vt:lpstr>
      <vt:lpstr>Чиє правління у Києві поклало початок династії Рюриковичів?</vt:lpstr>
      <vt:lpstr>Назвіть роки правління князя Олега?</vt:lpstr>
      <vt:lpstr>Яким чином Олег збільшив територію Київської держави?</vt:lpstr>
      <vt:lpstr>Робота з джерелом</vt:lpstr>
      <vt:lpstr>Слайд 10</vt:lpstr>
      <vt:lpstr>Правління князя Ігоря та княгині Ольги</vt:lpstr>
      <vt:lpstr>План</vt:lpstr>
      <vt:lpstr>1. Правління Ігоря Рюриковича (Старого)</vt:lpstr>
      <vt:lpstr>Хронологічна задача</vt:lpstr>
      <vt:lpstr>Слайд 15</vt:lpstr>
      <vt:lpstr>Слайд 16</vt:lpstr>
      <vt:lpstr>Слайд 17</vt:lpstr>
      <vt:lpstr>945 – 878 = 67 р.</vt:lpstr>
      <vt:lpstr>Слайд 19</vt:lpstr>
      <vt:lpstr>2. Князювання Ольги</vt:lpstr>
      <vt:lpstr>Слайд 21</vt:lpstr>
      <vt:lpstr>Слайд 22</vt:lpstr>
      <vt:lpstr>Слайд 23</vt:lpstr>
      <vt:lpstr>Слайд 24</vt:lpstr>
      <vt:lpstr>Робота з таблицею  «Правління княгині Ольги «Мудрої»</vt:lpstr>
      <vt:lpstr>Отже 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15</dc:title>
  <dc:creator>danyamazur113@gmail.com</dc:creator>
  <cp:lastModifiedBy>User</cp:lastModifiedBy>
  <cp:revision>66</cp:revision>
  <dcterms:created xsi:type="dcterms:W3CDTF">2021-08-20T17:47:26Z</dcterms:created>
  <dcterms:modified xsi:type="dcterms:W3CDTF">2021-10-19T11:11:03Z</dcterms:modified>
</cp:coreProperties>
</file>