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uk.wikipedia.org/wiki/%D0%A1%D1%82%D0%B0%D0%BD%D1%96%D1%81%D0%BB%D0%B0%D0%B2%D1%81%D1%8C%D0%BA%D0%B8%D0%B9_%D1%84%D0%B5%D0%BD%D0%BE%D0%BC%D0%B5%D0%BD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%D0%A8%D0%BA%D0%BB%D1%8F%D1%80_%D0%92%D0%B0%D1%81%D0%B8%D0%BB%D1%8C_%D0%9C%D0%B8%D0%BA%D0%BE%D0%BB%D0%B0%D0%B9%D0%BE%D0%B2%D0%B8%D1%87" TargetMode="External"/><Relationship Id="rId2" Type="http://schemas.openxmlformats.org/officeDocument/2006/relationships/hyperlink" Target="http://uk.wikipedia.org/wiki/2009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hyperlink" Target="http://uk.wikipedia.org/wiki/%D0%9D%D0%B0%D1%88_%D0%A4%D0%BE%D1%80%D0%BC%D0%B0%D1%82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A3%D0%BA%D1%80%D0%B0%D1%97%D0%BD%D0%B0" TargetMode="External"/><Relationship Id="rId13" Type="http://schemas.openxmlformats.org/officeDocument/2006/relationships/hyperlink" Target="http://uk.wikipedia.org/wiki/%D0%9F%D0%BE%D0%BB%D1%96%D1%82%D0%B8%D1%87%D0%BD%D0%B8%D0%B9_%D0%B4%D1%96%D1%8F%D1%87" TargetMode="External"/><Relationship Id="rId18" Type="http://schemas.openxmlformats.org/officeDocument/2006/relationships/hyperlink" Target="http://uk.wikipedia.org/w/index.php?title=%D0%A1%D0%BE%D1%8E%D0%B7_%D0%A7%D0%BE%D1%80%D0%BD%D0%BE%D0%B1%D0%B8%D0%BB%D1%8C&amp;action=edit&amp;redlink=1" TargetMode="External"/><Relationship Id="rId3" Type="http://schemas.openxmlformats.org/officeDocument/2006/relationships/hyperlink" Target="http://uk.wikipedia.org/wiki/16_%D0%BB%D0%B8%D0%BF%D0%BD%D1%8F" TargetMode="External"/><Relationship Id="rId21" Type="http://schemas.openxmlformats.org/officeDocument/2006/relationships/hyperlink" Target="http://uk.wikipedia.org/wiki/%D0%A3%D0%BA%D1%80%D0%B0%D1%97%D0%BD%D1%81%D1%8C%D0%BA%D0%B0_%D0%B5%D0%BA%D0%BE%D0%BB%D0%BE%D0%B3%D1%96%D1%87%D0%BD%D0%B0_%D0%B0%D1%81%D0%BE%D1%86%D1%96%D0%B0%D1%86%D1%96%D1%8F_%C2%AB%D0%97%D0%B5%D0%BB%D0%B5%D0%BD%D0%B8%D0%B9_%D1%81%D0%B2%D1%96%D1%82%C2%BB" TargetMode="External"/><Relationship Id="rId7" Type="http://schemas.openxmlformats.org/officeDocument/2006/relationships/hyperlink" Target="http://uk.wikipedia.org/wiki/%D0%9A%D0%B8%D1%97%D0%B2%D1%81%D1%8C%D0%BA%D0%B0_%D0%BE%D0%B1%D0%BB%D0%B0%D1%81%D1%82%D1%8C" TargetMode="External"/><Relationship Id="rId12" Type="http://schemas.openxmlformats.org/officeDocument/2006/relationships/hyperlink" Target="http://uk.wikipedia.org/wiki/%D0%93%D1%80%D0%BE%D0%BC%D0%B0%D0%B4%D1%81%D1%8C%D0%BA%D0%B8%D0%B9_%D0%B4%D1%96%D1%8F%D1%87" TargetMode="External"/><Relationship Id="rId17" Type="http://schemas.openxmlformats.org/officeDocument/2006/relationships/hyperlink" Target="http://uk.wikipedia.org/wiki/%D0%A7%D0%90%D0%95%D0%A1" TargetMode="External"/><Relationship Id="rId2" Type="http://schemas.openxmlformats.org/officeDocument/2006/relationships/image" Target="../media/image9.jpeg"/><Relationship Id="rId16" Type="http://schemas.openxmlformats.org/officeDocument/2006/relationships/hyperlink" Target="http://uk.wikipedia.org/wiki/%D0%9B%D1%96%D0%BA%D0%B2%D1%96%D0%B4%D0%B0%D1%82%D0%BE%D1%80" TargetMode="External"/><Relationship Id="rId20" Type="http://schemas.openxmlformats.org/officeDocument/2006/relationships/hyperlink" Target="http://uk.wikipedia.org/wiki/2003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uk.wikipedia.org/wiki/%D0%9F%D0%B5%D1%80%D0%B5%D1%8F%D1%81%D0%BB%D0%B0%D0%B2-%D0%A5%D0%BC%D0%B5%D0%BB%D1%8C%D0%BD%D0%B8%D1%86%D1%8C%D0%BA%D0%B8%D0%B9_%D1%80%D0%B0%D0%B9%D0%BE%D0%BD" TargetMode="External"/><Relationship Id="rId11" Type="http://schemas.openxmlformats.org/officeDocument/2006/relationships/hyperlink" Target="http://uk.wikipedia.org/wiki/%D0%9F%D1%83%D0%B1%D0%BB%D1%96%D1%86%D0%B8%D1%81%D1%82" TargetMode="External"/><Relationship Id="rId5" Type="http://schemas.openxmlformats.org/officeDocument/2006/relationships/hyperlink" Target="http://uk.wikipedia.org/wiki/%D0%A1%D0%B2%D1%96%D1%82%D0%B0%D0%BD%D0%BE%D0%BA" TargetMode="External"/><Relationship Id="rId15" Type="http://schemas.openxmlformats.org/officeDocument/2006/relationships/hyperlink" Target="http://uk.wikipedia.org/wiki/%D0%9D%D0%B0%D1%80%D0%BE%D0%B4%D0%BD%D1%96_%D0%B4%D0%B5%D0%BF%D1%83%D1%82%D0%B0%D1%82%D0%B8_%D0%A3%D0%BA%D1%80%D0%B0%D1%97%D0%BD%D0%B8_1-%D0%B3%D0%BE_%D1%81%D0%BA%D0%BB%D0%B8%D0%BA%D0%B0%D0%BD%D0%BD%D1%8F" TargetMode="External"/><Relationship Id="rId23" Type="http://schemas.openxmlformats.org/officeDocument/2006/relationships/hyperlink" Target="http://uk.wikipedia.org/wiki/%D0%9D%D0%A1%D0%9F%D0%A3" TargetMode="External"/><Relationship Id="rId10" Type="http://schemas.openxmlformats.org/officeDocument/2006/relationships/hyperlink" Target="http://uk.wikipedia.org/wiki/%D0%9F%D1%80%D0%BE%D0%B7%D0%B0%D1%97%D0%BA" TargetMode="External"/><Relationship Id="rId19" Type="http://schemas.openxmlformats.org/officeDocument/2006/relationships/hyperlink" Target="http://uk.wikipedia.org/wiki/1990" TargetMode="External"/><Relationship Id="rId4" Type="http://schemas.openxmlformats.org/officeDocument/2006/relationships/hyperlink" Target="http://uk.wikipedia.org/wiki/1956" TargetMode="External"/><Relationship Id="rId9" Type="http://schemas.openxmlformats.org/officeDocument/2006/relationships/hyperlink" Target="http://uk.wikipedia.org/wiki/%D0%9F%D0%BE%D0%B5%D1%82" TargetMode="External"/><Relationship Id="rId14" Type="http://schemas.openxmlformats.org/officeDocument/2006/relationships/hyperlink" Target="http://uk.wikipedia.org/wiki/%D0%94%D0%B5%D1%80%D0%B6%D0%B0%D0%B2%D0%BD%D0%B8%D0%B9_%D0%B4%D1%96%D1%8F%D1%87" TargetMode="External"/><Relationship Id="rId22" Type="http://schemas.openxmlformats.org/officeDocument/2006/relationships/hyperlink" Target="http://uk.wikipedia.org/wiki/%D0%9D%D0%B0%D1%86%D1%96%D0%BE%D0%BD%D0%B0%D0%BB%D1%8C%D0%BD%D0%B0_%D1%81%D0%BF%D1%96%D0%BB%D0%BA%D0%B0_%D0%BF%D0%B8%D1%81%D1%8C%D0%BC%D0%B5%D0%BD%D0%BD%D0%B8%D0%BA%D1%96%D0%B2_%D0%A3%D0%BA%D1%80%D0%B0%D1%97%D0%BD%D0%B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err="1" smtClean="0">
                <a:solidFill>
                  <a:srgbClr val="FF0000"/>
                </a:solidFill>
              </a:rPr>
              <a:t>Сергій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</a:rPr>
              <a:t>Жадан</a:t>
            </a:r>
            <a:r>
              <a:rPr lang="ru-RU" sz="3200" dirty="0" smtClean="0">
                <a:solidFill>
                  <a:srgbClr val="FF0000"/>
                </a:solidFill>
              </a:rPr>
              <a:t/>
            </a:r>
            <a:br>
              <a:rPr lang="ru-RU" sz="3200" dirty="0" smtClean="0">
                <a:solidFill>
                  <a:srgbClr val="FF0000"/>
                </a:solidFill>
              </a:rPr>
            </a:b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sz="1700" dirty="0" smtClean="0">
                <a:solidFill>
                  <a:srgbClr val="FF0000"/>
                </a:solidFill>
              </a:rPr>
              <a:t>Український письменник, поет, перекладач Сергій </a:t>
            </a:r>
            <a:r>
              <a:rPr lang="uk-UA" sz="1700" dirty="0" err="1" smtClean="0">
                <a:solidFill>
                  <a:srgbClr val="FF0000"/>
                </a:solidFill>
              </a:rPr>
              <a:t>Жадан</a:t>
            </a:r>
            <a:r>
              <a:rPr lang="uk-UA" sz="1700" dirty="0" smtClean="0">
                <a:solidFill>
                  <a:srgbClr val="FF0000"/>
                </a:solidFill>
              </a:rPr>
              <a:t> видав низку цікавих та сильних творів. Його літературні праці перекладаються багатьма мовами, деякі з них вже отримали національні та міжнародні нагороди. Темою для своїх творів Сергій </a:t>
            </a:r>
            <a:r>
              <a:rPr lang="uk-UA" sz="1700" dirty="0" err="1" smtClean="0">
                <a:solidFill>
                  <a:srgbClr val="FF0000"/>
                </a:solidFill>
              </a:rPr>
              <a:t>Жадан</a:t>
            </a:r>
            <a:r>
              <a:rPr lang="uk-UA" sz="1700" dirty="0" smtClean="0">
                <a:solidFill>
                  <a:srgbClr val="FF0000"/>
                </a:solidFill>
              </a:rPr>
              <a:t> обирає пострадянську дійсність в Україні, змальовуючи реальне життя своїх співгромадян. Тому стиль його письма — це жива розмовна, інколи нецензурна, лексика. Його творчість надзвичайно цікава також тим, що являється уособленням його активної соціальної позиції: </a:t>
            </a:r>
            <a:r>
              <a:rPr lang="uk-UA" sz="1700" dirty="0" err="1" smtClean="0">
                <a:solidFill>
                  <a:srgbClr val="FF0000"/>
                </a:solidFill>
              </a:rPr>
              <a:t>Жадан</a:t>
            </a:r>
            <a:r>
              <a:rPr lang="uk-UA" sz="1700" dirty="0" smtClean="0">
                <a:solidFill>
                  <a:srgbClr val="FF0000"/>
                </a:solidFill>
              </a:rPr>
              <a:t> є учасником політичних акцій протесту та протестів проти цензури слова в Україні.</a:t>
            </a:r>
          </a:p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Рисунок 4" descr="Жадан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0"/>
            <a:ext cx="5715000" cy="380047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000496" y="4286256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«</a:t>
            </a:r>
            <a:r>
              <a:rPr lang="ru-RU" dirty="0" err="1" smtClean="0"/>
              <a:t>Мені</a:t>
            </a:r>
            <a:r>
              <a:rPr lang="ru-RU" dirty="0" smtClean="0"/>
              <a:t> </a:t>
            </a:r>
            <a:r>
              <a:rPr lang="ru-RU" dirty="0" err="1" smtClean="0"/>
              <a:t>здається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в </a:t>
            </a:r>
            <a:r>
              <a:rPr lang="ru-RU" dirty="0" err="1" smtClean="0"/>
              <a:t>нашій</a:t>
            </a:r>
            <a:r>
              <a:rPr lang="ru-RU" dirty="0" smtClean="0"/>
              <a:t> </a:t>
            </a:r>
            <a:r>
              <a:rPr lang="ru-RU" dirty="0" err="1" smtClean="0"/>
              <a:t>країні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хтось</a:t>
            </a:r>
            <a:r>
              <a:rPr lang="ru-RU" dirty="0" smtClean="0"/>
              <a:t> </a:t>
            </a:r>
            <a:r>
              <a:rPr lang="ru-RU" dirty="0" err="1" smtClean="0"/>
              <a:t>потребує</a:t>
            </a:r>
            <a:r>
              <a:rPr lang="ru-RU" dirty="0" smtClean="0"/>
              <a:t> </a:t>
            </a:r>
            <a:r>
              <a:rPr lang="ru-RU" dirty="0" err="1" smtClean="0"/>
              <a:t>літератури</a:t>
            </a:r>
            <a:r>
              <a:rPr lang="ru-RU" dirty="0" smtClean="0"/>
              <a:t>. </a:t>
            </a:r>
            <a:r>
              <a:rPr lang="ru-RU" dirty="0" err="1" smtClean="0"/>
              <a:t>Щоправда</a:t>
            </a:r>
            <a:r>
              <a:rPr lang="ru-RU" dirty="0" smtClean="0"/>
              <a:t>, в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випадках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не так </a:t>
            </a:r>
            <a:r>
              <a:rPr lang="ru-RU" dirty="0" err="1" smtClean="0"/>
              <a:t>позиція</a:t>
            </a:r>
            <a:r>
              <a:rPr lang="ru-RU" dirty="0" smtClean="0"/>
              <a:t>, як поза – </a:t>
            </a:r>
            <a:r>
              <a:rPr lang="ru-RU" dirty="0" err="1" smtClean="0"/>
              <a:t>мовляв</a:t>
            </a:r>
            <a:r>
              <a:rPr lang="ru-RU" dirty="0" smtClean="0"/>
              <a:t>, я люблю </a:t>
            </a:r>
            <a:r>
              <a:rPr lang="ru-RU" dirty="0" err="1" smtClean="0"/>
              <a:t>літературу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те,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пишеться</a:t>
            </a:r>
            <a:r>
              <a:rPr lang="ru-RU" dirty="0" smtClean="0"/>
              <a:t> </a:t>
            </a:r>
            <a:r>
              <a:rPr lang="ru-RU" dirty="0" err="1" smtClean="0"/>
              <a:t>українською</a:t>
            </a:r>
            <a:r>
              <a:rPr lang="ru-RU" dirty="0" smtClean="0"/>
              <a:t>, </a:t>
            </a:r>
            <a:r>
              <a:rPr lang="ru-RU" dirty="0" err="1" smtClean="0"/>
              <a:t>читати</a:t>
            </a:r>
            <a:r>
              <a:rPr lang="ru-RU" dirty="0" smtClean="0"/>
              <a:t> не буду </a:t>
            </a:r>
            <a:r>
              <a:rPr lang="ru-RU" dirty="0" err="1" smtClean="0"/>
              <a:t>з</a:t>
            </a:r>
            <a:r>
              <a:rPr lang="ru-RU" dirty="0" smtClean="0"/>
              <a:t> принципу. Часто </a:t>
            </a:r>
            <a:r>
              <a:rPr lang="ru-RU" dirty="0" err="1" smtClean="0"/>
              <a:t>читач</a:t>
            </a:r>
            <a:r>
              <a:rPr lang="ru-RU" dirty="0" smtClean="0"/>
              <a:t> сам не </a:t>
            </a:r>
            <a:r>
              <a:rPr lang="ru-RU" dirty="0" err="1" smtClean="0"/>
              <a:t>знає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йому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. </a:t>
            </a:r>
            <a:r>
              <a:rPr lang="ru-RU" dirty="0" err="1" smtClean="0"/>
              <a:t>Письменник</a:t>
            </a:r>
            <a:r>
              <a:rPr lang="ru-RU" dirty="0" smtClean="0"/>
              <a:t>, до </a:t>
            </a:r>
            <a:r>
              <a:rPr lang="ru-RU" dirty="0" err="1" smtClean="0"/>
              <a:t>речі</a:t>
            </a:r>
            <a:r>
              <a:rPr lang="ru-RU" dirty="0" smtClean="0"/>
              <a:t>, </a:t>
            </a:r>
            <a:r>
              <a:rPr lang="ru-RU" dirty="0" err="1" smtClean="0"/>
              <a:t>теж</a:t>
            </a:r>
            <a:r>
              <a:rPr lang="ru-RU" dirty="0" smtClean="0"/>
              <a:t>.»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3071818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solidFill>
                  <a:srgbClr val="FF0000"/>
                </a:solidFill>
              </a:rPr>
              <a:t>Юрій Андрухович</a:t>
            </a:r>
            <a:r>
              <a:rPr lang="uk-UA" dirty="0" smtClean="0">
                <a:solidFill>
                  <a:srgbClr val="FF0000"/>
                </a:solidFill>
              </a:rPr>
              <a:t> — один із найвідоміших сучасних письменників в Україні. Його творчість має неабиякий вплив на стан сучасного українського  літературного </a:t>
            </a:r>
            <a:r>
              <a:rPr lang="uk-UA" dirty="0" err="1" smtClean="0">
                <a:solidFill>
                  <a:srgbClr val="FF0000"/>
                </a:solidFill>
              </a:rPr>
              <a:t>процессу</a:t>
            </a:r>
            <a:r>
              <a:rPr lang="uk-UA" dirty="0" smtClean="0">
                <a:solidFill>
                  <a:srgbClr val="FF0000"/>
                </a:solidFill>
              </a:rPr>
              <a:t>. За кордоном художні та поетичні праці Андруховича перекладалися одинадцятьма мовами, в тому числі штучною мовою есперанто. Окрім літературної діяльності, Юрій Андрухович також проявляє себе у видавничій справі: на початку 90-х років він разом із письменником Юрієм </a:t>
            </a:r>
            <a:r>
              <a:rPr lang="uk-UA" dirty="0" err="1" smtClean="0">
                <a:solidFill>
                  <a:srgbClr val="FF0000"/>
                </a:solidFill>
              </a:rPr>
              <a:t>Іздриком</a:t>
            </a:r>
            <a:r>
              <a:rPr lang="uk-UA" dirty="0" smtClean="0">
                <a:solidFill>
                  <a:srgbClr val="FF0000"/>
                </a:solidFill>
              </a:rPr>
              <a:t> почав видавати перший в Україні постмодерністський журнал «</a:t>
            </a:r>
            <a:r>
              <a:rPr lang="uk-UA" dirty="0" err="1" smtClean="0">
                <a:solidFill>
                  <a:srgbClr val="FF0000"/>
                </a:solidFill>
              </a:rPr>
              <a:t>Четве</a:t>
            </a:r>
            <a:endParaRPr lang="uk-UA" dirty="0">
              <a:solidFill>
                <a:srgbClr val="FF0000"/>
              </a:solidFill>
            </a:endParaRPr>
          </a:p>
        </p:txBody>
      </p:sp>
      <p:pic>
        <p:nvPicPr>
          <p:cNvPr id="3" name="Рисунок 2" descr="Андрухович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6050" y="0"/>
            <a:ext cx="5715000" cy="381952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571868" y="4572008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«На </a:t>
            </a:r>
            <a:r>
              <a:rPr lang="ru-RU" dirty="0" err="1" smtClean="0"/>
              <a:t>мій</a:t>
            </a:r>
            <a:r>
              <a:rPr lang="ru-RU" dirty="0" smtClean="0"/>
              <a:t> </a:t>
            </a:r>
            <a:r>
              <a:rPr lang="ru-RU" dirty="0" err="1" smtClean="0"/>
              <a:t>погляд</a:t>
            </a:r>
            <a:r>
              <a:rPr lang="ru-RU" dirty="0" smtClean="0"/>
              <a:t>, </a:t>
            </a:r>
            <a:r>
              <a:rPr lang="ru-RU" dirty="0" err="1" smtClean="0"/>
              <a:t>немає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завдань</a:t>
            </a:r>
            <a:r>
              <a:rPr lang="ru-RU" dirty="0" smtClean="0"/>
              <a:t> </a:t>
            </a:r>
            <a:r>
              <a:rPr lang="ru-RU" dirty="0" err="1" smtClean="0"/>
              <a:t>літератури</a:t>
            </a:r>
            <a:r>
              <a:rPr lang="ru-RU" dirty="0" smtClean="0"/>
              <a:t>, </a:t>
            </a:r>
            <a:r>
              <a:rPr lang="ru-RU" dirty="0" err="1" smtClean="0"/>
              <a:t>крім</a:t>
            </a:r>
            <a:r>
              <a:rPr lang="ru-RU" dirty="0" smtClean="0"/>
              <a:t> як </a:t>
            </a:r>
            <a:r>
              <a:rPr lang="ru-RU" dirty="0" err="1" smtClean="0"/>
              <a:t>людського</a:t>
            </a:r>
            <a:r>
              <a:rPr lang="ru-RU" dirty="0" smtClean="0"/>
              <a:t> </a:t>
            </a:r>
            <a:r>
              <a:rPr lang="ru-RU" dirty="0" err="1" smtClean="0"/>
              <a:t>порозуміння</a:t>
            </a:r>
            <a:r>
              <a:rPr lang="ru-RU" dirty="0" smtClean="0"/>
              <a:t>. </a:t>
            </a:r>
            <a:r>
              <a:rPr lang="ru-RU" dirty="0" err="1" smtClean="0"/>
              <a:t>Мені</a:t>
            </a:r>
            <a:r>
              <a:rPr lang="ru-RU" dirty="0" smtClean="0"/>
              <a:t> </a:t>
            </a:r>
            <a:r>
              <a:rPr lang="ru-RU" dirty="0" err="1" smtClean="0"/>
              <a:t>здається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якщо</a:t>
            </a:r>
            <a:r>
              <a:rPr lang="ru-RU" dirty="0" smtClean="0"/>
              <a:t> ми до </a:t>
            </a:r>
            <a:r>
              <a:rPr lang="ru-RU" dirty="0" err="1" smtClean="0"/>
              <a:t>нього</a:t>
            </a:r>
            <a:r>
              <a:rPr lang="ru-RU" dirty="0" smtClean="0"/>
              <a:t> </a:t>
            </a:r>
            <a:r>
              <a:rPr lang="ru-RU" dirty="0" err="1" smtClean="0"/>
              <a:t>прагнемо</a:t>
            </a:r>
            <a:r>
              <a:rPr lang="ru-RU" dirty="0" smtClean="0"/>
              <a:t>, то, </a:t>
            </a:r>
            <a:r>
              <a:rPr lang="ru-RU" dirty="0" err="1" smtClean="0"/>
              <a:t>мабуть</a:t>
            </a:r>
            <a:r>
              <a:rPr lang="ru-RU" dirty="0" smtClean="0"/>
              <a:t>, </a:t>
            </a:r>
            <a:r>
              <a:rPr lang="ru-RU" dirty="0" err="1" smtClean="0"/>
              <a:t>це</a:t>
            </a:r>
            <a:r>
              <a:rPr lang="ru-RU" dirty="0" smtClean="0"/>
              <a:t> та максима, </a:t>
            </a:r>
            <a:r>
              <a:rPr lang="ru-RU" dirty="0" err="1" smtClean="0"/>
              <a:t>і</a:t>
            </a:r>
            <a:r>
              <a:rPr lang="ru-RU" dirty="0" smtClean="0"/>
              <a:t> вона, напевно, </a:t>
            </a:r>
            <a:r>
              <a:rPr lang="ru-RU" dirty="0" err="1" smtClean="0"/>
              <a:t>слушна</a:t>
            </a:r>
            <a:r>
              <a:rPr lang="ru-RU" dirty="0" smtClean="0"/>
              <a:t>.»</a:t>
            </a:r>
            <a:endParaRPr lang="ru-RU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0"/>
            <a:ext cx="3929057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b="1" dirty="0" smtClean="0">
              <a:solidFill>
                <a:srgbClr val="FF0000"/>
              </a:solidFill>
            </a:endParaRPr>
          </a:p>
          <a:p>
            <a:endParaRPr lang="en-US" sz="2800" b="1" dirty="0" smtClean="0">
              <a:solidFill>
                <a:srgbClr val="FF0000"/>
              </a:solidFill>
            </a:endParaRPr>
          </a:p>
          <a:p>
            <a:r>
              <a:rPr lang="ru-RU" sz="2800" b="1" dirty="0" err="1" smtClean="0">
                <a:solidFill>
                  <a:srgbClr val="FF0000"/>
                </a:solidFill>
              </a:rPr>
              <a:t>Любко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</a:rPr>
              <a:t>Дереш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r>
              <a:rPr lang="ru-RU" sz="2000" dirty="0" smtClean="0">
                <a:solidFill>
                  <a:srgbClr val="FF0000"/>
                </a:solidFill>
              </a:rPr>
              <a:t>Свою першу книгу </a:t>
            </a:r>
            <a:r>
              <a:rPr lang="ru-RU" sz="2000" dirty="0" err="1" smtClean="0">
                <a:solidFill>
                  <a:srgbClr val="FF0000"/>
                </a:solidFill>
              </a:rPr>
              <a:t>Любко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</a:rPr>
              <a:t>Дереш</a:t>
            </a:r>
            <a:r>
              <a:rPr lang="ru-RU" sz="2000" dirty="0" smtClean="0">
                <a:solidFill>
                  <a:srgbClr val="FF0000"/>
                </a:solidFill>
              </a:rPr>
              <a:t> видав у 17 </a:t>
            </a:r>
            <a:r>
              <a:rPr lang="ru-RU" sz="2000" dirty="0" err="1" smtClean="0">
                <a:solidFill>
                  <a:srgbClr val="FF0000"/>
                </a:solidFill>
              </a:rPr>
              <a:t>років</a:t>
            </a:r>
            <a:r>
              <a:rPr lang="ru-RU" sz="2000" dirty="0" smtClean="0">
                <a:solidFill>
                  <a:srgbClr val="FF0000"/>
                </a:solidFill>
              </a:rPr>
              <a:t>. На </a:t>
            </a:r>
            <a:r>
              <a:rPr lang="ru-RU" sz="2000" dirty="0" err="1" smtClean="0">
                <a:solidFill>
                  <a:srgbClr val="FF0000"/>
                </a:solidFill>
              </a:rPr>
              <a:t>сьогодні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</a:rPr>
              <a:t>він</a:t>
            </a:r>
            <a:r>
              <a:rPr lang="ru-RU" sz="2000" dirty="0" smtClean="0">
                <a:solidFill>
                  <a:srgbClr val="FF0000"/>
                </a:solidFill>
              </a:rPr>
              <a:t> один </a:t>
            </a:r>
            <a:r>
              <a:rPr lang="ru-RU" sz="2000" dirty="0" err="1" smtClean="0">
                <a:solidFill>
                  <a:srgbClr val="FF0000"/>
                </a:solidFill>
              </a:rPr>
              <a:t>з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</a:rPr>
              <a:t>найвідоміших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</a:rPr>
              <a:t>українскьих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</a:rPr>
              <a:t>письменників</a:t>
            </a:r>
            <a:r>
              <a:rPr lang="ru-RU" sz="2000" dirty="0" smtClean="0">
                <a:solidFill>
                  <a:srgbClr val="FF0000"/>
                </a:solidFill>
              </a:rPr>
              <a:t> нового </a:t>
            </a:r>
            <a:r>
              <a:rPr lang="ru-RU" sz="2000" dirty="0" err="1" smtClean="0">
                <a:solidFill>
                  <a:srgbClr val="FF0000"/>
                </a:solidFill>
              </a:rPr>
              <a:t>покоління</a:t>
            </a:r>
            <a:r>
              <a:rPr lang="ru-RU" sz="2000" dirty="0" smtClean="0">
                <a:solidFill>
                  <a:srgbClr val="FF0000"/>
                </a:solidFill>
              </a:rPr>
              <a:t>. </a:t>
            </a:r>
            <a:r>
              <a:rPr lang="ru-RU" sz="2000" dirty="0" err="1" smtClean="0">
                <a:solidFill>
                  <a:srgbClr val="FF0000"/>
                </a:solidFill>
              </a:rPr>
              <a:t>Його</a:t>
            </a:r>
            <a:r>
              <a:rPr lang="ru-RU" sz="2000" dirty="0" smtClean="0">
                <a:solidFill>
                  <a:srgbClr val="FF0000"/>
                </a:solidFill>
              </a:rPr>
              <a:t> твори </a:t>
            </a:r>
            <a:r>
              <a:rPr lang="ru-RU" sz="2000" dirty="0" err="1" smtClean="0">
                <a:solidFill>
                  <a:srgbClr val="FF0000"/>
                </a:solidFill>
              </a:rPr>
              <a:t>перекладалися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</a:rPr>
              <a:t>кількома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</a:rPr>
              <a:t>мовами</a:t>
            </a:r>
            <a:r>
              <a:rPr lang="ru-RU" sz="2000" dirty="0" smtClean="0">
                <a:solidFill>
                  <a:srgbClr val="FF0000"/>
                </a:solidFill>
              </a:rPr>
              <a:t>, а </a:t>
            </a:r>
            <a:r>
              <a:rPr lang="ru-RU" sz="2000" dirty="0" err="1" smtClean="0">
                <a:solidFill>
                  <a:srgbClr val="FF0000"/>
                </a:solidFill>
              </a:rPr>
              <a:t>саме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</a:rPr>
              <a:t>можна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</a:rPr>
              <a:t>знайти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</a:rPr>
              <a:t>німецьке</a:t>
            </a:r>
            <a:r>
              <a:rPr lang="ru-RU" sz="2000" dirty="0" smtClean="0">
                <a:solidFill>
                  <a:srgbClr val="FF0000"/>
                </a:solidFill>
              </a:rPr>
              <a:t>, </a:t>
            </a:r>
            <a:r>
              <a:rPr lang="ru-RU" sz="2000" dirty="0" err="1" smtClean="0">
                <a:solidFill>
                  <a:srgbClr val="FF0000"/>
                </a:solidFill>
              </a:rPr>
              <a:t>польське</a:t>
            </a:r>
            <a:r>
              <a:rPr lang="ru-RU" sz="2000" dirty="0" smtClean="0">
                <a:solidFill>
                  <a:srgbClr val="FF0000"/>
                </a:solidFill>
              </a:rPr>
              <a:t>, </a:t>
            </a:r>
            <a:r>
              <a:rPr lang="ru-RU" sz="2000" dirty="0" err="1" smtClean="0">
                <a:solidFill>
                  <a:srgbClr val="FF0000"/>
                </a:solidFill>
              </a:rPr>
              <a:t>італійське</a:t>
            </a:r>
            <a:r>
              <a:rPr lang="ru-RU" sz="2000" dirty="0" smtClean="0">
                <a:solidFill>
                  <a:srgbClr val="FF0000"/>
                </a:solidFill>
              </a:rPr>
              <a:t> та </a:t>
            </a:r>
            <a:r>
              <a:rPr lang="ru-RU" sz="2000" dirty="0" err="1" smtClean="0">
                <a:solidFill>
                  <a:srgbClr val="FF0000"/>
                </a:solidFill>
              </a:rPr>
              <a:t>сербське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</a:rPr>
              <a:t>видання</a:t>
            </a:r>
            <a:r>
              <a:rPr lang="ru-RU" sz="2000" dirty="0" smtClean="0">
                <a:solidFill>
                  <a:srgbClr val="FF0000"/>
                </a:solidFill>
              </a:rPr>
              <a:t>. </a:t>
            </a:r>
            <a:r>
              <a:rPr lang="ru-RU" sz="2000" dirty="0" err="1" smtClean="0">
                <a:solidFill>
                  <a:srgbClr val="FF0000"/>
                </a:solidFill>
              </a:rPr>
              <a:t>Головними</a:t>
            </a:r>
            <a:r>
              <a:rPr lang="ru-RU" sz="2000" dirty="0" smtClean="0">
                <a:solidFill>
                  <a:srgbClr val="FF0000"/>
                </a:solidFill>
              </a:rPr>
              <a:t> героями </a:t>
            </a:r>
            <a:r>
              <a:rPr lang="ru-RU" sz="2000" dirty="0" err="1" smtClean="0">
                <a:solidFill>
                  <a:srgbClr val="FF0000"/>
                </a:solidFill>
              </a:rPr>
              <a:t>творів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</a:rPr>
              <a:t>Дереша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</a:rPr>
              <a:t>стають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</a:rPr>
              <a:t>підлітки</a:t>
            </a:r>
            <a:r>
              <a:rPr lang="ru-RU" sz="2000" dirty="0" smtClean="0">
                <a:solidFill>
                  <a:srgbClr val="FF0000"/>
                </a:solidFill>
              </a:rPr>
              <a:t> та </a:t>
            </a:r>
            <a:r>
              <a:rPr lang="ru-RU" sz="2000" dirty="0" err="1" smtClean="0">
                <a:solidFill>
                  <a:srgbClr val="FF0000"/>
                </a:solidFill>
              </a:rPr>
              <a:t>їхні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</a:rPr>
              <a:t>цікаві</a:t>
            </a:r>
            <a:r>
              <a:rPr lang="ru-RU" sz="2000" dirty="0" smtClean="0">
                <a:solidFill>
                  <a:srgbClr val="FF0000"/>
                </a:solidFill>
              </a:rPr>
              <a:t>, </a:t>
            </a:r>
            <a:r>
              <a:rPr lang="ru-RU" sz="2000" dirty="0" err="1" smtClean="0">
                <a:solidFill>
                  <a:srgbClr val="FF0000"/>
                </a:solidFill>
              </a:rPr>
              <a:t>непередбачувані</a:t>
            </a:r>
            <a:r>
              <a:rPr lang="ru-RU" sz="2000" dirty="0" smtClean="0">
                <a:solidFill>
                  <a:srgbClr val="FF0000"/>
                </a:solidFill>
              </a:rPr>
              <a:t>, часом </a:t>
            </a:r>
            <a:r>
              <a:rPr lang="ru-RU" sz="2000" dirty="0" err="1" smtClean="0">
                <a:solidFill>
                  <a:srgbClr val="FF0000"/>
                </a:solidFill>
              </a:rPr>
              <a:t>незвичні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</a:rPr>
              <a:t>історії</a:t>
            </a:r>
            <a:r>
              <a:rPr lang="ru-RU" sz="2000" dirty="0" smtClean="0">
                <a:solidFill>
                  <a:srgbClr val="FF0000"/>
                </a:solidFill>
              </a:rPr>
              <a:t> життя. </a:t>
            </a:r>
            <a:r>
              <a:rPr lang="ru-RU" sz="2000" dirty="0" err="1" smtClean="0">
                <a:solidFill>
                  <a:srgbClr val="FF0000"/>
                </a:solidFill>
              </a:rPr>
              <a:t>Він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</a:rPr>
              <a:t>намагається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</a:rPr>
              <a:t>завжди</a:t>
            </a:r>
            <a:r>
              <a:rPr lang="ru-RU" sz="2000" dirty="0" smtClean="0">
                <a:solidFill>
                  <a:srgbClr val="FF0000"/>
                </a:solidFill>
              </a:rPr>
              <a:t> правдиво </a:t>
            </a:r>
            <a:r>
              <a:rPr lang="ru-RU" sz="2000" dirty="0" err="1" smtClean="0">
                <a:solidFill>
                  <a:srgbClr val="FF0000"/>
                </a:solidFill>
              </a:rPr>
              <a:t>передати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</a:rPr>
              <a:t>сучасність</a:t>
            </a:r>
            <a:r>
              <a:rPr lang="ru-RU" sz="2000" dirty="0" smtClean="0">
                <a:solidFill>
                  <a:srgbClr val="FF0000"/>
                </a:solidFill>
              </a:rPr>
              <a:t>, тому </a:t>
            </a:r>
            <a:r>
              <a:rPr lang="ru-RU" sz="2000" dirty="0" err="1" smtClean="0">
                <a:solidFill>
                  <a:srgbClr val="FF0000"/>
                </a:solidFill>
              </a:rPr>
              <a:t>пише</a:t>
            </a:r>
            <a:r>
              <a:rPr lang="ru-RU" sz="2000" dirty="0" smtClean="0">
                <a:solidFill>
                  <a:srgbClr val="FF0000"/>
                </a:solidFill>
              </a:rPr>
              <a:t> живою </a:t>
            </a:r>
            <a:r>
              <a:rPr lang="ru-RU" sz="2000" dirty="0" err="1" smtClean="0">
                <a:solidFill>
                  <a:srgbClr val="FF0000"/>
                </a:solidFill>
              </a:rPr>
              <a:t>розмовною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</a:rPr>
              <a:t>мовою</a:t>
            </a:r>
            <a:r>
              <a:rPr lang="ru-RU" sz="2000" dirty="0" smtClean="0">
                <a:solidFill>
                  <a:srgbClr val="FF0000"/>
                </a:solidFill>
              </a:rPr>
              <a:t>, </a:t>
            </a:r>
            <a:r>
              <a:rPr lang="ru-RU" sz="2000" dirty="0" err="1" smtClean="0">
                <a:solidFill>
                  <a:srgbClr val="FF0000"/>
                </a:solidFill>
              </a:rPr>
              <a:t>від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</a:rPr>
              <a:t>чого</a:t>
            </a:r>
            <a:r>
              <a:rPr lang="ru-RU" sz="2000" dirty="0" smtClean="0">
                <a:solidFill>
                  <a:srgbClr val="FF0000"/>
                </a:solidFill>
              </a:rPr>
              <a:t> у </a:t>
            </a:r>
            <a:r>
              <a:rPr lang="ru-RU" sz="2000" dirty="0" err="1" smtClean="0">
                <a:solidFill>
                  <a:srgbClr val="FF0000"/>
                </a:solidFill>
              </a:rPr>
              <a:t>творах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</a:rPr>
              <a:t>з'являється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</a:rPr>
              <a:t>сучасний</a:t>
            </a:r>
            <a:r>
              <a:rPr lang="ru-RU" sz="2000" dirty="0" smtClean="0">
                <a:solidFill>
                  <a:srgbClr val="FF0000"/>
                </a:solidFill>
              </a:rPr>
              <a:t> сленг та </a:t>
            </a:r>
            <a:r>
              <a:rPr lang="ru-RU" sz="2000" dirty="0" err="1" smtClean="0">
                <a:solidFill>
                  <a:srgbClr val="FF0000"/>
                </a:solidFill>
              </a:rPr>
              <a:t>лайливі</a:t>
            </a:r>
            <a:r>
              <a:rPr lang="ru-RU" sz="2000" dirty="0" smtClean="0">
                <a:solidFill>
                  <a:srgbClr val="FF0000"/>
                </a:solidFill>
              </a:rPr>
              <a:t> слова.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endParaRPr lang="ru-RU" b="1" dirty="0"/>
          </a:p>
        </p:txBody>
      </p:sp>
      <p:pic>
        <p:nvPicPr>
          <p:cNvPr id="3" name="Рисунок 2" descr="дереш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4991" y="0"/>
            <a:ext cx="5409009" cy="445341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286248" y="485776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«Рух </a:t>
            </a:r>
            <a:r>
              <a:rPr lang="ru-RU" dirty="0" err="1" smtClean="0"/>
              <a:t>далі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важливим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зовнішня</a:t>
            </a:r>
            <a:r>
              <a:rPr lang="ru-RU" dirty="0" smtClean="0"/>
              <a:t> </a:t>
            </a:r>
            <a:r>
              <a:rPr lang="ru-RU" dirty="0" err="1" smtClean="0"/>
              <a:t>оцінка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негативних</a:t>
            </a:r>
            <a:r>
              <a:rPr lang="ru-RU" dirty="0" smtClean="0"/>
              <a:t> </a:t>
            </a:r>
            <a:r>
              <a:rPr lang="ru-RU" dirty="0" err="1" smtClean="0"/>
              <a:t>зовнішніх</a:t>
            </a:r>
            <a:r>
              <a:rPr lang="ru-RU" dirty="0" smtClean="0"/>
              <a:t> </a:t>
            </a:r>
            <a:r>
              <a:rPr lang="ru-RU" dirty="0" err="1" smtClean="0"/>
              <a:t>оцінок</a:t>
            </a:r>
            <a:r>
              <a:rPr lang="ru-RU" dirty="0" smtClean="0"/>
              <a:t> </a:t>
            </a:r>
            <a:r>
              <a:rPr lang="ru-RU" dirty="0" err="1" smtClean="0"/>
              <a:t>багато</a:t>
            </a:r>
            <a:r>
              <a:rPr lang="ru-RU" dirty="0" smtClean="0"/>
              <a:t>, то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виникати</a:t>
            </a:r>
            <a:r>
              <a:rPr lang="ru-RU" dirty="0" smtClean="0"/>
              <a:t> </a:t>
            </a:r>
            <a:r>
              <a:rPr lang="ru-RU" dirty="0" err="1" smtClean="0"/>
              <a:t>сильне</a:t>
            </a:r>
            <a:r>
              <a:rPr lang="ru-RU" dirty="0" smtClean="0"/>
              <a:t> </a:t>
            </a:r>
            <a:r>
              <a:rPr lang="ru-RU" dirty="0" err="1" smtClean="0"/>
              <a:t>відчуття</a:t>
            </a:r>
            <a:r>
              <a:rPr lang="ru-RU" dirty="0" smtClean="0"/>
              <a:t> </a:t>
            </a:r>
            <a:r>
              <a:rPr lang="ru-RU" dirty="0" err="1" smtClean="0"/>
              <a:t>осуду</a:t>
            </a:r>
            <a:r>
              <a:rPr lang="ru-RU" dirty="0" smtClean="0"/>
              <a:t>. Все </a:t>
            </a:r>
            <a:r>
              <a:rPr lang="ru-RU" dirty="0" err="1" smtClean="0"/>
              <a:t>це</a:t>
            </a:r>
            <a:r>
              <a:rPr lang="ru-RU" dirty="0" smtClean="0"/>
              <a:t>, так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інакше</a:t>
            </a:r>
            <a:r>
              <a:rPr lang="ru-RU" dirty="0" smtClean="0"/>
              <a:t>, </a:t>
            </a:r>
            <a:r>
              <a:rPr lang="ru-RU" dirty="0" err="1" smtClean="0"/>
              <a:t>ліки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неправильного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свого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r>
              <a:rPr lang="ru-RU" dirty="0" smtClean="0"/>
              <a:t> у </a:t>
            </a:r>
            <a:r>
              <a:rPr lang="ru-RU" dirty="0" err="1" smtClean="0"/>
              <a:t>світі</a:t>
            </a:r>
            <a:r>
              <a:rPr lang="ru-RU" dirty="0" smtClean="0"/>
              <a:t>.»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500042"/>
            <a:ext cx="3428992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 smtClean="0">
                <a:solidFill>
                  <a:srgbClr val="FF0000"/>
                </a:solidFill>
              </a:rPr>
              <a:t>Ірен</a:t>
            </a:r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</a:rPr>
              <a:t>Роздобудько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endParaRPr lang="ru-RU" sz="2800" b="1" dirty="0" smtClean="0">
              <a:solidFill>
                <a:srgbClr val="FF0000"/>
              </a:solidFill>
            </a:endParaRPr>
          </a:p>
          <a:p>
            <a:r>
              <a:rPr lang="uk-UA" sz="2000" dirty="0" smtClean="0">
                <a:solidFill>
                  <a:srgbClr val="FF0000"/>
                </a:solidFill>
              </a:rPr>
              <a:t>Письменниця, поетеса та сценарист </a:t>
            </a:r>
            <a:r>
              <a:rPr lang="uk-UA" sz="2000" dirty="0" err="1" smtClean="0">
                <a:solidFill>
                  <a:srgbClr val="FF0000"/>
                </a:solidFill>
              </a:rPr>
              <a:t>Ірен</a:t>
            </a:r>
            <a:r>
              <a:rPr lang="uk-UA" sz="2000" dirty="0" smtClean="0">
                <a:solidFill>
                  <a:srgbClr val="FF0000"/>
                </a:solidFill>
              </a:rPr>
              <a:t> Роздобудько сміливо експериментує зі стилями, жанрами, темами, сюжетами й героями. Її творчість в основному складають романи та оповідання. У 2000 році вийшла її перша книжка «Пастка для жар-птиці». На сьогоднішній день її творчий доробок нараховує вісімнадцять книжок і п'ять фільмів, сценаристом котрих вона виступає.</a:t>
            </a:r>
            <a:endParaRPr lang="uk-UA" sz="2000" dirty="0">
              <a:solidFill>
                <a:srgbClr val="FF0000"/>
              </a:solidFill>
            </a:endParaRPr>
          </a:p>
        </p:txBody>
      </p:sp>
      <p:pic>
        <p:nvPicPr>
          <p:cNvPr id="3" name="Рисунок 2" descr="роздобудько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40" y="357166"/>
            <a:ext cx="5715000" cy="3810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857620" y="4643446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«</a:t>
            </a:r>
            <a:r>
              <a:rPr lang="ru-RU" dirty="0" err="1" smtClean="0"/>
              <a:t>Твір</a:t>
            </a:r>
            <a:r>
              <a:rPr lang="ru-RU" dirty="0" smtClean="0"/>
              <a:t> приходить </a:t>
            </a:r>
            <a:r>
              <a:rPr lang="ru-RU" dirty="0" err="1" smtClean="0"/>
              <a:t>від</a:t>
            </a:r>
            <a:r>
              <a:rPr lang="ru-RU" dirty="0" smtClean="0"/>
              <a:t> початку до </a:t>
            </a:r>
            <a:r>
              <a:rPr lang="ru-RU" dirty="0" err="1" smtClean="0"/>
              <a:t>кінця</a:t>
            </a:r>
            <a:r>
              <a:rPr lang="ru-RU" dirty="0" smtClean="0"/>
              <a:t>. </a:t>
            </a:r>
            <a:r>
              <a:rPr lang="ru-RU" dirty="0" err="1" smtClean="0"/>
              <a:t>Спочатку</a:t>
            </a:r>
            <a:r>
              <a:rPr lang="ru-RU" dirty="0" smtClean="0"/>
              <a:t> </a:t>
            </a:r>
            <a:r>
              <a:rPr lang="ru-RU" dirty="0" err="1" smtClean="0"/>
              <a:t>виникає</a:t>
            </a:r>
            <a:r>
              <a:rPr lang="ru-RU" dirty="0" smtClean="0"/>
              <a:t> </a:t>
            </a:r>
            <a:r>
              <a:rPr lang="ru-RU" dirty="0" err="1" smtClean="0"/>
              <a:t>маленька</a:t>
            </a:r>
            <a:r>
              <a:rPr lang="ru-RU" dirty="0" smtClean="0"/>
              <a:t> </a:t>
            </a:r>
            <a:r>
              <a:rPr lang="ru-RU" dirty="0" err="1" smtClean="0"/>
              <a:t>дрібниця</a:t>
            </a:r>
            <a:r>
              <a:rPr lang="ru-RU" dirty="0" smtClean="0"/>
              <a:t>. </a:t>
            </a:r>
            <a:r>
              <a:rPr lang="ru-RU" dirty="0" err="1" smtClean="0"/>
              <a:t>Достатньо</a:t>
            </a:r>
            <a:r>
              <a:rPr lang="ru-RU" dirty="0" smtClean="0"/>
              <a:t> </a:t>
            </a:r>
            <a:r>
              <a:rPr lang="ru-RU" dirty="0" err="1" smtClean="0"/>
              <a:t>побачити</a:t>
            </a:r>
            <a:r>
              <a:rPr lang="ru-RU" dirty="0" smtClean="0"/>
              <a:t> </a:t>
            </a:r>
            <a:r>
              <a:rPr lang="ru-RU" dirty="0" err="1" smtClean="0"/>
              <a:t>відірваний</a:t>
            </a:r>
            <a:r>
              <a:rPr lang="ru-RU" dirty="0" smtClean="0"/>
              <a:t> </a:t>
            </a:r>
            <a:r>
              <a:rPr lang="ru-RU" dirty="0" err="1" smtClean="0"/>
              <a:t>ґудзик</a:t>
            </a:r>
            <a:r>
              <a:rPr lang="ru-RU" dirty="0" smtClean="0"/>
              <a:t> на </a:t>
            </a:r>
            <a:r>
              <a:rPr lang="ru-RU" dirty="0" err="1" smtClean="0"/>
              <a:t>підлозі</a:t>
            </a:r>
            <a:r>
              <a:rPr lang="ru-RU" dirty="0" smtClean="0"/>
              <a:t> маршрутки. </a:t>
            </a:r>
            <a:r>
              <a:rPr lang="ru-RU" dirty="0" err="1" smtClean="0"/>
              <a:t>Перетворюєшся</a:t>
            </a:r>
            <a:r>
              <a:rPr lang="ru-RU" dirty="0" smtClean="0"/>
              <a:t> на </a:t>
            </a:r>
            <a:r>
              <a:rPr lang="ru-RU" dirty="0" err="1" smtClean="0"/>
              <a:t>нього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дивишся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людський</a:t>
            </a:r>
            <a:r>
              <a:rPr lang="ru-RU" dirty="0" smtClean="0"/>
              <a:t> </a:t>
            </a:r>
            <a:r>
              <a:rPr lang="ru-RU" dirty="0" err="1" smtClean="0"/>
              <a:t>ліс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не </a:t>
            </a:r>
            <a:r>
              <a:rPr lang="ru-RU" dirty="0" err="1" smtClean="0"/>
              <a:t>звертає</a:t>
            </a:r>
            <a:r>
              <a:rPr lang="ru-RU" dirty="0" smtClean="0"/>
              <a:t> на тебе </a:t>
            </a:r>
            <a:r>
              <a:rPr lang="ru-RU" dirty="0" err="1" smtClean="0"/>
              <a:t>увагу</a:t>
            </a:r>
            <a:r>
              <a:rPr lang="ru-RU" dirty="0" smtClean="0"/>
              <a:t>.»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500042"/>
            <a:ext cx="3286148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rgbClr val="FF0000"/>
                </a:solidFill>
              </a:rPr>
              <a:t>Юрко </a:t>
            </a:r>
            <a:r>
              <a:rPr lang="uk-UA" sz="2400" b="1" dirty="0" err="1" smtClean="0">
                <a:solidFill>
                  <a:srgbClr val="FF0000"/>
                </a:solidFill>
              </a:rPr>
              <a:t>Іздрик</a:t>
            </a:r>
            <a:endParaRPr lang="uk-UA" sz="2400" b="1" dirty="0" smtClean="0">
              <a:solidFill>
                <a:srgbClr val="FF0000"/>
              </a:solidFill>
            </a:endParaRPr>
          </a:p>
          <a:p>
            <a:r>
              <a:rPr lang="uk-UA" dirty="0" smtClean="0">
                <a:solidFill>
                  <a:srgbClr val="FF0000"/>
                </a:solidFill>
              </a:rPr>
              <a:t>Письменник добре знаний як і представник «</a:t>
            </a:r>
            <a:r>
              <a:rPr lang="uk-UA" dirty="0" err="1" smtClean="0">
                <a:solidFill>
                  <a:srgbClr val="FF0000"/>
                </a:solidFill>
              </a:rPr>
              <a:t>станіславського</a:t>
            </a:r>
            <a:r>
              <a:rPr lang="uk-UA" dirty="0" smtClean="0">
                <a:solidFill>
                  <a:srgbClr val="FF0000"/>
                </a:solidFill>
              </a:rPr>
              <a:t> феномену» </a:t>
            </a:r>
          </a:p>
          <a:p>
            <a:r>
              <a:rPr lang="uk-UA" dirty="0" smtClean="0">
                <a:solidFill>
                  <a:srgbClr val="FF0000"/>
                </a:solidFill>
                <a:hlinkClick r:id="rId2" tooltip="Станіславський феномен"/>
              </a:rPr>
              <a:t>Станіславський </a:t>
            </a:r>
            <a:r>
              <a:rPr lang="uk-UA" dirty="0" err="1" smtClean="0">
                <a:solidFill>
                  <a:srgbClr val="FF0000"/>
                </a:solidFill>
                <a:hlinkClick r:id="rId2" tooltip="Станіславський феномен"/>
              </a:rPr>
              <a:t>феномен</a:t>
            </a:r>
            <a:r>
              <a:rPr lang="uk-UA" dirty="0" err="1" smtClean="0">
                <a:solidFill>
                  <a:srgbClr val="FF0000"/>
                </a:solidFill>
              </a:rPr>
              <a:t>-</a:t>
            </a:r>
            <a:r>
              <a:rPr lang="uk-UA" dirty="0" smtClean="0">
                <a:solidFill>
                  <a:srgbClr val="FF0000"/>
                </a:solidFill>
              </a:rPr>
              <a:t> своєрідного мистецького угрупування літераторів Івано-Франківської обл., — творці якого найповніше втілили український варіант постмодернізму у своїй творчості. За нетривіальним визначенням самого </a:t>
            </a:r>
            <a:r>
              <a:rPr lang="uk-UA" dirty="0" err="1" smtClean="0">
                <a:solidFill>
                  <a:srgbClr val="FF0000"/>
                </a:solidFill>
              </a:rPr>
              <a:t>Іздрика</a:t>
            </a:r>
            <a:r>
              <a:rPr lang="uk-UA" dirty="0" smtClean="0">
                <a:solidFill>
                  <a:srgbClr val="FF0000"/>
                </a:solidFill>
              </a:rPr>
              <a:t>, для «франківського феномена» притаманне прагнення ввібрати в себе всю культуру останніх ста років, двері до якої, ще недавно зачинені (хоч і не щільно), раптом широко відчинилися.</a:t>
            </a:r>
            <a:endParaRPr lang="uk-UA" b="1" dirty="0">
              <a:solidFill>
                <a:srgbClr val="FF0000"/>
              </a:solidFill>
            </a:endParaRPr>
          </a:p>
        </p:txBody>
      </p:sp>
      <p:pic>
        <p:nvPicPr>
          <p:cNvPr id="3" name="Рисунок 2" descr="іздрик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0430" y="0"/>
            <a:ext cx="5239951" cy="428628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214810" y="4572008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b="1" dirty="0" smtClean="0"/>
              <a:t>«Мама </a:t>
            </a:r>
            <a:r>
              <a:rPr lang="ru-RU" sz="2800" b="1" dirty="0" err="1" smtClean="0"/>
              <a:t>нагадує</a:t>
            </a:r>
            <a:r>
              <a:rPr lang="ru-RU" sz="2800" b="1" dirty="0" smtClean="0"/>
              <a:t>, </a:t>
            </a:r>
            <a:r>
              <a:rPr lang="ru-RU" sz="2800" b="1" dirty="0" err="1" smtClean="0"/>
              <a:t>що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мені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вже</a:t>
            </a:r>
            <a:r>
              <a:rPr lang="ru-RU" sz="2800" b="1" dirty="0" smtClean="0"/>
              <a:t> скоро 50, а я </a:t>
            </a:r>
            <a:r>
              <a:rPr lang="ru-RU" sz="2800" b="1" dirty="0" err="1" smtClean="0"/>
              <a:t>ще</a:t>
            </a:r>
            <a:r>
              <a:rPr lang="ru-RU" sz="2800" b="1" dirty="0" smtClean="0"/>
              <a:t> не написав книжку без </a:t>
            </a:r>
            <a:r>
              <a:rPr lang="ru-RU" sz="2800" b="1" dirty="0" err="1" smtClean="0"/>
              <a:t>матюків</a:t>
            </a:r>
            <a:r>
              <a:rPr lang="ru-RU" sz="2800" b="1" dirty="0" smtClean="0"/>
              <a:t>…»</a:t>
            </a:r>
            <a:endParaRPr lang="ru-RU" sz="28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02359"/>
            <a:ext cx="357186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 smtClean="0">
                <a:solidFill>
                  <a:srgbClr val="FF0000"/>
                </a:solidFill>
              </a:rPr>
              <a:t>Василь Шкляр</a:t>
            </a:r>
          </a:p>
          <a:p>
            <a:r>
              <a:rPr lang="uk-UA" sz="2000" dirty="0" smtClean="0">
                <a:solidFill>
                  <a:srgbClr val="FF0000"/>
                </a:solidFill>
              </a:rPr>
              <a:t>Особливий резонанс викликав роман Шкляра «Чорний ворон». Він вийшов наприкінці </a:t>
            </a:r>
            <a:r>
              <a:rPr lang="uk-UA" sz="2000" dirty="0" smtClean="0">
                <a:solidFill>
                  <a:srgbClr val="FF0000"/>
                </a:solidFill>
                <a:hlinkClick r:id="rId2" tooltip="2009"/>
              </a:rPr>
              <a:t>2009</a:t>
            </a:r>
            <a:r>
              <a:rPr lang="uk-UA" sz="2000" dirty="0" smtClean="0">
                <a:solidFill>
                  <a:srgbClr val="FF0000"/>
                </a:solidFill>
              </a:rPr>
              <a:t> року у видавництві «Ярославів Вал» (Київ) і майже одночасно (під назвою «</a:t>
            </a:r>
            <a:r>
              <a:rPr lang="uk-UA" sz="2000" dirty="0" err="1" smtClean="0">
                <a:solidFill>
                  <a:srgbClr val="FF0000"/>
                </a:solidFill>
              </a:rPr>
              <a:t>Залишенець</a:t>
            </a:r>
            <a:r>
              <a:rPr lang="uk-UA" sz="2000" dirty="0" smtClean="0">
                <a:solidFill>
                  <a:srgbClr val="FF0000"/>
                </a:solidFill>
              </a:rPr>
              <a:t>») — у видавництві «Клуб сімейного дозвілля» (Харків). Книжковому виданню передувала газетна публікація фрагменту «Суд».</a:t>
            </a:r>
            <a:r>
              <a:rPr lang="uk-UA" sz="2000" baseline="30000" dirty="0" smtClean="0">
                <a:solidFill>
                  <a:srgbClr val="FF0000"/>
                </a:solidFill>
                <a:hlinkClick r:id="rId3"/>
              </a:rPr>
              <a:t>[8]</a:t>
            </a:r>
            <a:r>
              <a:rPr lang="uk-UA" sz="2000" dirty="0" smtClean="0">
                <a:solidFill>
                  <a:srgbClr val="FF0000"/>
                </a:solidFill>
              </a:rPr>
              <a:t> У липні 2011 року вийшла </a:t>
            </a:r>
            <a:r>
              <a:rPr lang="uk-UA" sz="2000" dirty="0" err="1" smtClean="0">
                <a:solidFill>
                  <a:srgbClr val="FF0000"/>
                </a:solidFill>
              </a:rPr>
              <a:t>аудіоверсія</a:t>
            </a:r>
            <a:r>
              <a:rPr lang="uk-UA" sz="2000" dirty="0" smtClean="0">
                <a:solidFill>
                  <a:srgbClr val="FF0000"/>
                </a:solidFill>
              </a:rPr>
              <a:t> «</a:t>
            </a:r>
            <a:r>
              <a:rPr lang="uk-UA" sz="2000" dirty="0" err="1" smtClean="0">
                <a:solidFill>
                  <a:srgbClr val="FF0000"/>
                </a:solidFill>
              </a:rPr>
              <a:t>Залишенця</a:t>
            </a:r>
            <a:r>
              <a:rPr lang="uk-UA" sz="2000" dirty="0" smtClean="0">
                <a:solidFill>
                  <a:srgbClr val="FF0000"/>
                </a:solidFill>
              </a:rPr>
              <a:t>» у видавництві </a:t>
            </a:r>
            <a:r>
              <a:rPr lang="uk-UA" sz="2000" dirty="0" smtClean="0">
                <a:solidFill>
                  <a:srgbClr val="FF0000"/>
                </a:solidFill>
                <a:hlinkClick r:id="rId4" tooltip="Наш Формат"/>
              </a:rPr>
              <a:t>Мистецької агенції «Наш Формат»</a:t>
            </a:r>
            <a:r>
              <a:rPr lang="uk-UA" sz="2000" dirty="0" smtClean="0">
                <a:solidFill>
                  <a:srgbClr val="FF0000"/>
                </a:solidFill>
              </a:rPr>
              <a:t>. Озвучив книгу Петро Бойко, заслужений артист України, протоієрей Української православної церкви </a:t>
            </a:r>
            <a:r>
              <a:rPr lang="uk-UA" sz="2000" dirty="0" err="1" smtClean="0">
                <a:solidFill>
                  <a:srgbClr val="FF0000"/>
                </a:solidFill>
              </a:rPr>
              <a:t>КП</a:t>
            </a:r>
            <a:r>
              <a:rPr lang="uk-UA" sz="2000" dirty="0" smtClean="0">
                <a:solidFill>
                  <a:srgbClr val="FF0000"/>
                </a:solidFill>
              </a:rPr>
              <a:t>.</a:t>
            </a:r>
            <a:endParaRPr lang="uk-UA" sz="2000" dirty="0">
              <a:solidFill>
                <a:srgbClr val="FF0000"/>
              </a:solidFill>
            </a:endParaRPr>
          </a:p>
        </p:txBody>
      </p:sp>
      <p:pic>
        <p:nvPicPr>
          <p:cNvPr id="4" name="Рисунок 3" descr="шкляр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35182" y="0"/>
            <a:ext cx="5808818" cy="385762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571868" y="4572008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/>
              <a:t>«Не </a:t>
            </a:r>
            <a:r>
              <a:rPr lang="ru-RU" sz="2400" dirty="0" err="1" smtClean="0"/>
              <a:t>можна</a:t>
            </a:r>
            <a:r>
              <a:rPr lang="ru-RU" sz="2400" dirty="0" smtClean="0"/>
              <a:t> людям знати </a:t>
            </a:r>
            <a:r>
              <a:rPr lang="ru-RU" sz="2400" dirty="0" err="1" smtClean="0"/>
              <a:t>всього</a:t>
            </a:r>
            <a:r>
              <a:rPr lang="ru-RU" sz="2400" dirty="0" smtClean="0"/>
              <a:t>. </a:t>
            </a:r>
            <a:r>
              <a:rPr lang="ru-RU" sz="2400" dirty="0" err="1" smtClean="0"/>
              <a:t>Мусить</a:t>
            </a:r>
            <a:r>
              <a:rPr lang="ru-RU" sz="2400" dirty="0" smtClean="0"/>
              <a:t> бути велика тайна життя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смерті</a:t>
            </a:r>
            <a:r>
              <a:rPr lang="ru-RU" sz="2400" dirty="0" smtClean="0"/>
              <a:t>. </a:t>
            </a:r>
            <a:r>
              <a:rPr lang="ru-RU" sz="2400" dirty="0" err="1" smtClean="0"/>
              <a:t>Інакше</a:t>
            </a:r>
            <a:r>
              <a:rPr lang="ru-RU" sz="2400" dirty="0" smtClean="0"/>
              <a:t> все </a:t>
            </a:r>
            <a:r>
              <a:rPr lang="ru-RU" sz="2400" dirty="0" err="1" smtClean="0"/>
              <a:t>втратить</a:t>
            </a:r>
            <a:r>
              <a:rPr lang="ru-RU" sz="2400" dirty="0" smtClean="0"/>
              <a:t> </a:t>
            </a:r>
            <a:r>
              <a:rPr lang="ru-RU" sz="2400" dirty="0" err="1" smtClean="0"/>
              <a:t>смисл</a:t>
            </a:r>
            <a:r>
              <a:rPr lang="ru-RU" sz="2400" dirty="0" smtClean="0"/>
              <a:t>.»</a:t>
            </a:r>
            <a:endParaRPr lang="ru-RU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x_8a8d02e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8215" y="0"/>
            <a:ext cx="4575785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42844" y="363915"/>
            <a:ext cx="400052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/>
              <a:t>Минуле - то такий кат, що мовчки й без знаряддя тортур замордовує людину зсередини. Можеш ночувати в церкві, колінкуватися, каятися, денно й </a:t>
            </a:r>
            <a:r>
              <a:rPr lang="uk-UA" sz="3200" dirty="0" err="1" smtClean="0"/>
              <a:t>нощно</a:t>
            </a:r>
            <a:r>
              <a:rPr lang="uk-UA" sz="3200" dirty="0" smtClean="0"/>
              <a:t> бити поклони, а воно не відпускає, як задавнена грудна жаба. Душить тебе, душить...</a:t>
            </a:r>
            <a:endParaRPr lang="uk-U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x_0394cd5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3057" y="0"/>
            <a:ext cx="5800944" cy="385762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143372" y="4071942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2400" b="1" dirty="0" err="1" smtClean="0"/>
              <a:t>”Смиренний</a:t>
            </a:r>
            <a:r>
              <a:rPr lang="uk-UA" sz="2400" b="1" dirty="0" smtClean="0"/>
              <a:t> дух-слуга рабів, Незламний дух-слуга народу: Лиш він дає йому </a:t>
            </a:r>
            <a:r>
              <a:rPr lang="uk-UA" sz="2400" b="1" dirty="0" err="1" smtClean="0"/>
              <a:t>свободу-</a:t>
            </a:r>
            <a:r>
              <a:rPr lang="uk-UA" sz="2400" b="1" dirty="0" smtClean="0"/>
              <a:t> Найбільший із земних скарбів!”</a:t>
            </a:r>
            <a:endParaRPr lang="uk-UA" sz="2400" b="1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"/>
            <a:ext cx="3357554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Володимир </a:t>
            </a:r>
            <a:r>
              <a:rPr kumimoji="0" lang="uk-UA" sz="2400" b="1" i="0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Шовкошитний</a:t>
            </a:r>
            <a:r>
              <a:rPr kumimoji="0" lang="uk-UA" sz="2400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 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ea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Народився 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hlinkClick r:id="rId3"/>
              </a:rPr>
              <a:t>16 липня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 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hlinkClick r:id="rId4"/>
              </a:rPr>
              <a:t>1956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,                 с. 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hlinkClick r:id="rId5"/>
              </a:rPr>
              <a:t>Світанок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 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hlinkClick r:id="rId6"/>
              </a:rPr>
              <a:t>Переяслав-Хмельницького району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 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hlinkClick r:id="rId7"/>
              </a:rPr>
              <a:t>Київської області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)  — 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hlinkClick r:id="rId8"/>
              </a:rPr>
              <a:t>український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 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hlinkClick r:id="rId9"/>
              </a:rPr>
              <a:t>поет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, 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hlinkClick r:id="rId10"/>
              </a:rPr>
              <a:t>прозаїк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, 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hlinkClick r:id="rId11"/>
              </a:rPr>
              <a:t>публіцист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, 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hlinkClick r:id="rId12"/>
              </a:rPr>
              <a:t>громадський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 , 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hlinkClick r:id="rId13"/>
              </a:rPr>
              <a:t>політичний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 та 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hlinkClick r:id="rId14"/>
              </a:rPr>
              <a:t>державний діяч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, доктор філософії в галузі політології, 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hlinkClick r:id="rId15"/>
              </a:rPr>
              <a:t>народний депутат України І скликання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, 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hlinkClick r:id="rId16"/>
              </a:rPr>
              <a:t>ліквідатор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 наслідків аварії на 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hlinkClick r:id="rId17"/>
              </a:rPr>
              <a:t>ЧАЕС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, президент Міжнародної організації 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hlinkClick r:id="rId18"/>
              </a:rPr>
              <a:t>«Союз Чорнобиль»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 (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hlinkClick r:id="rId19"/>
              </a:rPr>
              <a:t>1990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–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hlinkClick r:id="rId20"/>
              </a:rPr>
              <a:t>2003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),. один із засновників 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hlinkClick r:id="rId21"/>
              </a:rPr>
              <a:t>Української екологічної асоціації «Зелений світ»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 , перший заступник Голови 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hlinkClick r:id="rId22"/>
              </a:rPr>
              <a:t>Національної спілки письменників України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 (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hlinkClick r:id="rId23"/>
              </a:rPr>
              <a:t>НСПУ</a:t>
            </a:r>
            <a:r>
              <a:rPr kumimoji="0" lang="uk-UA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</a:rPr>
              <a:t>). </a:t>
            </a:r>
            <a:endParaRPr kumimoji="0" lang="uk-UA" b="0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122</TotalTime>
  <Words>556</Words>
  <Application>Microsoft Office PowerPoint</Application>
  <PresentationFormat>Экран (4:3)</PresentationFormat>
  <Paragraphs>27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Book Antiqua</vt:lpstr>
      <vt:lpstr>Lucida Sans</vt:lpstr>
      <vt:lpstr>Times New Roman</vt:lpstr>
      <vt:lpstr>Wingdings</vt:lpstr>
      <vt:lpstr>Wingdings 2</vt:lpstr>
      <vt:lpstr>Wingdings 3</vt:lpstr>
      <vt:lpstr>Апекс</vt:lpstr>
      <vt:lpstr>Сергій Жадан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Сергій Жадан </dc:title>
  <cp:lastModifiedBy>Пользователь Windows</cp:lastModifiedBy>
  <cp:revision>19</cp:revision>
  <dcterms:modified xsi:type="dcterms:W3CDTF">2017-10-18T15:32:30Z</dcterms:modified>
</cp:coreProperties>
</file>