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9F%D0%A0%D0%A1" TargetMode="External"/><Relationship Id="rId3" Type="http://schemas.openxmlformats.org/officeDocument/2006/relationships/hyperlink" Target="http://uk.wikipedia.org/wiki/1959" TargetMode="External"/><Relationship Id="rId7" Type="http://schemas.openxmlformats.org/officeDocument/2006/relationships/hyperlink" Target="http://uk.wikipedia.org/wiki/%D0%A7%D0%B5%D1%80%D0%BD%D1%96%D0%B2%D0%B5%D1%86%D1%8C%D0%BA%D0%B8%D0%B9_%D1%83%D0%BD%D1%96%D0%B2%D0%B5%D1%80%D1%81%D0%B8%D1%82%D0%B5%D1%82" TargetMode="External"/><Relationship Id="rId2" Type="http://schemas.openxmlformats.org/officeDocument/2006/relationships/hyperlink" Target="http://uk.wikipedia.org/wiki/19_%D0%B3%D1%80%D1%83%D0%B4%D0%BD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3%D1%83%D1%86%D1%83%D0%BB%D0%B8" TargetMode="External"/><Relationship Id="rId5" Type="http://schemas.openxmlformats.org/officeDocument/2006/relationships/hyperlink" Target="http://uk.wikipedia.org/wiki/%D0%91%D1%83%D0%BA%D0%BE%D0%B2%D0%B8%D0%BD%D0%B0" TargetMode="External"/><Relationship Id="rId4" Type="http://schemas.openxmlformats.org/officeDocument/2006/relationships/hyperlink" Target="http://uk.wikipedia.org/wiki/%D0%A0%D0%BE%D0%B7%D1%82%D0%BE%D0%BA%D0%B8_(%D0%9F%D1%83%D1%82%D0%B8%D0%BB%D1%8C%D1%81%D1%8C%D0%BA%D0%B8%D0%B9_%D1%80%D0%B0%D0%B9%D0%BE%D0%BD)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7%D0%B5%D1%80%D0%BD%D1%96%D0%B2%D0%B5%D1%86%D1%8C%D0%BA%D0%B0_%D0%BE%D0%B1%D0%BB%D0%B0%D1%81%D1%82%D1%8C" TargetMode="External"/><Relationship Id="rId2" Type="http://schemas.openxmlformats.org/officeDocument/2006/relationships/hyperlink" Target="http://uk.wikipedia.org/wiki/199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91%D1%83%D0%BA%D0%BE%D0%B2%D0%B8%D0%BD%D1%81%D1%8C%D0%BA%D0%B8%D0%B9_%D0%B6%D1%83%D1%80%D0%BD%D0%B0%D0%BB" TargetMode="External"/><Relationship Id="rId4" Type="http://schemas.openxmlformats.org/officeDocument/2006/relationships/hyperlink" Target="http://uk.wikipedia.org/wiki/%D0%9D%D0%B0%D1%86%D1%96%D0%BE%D0%BD%D0%B0%D0%BB%D1%8C%D0%BD%D0%B0_%D1%81%D0%BF%D1%96%D0%BB%D0%BA%D0%B0_%D0%BF%D0%B8%D1%81%D1%8C%D0%BC%D0%B5%D0%BD%D0%BD%D0%B8%D0%BA%D1%96%D0%B2_%D0%A3%D0%BA%D1%80%D0%B0%D1%97%D0%BD%D0%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0%BC%D1%96%D1%82%D0%B5%D1%82_%D0%B7_%D0%9D%D0%B0%D1%86%D1%96%D0%BE%D0%BD%D0%B0%D0%BB%D1%8C%D0%BD%D0%BE%D1%97_%D0%BF%D1%80%D0%B5%D0%BC%D1%96%D1%97_%D0%A3%D0%BA%D1%80%D0%B0%D1%97%D0%BD%D0%B8_%D1%96%D0%BC%D0%B5%D0%BD%D1%96_%D0%A2%D0%B0%D1%80%D0%B0%D1%81%D0%B0_%D0%A8%D0%B5%D0%B2%D1%87%D0%B5%D0%BD%D0%BA%D0%B0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://uk.wikipedia.org/wiki/%D0%9D%D0%B0%D1%86%D1%96%D0%BE%D0%BD%D0%B0%D0%BB%D1%8C%D0%BD%D0%B0_%D1%81%D0%BF%D1%96%D0%BB%D0%BA%D0%B0_%D0%BF%D0%B8%D1%81%D1%8C%D0%BC%D0%B5%D0%BD%D0%BD%D0%B8%D0%BA%D1%96%D0%B2_%D0%A3%D0%BA%D1%80%D0%B0%D1%97%D0%BD%D0%B8" TargetMode="External"/><Relationship Id="rId7" Type="http://schemas.openxmlformats.org/officeDocument/2006/relationships/hyperlink" Target="http://uk.wikipedia.org/wiki/2010" TargetMode="External"/><Relationship Id="rId12" Type="http://schemas.openxmlformats.org/officeDocument/2006/relationships/hyperlink" Target="http://uk.wikipedia.org/wiki/%D0%91%D0%BE%D1%80%D0%B8%D1%81_%D0%9E%D0%BB%D1%96%D0%B9%D0%BD%D0%B8%D0%BA" TargetMode="External"/><Relationship Id="rId2" Type="http://schemas.openxmlformats.org/officeDocument/2006/relationships/hyperlink" Target="http://uk.wikipedia.org/wiki/%D0%A7%D0%B5%D1%80%D0%BD%D1%96%D0%B2%D0%B5%D1%86%D1%8C%D0%BA%D0%B0_%D0%BE%D0%B1%D0%BB%D0%B0%D1%81%D1%82%D1%8C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17_%D0%B2%D0%B5%D1%80%D0%B5%D1%81%D0%BD%D1%8F" TargetMode="External"/><Relationship Id="rId11" Type="http://schemas.openxmlformats.org/officeDocument/2006/relationships/hyperlink" Target="http://uk.wikipedia.org/wiki/12_%D0%BB%D0%B8%D0%BF%D0%BD%D1%8F" TargetMode="External"/><Relationship Id="rId5" Type="http://schemas.openxmlformats.org/officeDocument/2006/relationships/hyperlink" Target="http://uk.wikipedia.org/wiki/2005" TargetMode="External"/><Relationship Id="rId10" Type="http://schemas.openxmlformats.org/officeDocument/2006/relationships/hyperlink" Target="http://uk.wikipedia.org/wiki/%D0%9F%D1%80%D0%B5%D0%B7%D0%B8%D0%B4%D0%B5%D0%BD%D1%82_%D0%A3%D0%BA%D1%80%D0%B0%D1%97%D0%BD%D0%B8" TargetMode="External"/><Relationship Id="rId4" Type="http://schemas.openxmlformats.org/officeDocument/2006/relationships/hyperlink" Target="http://uk.wikipedia.org/wiki/%D0%91%D1%83%D0%BA%D0%BE%D0%B2%D0%B8%D0%BD%D1%81%D1%8C%D0%BA%D0%B8%D0%B9_%D0%B6%D1%83%D1%80%D0%BD%D0%B0%D0%BB" TargetMode="External"/><Relationship Id="rId9" Type="http://schemas.openxmlformats.org/officeDocument/2006/relationships/hyperlink" Target="http://uk.wikipedia.org/wiki/200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12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uk.wikipedia.org/wiki/2011" TargetMode="External"/><Relationship Id="rId7" Type="http://schemas.openxmlformats.org/officeDocument/2006/relationships/hyperlink" Target="http://uk.wikipedia.org/wiki/%D0%9B%D1%96%D1%82%D0%B5%D1%80%D0%B0%D1%82%D1%83%D1%80%D0%BD%D0%B8%D0%B9_%D0%BA%D0%BE%D0%BD%D0%BA%D1%83%D1%80%D1%81_%C2%AB%D0%AE%D0%BD%D0%B5_%D0%A1%D0%BB%D0%BE%D0%B2%D0%BE%C2%BB" TargetMode="External"/><Relationship Id="rId12" Type="http://schemas.openxmlformats.org/officeDocument/2006/relationships/hyperlink" Target="http://uk.wikipedia.org/wiki/%D0%A0%D0%B0%D0%BD%D0%B3" TargetMode="External"/><Relationship Id="rId2" Type="http://schemas.openxmlformats.org/officeDocument/2006/relationships/hyperlink" Target="http://uk.wikipedia.org/wiki/12_%D1%81%D1%96%D1%87%D0%BD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0%D1%80%D1%81%D0%B5%D0%BD%D1%96%D0%B9_%D0%AF%D1%86%D0%B5%D0%BD%D1%8E%D0%BA" TargetMode="External"/><Relationship Id="rId11" Type="http://schemas.openxmlformats.org/officeDocument/2006/relationships/hyperlink" Target="http://uk.wikipedia.org/wiki/%D0%9A%D0%B0%D1%82%D0%B5%D0%B3%D0%BE%D1%80%D1%96%D1%8F" TargetMode="External"/><Relationship Id="rId5" Type="http://schemas.openxmlformats.org/officeDocument/2006/relationships/hyperlink" Target="http://uk.wikipedia.org/wiki/%D0%92%D0%B8%D1%80%D0%B2%D0%B0%D0%BD%D1%96_%D1%81%D1%82%D0%BE%D1%80%D1%96%D0%BD%D0%BA%D0%B8_%D0%B7_%D0%B0%D0%B2%D1%82%D0%BE%D0%B1%D1%96%D0%BE%D0%B3%D1%80%D0%B0%D1%84%D1%96%D1%97" TargetMode="External"/><Relationship Id="rId10" Type="http://schemas.openxmlformats.org/officeDocument/2006/relationships/hyperlink" Target="http://uk.wikipedia.org/wiki/%D0%92%D0%B8%D0%B1%D0%BE%D1%80%D0%B8_%D0%B4%D0%BE_%D0%92%D0%B5%D1%80%D1%85%D0%BE%D0%B2%D0%BD%D0%BE%D1%97_%D0%A0%D0%B0%D0%B4%D0%B8_%D0%A3%D0%BA%D1%80%D0%B0%D1%97%D0%BD%D0%B8_2012" TargetMode="External"/><Relationship Id="rId4" Type="http://schemas.openxmlformats.org/officeDocument/2006/relationships/hyperlink" Target="http://uk.wikipedia.org/wiki/%D0%93%D0%B5%D0%BD%D0%B5%D1%80%D0%B0%D0%BB%D1%8C%D0%BD%D0%B8%D0%B9_%D0%BF%D1%80%D0%BE%D0%BA%D1%83%D1%80%D0%BE%D1%80_%D0%A3%D0%BA%D1%80%D0%B0%D1%97%D0%BD%D0%B8" TargetMode="External"/><Relationship Id="rId9" Type="http://schemas.openxmlformats.org/officeDocument/2006/relationships/hyperlink" Target="http://uk.wikipedia.org/wiki/%D0%A3%D0%BA%D1%80%D0%B0%D1%97%D0%BD%D1%81%D1%8C%D0%BA%D0%B8%D0%B9_%D0%94%D0%B5%D0%BC%D0%BE%D0%BA%D1%80%D0%B0%D1%82%D0%B8%D1%87%D0%BD%D0%B8%D0%B9_%D0%90%D0%BB%D1%8C%D1%8F%D0%BD%D1%81_%D0%B7%D0%B0_%D0%A0%D0%B5%D1%84%D0%BE%D1%80%D0%BC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4%D0%BE%D0%B2%D1%96%D0%B4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uk.wikipedia.org/wiki/%D0%9A%D0%B8%D1%97%D0%B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5%D1%82%D0%BD%D0%BE%D0%B3%D1%80%D0%B0%D1%84%D1%96%D1%8F" TargetMode="External"/><Relationship Id="rId5" Type="http://schemas.openxmlformats.org/officeDocument/2006/relationships/hyperlink" Target="http://uk.wikipedia.org/wiki/%D0%9F%D1%81%D0%B8%D1%85%D0%BE%D0%BB%D0%BE%D0%B3%D1%96%D1%8F" TargetMode="External"/><Relationship Id="rId4" Type="http://schemas.openxmlformats.org/officeDocument/2006/relationships/hyperlink" Target="http://uk.wikipedia.org/wiki/179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+mn-lt"/>
              </a:rPr>
              <a:t>Тема:  СУЧАСНА УКРАЇНСЬКА ПРОЗА.</a:t>
            </a:r>
            <a:br>
              <a:rPr lang="uk-UA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Повість Марії </a:t>
            </a:r>
            <a:r>
              <a:rPr lang="uk-UA" sz="4800" dirty="0" err="1" smtClean="0">
                <a:solidFill>
                  <a:srgbClr val="FF0000"/>
                </a:solidFill>
              </a:rPr>
              <a:t>Матіос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</a:rPr>
              <a:t>“Москалиця”</a:t>
            </a:r>
            <a:endParaRPr lang="ru-RU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3008313" cy="4857784"/>
          </a:xfrm>
        </p:spPr>
        <p:txBody>
          <a:bodyPr/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Марія </a:t>
            </a:r>
            <a:r>
              <a:rPr lang="uk-UA" sz="2000" dirty="0" err="1" smtClean="0">
                <a:solidFill>
                  <a:schemeClr val="bg1"/>
                </a:solidFill>
              </a:rPr>
              <a:t>Матіос</a:t>
            </a:r>
            <a:r>
              <a:rPr lang="uk-UA" sz="2000" dirty="0" smtClean="0">
                <a:solidFill>
                  <a:schemeClr val="bg1"/>
                </a:solidFill>
              </a:rPr>
              <a:t> народилася </a:t>
            </a:r>
            <a:r>
              <a:rPr lang="uk-UA" sz="2000" dirty="0" smtClean="0">
                <a:solidFill>
                  <a:schemeClr val="bg1"/>
                </a:solidFill>
                <a:hlinkClick r:id="rId2" tooltip="19 грудня"/>
              </a:rPr>
              <a:t>19 грудня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hlinkClick r:id="rId3" tooltip="1959"/>
              </a:rPr>
              <a:t>1959</a:t>
            </a:r>
            <a:r>
              <a:rPr lang="uk-UA" sz="2000" dirty="0" smtClean="0">
                <a:solidFill>
                  <a:schemeClr val="bg1"/>
                </a:solidFill>
              </a:rPr>
              <a:t> року в селі </a:t>
            </a:r>
            <a:r>
              <a:rPr lang="uk-UA" sz="2000" dirty="0" smtClean="0">
                <a:solidFill>
                  <a:schemeClr val="bg1"/>
                </a:solidFill>
                <a:hlinkClick r:id="rId4" tooltip="Розтоки (Путильський район)"/>
              </a:rPr>
              <a:t>Розтоки</a:t>
            </a:r>
            <a:r>
              <a:rPr lang="uk-UA" sz="2000" dirty="0" smtClean="0">
                <a:solidFill>
                  <a:schemeClr val="bg1"/>
                </a:solidFill>
              </a:rPr>
              <a:t> на </a:t>
            </a:r>
            <a:r>
              <a:rPr lang="uk-UA" sz="2000" dirty="0" smtClean="0">
                <a:solidFill>
                  <a:schemeClr val="bg1"/>
                </a:solidFill>
                <a:hlinkClick r:id="rId5" tooltip="Буковина"/>
              </a:rPr>
              <a:t>Буковині</a:t>
            </a:r>
            <a:r>
              <a:rPr lang="uk-UA" sz="2000" dirty="0" smtClean="0">
                <a:solidFill>
                  <a:schemeClr val="bg1"/>
                </a:solidFill>
              </a:rPr>
              <a:t> у родині </a:t>
            </a:r>
            <a:r>
              <a:rPr lang="uk-UA" sz="2000" dirty="0" smtClean="0">
                <a:solidFill>
                  <a:schemeClr val="bg1"/>
                </a:solidFill>
                <a:hlinkClick r:id="rId6" tooltip="Гуцули"/>
              </a:rPr>
              <a:t>гуцулів</a:t>
            </a:r>
            <a:r>
              <a:rPr lang="uk-UA" sz="2000" dirty="0" smtClean="0">
                <a:solidFill>
                  <a:schemeClr val="bg1"/>
                </a:solidFill>
              </a:rPr>
              <a:t>. Перші вірші надрукувала у 15 років.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Випускниця філологічного факультету </a:t>
            </a:r>
            <a:r>
              <a:rPr lang="uk-UA" sz="2000" dirty="0" smtClean="0">
                <a:solidFill>
                  <a:schemeClr val="bg1"/>
                </a:solidFill>
                <a:hlinkClick r:id="rId7" tooltip="Чернівецький університет"/>
              </a:rPr>
              <a:t>Чернівецького університету</a:t>
            </a:r>
            <a:r>
              <a:rPr lang="uk-UA" sz="2000" dirty="0" smtClean="0">
                <a:solidFill>
                  <a:schemeClr val="bg1"/>
                </a:solidFill>
              </a:rPr>
              <a:t> (1982). Член </a:t>
            </a:r>
            <a:r>
              <a:rPr lang="uk-UA" sz="2000" dirty="0" smtClean="0">
                <a:solidFill>
                  <a:schemeClr val="bg1"/>
                </a:solidFill>
                <a:hlinkClick r:id="rId8" tooltip="КПРС"/>
              </a:rPr>
              <a:t>КПРС</a:t>
            </a:r>
            <a:r>
              <a:rPr lang="uk-UA" sz="2000" dirty="0" smtClean="0">
                <a:solidFill>
                  <a:schemeClr val="bg1"/>
                </a:solidFill>
              </a:rPr>
              <a:t> Член Спілки письменників СРСР (з 1986).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1314431692-random9121-27_08_11.jpg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3571868" y="1214422"/>
            <a:ext cx="5357850" cy="4018388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00174"/>
            <a:ext cx="3008313" cy="4625989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>
                <a:solidFill>
                  <a:schemeClr val="bg1"/>
                </a:solidFill>
                <a:hlinkClick r:id="rId2" tooltip="1992"/>
              </a:rPr>
              <a:t>1992</a:t>
            </a:r>
            <a:r>
              <a:rPr lang="uk-UA" sz="1800" dirty="0" smtClean="0">
                <a:solidFill>
                  <a:schemeClr val="bg1"/>
                </a:solidFill>
              </a:rPr>
              <a:t> — дебютувала у журналі «Київ», опублікувавши новелу «</a:t>
            </a:r>
            <a:r>
              <a:rPr lang="uk-UA" sz="1800" dirty="0" err="1" smtClean="0">
                <a:solidFill>
                  <a:schemeClr val="bg1"/>
                </a:solidFill>
              </a:rPr>
              <a:t>Юр'яна</a:t>
            </a:r>
            <a:r>
              <a:rPr lang="uk-UA" sz="1800" dirty="0" smtClean="0">
                <a:solidFill>
                  <a:schemeClr val="bg1"/>
                </a:solidFill>
              </a:rPr>
              <a:t> і </a:t>
            </a:r>
            <a:r>
              <a:rPr lang="uk-UA" sz="1800" dirty="0" err="1" smtClean="0">
                <a:solidFill>
                  <a:schemeClr val="bg1"/>
                </a:solidFill>
              </a:rPr>
              <a:t>Довгопол</a:t>
            </a:r>
            <a:r>
              <a:rPr lang="uk-UA" sz="1800" dirty="0" smtClean="0">
                <a:solidFill>
                  <a:schemeClr val="bg1"/>
                </a:solidFill>
              </a:rPr>
              <a:t>».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uk-UA" sz="1800" dirty="0" smtClean="0">
                <a:solidFill>
                  <a:schemeClr val="bg1"/>
                </a:solidFill>
              </a:rPr>
              <a:t>Протягом близько 10 років займалась журналістикою. 8 із них була редактором газети на машинобудівному заводі імені Дзержинського в Чернівцях. Керувала </a:t>
            </a:r>
            <a:r>
              <a:rPr lang="uk-UA" sz="1800" dirty="0" smtClean="0">
                <a:solidFill>
                  <a:schemeClr val="bg1"/>
                </a:solidFill>
                <a:hlinkClick r:id="rId3" tooltip="Чернівецька область"/>
              </a:rPr>
              <a:t>Чернівецькою обласною</a:t>
            </a:r>
            <a:r>
              <a:rPr lang="uk-UA" sz="1800" dirty="0" smtClean="0">
                <a:solidFill>
                  <a:schemeClr val="bg1"/>
                </a:solidFill>
              </a:rPr>
              <a:t> організацією </a:t>
            </a:r>
            <a:r>
              <a:rPr lang="uk-UA" sz="1800" dirty="0" smtClean="0">
                <a:solidFill>
                  <a:schemeClr val="bg1"/>
                </a:solidFill>
                <a:hlinkClick r:id="rId4" tooltip="Національна спілка письменників України"/>
              </a:rPr>
              <a:t>Національної спілки письменників України</a:t>
            </a:r>
            <a:r>
              <a:rPr lang="uk-UA" sz="1800" dirty="0" smtClean="0">
                <a:solidFill>
                  <a:schemeClr val="bg1"/>
                </a:solidFill>
              </a:rPr>
              <a:t>, займалась видавничою справою, була одним із засновників науково-літературного </a:t>
            </a:r>
            <a:r>
              <a:rPr lang="uk-UA" sz="1800" dirty="0" smtClean="0">
                <a:solidFill>
                  <a:schemeClr val="bg1"/>
                </a:solidFill>
                <a:hlinkClick r:id="rId5" tooltip="Буковинський журнал"/>
              </a:rPr>
              <a:t>«Буковинського журналу»</a:t>
            </a:r>
            <a:r>
              <a:rPr lang="uk-UA" sz="1800" dirty="0" smtClean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 descr="0115_07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225925" y="1542256"/>
            <a:ext cx="3810000" cy="33147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57166"/>
            <a:ext cx="3714776" cy="650083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Протягом близько 10 років займалась журналістикою. 8 із них була редактором газети на машинобудівному заводі імені Дзержинського в Чернівцях. Керувала </a:t>
            </a:r>
            <a:r>
              <a:rPr lang="uk-UA" dirty="0" smtClean="0">
                <a:solidFill>
                  <a:schemeClr val="bg1"/>
                </a:solidFill>
                <a:hlinkClick r:id="rId2" tooltip="Чернівецька область"/>
              </a:rPr>
              <a:t>Чернівецькою обласною</a:t>
            </a:r>
            <a:r>
              <a:rPr lang="uk-UA" dirty="0" smtClean="0">
                <a:solidFill>
                  <a:schemeClr val="bg1"/>
                </a:solidFill>
              </a:rPr>
              <a:t> організацією </a:t>
            </a:r>
            <a:r>
              <a:rPr lang="uk-UA" dirty="0" smtClean="0">
                <a:solidFill>
                  <a:schemeClr val="bg1"/>
                </a:solidFill>
                <a:hlinkClick r:id="rId3" tooltip="Національна спілка письменників України"/>
              </a:rPr>
              <a:t>Національної спілки письменників України</a:t>
            </a:r>
            <a:r>
              <a:rPr lang="uk-UA" dirty="0" smtClean="0">
                <a:solidFill>
                  <a:schemeClr val="bg1"/>
                </a:solidFill>
              </a:rPr>
              <a:t>, займалась видавничою справою, була одним із засновників науково-літературного </a:t>
            </a:r>
            <a:r>
              <a:rPr lang="uk-UA" dirty="0" smtClean="0">
                <a:solidFill>
                  <a:schemeClr val="bg1"/>
                </a:solidFill>
                <a:hlinkClick r:id="rId4" tooltip="Буковинський журнал"/>
              </a:rPr>
              <a:t>«Буковинського журналу»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З листопада </a:t>
            </a:r>
            <a:r>
              <a:rPr lang="uk-UA" dirty="0" smtClean="0">
                <a:solidFill>
                  <a:schemeClr val="bg1"/>
                </a:solidFill>
                <a:hlinkClick r:id="rId5" tooltip="2005"/>
              </a:rPr>
              <a:t>2005</a:t>
            </a:r>
            <a:r>
              <a:rPr lang="uk-UA" dirty="0" smtClean="0">
                <a:solidFill>
                  <a:schemeClr val="bg1"/>
                </a:solidFill>
              </a:rPr>
              <a:t> р. до </a:t>
            </a:r>
            <a:r>
              <a:rPr lang="uk-UA" dirty="0" smtClean="0">
                <a:solidFill>
                  <a:schemeClr val="bg1"/>
                </a:solidFill>
                <a:hlinkClick r:id="rId6" tooltip="17 вересня"/>
              </a:rPr>
              <a:t>17 вересня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hlinkClick r:id="rId7" tooltip="2010"/>
              </a:rPr>
              <a:t>2010</a:t>
            </a:r>
            <a:r>
              <a:rPr lang="uk-UA" dirty="0" smtClean="0">
                <a:solidFill>
                  <a:schemeClr val="bg1"/>
                </a:solidFill>
              </a:rPr>
              <a:t> р. працювала заступником голови </a:t>
            </a:r>
            <a:r>
              <a:rPr lang="uk-UA" dirty="0" smtClean="0">
                <a:solidFill>
                  <a:schemeClr val="bg1"/>
                </a:solidFill>
                <a:hlinkClick r:id="rId8" tooltip="Комітет з Національної премії України імені Тараса Шевченка"/>
              </a:rPr>
              <a:t>Комітету з Національної премії України ім. Тараса Шевченка</a:t>
            </a:r>
            <a:r>
              <a:rPr lang="uk-UA" dirty="0" smtClean="0">
                <a:solidFill>
                  <a:schemeClr val="bg1"/>
                </a:solidFill>
              </a:rPr>
              <a:t> (перед цим також працювала в цьому Комітеті з </a:t>
            </a:r>
            <a:r>
              <a:rPr lang="uk-UA" dirty="0" smtClean="0">
                <a:solidFill>
                  <a:schemeClr val="bg1"/>
                </a:solidFill>
                <a:hlinkClick r:id="rId9" tooltip="2003"/>
              </a:rPr>
              <a:t>2003</a:t>
            </a:r>
            <a:r>
              <a:rPr lang="uk-UA" dirty="0" smtClean="0">
                <a:solidFill>
                  <a:schemeClr val="bg1"/>
                </a:solidFill>
              </a:rPr>
              <a:t> р.). За цей час змінилися 4 голови Комітету. Була звільнена з посади заступника голови Комітету у зв'язку з указом </a:t>
            </a:r>
            <a:r>
              <a:rPr lang="uk-UA" dirty="0" smtClean="0">
                <a:solidFill>
                  <a:schemeClr val="bg1"/>
                </a:solidFill>
                <a:hlinkClick r:id="rId10" tooltip="Президент України"/>
              </a:rPr>
              <a:t>Президента</a:t>
            </a:r>
            <a:r>
              <a:rPr lang="uk-UA" dirty="0" smtClean="0">
                <a:solidFill>
                  <a:schemeClr val="bg1"/>
                </a:solidFill>
              </a:rPr>
              <a:t> від </a:t>
            </a:r>
            <a:r>
              <a:rPr lang="uk-UA" dirty="0" smtClean="0">
                <a:solidFill>
                  <a:schemeClr val="bg1"/>
                </a:solidFill>
                <a:hlinkClick r:id="rId11" tooltip="12 липня"/>
              </a:rPr>
              <a:t>12 липня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hlinkClick r:id="rId7" tooltip="2010"/>
              </a:rPr>
              <a:t>2010</a:t>
            </a:r>
            <a:r>
              <a:rPr lang="uk-UA" dirty="0" smtClean="0">
                <a:solidFill>
                  <a:schemeClr val="bg1"/>
                </a:solidFill>
              </a:rPr>
              <a:t> року, яким затверджено новий персональний склад Комітету. Рішення про своє звільнення не визнала за законне і з листопада </a:t>
            </a:r>
            <a:r>
              <a:rPr lang="uk-UA" dirty="0" smtClean="0">
                <a:solidFill>
                  <a:schemeClr val="bg1"/>
                </a:solidFill>
                <a:hlinkClick r:id="rId7" tooltip="2010"/>
              </a:rPr>
              <a:t>2010</a:t>
            </a:r>
            <a:r>
              <a:rPr lang="uk-UA" dirty="0" smtClean="0">
                <a:solidFill>
                  <a:schemeClr val="bg1"/>
                </a:solidFill>
              </a:rPr>
              <a:t> р. судиться з Комітетом з Національної премії України ім. Т. Шевченка та його новим головою </a:t>
            </a:r>
            <a:r>
              <a:rPr lang="uk-UA" dirty="0" smtClean="0">
                <a:solidFill>
                  <a:schemeClr val="bg1"/>
                </a:solidFill>
                <a:hlinkClick r:id="rId12" tooltip="Борис Олійник"/>
              </a:rPr>
              <a:t>Борисом Олійником</a:t>
            </a:r>
            <a:r>
              <a:rPr lang="uk-UA" dirty="0" smtClean="0">
                <a:solidFill>
                  <a:schemeClr val="bg1"/>
                </a:solidFill>
              </a:rPr>
              <a:t>. Після того, як в Окружному адміністративному суді Києва Марії </a:t>
            </a:r>
            <a:r>
              <a:rPr lang="uk-UA" dirty="0" err="1" smtClean="0">
                <a:solidFill>
                  <a:schemeClr val="bg1"/>
                </a:solidFill>
              </a:rPr>
              <a:t>Матіос</a:t>
            </a:r>
            <a:r>
              <a:rPr lang="uk-UA" dirty="0" smtClean="0">
                <a:solidFill>
                  <a:schemeClr val="bg1"/>
                </a:solidFill>
              </a:rPr>
              <a:t> повністю відмовили в її позові, вона заявила про готовність обстоювати свої права в «міжнародних інстанціях».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91344.jpg"/>
          <p:cNvPicPr>
            <a:picLocks noGrp="1" noChangeAspect="1"/>
          </p:cNvPicPr>
          <p:nvPr>
            <p:ph sz="half" idx="1"/>
          </p:nvPr>
        </p:nvPicPr>
        <p:blipFill>
          <a:blip r:embed="rId13"/>
          <a:stretch>
            <a:fillRect/>
          </a:stretch>
        </p:blipFill>
        <p:spPr>
          <a:xfrm>
            <a:off x="4130675" y="1699419"/>
            <a:ext cx="4000500" cy="300037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3008313" cy="5911873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hlinkClick r:id="rId2" tooltip="12 січня"/>
              </a:rPr>
              <a:t>12 січня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hlinkClick r:id="rId3" tooltip="2011"/>
              </a:rPr>
              <a:t>2011</a:t>
            </a:r>
            <a:r>
              <a:rPr lang="uk-UA" sz="1600" dirty="0" smtClean="0">
                <a:solidFill>
                  <a:schemeClr val="bg1"/>
                </a:solidFill>
              </a:rPr>
              <a:t> року Марія </a:t>
            </a:r>
            <a:r>
              <a:rPr lang="uk-UA" sz="1600" dirty="0" err="1" smtClean="0">
                <a:solidFill>
                  <a:schemeClr val="bg1"/>
                </a:solidFill>
              </a:rPr>
              <a:t>Матіос</a:t>
            </a:r>
            <a:r>
              <a:rPr lang="uk-UA" sz="1600" dirty="0" smtClean="0">
                <a:solidFill>
                  <a:schemeClr val="bg1"/>
                </a:solidFill>
              </a:rPr>
              <a:t> звернулася з відкритим листом до </a:t>
            </a:r>
            <a:r>
              <a:rPr lang="uk-UA" sz="1600" dirty="0" smtClean="0">
                <a:solidFill>
                  <a:schemeClr val="bg1"/>
                </a:solidFill>
                <a:hlinkClick r:id="rId4" tooltip="Генеральний прокурор України"/>
              </a:rPr>
              <a:t>Генерального прокурора України</a:t>
            </a:r>
            <a:r>
              <a:rPr lang="uk-UA" sz="1600" dirty="0" smtClean="0">
                <a:solidFill>
                  <a:schemeClr val="bg1"/>
                </a:solidFill>
              </a:rPr>
              <a:t>, заявивши про переслідування її з боку силових структур та спробу вилучити її книгу </a:t>
            </a:r>
            <a:r>
              <a:rPr lang="uk-UA" sz="1600" dirty="0" smtClean="0">
                <a:solidFill>
                  <a:schemeClr val="bg1"/>
                </a:solidFill>
                <a:hlinkClick r:id="rId5" tooltip="Вирвані сторінки з автобіографії"/>
              </a:rPr>
              <a:t>«Вирвані сторінки з автобіографії»</a:t>
            </a:r>
            <a:r>
              <a:rPr lang="uk-UA" sz="1600" dirty="0" smtClean="0">
                <a:solidFill>
                  <a:schemeClr val="bg1"/>
                </a:solidFill>
              </a:rPr>
              <a:t> з книгарень. На захист </a:t>
            </a:r>
            <a:r>
              <a:rPr lang="uk-UA" sz="1600" dirty="0" err="1" smtClean="0">
                <a:solidFill>
                  <a:schemeClr val="bg1"/>
                </a:solidFill>
              </a:rPr>
              <a:t>Матіос</a:t>
            </a:r>
            <a:r>
              <a:rPr lang="uk-UA" sz="1600" dirty="0" smtClean="0">
                <a:solidFill>
                  <a:schemeClr val="bg1"/>
                </a:solidFill>
              </a:rPr>
              <a:t> виступив із зверненням </a:t>
            </a:r>
            <a:r>
              <a:rPr lang="uk-UA" sz="1600" dirty="0" smtClean="0">
                <a:solidFill>
                  <a:schemeClr val="bg1"/>
                </a:solidFill>
                <a:hlinkClick r:id="rId6" tooltip="Арсеній Яценюк"/>
              </a:rPr>
              <a:t>Арсеній </a:t>
            </a:r>
            <a:r>
              <a:rPr lang="uk-UA" sz="1600" dirty="0" err="1" smtClean="0">
                <a:solidFill>
                  <a:schemeClr val="bg1"/>
                </a:solidFill>
                <a:hlinkClick r:id="rId6" tooltip="Арсеній Яценюк"/>
              </a:rPr>
              <a:t>Яценюк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2011 — член журі літературного конкурсу </a:t>
            </a:r>
            <a:r>
              <a:rPr lang="uk-UA" sz="1600" dirty="0" smtClean="0">
                <a:solidFill>
                  <a:schemeClr val="bg1"/>
                </a:solidFill>
                <a:hlinkClick r:id="rId7" tooltip="Літературний конкурс "/>
              </a:rPr>
              <a:t>«Юне слово»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  <a:hlinkClick r:id="rId8" tooltip="2012"/>
              </a:rPr>
              <a:t>2012</a:t>
            </a:r>
            <a:r>
              <a:rPr lang="uk-UA" sz="1600" dirty="0" smtClean="0">
                <a:solidFill>
                  <a:schemeClr val="bg1"/>
                </a:solidFill>
              </a:rPr>
              <a:t> — № 2 у виборчому списку Політичної партії </a:t>
            </a:r>
            <a:r>
              <a:rPr lang="uk-UA" sz="1600" dirty="0" smtClean="0">
                <a:solidFill>
                  <a:schemeClr val="bg1"/>
                </a:solidFill>
                <a:hlinkClick r:id="rId9" tooltip="Український Демократичний Альянс за Реформи"/>
              </a:rPr>
              <a:t>«УДАР Віталія Кличка»</a:t>
            </a:r>
            <a:r>
              <a:rPr lang="uk-UA" sz="1600" dirty="0" smtClean="0">
                <a:solidFill>
                  <a:schemeClr val="bg1"/>
                </a:solidFill>
              </a:rPr>
              <a:t> на </a:t>
            </a:r>
            <a:r>
              <a:rPr lang="uk-UA" sz="1600" dirty="0" smtClean="0">
                <a:solidFill>
                  <a:schemeClr val="bg1"/>
                </a:solidFill>
                <a:hlinkClick r:id="rId10" tooltip="Вибори до Верховної Ради України 2012"/>
              </a:rPr>
              <a:t>виборах до Верховної Ради України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Державний службовець 2-ї </a:t>
            </a:r>
            <a:r>
              <a:rPr lang="uk-UA" sz="1600" dirty="0" smtClean="0">
                <a:solidFill>
                  <a:schemeClr val="bg1"/>
                </a:solidFill>
                <a:hlinkClick r:id="rId11" tooltip="Категорія"/>
              </a:rPr>
              <a:t>категорії</a:t>
            </a:r>
            <a:r>
              <a:rPr lang="uk-UA" sz="1600" dirty="0" smtClean="0">
                <a:solidFill>
                  <a:schemeClr val="bg1"/>
                </a:solidFill>
              </a:rPr>
              <a:t> III </a:t>
            </a:r>
            <a:r>
              <a:rPr lang="uk-UA" sz="1600" dirty="0" smtClean="0">
                <a:solidFill>
                  <a:schemeClr val="bg1"/>
                </a:solidFill>
                <a:hlinkClick r:id="rId12" tooltip="Ранг"/>
              </a:rPr>
              <a:t>рангу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6261316.jpg"/>
          <p:cNvPicPr>
            <a:picLocks noGrp="1" noChangeAspect="1"/>
          </p:cNvPicPr>
          <p:nvPr>
            <p:ph sz="half" idx="1"/>
          </p:nvPr>
        </p:nvPicPr>
        <p:blipFill>
          <a:blip r:embed="rId13"/>
          <a:stretch>
            <a:fillRect/>
          </a:stretch>
        </p:blipFill>
        <p:spPr>
          <a:xfrm>
            <a:off x="3716959" y="1500174"/>
            <a:ext cx="5175196" cy="3643338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1"/>
                </a:solidFill>
              </a:rPr>
              <a:t>Живе в </a:t>
            </a:r>
            <a:r>
              <a:rPr lang="uk-UA" sz="1800" dirty="0" smtClean="0">
                <a:solidFill>
                  <a:schemeClr val="bg1"/>
                </a:solidFill>
                <a:hlinkClick r:id="rId2" tooltip="Київ"/>
              </a:rPr>
              <a:t>Києві</a:t>
            </a:r>
            <a:r>
              <a:rPr lang="uk-UA" sz="1800" dirty="0" smtClean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uk-UA" sz="1800" dirty="0" smtClean="0">
                <a:solidFill>
                  <a:schemeClr val="bg1"/>
                </a:solidFill>
              </a:rPr>
              <a:t>Заміжня, має сина.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uk-UA" sz="1800" dirty="0" smtClean="0">
                <a:solidFill>
                  <a:schemeClr val="bg1"/>
                </a:solidFill>
              </a:rPr>
              <a:t>Дослідила свій </a:t>
            </a:r>
            <a:r>
              <a:rPr lang="uk-UA" sz="1800" dirty="0" smtClean="0">
                <a:solidFill>
                  <a:schemeClr val="bg1"/>
                </a:solidFill>
                <a:hlinkClick r:id="rId3" tooltip="Родовід"/>
              </a:rPr>
              <a:t>родовід</a:t>
            </a:r>
            <a:r>
              <a:rPr lang="uk-UA" sz="1800" dirty="0" smtClean="0">
                <a:solidFill>
                  <a:schemeClr val="bg1"/>
                </a:solidFill>
              </a:rPr>
              <a:t> до </a:t>
            </a:r>
            <a:r>
              <a:rPr lang="uk-UA" sz="1800" dirty="0" smtClean="0">
                <a:solidFill>
                  <a:schemeClr val="bg1"/>
                </a:solidFill>
                <a:hlinkClick r:id="rId4" tooltip="1790"/>
              </a:rPr>
              <a:t>1790</a:t>
            </a:r>
            <a:r>
              <a:rPr lang="uk-UA" sz="1800" dirty="0" smtClean="0">
                <a:solidFill>
                  <a:schemeClr val="bg1"/>
                </a:solidFill>
              </a:rPr>
              <a:t> року.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uk-UA" sz="1800" dirty="0" smtClean="0">
                <a:solidFill>
                  <a:schemeClr val="bg1"/>
                </a:solidFill>
              </a:rPr>
              <a:t>Цікавиться </a:t>
            </a:r>
            <a:r>
              <a:rPr lang="uk-UA" sz="1800" dirty="0" smtClean="0">
                <a:solidFill>
                  <a:schemeClr val="bg1"/>
                </a:solidFill>
                <a:hlinkClick r:id="rId5" tooltip="Психологія"/>
              </a:rPr>
              <a:t>психологією</a:t>
            </a:r>
            <a:r>
              <a:rPr lang="uk-UA" sz="1800" dirty="0" smtClean="0">
                <a:solidFill>
                  <a:schemeClr val="bg1"/>
                </a:solidFill>
              </a:rPr>
              <a:t>, </a:t>
            </a:r>
            <a:r>
              <a:rPr lang="uk-UA" sz="1800" dirty="0" smtClean="0">
                <a:solidFill>
                  <a:schemeClr val="bg1"/>
                </a:solidFill>
                <a:hlinkClick r:id="rId6" tooltip="Етнографія"/>
              </a:rPr>
              <a:t>етнографією</a:t>
            </a:r>
            <a:r>
              <a:rPr lang="uk-UA" sz="1800" dirty="0" smtClean="0">
                <a:solidFill>
                  <a:schemeClr val="bg1"/>
                </a:solidFill>
              </a:rPr>
              <a:t>, городництвом та квітникарством.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mariya1matios.jpg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211635" y="273050"/>
            <a:ext cx="3838580" cy="585311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odka_dary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290"/>
            <a:ext cx="4387864" cy="6301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928670"/>
            <a:ext cx="34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За мотивами роману Марії </a:t>
            </a:r>
            <a:r>
              <a:rPr lang="uk-UA" sz="2800" dirty="0" err="1" smtClean="0">
                <a:solidFill>
                  <a:srgbClr val="FF0000"/>
                </a:solidFill>
              </a:rPr>
              <a:t>Матіос</a:t>
            </a:r>
            <a:r>
              <a:rPr lang="uk-UA" sz="2800" smtClean="0">
                <a:solidFill>
                  <a:srgbClr val="FF0000"/>
                </a:solidFill>
              </a:rPr>
              <a:t> “Солодка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Даруся”</a:t>
            </a:r>
            <a:r>
              <a:rPr lang="uk-UA" sz="2800" dirty="0" smtClean="0">
                <a:solidFill>
                  <a:srgbClr val="FF0000"/>
                </a:solidFill>
              </a:rPr>
              <a:t> написано сценарій для театральної постановки на сцені </a:t>
            </a:r>
            <a:r>
              <a:rPr lang="uk-UA" sz="2800" dirty="0" err="1" smtClean="0">
                <a:solidFill>
                  <a:srgbClr val="FF0000"/>
                </a:solidFill>
              </a:rPr>
              <a:t>Ченівецького</a:t>
            </a:r>
            <a:r>
              <a:rPr lang="uk-UA" sz="2800" dirty="0" smtClean="0">
                <a:solidFill>
                  <a:srgbClr val="FF0000"/>
                </a:solidFill>
              </a:rPr>
              <a:t> обласного музично-драматичного театру ім. О.Кобилянської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+mn-lt"/>
              </a:rPr>
              <a:t>Твори Марії </a:t>
            </a:r>
            <a:r>
              <a:rPr lang="uk-UA" sz="2800" dirty="0" err="1" smtClean="0">
                <a:solidFill>
                  <a:srgbClr val="FF0000"/>
                </a:solidFill>
                <a:latin typeface="+mn-lt"/>
              </a:rPr>
              <a:t>Матіос</a:t>
            </a:r>
            <a:r>
              <a:rPr lang="uk-UA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  <a:latin typeface="+mn-lt"/>
              </a:rPr>
              <a:t>перкладаються</a:t>
            </a:r>
            <a:r>
              <a:rPr lang="uk-UA" sz="2800" dirty="0" smtClean="0">
                <a:solidFill>
                  <a:srgbClr val="FF0000"/>
                </a:solidFill>
                <a:latin typeface="+mn-lt"/>
              </a:rPr>
              <a:t> іншими мовами.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 descr="74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2000264" cy="3080406"/>
          </a:xfrm>
          <a:prstGeom prst="rect">
            <a:avLst/>
          </a:prstGeom>
        </p:spPr>
      </p:pic>
      <p:pic>
        <p:nvPicPr>
          <p:cNvPr id="4" name="Рисунок 3" descr="07275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6490">
            <a:off x="2469174" y="1889911"/>
            <a:ext cx="2071702" cy="2809087"/>
          </a:xfrm>
          <a:prstGeom prst="rect">
            <a:avLst/>
          </a:prstGeom>
        </p:spPr>
      </p:pic>
      <p:pic>
        <p:nvPicPr>
          <p:cNvPr id="7" name="Рисунок 6" descr="6292440_238a6c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1006">
            <a:off x="4851736" y="1198282"/>
            <a:ext cx="1731074" cy="3217040"/>
          </a:xfrm>
          <a:prstGeom prst="rect">
            <a:avLst/>
          </a:prstGeom>
        </p:spPr>
      </p:pic>
      <p:pic>
        <p:nvPicPr>
          <p:cNvPr id="8" name="Рисунок 7" descr="book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7861">
            <a:off x="4035759" y="3843790"/>
            <a:ext cx="1841318" cy="2830683"/>
          </a:xfrm>
          <a:prstGeom prst="rect">
            <a:avLst/>
          </a:prstGeom>
        </p:spPr>
      </p:pic>
      <p:pic>
        <p:nvPicPr>
          <p:cNvPr id="9" name="Рисунок 8" descr="darus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87338">
            <a:off x="825557" y="4054019"/>
            <a:ext cx="1756059" cy="2651649"/>
          </a:xfrm>
          <a:prstGeom prst="rect">
            <a:avLst/>
          </a:prstGeom>
        </p:spPr>
      </p:pic>
      <p:pic>
        <p:nvPicPr>
          <p:cNvPr id="11" name="Рисунок 10" descr="matio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90523">
            <a:off x="6982681" y="1246191"/>
            <a:ext cx="1861285" cy="2847607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51561">
            <a:off x="6516630" y="4098436"/>
            <a:ext cx="1743075" cy="261937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202</Words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Тема:  СУЧАСНА УКРАЇНСЬКА ПРОЗА.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Твори Марії Матіос перкладаються іншими мовами.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</dc:title>
  <cp:lastModifiedBy>Mihida.l</cp:lastModifiedBy>
  <cp:revision>32</cp:revision>
  <dcterms:modified xsi:type="dcterms:W3CDTF">2014-06-16T07:22:43Z</dcterms:modified>
</cp:coreProperties>
</file>