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cf1d6ed42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cf1d6ed42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cf1d6ed42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cf1d6ed42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f1d6ed426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f1d6ed42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f1d6ed426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f1d6ed426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cf1d6ed426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cf1d6ed426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cf1d6ed426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cf1d6ed426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cf1d6ed426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cf1d6ed426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629800"/>
            <a:ext cx="8520600" cy="182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FF0000"/>
                </a:solidFill>
              </a:rPr>
              <a:t>Дієслова 1 групи в Теперішньому часі</a:t>
            </a:r>
            <a:endParaRPr sz="3500">
              <a:solidFill>
                <a:srgbClr val="FF0000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rgbClr val="0000FF"/>
                </a:solidFill>
              </a:rPr>
              <a:t>Verbes  du 1-er groupe au Present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8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rgbClr val="E06666"/>
                </a:solidFill>
              </a:rPr>
              <a:t>-er </a:t>
            </a:r>
            <a:r>
              <a:rPr lang="uk"/>
              <a:t> -  </a:t>
            </a:r>
            <a:r>
              <a:rPr lang="uk">
                <a:solidFill>
                  <a:srgbClr val="0000FF"/>
                </a:solidFill>
              </a:rPr>
              <a:t>закінчення початкової форми дієслова,по якому ми впізнаємо 1 групу дієслів</a:t>
            </a:r>
            <a:r>
              <a:rPr lang="uk">
                <a:solidFill>
                  <a:srgbClr val="0000FF"/>
                </a:solidFill>
              </a:rPr>
              <a:t> це</a:t>
            </a:r>
            <a:r>
              <a:rPr lang="uk">
                <a:solidFill>
                  <a:srgbClr val="0000FF"/>
                </a:solidFill>
              </a:rPr>
              <a:t>: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244725" y="1678550"/>
            <a:ext cx="8520600" cy="322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parler- говорити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marcher крокувати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chanter- співати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виняток : aller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Що таке “початкова форма дієслова?”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це така форма дієслова,яка 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не вказує ні на того,хто виконує дію,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ні на час,коли ця дія виконується,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а тільки називає цю дію.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/>
              <a:t>Відповідає на запитання :що робити? що зробити?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rgbClr val="0000FF"/>
                </a:solidFill>
              </a:rPr>
              <a:t>П</a:t>
            </a:r>
            <a:r>
              <a:rPr lang="uk">
                <a:solidFill>
                  <a:srgbClr val="0000FF"/>
                </a:solidFill>
              </a:rPr>
              <a:t>ровід</a:t>
            </a:r>
            <a:r>
              <a:rPr lang="uk">
                <a:solidFill>
                  <a:srgbClr val="0000FF"/>
                </a:solidFill>
              </a:rPr>
              <a:t>міняємо дієслово дивитися</a:t>
            </a:r>
            <a:r>
              <a:rPr lang="uk"/>
              <a:t> -</a:t>
            </a:r>
            <a:r>
              <a:rPr lang="uk">
                <a:solidFill>
                  <a:srgbClr val="FF0000"/>
                </a:solidFill>
              </a:rPr>
              <a:t>regarder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uk"/>
              <a:t>Відкидаємо закінчення в початковій формі  </a:t>
            </a:r>
            <a:r>
              <a:rPr lang="uk">
                <a:solidFill>
                  <a:srgbClr val="FF0000"/>
                </a:solidFill>
              </a:rPr>
              <a:t>-er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uk"/>
              <a:t>Отримуємо основу слова (частина слова без закінчення)- r</a:t>
            </a:r>
            <a:r>
              <a:rPr lang="uk">
                <a:solidFill>
                  <a:srgbClr val="0000FF"/>
                </a:solidFill>
              </a:rPr>
              <a:t>egard-</a:t>
            </a:r>
            <a:endParaRPr>
              <a:solidFill>
                <a:srgbClr val="0000FF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" sz="1800">
                <a:solidFill>
                  <a:srgbClr val="0000FF"/>
                </a:solidFill>
              </a:rPr>
              <a:t>Пишемо в стовпчик особові займенники: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/>
              <a:t>    1 особа однини-   </a:t>
            </a:r>
            <a:r>
              <a:rPr lang="uk">
                <a:solidFill>
                  <a:srgbClr val="FF0000"/>
                </a:solidFill>
              </a:rPr>
              <a:t>je</a:t>
            </a:r>
            <a:r>
              <a:rPr lang="uk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/>
              <a:t>     2 особа однини -</a:t>
            </a:r>
            <a:r>
              <a:rPr lang="uk">
                <a:solidFill>
                  <a:srgbClr val="FF0000"/>
                </a:solidFill>
              </a:rPr>
              <a:t>tu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     3 особа однини -</a:t>
            </a:r>
            <a:r>
              <a:rPr lang="uk">
                <a:solidFill>
                  <a:srgbClr val="FF0000"/>
                </a:solidFill>
              </a:rPr>
              <a:t>il, elle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     1 особа множини -</a:t>
            </a:r>
            <a:r>
              <a:rPr lang="uk">
                <a:solidFill>
                  <a:srgbClr val="FF0000"/>
                </a:solidFill>
              </a:rPr>
              <a:t>nous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     2 особа множини -</a:t>
            </a:r>
            <a:r>
              <a:rPr lang="uk">
                <a:solidFill>
                  <a:srgbClr val="FF0000"/>
                </a:solidFill>
              </a:rPr>
              <a:t>vous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/>
              <a:t>    3 особа множини -</a:t>
            </a:r>
            <a:r>
              <a:rPr lang="uk">
                <a:solidFill>
                  <a:srgbClr val="FF0000"/>
                </a:solidFill>
              </a:rPr>
              <a:t>ils,elles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до кожного займенника дописуємо основу дієслова: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je </a:t>
            </a:r>
            <a:r>
              <a:rPr lang="uk">
                <a:solidFill>
                  <a:srgbClr val="0000FF"/>
                </a:solidFill>
              </a:rPr>
              <a:t>regard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tu  </a:t>
            </a:r>
            <a:r>
              <a:rPr lang="uk">
                <a:solidFill>
                  <a:srgbClr val="0000FF"/>
                </a:solidFill>
              </a:rPr>
              <a:t>regard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il, elle </a:t>
            </a:r>
            <a:r>
              <a:rPr lang="uk">
                <a:solidFill>
                  <a:srgbClr val="0000FF"/>
                </a:solidFill>
              </a:rPr>
              <a:t>regard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nous  </a:t>
            </a:r>
            <a:r>
              <a:rPr lang="uk">
                <a:solidFill>
                  <a:srgbClr val="0000FF"/>
                </a:solidFill>
              </a:rPr>
              <a:t>regard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vous  </a:t>
            </a:r>
            <a:r>
              <a:rPr lang="uk">
                <a:solidFill>
                  <a:srgbClr val="0000FF"/>
                </a:solidFill>
              </a:rPr>
              <a:t>regard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>
                <a:solidFill>
                  <a:srgbClr val="FF0000"/>
                </a:solidFill>
              </a:rPr>
              <a:t>ils,elles  </a:t>
            </a:r>
            <a:r>
              <a:rPr lang="uk">
                <a:solidFill>
                  <a:srgbClr val="0000FF"/>
                </a:solidFill>
              </a:rPr>
              <a:t>regard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84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додаємо до кожної особової форми дієслова закінчення 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358200"/>
            <a:ext cx="8520600" cy="321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je </a:t>
            </a:r>
            <a:r>
              <a:rPr lang="uk">
                <a:solidFill>
                  <a:srgbClr val="0000FF"/>
                </a:solidFill>
              </a:rPr>
              <a:t>regard</a:t>
            </a:r>
            <a:r>
              <a:rPr lang="uk">
                <a:solidFill>
                  <a:srgbClr val="FF9900"/>
                </a:solidFill>
              </a:rPr>
              <a:t>e  -я дивлюся</a:t>
            </a:r>
            <a:endParaRPr>
              <a:solidFill>
                <a:srgbClr val="FF99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tu   </a:t>
            </a:r>
            <a:r>
              <a:rPr lang="uk">
                <a:solidFill>
                  <a:srgbClr val="0000FF"/>
                </a:solidFill>
              </a:rPr>
              <a:t>regard</a:t>
            </a:r>
            <a:r>
              <a:rPr lang="uk">
                <a:solidFill>
                  <a:srgbClr val="FF9900"/>
                </a:solidFill>
              </a:rPr>
              <a:t>es  -ти дивишся</a:t>
            </a:r>
            <a:endParaRPr>
              <a:solidFill>
                <a:srgbClr val="FF99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il, elle  </a:t>
            </a:r>
            <a:r>
              <a:rPr lang="uk">
                <a:solidFill>
                  <a:srgbClr val="0000FF"/>
                </a:solidFill>
              </a:rPr>
              <a:t>regard</a:t>
            </a:r>
            <a:r>
              <a:rPr lang="uk">
                <a:solidFill>
                  <a:srgbClr val="FF9900"/>
                </a:solidFill>
              </a:rPr>
              <a:t>e- він,вона дивиться</a:t>
            </a:r>
            <a:endParaRPr>
              <a:solidFill>
                <a:srgbClr val="FF99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nous  </a:t>
            </a:r>
            <a:r>
              <a:rPr lang="uk">
                <a:solidFill>
                  <a:srgbClr val="0000FF"/>
                </a:solidFill>
              </a:rPr>
              <a:t>regard</a:t>
            </a:r>
            <a:r>
              <a:rPr lang="uk">
                <a:solidFill>
                  <a:srgbClr val="FF9900"/>
                </a:solidFill>
              </a:rPr>
              <a:t>ons- ми дивимося</a:t>
            </a:r>
            <a:endParaRPr>
              <a:solidFill>
                <a:srgbClr val="FF99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FF0000"/>
                </a:solidFill>
              </a:rPr>
              <a:t>vous</a:t>
            </a:r>
            <a:r>
              <a:rPr lang="uk">
                <a:solidFill>
                  <a:srgbClr val="0000FF"/>
                </a:solidFill>
              </a:rPr>
              <a:t>  regard</a:t>
            </a:r>
            <a:r>
              <a:rPr lang="uk">
                <a:solidFill>
                  <a:srgbClr val="FF9900"/>
                </a:solidFill>
              </a:rPr>
              <a:t>ez- ви дивитеся</a:t>
            </a:r>
            <a:endParaRPr>
              <a:solidFill>
                <a:srgbClr val="FF99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>
                <a:solidFill>
                  <a:srgbClr val="FF0000"/>
                </a:solidFill>
              </a:rPr>
              <a:t>ils, elles </a:t>
            </a:r>
            <a:r>
              <a:rPr lang="uk">
                <a:solidFill>
                  <a:srgbClr val="0000FF"/>
                </a:solidFill>
              </a:rPr>
              <a:t>regard</a:t>
            </a:r>
            <a:r>
              <a:rPr lang="uk">
                <a:solidFill>
                  <a:srgbClr val="FF9900"/>
                </a:solidFill>
              </a:rPr>
              <a:t>ent- вони дивляться</a:t>
            </a:r>
            <a:endParaRPr>
              <a:solidFill>
                <a:srgbClr val="FF99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особливості в читанні :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1.Оскільки </a:t>
            </a:r>
            <a:r>
              <a:rPr lang="uk">
                <a:solidFill>
                  <a:srgbClr val="38761D"/>
                </a:solidFill>
              </a:rPr>
              <a:t>кінцев</a:t>
            </a:r>
            <a:r>
              <a:rPr lang="uk"/>
              <a:t>і </a:t>
            </a:r>
            <a:r>
              <a:rPr lang="uk">
                <a:solidFill>
                  <a:srgbClr val="FF0000"/>
                </a:solidFill>
              </a:rPr>
              <a:t>-e, -s </a:t>
            </a:r>
            <a:r>
              <a:rPr lang="uk">
                <a:solidFill>
                  <a:srgbClr val="0000FF"/>
                </a:solidFill>
              </a:rPr>
              <a:t>не читаються і не вимовляються,</a:t>
            </a:r>
            <a:r>
              <a:rPr lang="uk">
                <a:solidFill>
                  <a:srgbClr val="000000"/>
                </a:solidFill>
              </a:rPr>
              <a:t>то однаково звучать форми дієслів у 1,2,та3-ій особах однини: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000000"/>
                </a:solidFill>
              </a:rPr>
              <a:t>je parl</a:t>
            </a:r>
            <a:r>
              <a:rPr lang="uk">
                <a:solidFill>
                  <a:srgbClr val="FF0000"/>
                </a:solidFill>
              </a:rPr>
              <a:t>e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000000"/>
                </a:solidFill>
              </a:rPr>
              <a:t>tu parl</a:t>
            </a:r>
            <a:r>
              <a:rPr lang="uk">
                <a:solidFill>
                  <a:srgbClr val="FF0000"/>
                </a:solidFill>
              </a:rPr>
              <a:t>es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solidFill>
                  <a:srgbClr val="000000"/>
                </a:solidFill>
              </a:rPr>
              <a:t>il, elle parl</a:t>
            </a:r>
            <a:r>
              <a:rPr lang="uk">
                <a:solidFill>
                  <a:srgbClr val="FF0000"/>
                </a:solidFill>
              </a:rPr>
              <a:t>e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>
                <a:solidFill>
                  <a:srgbClr val="000000"/>
                </a:solidFill>
              </a:rPr>
              <a:t>2. -</a:t>
            </a:r>
            <a:r>
              <a:rPr lang="uk">
                <a:solidFill>
                  <a:srgbClr val="FF0000"/>
                </a:solidFill>
              </a:rPr>
              <a:t>ent </a:t>
            </a:r>
            <a:r>
              <a:rPr lang="uk" u="sng">
                <a:solidFill>
                  <a:srgbClr val="000000"/>
                </a:solidFill>
              </a:rPr>
              <a:t>в закінченнях дієслів 3 особи множини ніколи не читається !!!</a:t>
            </a:r>
            <a:endParaRPr u="sng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