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FA7A60-C354-457E-9974-543EC4E47B13}" type="datetimeFigureOut">
              <a:rPr lang="ru-RU" smtClean="0"/>
              <a:t>07.10.2021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6CFD265-4AF3-41B9-B2D5-19AD2AA8F50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48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A60-C354-457E-9974-543EC4E47B13}" type="datetimeFigureOut">
              <a:rPr lang="ru-RU" smtClean="0"/>
              <a:t>07.10.2021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D265-4AF3-41B9-B2D5-19AD2AA8F5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81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A60-C354-457E-9974-543EC4E47B13}" type="datetimeFigureOut">
              <a:rPr lang="ru-RU" smtClean="0"/>
              <a:t>07.10.2021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D265-4AF3-41B9-B2D5-19AD2AA8F50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70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A60-C354-457E-9974-543EC4E47B13}" type="datetimeFigureOut">
              <a:rPr lang="ru-RU" smtClean="0"/>
              <a:t>07.10.2021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D265-4AF3-41B9-B2D5-19AD2AA8F50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413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A60-C354-457E-9974-543EC4E47B13}" type="datetimeFigureOut">
              <a:rPr lang="ru-RU" smtClean="0"/>
              <a:t>07.10.2021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D265-4AF3-41B9-B2D5-19AD2AA8F5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065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A60-C354-457E-9974-543EC4E47B13}" type="datetimeFigureOut">
              <a:rPr lang="ru-RU" smtClean="0"/>
              <a:t>07.10.2021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D265-4AF3-41B9-B2D5-19AD2AA8F50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275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A60-C354-457E-9974-543EC4E47B13}" type="datetimeFigureOut">
              <a:rPr lang="ru-RU" smtClean="0"/>
              <a:t>07.10.2021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D265-4AF3-41B9-B2D5-19AD2AA8F50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776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A60-C354-457E-9974-543EC4E47B13}" type="datetimeFigureOut">
              <a:rPr lang="ru-RU" smtClean="0"/>
              <a:t>07.10.2021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D265-4AF3-41B9-B2D5-19AD2AA8F50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085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A60-C354-457E-9974-543EC4E47B13}" type="datetimeFigureOut">
              <a:rPr lang="ru-RU" smtClean="0"/>
              <a:t>07.10.2021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D265-4AF3-41B9-B2D5-19AD2AA8F50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95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A60-C354-457E-9974-543EC4E47B13}" type="datetimeFigureOut">
              <a:rPr lang="ru-RU" smtClean="0"/>
              <a:t>07.10.2021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D265-4AF3-41B9-B2D5-19AD2AA8F5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24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A60-C354-457E-9974-543EC4E47B13}" type="datetimeFigureOut">
              <a:rPr lang="ru-RU" smtClean="0"/>
              <a:t>07.10.2021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D265-4AF3-41B9-B2D5-19AD2AA8F50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0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A60-C354-457E-9974-543EC4E47B13}" type="datetimeFigureOut">
              <a:rPr lang="ru-RU" smtClean="0"/>
              <a:t>07.10.2021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D265-4AF3-41B9-B2D5-19AD2AA8F5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21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A60-C354-457E-9974-543EC4E47B13}" type="datetimeFigureOut">
              <a:rPr lang="ru-RU" smtClean="0"/>
              <a:t>07.10.2021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D265-4AF3-41B9-B2D5-19AD2AA8F50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745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A60-C354-457E-9974-543EC4E47B13}" type="datetimeFigureOut">
              <a:rPr lang="ru-RU" smtClean="0"/>
              <a:t>07.10.2021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D265-4AF3-41B9-B2D5-19AD2AA8F50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97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A60-C354-457E-9974-543EC4E47B13}" type="datetimeFigureOut">
              <a:rPr lang="ru-RU" smtClean="0"/>
              <a:t>07.10.2021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D265-4AF3-41B9-B2D5-19AD2AA8F5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39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A60-C354-457E-9974-543EC4E47B13}" type="datetimeFigureOut">
              <a:rPr lang="ru-RU" smtClean="0"/>
              <a:t>07.10.2021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D265-4AF3-41B9-B2D5-19AD2AA8F50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49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A60-C354-457E-9974-543EC4E47B13}" type="datetimeFigureOut">
              <a:rPr lang="ru-RU" smtClean="0"/>
              <a:t>07.10.2021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D265-4AF3-41B9-B2D5-19AD2AA8F5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00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FA7A60-C354-457E-9974-543EC4E47B13}" type="datetimeFigureOut">
              <a:rPr lang="ru-RU" smtClean="0"/>
              <a:t>07.10.2021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CFD265-4AF3-41B9-B2D5-19AD2AA8F5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58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2068" y="788923"/>
            <a:ext cx="107345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«Методика </a:t>
            </a:r>
            <a:r>
              <a:rPr lang="en-US" sz="48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CLIL </a:t>
            </a:r>
            <a:r>
              <a:rPr lang="ru-RU" sz="48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як </a:t>
            </a:r>
            <a:r>
              <a:rPr lang="ru-RU" sz="48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засіб</a:t>
            </a:r>
            <a:r>
              <a:rPr lang="ru-RU" sz="48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48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реалізації</a:t>
            </a:r>
            <a:r>
              <a:rPr lang="ru-RU" sz="48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48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інтегрованого</a:t>
            </a:r>
            <a:r>
              <a:rPr lang="ru-RU" sz="48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48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підходу</a:t>
            </a:r>
            <a:r>
              <a:rPr lang="ru-RU" sz="48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НУШ»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854" y="2895192"/>
            <a:ext cx="6390966" cy="267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66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4298" y="792481"/>
            <a:ext cx="86214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solidFill>
                  <a:srgbClr val="00B050"/>
                </a:solidFill>
              </a:rPr>
              <a:t>«Методика CLIL: </a:t>
            </a:r>
            <a:r>
              <a:rPr lang="ru-RU" sz="5400" b="1" i="1" dirty="0">
                <a:solidFill>
                  <a:srgbClr val="00B050"/>
                </a:solidFill>
              </a:rPr>
              <a:t>реальність</a:t>
            </a:r>
            <a:r>
              <a:rPr lang="ru-RU" sz="5400" b="1" i="1" dirty="0">
                <a:solidFill>
                  <a:srgbClr val="00B050"/>
                </a:solidFill>
              </a:rPr>
              <a:t> </a:t>
            </a:r>
            <a:r>
              <a:rPr lang="ru-RU" sz="5400" b="1" i="1" dirty="0">
                <a:solidFill>
                  <a:srgbClr val="00B050"/>
                </a:solidFill>
              </a:rPr>
              <a:t>чи</a:t>
            </a:r>
            <a:r>
              <a:rPr lang="ru-RU" sz="5400" b="1" i="1" dirty="0">
                <a:solidFill>
                  <a:srgbClr val="00B050"/>
                </a:solidFill>
              </a:rPr>
              <a:t> перспектива</a:t>
            </a:r>
            <a:r>
              <a:rPr lang="ru-RU" sz="5400" b="1" i="1" dirty="0" smtClean="0">
                <a:solidFill>
                  <a:srgbClr val="00B050"/>
                </a:solidFill>
              </a:rPr>
              <a:t>?»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166" y="3609295"/>
            <a:ext cx="5479917" cy="229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1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15" y="2652976"/>
            <a:ext cx="7184228" cy="2694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3006" y="1027611"/>
            <a:ext cx="8621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CLIL </a:t>
            </a:r>
            <a:r>
              <a:rPr lang="en-US" dirty="0"/>
              <a:t>(Content and Language integrated learning/</a:t>
            </a:r>
            <a:r>
              <a:rPr lang="ru-RU" dirty="0"/>
              <a:t>предметно-</a:t>
            </a:r>
            <a:r>
              <a:rPr lang="ru-RU" dirty="0"/>
              <a:t>мовна</a:t>
            </a:r>
            <a:r>
              <a:rPr lang="ru-RU" dirty="0"/>
              <a:t> </a:t>
            </a:r>
            <a:r>
              <a:rPr lang="ru-RU" dirty="0"/>
              <a:t>інтеграція</a:t>
            </a:r>
            <a:r>
              <a:rPr lang="ru-RU" dirty="0"/>
              <a:t> </a:t>
            </a:r>
            <a:r>
              <a:rPr lang="ru-RU" dirty="0"/>
              <a:t>навчання</a:t>
            </a:r>
            <a:r>
              <a:rPr lang="ru-RU" dirty="0"/>
              <a:t>) – </a:t>
            </a:r>
            <a:r>
              <a:rPr lang="ru-RU" dirty="0"/>
              <a:t>це</a:t>
            </a:r>
            <a:r>
              <a:rPr lang="ru-RU" dirty="0"/>
              <a:t> </a:t>
            </a:r>
            <a:r>
              <a:rPr lang="ru-RU" dirty="0"/>
              <a:t>білінгвальний</a:t>
            </a:r>
            <a:r>
              <a:rPr lang="ru-RU" dirty="0"/>
              <a:t> метод, при </a:t>
            </a:r>
            <a:r>
              <a:rPr lang="ru-RU" dirty="0"/>
              <a:t>якому</a:t>
            </a:r>
            <a:r>
              <a:rPr lang="ru-RU" dirty="0"/>
              <a:t> </a:t>
            </a:r>
            <a:r>
              <a:rPr lang="ru-RU" dirty="0"/>
              <a:t>іноземна</a:t>
            </a:r>
            <a:r>
              <a:rPr lang="ru-RU" dirty="0"/>
              <a:t> </a:t>
            </a:r>
            <a:r>
              <a:rPr lang="ru-RU" dirty="0"/>
              <a:t>мова</a:t>
            </a:r>
            <a:r>
              <a:rPr lang="ru-RU" dirty="0"/>
              <a:t> </a:t>
            </a:r>
            <a:r>
              <a:rPr lang="ru-RU" dirty="0"/>
              <a:t>використовується</a:t>
            </a:r>
            <a:r>
              <a:rPr lang="ru-RU" dirty="0"/>
              <a:t> з метою </a:t>
            </a:r>
            <a:r>
              <a:rPr lang="ru-RU" dirty="0"/>
              <a:t>викладання</a:t>
            </a:r>
            <a:r>
              <a:rPr lang="ru-RU" dirty="0"/>
              <a:t> та </a:t>
            </a:r>
            <a:r>
              <a:rPr lang="ru-RU" dirty="0"/>
              <a:t>навчання</a:t>
            </a:r>
            <a:r>
              <a:rPr lang="ru-RU" dirty="0"/>
              <a:t> </a:t>
            </a:r>
            <a:r>
              <a:rPr lang="ru-RU" dirty="0"/>
              <a:t>змісту</a:t>
            </a:r>
            <a:r>
              <a:rPr lang="ru-RU" dirty="0"/>
              <a:t> </a:t>
            </a:r>
            <a:r>
              <a:rPr lang="ru-RU" dirty="0"/>
              <a:t>предметних</a:t>
            </a:r>
            <a:r>
              <a:rPr lang="ru-RU" dirty="0"/>
              <a:t> </a:t>
            </a:r>
            <a:r>
              <a:rPr lang="ru-RU" dirty="0"/>
              <a:t>дисциплін</a:t>
            </a:r>
            <a:r>
              <a:rPr lang="ru-RU" dirty="0"/>
              <a:t> </a:t>
            </a:r>
            <a:r>
              <a:rPr lang="ru-RU" dirty="0"/>
              <a:t>відповідно</a:t>
            </a:r>
            <a:r>
              <a:rPr lang="ru-RU" dirty="0"/>
              <a:t> до </a:t>
            </a:r>
            <a:r>
              <a:rPr lang="ru-RU" dirty="0"/>
              <a:t>заздалегідь</a:t>
            </a:r>
            <a:r>
              <a:rPr lang="ru-RU" dirty="0"/>
              <a:t> </a:t>
            </a:r>
            <a:r>
              <a:rPr lang="ru-RU" dirty="0"/>
              <a:t>визначених</a:t>
            </a:r>
            <a:r>
              <a:rPr lang="ru-RU" dirty="0"/>
              <a:t> </a:t>
            </a:r>
            <a:r>
              <a:rPr lang="ru-RU" dirty="0"/>
              <a:t>цілей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559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3006" y="1027611"/>
            <a:ext cx="8621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Використання </a:t>
            </a:r>
            <a:r>
              <a:rPr lang="en-US" sz="2400" b="1" dirty="0" smtClean="0"/>
              <a:t>CLIL</a:t>
            </a:r>
            <a:r>
              <a:rPr lang="en-US" sz="2400" b="1" dirty="0"/>
              <a:t> </a:t>
            </a:r>
            <a:r>
              <a:rPr lang="uk-UA" sz="2400" b="1" dirty="0" smtClean="0"/>
              <a:t>в освітньому процесі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1550236"/>
            <a:ext cx="2026920" cy="1520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7875" y="2873828"/>
            <a:ext cx="9248503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вивчення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дається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легше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вивчається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щось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нове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іноземною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викладаються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інструкції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поради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мова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самостійна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система і як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засіб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комунікації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обидва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аспекти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рівноцінні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примножуються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інтелектуальні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здібності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дво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багатомовні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люди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краще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сприймають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поняття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окреме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поняття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використовується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ключове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слово в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різних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контекстах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різних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поглядів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необхідно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насамперед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розвивати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рецептивні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здібності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навички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читання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письмо);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першому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етапі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підтримка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графіки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візуалізації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багаторазовий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повтор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ключових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слів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3006" y="1027611"/>
            <a:ext cx="8621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Характерні ознаки </a:t>
            </a:r>
            <a:r>
              <a:rPr lang="en-US" sz="2400" b="1" dirty="0" smtClean="0"/>
              <a:t>CLIL</a:t>
            </a:r>
            <a:r>
              <a:rPr lang="en-US" sz="2400" b="1" dirty="0"/>
              <a:t> 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71" y="1557928"/>
            <a:ext cx="2581366" cy="14534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3625" y="3011349"/>
            <a:ext cx="92285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CLIL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рівною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мірою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охоплює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зміст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мову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зміст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мова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вивчаються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викладаються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єдине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ціле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мова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лише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засіб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передачі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а й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змісту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предмету;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додачу до занять за методикою CLIL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відповідна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іноземна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мова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викладається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й у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формі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регулярних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занять з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іноземної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предмети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викладаються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іноземними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мовами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викладанні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предметів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за методикою CLIL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використовуватися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різні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викладання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дисципліни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іноземною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мовою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впродовж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кількох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більш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коротких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періодів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часу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3006" y="1027611"/>
            <a:ext cx="8621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Переваги</a:t>
            </a:r>
            <a:r>
              <a:rPr lang="ru-RU" sz="2400" b="1" dirty="0"/>
              <a:t> </a:t>
            </a:r>
            <a:r>
              <a:rPr lang="ru-RU" sz="2400" b="1" dirty="0"/>
              <a:t>викладання</a:t>
            </a:r>
            <a:r>
              <a:rPr lang="ru-RU" sz="2400" b="1" dirty="0"/>
              <a:t> за методикою CLIL</a:t>
            </a:r>
            <a:r>
              <a:rPr lang="ru-RU" sz="2400" dirty="0"/>
              <a:t>:</a:t>
            </a:r>
            <a:r>
              <a:rPr lang="en-US" sz="2400" b="1" dirty="0"/>
              <a:t> 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664" y="1628936"/>
            <a:ext cx="3497165" cy="2054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2856" y="3892731"/>
            <a:ext cx="88217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dirty="0" smtClean="0"/>
              <a:t>мова</a:t>
            </a:r>
            <a:r>
              <a:rPr lang="ru-RU" dirty="0" smtClean="0"/>
              <a:t> </a:t>
            </a:r>
            <a:r>
              <a:rPr lang="ru-RU" dirty="0"/>
              <a:t>передовсім</a:t>
            </a:r>
            <a:r>
              <a:rPr lang="ru-RU" dirty="0"/>
              <a:t> як </a:t>
            </a:r>
            <a:r>
              <a:rPr lang="ru-RU" dirty="0"/>
              <a:t>засіб</a:t>
            </a:r>
            <a:r>
              <a:rPr lang="ru-RU" dirty="0"/>
              <a:t> </a:t>
            </a:r>
            <a:r>
              <a:rPr lang="ru-RU" dirty="0"/>
              <a:t>передачі</a:t>
            </a:r>
            <a:r>
              <a:rPr lang="ru-RU" dirty="0"/>
              <a:t> </a:t>
            </a:r>
            <a:r>
              <a:rPr lang="ru-RU" dirty="0"/>
              <a:t>фахових</a:t>
            </a:r>
            <a:r>
              <a:rPr lang="ru-RU" dirty="0"/>
              <a:t> </a:t>
            </a:r>
            <a:r>
              <a:rPr lang="ru-RU" dirty="0"/>
              <a:t>знань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dirty="0" smtClean="0"/>
              <a:t>мови</a:t>
            </a:r>
            <a:r>
              <a:rPr lang="ru-RU" dirty="0" smtClean="0"/>
              <a:t> </a:t>
            </a:r>
            <a:r>
              <a:rPr lang="ru-RU" dirty="0"/>
              <a:t>стають</a:t>
            </a:r>
            <a:r>
              <a:rPr lang="ru-RU" dirty="0"/>
              <a:t> </a:t>
            </a:r>
            <a:r>
              <a:rPr lang="ru-RU" dirty="0"/>
              <a:t>корисними</a:t>
            </a:r>
            <a:r>
              <a:rPr lang="ru-RU" dirty="0"/>
              <a:t> для </a:t>
            </a:r>
            <a:r>
              <a:rPr lang="ru-RU" dirty="0"/>
              <a:t>життя</a:t>
            </a:r>
            <a:r>
              <a:rPr lang="ru-RU" dirty="0"/>
              <a:t>;</a:t>
            </a:r>
          </a:p>
          <a:p>
            <a:r>
              <a:rPr lang="ru-RU" dirty="0" smtClean="0"/>
              <a:t>- </a:t>
            </a:r>
            <a:r>
              <a:rPr lang="ru-RU" dirty="0" smtClean="0"/>
              <a:t>свідоме</a:t>
            </a:r>
            <a:r>
              <a:rPr lang="ru-RU" dirty="0" smtClean="0"/>
              <a:t> </a:t>
            </a:r>
            <a:r>
              <a:rPr lang="ru-RU" dirty="0"/>
              <a:t>планування</a:t>
            </a:r>
            <a:r>
              <a:rPr lang="ru-RU" dirty="0"/>
              <a:t> й </a:t>
            </a:r>
            <a:r>
              <a:rPr lang="ru-RU" dirty="0"/>
              <a:t>професійна</a:t>
            </a:r>
            <a:r>
              <a:rPr lang="ru-RU" dirty="0"/>
              <a:t> </a:t>
            </a:r>
            <a:r>
              <a:rPr lang="ru-RU" dirty="0"/>
              <a:t>творчість</a:t>
            </a:r>
            <a:r>
              <a:rPr lang="ru-RU" dirty="0"/>
              <a:t>;</a:t>
            </a:r>
          </a:p>
          <a:p>
            <a:r>
              <a:rPr lang="ru-RU" dirty="0" smtClean="0"/>
              <a:t>- </a:t>
            </a:r>
            <a:r>
              <a:rPr lang="ru-RU" dirty="0" smtClean="0"/>
              <a:t>сприяння</a:t>
            </a:r>
            <a:r>
              <a:rPr lang="ru-RU" dirty="0" smtClean="0"/>
              <a:t> </a:t>
            </a:r>
            <a:r>
              <a:rPr lang="ru-RU" dirty="0"/>
              <a:t>більшій</a:t>
            </a:r>
            <a:r>
              <a:rPr lang="ru-RU" dirty="0"/>
              <a:t> </a:t>
            </a:r>
            <a:r>
              <a:rPr lang="ru-RU" dirty="0"/>
              <a:t>інтелектуальній</a:t>
            </a:r>
            <a:r>
              <a:rPr lang="ru-RU" dirty="0"/>
              <a:t> та </a:t>
            </a:r>
            <a:r>
              <a:rPr lang="ru-RU" dirty="0"/>
              <a:t>культурній</a:t>
            </a:r>
            <a:r>
              <a:rPr lang="ru-RU" dirty="0"/>
              <a:t> </a:t>
            </a:r>
            <a:r>
              <a:rPr lang="ru-RU" dirty="0"/>
              <a:t>гнучкості</a:t>
            </a:r>
            <a:r>
              <a:rPr lang="ru-RU" dirty="0"/>
              <a:t>;</a:t>
            </a:r>
          </a:p>
          <a:p>
            <a:r>
              <a:rPr lang="ru-RU" dirty="0" smtClean="0"/>
              <a:t>- </a:t>
            </a:r>
            <a:r>
              <a:rPr lang="ru-RU" dirty="0" smtClean="0"/>
              <a:t>відсутність</a:t>
            </a:r>
            <a:r>
              <a:rPr lang="ru-RU" dirty="0" smtClean="0"/>
              <a:t> </a:t>
            </a:r>
            <a:r>
              <a:rPr lang="ru-RU" dirty="0"/>
              <a:t>страху й </a:t>
            </a:r>
            <a:r>
              <a:rPr lang="ru-RU" dirty="0"/>
              <a:t>бар’єрів</a:t>
            </a:r>
            <a:r>
              <a:rPr lang="ru-RU" dirty="0"/>
              <a:t>;</a:t>
            </a:r>
          </a:p>
          <a:p>
            <a:r>
              <a:rPr lang="ru-RU" dirty="0" smtClean="0"/>
              <a:t>- </a:t>
            </a:r>
            <a:r>
              <a:rPr lang="ru-RU" dirty="0" smtClean="0"/>
              <a:t>більш</a:t>
            </a:r>
            <a:r>
              <a:rPr lang="ru-RU" dirty="0" smtClean="0"/>
              <a:t> </a:t>
            </a:r>
            <a:r>
              <a:rPr lang="ru-RU" dirty="0"/>
              <a:t>тривала</a:t>
            </a:r>
            <a:r>
              <a:rPr lang="ru-RU" dirty="0"/>
              <a:t> </a:t>
            </a:r>
            <a:r>
              <a:rPr lang="ru-RU" dirty="0"/>
              <a:t>розумова</a:t>
            </a:r>
            <a:r>
              <a:rPr lang="ru-RU" dirty="0"/>
              <a:t> робота з </a:t>
            </a:r>
            <a:r>
              <a:rPr lang="ru-RU" dirty="0"/>
              <a:t>мовою</a:t>
            </a:r>
            <a:r>
              <a:rPr lang="ru-RU" dirty="0"/>
              <a:t>;</a:t>
            </a:r>
          </a:p>
          <a:p>
            <a:r>
              <a:rPr lang="ru-RU" dirty="0" smtClean="0"/>
              <a:t>- </a:t>
            </a:r>
            <a:r>
              <a:rPr lang="ru-RU" dirty="0" smtClean="0"/>
              <a:t>опрацювання</a:t>
            </a:r>
            <a:r>
              <a:rPr lang="ru-RU" dirty="0" smtClean="0"/>
              <a:t> </a:t>
            </a:r>
            <a:r>
              <a:rPr lang="ru-RU" dirty="0"/>
              <a:t>реального контенту;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926" y="3770811"/>
            <a:ext cx="292608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5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3006" y="1027611"/>
            <a:ext cx="8621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Програма</a:t>
            </a:r>
            <a:r>
              <a:rPr lang="ru-RU" sz="2400" b="1" dirty="0"/>
              <a:t> </a:t>
            </a:r>
            <a:r>
              <a:rPr lang="ru-RU" sz="2400" b="1" dirty="0"/>
              <a:t>вивчення</a:t>
            </a:r>
            <a:r>
              <a:rPr lang="ru-RU" sz="2400" b="1" dirty="0"/>
              <a:t> </a:t>
            </a:r>
            <a:r>
              <a:rPr lang="ru-RU" sz="2400" b="1" dirty="0"/>
              <a:t>іноземних</a:t>
            </a:r>
            <a:r>
              <a:rPr lang="ru-RU" sz="2400" b="1" dirty="0"/>
              <a:t> </a:t>
            </a:r>
            <a:r>
              <a:rPr lang="ru-RU" sz="2400" b="1" dirty="0"/>
              <a:t>мов</a:t>
            </a:r>
            <a:r>
              <a:rPr lang="ru-RU" sz="2400" b="1" dirty="0"/>
              <a:t> у </a:t>
            </a:r>
            <a:r>
              <a:rPr lang="ru-RU" sz="2400" b="1" dirty="0"/>
              <a:t>контексті</a:t>
            </a:r>
            <a:r>
              <a:rPr lang="ru-RU" sz="2400" b="1" dirty="0"/>
              <a:t> CLIL: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71" y="1557928"/>
            <a:ext cx="2581366" cy="14534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7500" y="3298732"/>
            <a:ext cx="45433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00B050"/>
                </a:solidFill>
              </a:rPr>
              <a:t>Сприймання</a:t>
            </a:r>
            <a:r>
              <a:rPr lang="ru-RU" sz="1600" b="1" i="1" dirty="0">
                <a:solidFill>
                  <a:srgbClr val="00B050"/>
                </a:solidFill>
              </a:rPr>
              <a:t> на слух, </a:t>
            </a:r>
            <a:r>
              <a:rPr lang="ru-RU" sz="1600" b="1" i="1" dirty="0">
                <a:solidFill>
                  <a:srgbClr val="00B050"/>
                </a:solidFill>
              </a:rPr>
              <a:t>мовлення</a:t>
            </a:r>
            <a:r>
              <a:rPr lang="ru-RU" sz="1600" b="1" i="1" dirty="0">
                <a:solidFill>
                  <a:srgbClr val="00B050"/>
                </a:solidFill>
              </a:rPr>
              <a:t> й </a:t>
            </a:r>
            <a:r>
              <a:rPr lang="ru-RU" sz="1600" b="1" i="1" dirty="0">
                <a:solidFill>
                  <a:srgbClr val="00B050"/>
                </a:solidFill>
              </a:rPr>
              <a:t>аудіювання</a:t>
            </a:r>
            <a:r>
              <a:rPr lang="ru-RU" sz="1600" b="1" dirty="0" smtClean="0">
                <a:solidFill>
                  <a:srgbClr val="00B050"/>
                </a:solidFill>
              </a:rPr>
              <a:t>:</a:t>
            </a:r>
          </a:p>
          <a:p>
            <a:endParaRPr lang="ru-RU" sz="1600" dirty="0">
              <a:solidFill>
                <a:srgbClr val="00B050"/>
              </a:solidFill>
            </a:endParaRPr>
          </a:p>
          <a:p>
            <a:r>
              <a:rPr lang="ru-RU" sz="1600" dirty="0" smtClean="0"/>
              <a:t>- </a:t>
            </a:r>
            <a:r>
              <a:rPr lang="ru-RU" sz="1600" dirty="0" smtClean="0"/>
              <a:t>ідентифікація</a:t>
            </a:r>
            <a:r>
              <a:rPr lang="ru-RU" sz="1600" dirty="0" smtClean="0"/>
              <a:t> </a:t>
            </a:r>
            <a:r>
              <a:rPr lang="ru-RU" sz="1600" dirty="0"/>
              <a:t>на слух </a:t>
            </a:r>
            <a:r>
              <a:rPr lang="ru-RU" sz="1600" dirty="0"/>
              <a:t>звуків</a:t>
            </a:r>
            <a:r>
              <a:rPr lang="ru-RU" sz="1600" dirty="0"/>
              <a:t> і </a:t>
            </a:r>
            <a:r>
              <a:rPr lang="ru-RU" sz="1600" dirty="0"/>
              <a:t>складів</a:t>
            </a:r>
            <a:r>
              <a:rPr lang="ru-RU" sz="1600" dirty="0"/>
              <a:t>;</a:t>
            </a:r>
          </a:p>
          <a:p>
            <a:r>
              <a:rPr lang="ru-RU" sz="1600" dirty="0" smtClean="0"/>
              <a:t>- </a:t>
            </a:r>
            <a:r>
              <a:rPr lang="ru-RU" sz="1600" dirty="0" smtClean="0"/>
              <a:t>аудіювання</a:t>
            </a:r>
            <a:r>
              <a:rPr lang="ru-RU" sz="1600" dirty="0" smtClean="0"/>
              <a:t> </a:t>
            </a:r>
            <a:r>
              <a:rPr lang="ru-RU" sz="1600" dirty="0"/>
              <a:t>на </a:t>
            </a:r>
            <a:r>
              <a:rPr lang="ru-RU" sz="1600" dirty="0"/>
              <a:t>розуміння</a:t>
            </a:r>
            <a:r>
              <a:rPr lang="ru-RU" sz="1600" dirty="0"/>
              <a:t> </a:t>
            </a:r>
            <a:r>
              <a:rPr lang="ru-RU" sz="1600" dirty="0"/>
              <a:t>змісту</a:t>
            </a:r>
            <a:r>
              <a:rPr lang="ru-RU" sz="1600" dirty="0"/>
              <a:t>;</a:t>
            </a:r>
          </a:p>
          <a:p>
            <a:r>
              <a:rPr lang="ru-RU" sz="1600" dirty="0" smtClean="0"/>
              <a:t>- </a:t>
            </a:r>
            <a:r>
              <a:rPr lang="ru-RU" sz="1600" dirty="0" smtClean="0"/>
              <a:t>утворення</a:t>
            </a:r>
            <a:r>
              <a:rPr lang="ru-RU" sz="1600" dirty="0" smtClean="0"/>
              <a:t> </a:t>
            </a:r>
            <a:r>
              <a:rPr lang="ru-RU" sz="1600" dirty="0"/>
              <a:t>й </a:t>
            </a:r>
            <a:r>
              <a:rPr lang="ru-RU" sz="1600" dirty="0"/>
              <a:t>вимова</a:t>
            </a:r>
            <a:r>
              <a:rPr lang="ru-RU" sz="1600" dirty="0"/>
              <a:t> </a:t>
            </a:r>
            <a:r>
              <a:rPr lang="ru-RU" sz="1600" dirty="0"/>
              <a:t>звуків</a:t>
            </a:r>
            <a:r>
              <a:rPr lang="ru-RU" sz="1600" dirty="0"/>
              <a:t>, </a:t>
            </a:r>
            <a:r>
              <a:rPr lang="ru-RU" sz="1600" dirty="0"/>
              <a:t>слів</a:t>
            </a:r>
            <a:r>
              <a:rPr lang="ru-RU" sz="1600" dirty="0"/>
              <a:t> і </a:t>
            </a:r>
            <a:r>
              <a:rPr lang="ru-RU" sz="1600" dirty="0"/>
              <a:t>речень</a:t>
            </a:r>
            <a:r>
              <a:rPr lang="ru-RU" sz="1600" dirty="0"/>
              <a:t>;</a:t>
            </a:r>
          </a:p>
          <a:p>
            <a:r>
              <a:rPr lang="ru-RU" sz="1600" dirty="0" smtClean="0"/>
              <a:t>- </a:t>
            </a:r>
            <a:r>
              <a:rPr lang="ru-RU" sz="1600" dirty="0" smtClean="0"/>
              <a:t>спілкування</a:t>
            </a:r>
            <a:r>
              <a:rPr lang="ru-RU" sz="1600" dirty="0" smtClean="0"/>
              <a:t> </a:t>
            </a:r>
            <a:r>
              <a:rPr lang="ru-RU" sz="1600" dirty="0"/>
              <a:t>з </a:t>
            </a:r>
            <a:r>
              <a:rPr lang="ru-RU" sz="1600" dirty="0"/>
              <a:t>іншими</a:t>
            </a:r>
            <a:r>
              <a:rPr lang="ru-RU" sz="1600" dirty="0"/>
              <a:t>;</a:t>
            </a:r>
          </a:p>
          <a:p>
            <a:r>
              <a:rPr lang="ru-RU" sz="1600" dirty="0" smtClean="0"/>
              <a:t>- </a:t>
            </a:r>
            <a:r>
              <a:rPr lang="ru-RU" sz="1600" dirty="0" smtClean="0"/>
              <a:t>ведення</a:t>
            </a:r>
            <a:r>
              <a:rPr lang="ru-RU" sz="1600" dirty="0" smtClean="0"/>
              <a:t> </a:t>
            </a:r>
            <a:r>
              <a:rPr lang="ru-RU" sz="1600" dirty="0"/>
              <a:t>бесіди</a:t>
            </a:r>
            <a:r>
              <a:rPr lang="ru-RU" sz="1600" dirty="0"/>
              <a:t>;</a:t>
            </a:r>
          </a:p>
          <a:p>
            <a:r>
              <a:rPr lang="ru-RU" sz="1600" dirty="0" smtClean="0"/>
              <a:t>- </a:t>
            </a:r>
            <a:r>
              <a:rPr lang="ru-RU" sz="1600" dirty="0" smtClean="0"/>
              <a:t>програвання</a:t>
            </a:r>
            <a:r>
              <a:rPr lang="ru-RU" sz="1600" dirty="0" smtClean="0"/>
              <a:t> </a:t>
            </a:r>
            <a:r>
              <a:rPr lang="ru-RU" sz="1600" dirty="0"/>
              <a:t>(</a:t>
            </a:r>
            <a:r>
              <a:rPr lang="ru-RU" sz="1600" dirty="0"/>
              <a:t>сценічне</a:t>
            </a:r>
            <a:r>
              <a:rPr lang="ru-RU" sz="1600" dirty="0"/>
              <a:t> </a:t>
            </a:r>
            <a:r>
              <a:rPr lang="ru-RU" sz="1600" dirty="0"/>
              <a:t>відтворення</a:t>
            </a:r>
            <a:r>
              <a:rPr lang="ru-RU" sz="1600" dirty="0"/>
              <a:t>) </a:t>
            </a:r>
            <a:r>
              <a:rPr lang="ru-RU" sz="1600" dirty="0"/>
              <a:t>ситуацій</a:t>
            </a:r>
            <a:r>
              <a:rPr lang="ru-RU" sz="16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430">
            <a:off x="7496991" y="3564528"/>
            <a:ext cx="28575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369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3006" y="1027611"/>
            <a:ext cx="8621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Програма</a:t>
            </a:r>
            <a:r>
              <a:rPr lang="ru-RU" sz="2400" b="1" dirty="0"/>
              <a:t> </a:t>
            </a:r>
            <a:r>
              <a:rPr lang="ru-RU" sz="2400" b="1" dirty="0"/>
              <a:t>вивчення</a:t>
            </a:r>
            <a:r>
              <a:rPr lang="ru-RU" sz="2400" b="1" dirty="0"/>
              <a:t> </a:t>
            </a:r>
            <a:r>
              <a:rPr lang="ru-RU" sz="2400" b="1" dirty="0"/>
              <a:t>іноземних</a:t>
            </a:r>
            <a:r>
              <a:rPr lang="ru-RU" sz="2400" b="1" dirty="0"/>
              <a:t> </a:t>
            </a:r>
            <a:r>
              <a:rPr lang="ru-RU" sz="2400" b="1" dirty="0"/>
              <a:t>мов</a:t>
            </a:r>
            <a:r>
              <a:rPr lang="ru-RU" sz="2400" b="1" dirty="0"/>
              <a:t> у </a:t>
            </a:r>
            <a:r>
              <a:rPr lang="ru-RU" sz="2400" b="1" dirty="0"/>
              <a:t>контексті</a:t>
            </a:r>
            <a:r>
              <a:rPr lang="ru-RU" sz="2400" b="1" dirty="0"/>
              <a:t> CLIL: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71" y="1557928"/>
            <a:ext cx="2581366" cy="14534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7500" y="3298732"/>
            <a:ext cx="45433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00B050"/>
                </a:solidFill>
              </a:rPr>
              <a:t>Читання-опрацювання</a:t>
            </a:r>
            <a:r>
              <a:rPr lang="ru-RU" sz="1600" b="1" i="1" dirty="0">
                <a:solidFill>
                  <a:srgbClr val="00B050"/>
                </a:solidFill>
              </a:rPr>
              <a:t> </a:t>
            </a:r>
            <a:r>
              <a:rPr lang="ru-RU" sz="1600" b="1" i="1" dirty="0">
                <a:solidFill>
                  <a:srgbClr val="00B050"/>
                </a:solidFill>
              </a:rPr>
              <a:t>текстів</a:t>
            </a:r>
            <a:r>
              <a:rPr lang="ru-RU" sz="1600" b="1" i="1" dirty="0" smtClean="0">
                <a:solidFill>
                  <a:srgbClr val="00B050"/>
                </a:solidFill>
              </a:rPr>
              <a:t>:</a:t>
            </a:r>
          </a:p>
          <a:p>
            <a:endParaRPr lang="ru-RU" sz="1600" dirty="0"/>
          </a:p>
          <a:p>
            <a:r>
              <a:rPr lang="ru-RU" sz="1600" dirty="0" smtClean="0"/>
              <a:t>- </a:t>
            </a:r>
            <a:r>
              <a:rPr lang="ru-RU" sz="1600" dirty="0" smtClean="0"/>
              <a:t>оволодіння</a:t>
            </a:r>
            <a:r>
              <a:rPr lang="ru-RU" sz="1600" dirty="0" smtClean="0"/>
              <a:t> </a:t>
            </a:r>
            <a:r>
              <a:rPr lang="ru-RU" sz="1600" dirty="0"/>
              <a:t>досвідом</a:t>
            </a:r>
            <a:r>
              <a:rPr lang="ru-RU" sz="1600" dirty="0"/>
              <a:t> </a:t>
            </a:r>
            <a:r>
              <a:rPr lang="ru-RU" sz="1600" dirty="0"/>
              <a:t>читання</a:t>
            </a:r>
            <a:r>
              <a:rPr lang="ru-RU" sz="1600" dirty="0"/>
              <a:t>;</a:t>
            </a:r>
          </a:p>
          <a:p>
            <a:r>
              <a:rPr lang="ru-RU" sz="1600" dirty="0" smtClean="0"/>
              <a:t>- </a:t>
            </a:r>
            <a:r>
              <a:rPr lang="ru-RU" sz="1600" dirty="0" smtClean="0"/>
              <a:t>оволодіння</a:t>
            </a:r>
            <a:r>
              <a:rPr lang="ru-RU" sz="1600" dirty="0" smtClean="0"/>
              <a:t> </a:t>
            </a:r>
            <a:r>
              <a:rPr lang="ru-RU" sz="1600" dirty="0"/>
              <a:t>навичками</a:t>
            </a:r>
            <a:r>
              <a:rPr lang="ru-RU" sz="1600" dirty="0"/>
              <a:t> </a:t>
            </a:r>
            <a:r>
              <a:rPr lang="ru-RU" sz="1600" dirty="0"/>
              <a:t>читання</a:t>
            </a:r>
            <a:r>
              <a:rPr lang="ru-RU" sz="1600" dirty="0"/>
              <a:t>;</a:t>
            </a:r>
          </a:p>
          <a:p>
            <a:r>
              <a:rPr lang="ru-RU" sz="1600" dirty="0" smtClean="0"/>
              <a:t>- </a:t>
            </a:r>
            <a:r>
              <a:rPr lang="ru-RU" sz="1600" dirty="0" smtClean="0"/>
              <a:t>оволодіння</a:t>
            </a:r>
            <a:r>
              <a:rPr lang="ru-RU" sz="1600" dirty="0" smtClean="0"/>
              <a:t> </a:t>
            </a:r>
            <a:r>
              <a:rPr lang="ru-RU" sz="1600" dirty="0"/>
              <a:t>здатністю</a:t>
            </a:r>
            <a:r>
              <a:rPr lang="ru-RU" sz="1600" dirty="0"/>
              <a:t>/</a:t>
            </a:r>
            <a:r>
              <a:rPr lang="ru-RU" sz="1600" dirty="0"/>
              <a:t>вміннями</a:t>
            </a:r>
            <a:r>
              <a:rPr lang="ru-RU" sz="1600" dirty="0"/>
              <a:t> </a:t>
            </a:r>
            <a:r>
              <a:rPr lang="ru-RU" sz="1600" dirty="0"/>
              <a:t>читання</a:t>
            </a:r>
            <a:r>
              <a:rPr lang="ru-RU" sz="1600" dirty="0"/>
              <a:t>;</a:t>
            </a:r>
          </a:p>
          <a:p>
            <a:r>
              <a:rPr lang="ru-RU" sz="1600" dirty="0" smtClean="0"/>
              <a:t>- </a:t>
            </a:r>
            <a:r>
              <a:rPr lang="ru-RU" sz="1600" dirty="0" smtClean="0"/>
              <a:t>оволодіння</a:t>
            </a:r>
            <a:r>
              <a:rPr lang="ru-RU" sz="1600" dirty="0" smtClean="0"/>
              <a:t> </a:t>
            </a:r>
            <a:r>
              <a:rPr lang="ru-RU" sz="1600" dirty="0"/>
              <a:t>змістом</a:t>
            </a:r>
            <a:r>
              <a:rPr lang="ru-RU" sz="1600" dirty="0"/>
              <a:t> </a:t>
            </a:r>
            <a:r>
              <a:rPr lang="ru-RU" sz="1600" dirty="0"/>
              <a:t>текстів</a:t>
            </a:r>
            <a:r>
              <a:rPr lang="ru-RU" sz="1600" dirty="0"/>
              <a:t>;</a:t>
            </a:r>
          </a:p>
          <a:p>
            <a:r>
              <a:rPr lang="ru-RU" sz="1600" dirty="0" smtClean="0"/>
              <a:t>- </a:t>
            </a:r>
            <a:r>
              <a:rPr lang="ru-RU" sz="1600" dirty="0" smtClean="0"/>
              <a:t>презентація</a:t>
            </a:r>
            <a:r>
              <a:rPr lang="ru-RU" sz="1600" dirty="0" smtClean="0"/>
              <a:t> </a:t>
            </a:r>
            <a:r>
              <a:rPr lang="ru-RU" sz="1600" dirty="0"/>
              <a:t>текстів</a:t>
            </a:r>
            <a:r>
              <a:rPr lang="ru-RU" sz="1600" dirty="0"/>
              <a:t>.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321">
            <a:off x="7027818" y="3298732"/>
            <a:ext cx="3143794" cy="1854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0848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3006" y="1027611"/>
            <a:ext cx="8621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Програма</a:t>
            </a:r>
            <a:r>
              <a:rPr lang="ru-RU" sz="2400" b="1" dirty="0"/>
              <a:t> </a:t>
            </a:r>
            <a:r>
              <a:rPr lang="ru-RU" sz="2400" b="1" dirty="0"/>
              <a:t>вивчення</a:t>
            </a:r>
            <a:r>
              <a:rPr lang="ru-RU" sz="2400" b="1" dirty="0"/>
              <a:t> </a:t>
            </a:r>
            <a:r>
              <a:rPr lang="ru-RU" sz="2400" b="1" dirty="0"/>
              <a:t>іноземних</a:t>
            </a:r>
            <a:r>
              <a:rPr lang="ru-RU" sz="2400" b="1" dirty="0"/>
              <a:t> </a:t>
            </a:r>
            <a:r>
              <a:rPr lang="ru-RU" sz="2400" b="1" dirty="0"/>
              <a:t>мов</a:t>
            </a:r>
            <a:r>
              <a:rPr lang="ru-RU" sz="2400" b="1" dirty="0"/>
              <a:t> у </a:t>
            </a:r>
            <a:r>
              <a:rPr lang="ru-RU" sz="2400" b="1" dirty="0"/>
              <a:t>контексті</a:t>
            </a:r>
            <a:r>
              <a:rPr lang="ru-RU" sz="2400" b="1" dirty="0"/>
              <a:t> CLIL: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71" y="1557928"/>
            <a:ext cx="2581366" cy="14534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7500" y="3298732"/>
            <a:ext cx="4543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00B050"/>
                </a:solidFill>
              </a:rPr>
              <a:t>Письмо</a:t>
            </a:r>
            <a:r>
              <a:rPr lang="ru-RU" sz="1600" b="1" i="1" dirty="0" smtClean="0">
                <a:solidFill>
                  <a:srgbClr val="00B050"/>
                </a:solidFill>
              </a:rPr>
              <a:t>:</a:t>
            </a:r>
          </a:p>
          <a:p>
            <a:endParaRPr lang="ru-RU" sz="1600" dirty="0"/>
          </a:p>
          <a:p>
            <a:r>
              <a:rPr lang="ru-RU" sz="1600" dirty="0" smtClean="0"/>
              <a:t>- </a:t>
            </a:r>
            <a:r>
              <a:rPr lang="ru-RU" sz="1600" dirty="0" smtClean="0"/>
              <a:t>оволодіння</a:t>
            </a:r>
            <a:r>
              <a:rPr lang="ru-RU" sz="1600" dirty="0" smtClean="0"/>
              <a:t> </a:t>
            </a:r>
            <a:r>
              <a:rPr lang="ru-RU" sz="1600" dirty="0"/>
              <a:t>навичками</a:t>
            </a:r>
            <a:r>
              <a:rPr lang="ru-RU" sz="1600" dirty="0"/>
              <a:t> письма;</a:t>
            </a:r>
          </a:p>
          <a:p>
            <a:r>
              <a:rPr lang="ru-RU" sz="1600" dirty="0" smtClean="0"/>
              <a:t>- </a:t>
            </a:r>
            <a:r>
              <a:rPr lang="ru-RU" sz="1600" dirty="0" smtClean="0"/>
              <a:t>планування</a:t>
            </a:r>
            <a:r>
              <a:rPr lang="ru-RU" sz="1600" dirty="0" smtClean="0"/>
              <a:t> </a:t>
            </a:r>
            <a:r>
              <a:rPr lang="ru-RU" sz="1600" dirty="0"/>
              <a:t>й </a:t>
            </a:r>
            <a:r>
              <a:rPr lang="ru-RU" sz="1600" dirty="0"/>
              <a:t>написання</a:t>
            </a:r>
            <a:r>
              <a:rPr lang="ru-RU" sz="1600" dirty="0"/>
              <a:t> </a:t>
            </a:r>
            <a:r>
              <a:rPr lang="ru-RU" sz="1600" dirty="0"/>
              <a:t>текстів</a:t>
            </a:r>
            <a:r>
              <a:rPr lang="ru-RU" sz="1600" dirty="0"/>
              <a:t>;</a:t>
            </a:r>
          </a:p>
          <a:p>
            <a:r>
              <a:rPr lang="ru-RU" sz="1600" dirty="0" smtClean="0"/>
              <a:t>- </a:t>
            </a:r>
            <a:r>
              <a:rPr lang="ru-RU" sz="1600" dirty="0" smtClean="0"/>
              <a:t>переробка</a:t>
            </a:r>
            <a:r>
              <a:rPr lang="ru-RU" sz="1600" dirty="0" smtClean="0"/>
              <a:t>/</a:t>
            </a:r>
            <a:r>
              <a:rPr lang="ru-RU" sz="1600" dirty="0" smtClean="0"/>
              <a:t>виправлення</a:t>
            </a:r>
            <a:r>
              <a:rPr lang="ru-RU" sz="1600" dirty="0" smtClean="0"/>
              <a:t> </a:t>
            </a:r>
            <a:r>
              <a:rPr lang="ru-RU" sz="1600" dirty="0"/>
              <a:t>текстів</a:t>
            </a:r>
            <a:r>
              <a:rPr lang="ru-RU" sz="1600" dirty="0"/>
              <a:t>;</a:t>
            </a:r>
          </a:p>
          <a:p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7670">
            <a:off x="7354938" y="3303469"/>
            <a:ext cx="2775859" cy="1858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278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3006" y="1027611"/>
            <a:ext cx="8621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Програма</a:t>
            </a:r>
            <a:r>
              <a:rPr lang="ru-RU" sz="2400" b="1" dirty="0"/>
              <a:t> </a:t>
            </a:r>
            <a:r>
              <a:rPr lang="ru-RU" sz="2400" b="1" dirty="0"/>
              <a:t>вивчення</a:t>
            </a:r>
            <a:r>
              <a:rPr lang="ru-RU" sz="2400" b="1" dirty="0"/>
              <a:t> </a:t>
            </a:r>
            <a:r>
              <a:rPr lang="ru-RU" sz="2400" b="1" dirty="0"/>
              <a:t>іноземних</a:t>
            </a:r>
            <a:r>
              <a:rPr lang="ru-RU" sz="2400" b="1" dirty="0"/>
              <a:t> </a:t>
            </a:r>
            <a:r>
              <a:rPr lang="ru-RU" sz="2400" b="1" dirty="0"/>
              <a:t>мов</a:t>
            </a:r>
            <a:r>
              <a:rPr lang="ru-RU" sz="2400" b="1" dirty="0"/>
              <a:t> у </a:t>
            </a:r>
            <a:r>
              <a:rPr lang="ru-RU" sz="2400" b="1" dirty="0"/>
              <a:t>контексті</a:t>
            </a:r>
            <a:r>
              <a:rPr lang="ru-RU" sz="2400" b="1" dirty="0"/>
              <a:t> CLIL: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71" y="1557928"/>
            <a:ext cx="2581366" cy="14534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7500" y="3298732"/>
            <a:ext cx="6598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00B050"/>
                </a:solidFill>
              </a:rPr>
              <a:t>Мова</a:t>
            </a:r>
            <a:r>
              <a:rPr lang="ru-RU" sz="1600" b="1" i="1" dirty="0">
                <a:solidFill>
                  <a:srgbClr val="00B050"/>
                </a:solidFill>
              </a:rPr>
              <a:t> – </a:t>
            </a:r>
            <a:r>
              <a:rPr lang="ru-RU" sz="1600" b="1" i="1" dirty="0">
                <a:solidFill>
                  <a:srgbClr val="00B050"/>
                </a:solidFill>
              </a:rPr>
              <a:t>формувати</a:t>
            </a:r>
            <a:r>
              <a:rPr lang="ru-RU" sz="1600" b="1" i="1" dirty="0">
                <a:solidFill>
                  <a:srgbClr val="00B050"/>
                </a:solidFill>
              </a:rPr>
              <a:t> й </a:t>
            </a:r>
            <a:r>
              <a:rPr lang="ru-RU" sz="1600" b="1" i="1" dirty="0">
                <a:solidFill>
                  <a:srgbClr val="00B050"/>
                </a:solidFill>
              </a:rPr>
              <a:t>досліджувати</a:t>
            </a:r>
            <a:r>
              <a:rPr lang="ru-RU" sz="1600" b="1" i="1" dirty="0">
                <a:solidFill>
                  <a:srgbClr val="00B050"/>
                </a:solidFill>
              </a:rPr>
              <a:t> словник та </a:t>
            </a:r>
            <a:r>
              <a:rPr lang="ru-RU" sz="1600" b="1" i="1" dirty="0">
                <a:solidFill>
                  <a:srgbClr val="00B050"/>
                </a:solidFill>
              </a:rPr>
              <a:t>мовні</a:t>
            </a:r>
            <a:r>
              <a:rPr lang="ru-RU" sz="1600" b="1" i="1" dirty="0">
                <a:solidFill>
                  <a:srgbClr val="00B050"/>
                </a:solidFill>
              </a:rPr>
              <a:t> </a:t>
            </a:r>
            <a:r>
              <a:rPr lang="ru-RU" sz="1600" b="1" i="1" dirty="0">
                <a:solidFill>
                  <a:srgbClr val="00B050"/>
                </a:solidFill>
              </a:rPr>
              <a:t>структури</a:t>
            </a:r>
            <a:r>
              <a:rPr lang="ru-RU" sz="1600" b="1" i="1" dirty="0" smtClean="0">
                <a:solidFill>
                  <a:srgbClr val="00B050"/>
                </a:solidFill>
              </a:rPr>
              <a:t>:</a:t>
            </a:r>
          </a:p>
          <a:p>
            <a:endParaRPr lang="ru-RU" sz="1600" dirty="0"/>
          </a:p>
          <a:p>
            <a:r>
              <a:rPr lang="ru-RU" sz="1600" dirty="0" smtClean="0"/>
              <a:t>- </a:t>
            </a:r>
            <a:r>
              <a:rPr lang="ru-RU" sz="1600" dirty="0" smtClean="0"/>
              <a:t>використовувати</a:t>
            </a:r>
            <a:r>
              <a:rPr lang="ru-RU" sz="1600" dirty="0" smtClean="0"/>
              <a:t> </a:t>
            </a:r>
            <a:r>
              <a:rPr lang="ru-RU" sz="1600" dirty="0"/>
              <a:t>лексику </a:t>
            </a:r>
            <a:r>
              <a:rPr lang="ru-RU" sz="1600" dirty="0"/>
              <a:t>відповідно</a:t>
            </a:r>
            <a:r>
              <a:rPr lang="ru-RU" sz="1600" dirty="0"/>
              <a:t> до </a:t>
            </a:r>
            <a:r>
              <a:rPr lang="ru-RU" sz="1600" dirty="0"/>
              <a:t>ситуації</a:t>
            </a:r>
            <a:r>
              <a:rPr lang="ru-RU" sz="1600" dirty="0"/>
              <a:t>;</a:t>
            </a:r>
          </a:p>
          <a:p>
            <a:r>
              <a:rPr lang="ru-RU" sz="1600" dirty="0" smtClean="0"/>
              <a:t>- </a:t>
            </a:r>
            <a:r>
              <a:rPr lang="ru-RU" sz="1600" dirty="0" smtClean="0"/>
              <a:t>свідомо</a:t>
            </a:r>
            <a:r>
              <a:rPr lang="ru-RU" sz="1600" dirty="0" smtClean="0"/>
              <a:t> </a:t>
            </a:r>
            <a:r>
              <a:rPr lang="ru-RU" sz="1600" dirty="0"/>
              <a:t>висловлювати</a:t>
            </a:r>
            <a:r>
              <a:rPr lang="ru-RU" sz="1600" dirty="0"/>
              <a:t> </a:t>
            </a:r>
            <a:r>
              <a:rPr lang="ru-RU" sz="1600" dirty="0"/>
              <a:t>свої</a:t>
            </a:r>
            <a:r>
              <a:rPr lang="ru-RU" sz="1600" dirty="0"/>
              <a:t> думки </a:t>
            </a:r>
            <a:r>
              <a:rPr lang="ru-RU" sz="1600" dirty="0"/>
              <a:t>іноземною</a:t>
            </a:r>
            <a:r>
              <a:rPr lang="ru-RU" sz="1600" dirty="0"/>
              <a:t> </a:t>
            </a:r>
            <a:r>
              <a:rPr lang="ru-RU" sz="1600" dirty="0"/>
              <a:t>мовою</a:t>
            </a:r>
            <a:r>
              <a:rPr lang="ru-RU" sz="1600" dirty="0"/>
              <a:t>;</a:t>
            </a:r>
          </a:p>
          <a:p>
            <a:r>
              <a:rPr lang="ru-RU" sz="1600" dirty="0" smtClean="0"/>
              <a:t>- </a:t>
            </a:r>
            <a:r>
              <a:rPr lang="ru-RU" sz="1600" dirty="0" smtClean="0"/>
              <a:t>досліджувати</a:t>
            </a:r>
            <a:r>
              <a:rPr lang="ru-RU" sz="1600" dirty="0" smtClean="0"/>
              <a:t> </a:t>
            </a:r>
            <a:r>
              <a:rPr lang="ru-RU" sz="1600" dirty="0"/>
              <a:t>процес</a:t>
            </a:r>
            <a:r>
              <a:rPr lang="ru-RU" sz="1600" dirty="0"/>
              <a:t> </a:t>
            </a:r>
            <a:r>
              <a:rPr lang="ru-RU" sz="1600" dirty="0"/>
              <a:t>мовного</a:t>
            </a:r>
            <a:r>
              <a:rPr lang="ru-RU" sz="1600" dirty="0"/>
              <a:t> </a:t>
            </a:r>
            <a:r>
              <a:rPr lang="ru-RU" sz="1600" dirty="0"/>
              <a:t>порозуміння</a:t>
            </a:r>
            <a:r>
              <a:rPr lang="ru-RU" sz="1600" dirty="0"/>
              <a:t>;</a:t>
            </a:r>
          </a:p>
          <a:p>
            <a:r>
              <a:rPr lang="ru-RU" sz="1600" dirty="0" smtClean="0"/>
              <a:t>- </a:t>
            </a:r>
            <a:r>
              <a:rPr lang="ru-RU" sz="1600" dirty="0" smtClean="0"/>
              <a:t>використовувати</a:t>
            </a:r>
            <a:r>
              <a:rPr lang="ru-RU" sz="1600" dirty="0" smtClean="0"/>
              <a:t> </a:t>
            </a:r>
            <a:r>
              <a:rPr lang="ru-RU" sz="1600" dirty="0"/>
              <a:t>багатомовність</a:t>
            </a:r>
            <a:r>
              <a:rPr lang="ru-RU" sz="1600" dirty="0"/>
              <a:t> – </a:t>
            </a:r>
            <a:r>
              <a:rPr lang="ru-RU" sz="1600" dirty="0"/>
              <a:t>розкривати</a:t>
            </a:r>
            <a:r>
              <a:rPr lang="ru-RU" sz="1600" dirty="0"/>
              <a:t> </a:t>
            </a:r>
            <a:r>
              <a:rPr lang="ru-RU" sz="1600" dirty="0"/>
              <a:t>спільні</a:t>
            </a:r>
            <a:r>
              <a:rPr lang="ru-RU" sz="1600" dirty="0"/>
              <a:t> й </a:t>
            </a:r>
            <a:r>
              <a:rPr lang="ru-RU" sz="1600" dirty="0"/>
              <a:t>відмінні</a:t>
            </a:r>
            <a:r>
              <a:rPr lang="ru-RU" sz="1600" dirty="0"/>
              <a:t> </a:t>
            </a:r>
            <a:r>
              <a:rPr lang="ru-RU" sz="1600" dirty="0"/>
              <a:t>риси</a:t>
            </a:r>
            <a:r>
              <a:rPr lang="ru-RU" sz="1600" dirty="0"/>
              <a:t> </a:t>
            </a:r>
            <a:r>
              <a:rPr lang="ru-RU" sz="1600" dirty="0"/>
              <a:t>мов</a:t>
            </a:r>
            <a:r>
              <a:rPr lang="ru-RU" sz="1600" dirty="0"/>
              <a:t>;</a:t>
            </a:r>
          </a:p>
          <a:p>
            <a:r>
              <a:rPr lang="ru-RU" sz="1600" dirty="0" smtClean="0"/>
              <a:t>- </a:t>
            </a:r>
            <a:r>
              <a:rPr lang="ru-RU" sz="1600" dirty="0" smtClean="0"/>
              <a:t>освоювати</a:t>
            </a:r>
            <a:r>
              <a:rPr lang="ru-RU" sz="1600" dirty="0" smtClean="0"/>
              <a:t> </a:t>
            </a:r>
            <a:r>
              <a:rPr lang="ru-RU" sz="1600" dirty="0"/>
              <a:t>правильне</a:t>
            </a:r>
            <a:r>
              <a:rPr lang="ru-RU" sz="1600" dirty="0"/>
              <a:t> </a:t>
            </a:r>
            <a:r>
              <a:rPr lang="ru-RU" sz="1600" dirty="0"/>
              <a:t>написання</a:t>
            </a:r>
            <a:r>
              <a:rPr lang="ru-RU" sz="1600" dirty="0"/>
              <a:t> лексики та </a:t>
            </a:r>
            <a:r>
              <a:rPr lang="ru-RU" sz="1600" dirty="0"/>
              <a:t>застосовувати</a:t>
            </a:r>
            <a:r>
              <a:rPr lang="ru-RU" sz="1600" dirty="0"/>
              <a:t> </a:t>
            </a:r>
            <a:r>
              <a:rPr lang="ru-RU" sz="1600" dirty="0"/>
              <a:t>стратегії</a:t>
            </a:r>
            <a:r>
              <a:rPr lang="ru-RU" sz="1600" dirty="0"/>
              <a:t> </a:t>
            </a:r>
            <a:r>
              <a:rPr lang="ru-RU" sz="1600" dirty="0"/>
              <a:t>правопису</a:t>
            </a:r>
            <a:r>
              <a:rPr lang="ru-RU" sz="1600" dirty="0"/>
              <a:t>.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057" y="3336380"/>
            <a:ext cx="2974507" cy="190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61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281</Words>
  <Application>Microsoft Office PowerPoint</Application>
  <PresentationFormat>Широкоэкранный</PresentationFormat>
  <Paragraphs>59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2021-10-07T18:03:07Z</dcterms:created>
  <dcterms:modified xsi:type="dcterms:W3CDTF">2021-10-07T18:52:46Z</dcterms:modified>
</cp:coreProperties>
</file>