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655" r:id="rId2"/>
    <p:sldId id="1636" r:id="rId3"/>
    <p:sldId id="1637" r:id="rId4"/>
    <p:sldId id="1638" r:id="rId5"/>
    <p:sldId id="1639" r:id="rId6"/>
    <p:sldId id="1642" r:id="rId7"/>
    <p:sldId id="1640" r:id="rId8"/>
    <p:sldId id="1643" r:id="rId9"/>
    <p:sldId id="1644" r:id="rId10"/>
    <p:sldId id="1648" r:id="rId11"/>
    <p:sldId id="1646" r:id="rId12"/>
    <p:sldId id="1651" r:id="rId13"/>
    <p:sldId id="1647" r:id="rId14"/>
    <p:sldId id="1649" r:id="rId15"/>
    <p:sldId id="1634" r:id="rId16"/>
    <p:sldId id="1652" r:id="rId17"/>
    <p:sldId id="1653" r:id="rId18"/>
    <p:sldId id="1654" r:id="rId19"/>
    <p:sldId id="1656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8000"/>
    <a:srgbClr val="663300"/>
    <a:srgbClr val="41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234" autoAdjust="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/>
          <a:stretch/>
        </p:blipFill>
        <p:spPr>
          <a:xfrm>
            <a:off x="0" y="0"/>
            <a:ext cx="4779785" cy="62225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672849CE-F27E-4385-971D-A24E41D0BB7E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131AF5-8EE2-41B4-9E81-F37FA589285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33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21.08.2020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97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AC1F3DA-6B63-422D-AC13-690CD9599C9C}"/>
              </a:ext>
            </a:extLst>
          </p:cNvPr>
          <p:cNvSpPr txBox="1">
            <a:spLocks/>
          </p:cNvSpPr>
          <p:nvPr/>
        </p:nvSpPr>
        <p:spPr>
          <a:xfrm>
            <a:off x="4847771" y="658282"/>
            <a:ext cx="7137066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uk-UA" sz="54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Екструдування</a:t>
            </a:r>
            <a:r>
              <a:rPr lang="uk-UA" sz="5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форми об’єкта</a:t>
            </a:r>
            <a:endParaRPr lang="uk-UA" sz="40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18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Екструдування</a:t>
            </a:r>
            <a:r>
              <a:rPr lang="uk-UA" dirty="0"/>
              <a:t> форми об’єкта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переміщення, необхідно: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BB140D-B7B4-456E-9C18-08A5308742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903" r="74699"/>
          <a:stretch/>
        </p:blipFill>
        <p:spPr>
          <a:xfrm>
            <a:off x="1952348" y="3292875"/>
            <a:ext cx="2211647" cy="3189422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C6B40B5-76F6-4246-A130-BE9148BFEE77}"/>
              </a:ext>
            </a:extLst>
          </p:cNvPr>
          <p:cNvSpPr/>
          <p:nvPr/>
        </p:nvSpPr>
        <p:spPr>
          <a:xfrm>
            <a:off x="72006" y="1833723"/>
            <a:ext cx="5972332" cy="13454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закріпити зміни</a:t>
            </a:r>
            <a:r>
              <a:rPr lang="uk-UA" sz="2800" b="1" i="1" kern="0" dirty="0">
                <a:solidFill>
                  <a:schemeClr val="bg1"/>
                </a:solidFill>
              </a:rPr>
              <a:t>, клацнувши лівою клавішею миші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7EBA0C6-505F-4CB4-8664-2641385D99C8}"/>
              </a:ext>
            </a:extLst>
          </p:cNvPr>
          <p:cNvSpPr/>
          <p:nvPr/>
        </p:nvSpPr>
        <p:spPr>
          <a:xfrm>
            <a:off x="6149818" y="1833723"/>
            <a:ext cx="5972332" cy="13454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скасувати зміни</a:t>
            </a:r>
            <a:r>
              <a:rPr lang="uk-UA" sz="2800" b="1" i="1" kern="0" dirty="0">
                <a:solidFill>
                  <a:schemeClr val="bg1"/>
                </a:solidFill>
              </a:rPr>
              <a:t>, клацнувши правою клавішею миші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984017-25F3-403E-87C5-08E217E1C0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6" t="16903" r="49033"/>
          <a:stretch/>
        </p:blipFill>
        <p:spPr>
          <a:xfrm>
            <a:off x="8030160" y="3292875"/>
            <a:ext cx="2211647" cy="318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4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Екструдування</a:t>
            </a:r>
            <a:r>
              <a:rPr lang="uk-UA" dirty="0"/>
              <a:t> форми об’єкта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5. Тепер спробуємо </a:t>
            </a:r>
            <a:r>
              <a:rPr lang="uk-UA" sz="2800" b="1" i="1" kern="0" dirty="0" err="1">
                <a:solidFill>
                  <a:schemeClr val="bg1"/>
                </a:solidFill>
              </a:rPr>
              <a:t>екструдувати</a:t>
            </a:r>
            <a:r>
              <a:rPr lang="uk-UA" sz="2800" b="1" i="1" kern="0" dirty="0">
                <a:solidFill>
                  <a:schemeClr val="bg1"/>
                </a:solidFill>
              </a:rPr>
              <a:t> ребро, при цьому припустимо, що нам необхідно його видавити точно по будь-якої осі, наприклад, вгору (тобто по осі </a:t>
            </a:r>
            <a:r>
              <a:rPr lang="uk-UA" sz="2800" b="1" i="1" kern="0" dirty="0">
                <a:solidFill>
                  <a:srgbClr val="FFFF00"/>
                </a:solidFill>
              </a:rPr>
              <a:t>Z</a:t>
            </a:r>
            <a:r>
              <a:rPr lang="uk-UA" sz="2800" b="1" i="1" kern="0" dirty="0">
                <a:solidFill>
                  <a:schemeClr val="bg1"/>
                </a:solidFill>
              </a:rPr>
              <a:t>).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FE1956-2A8F-4046-AA12-C6DDE1B54A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697" b="32113"/>
          <a:stretch/>
        </p:blipFill>
        <p:spPr>
          <a:xfrm>
            <a:off x="6387127" y="2736502"/>
            <a:ext cx="5732865" cy="3834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F9979D-D9A5-419E-8174-CB5EB721E9E3}"/>
              </a:ext>
            </a:extLst>
          </p:cNvPr>
          <p:cNvSpPr txBox="1"/>
          <p:nvPr/>
        </p:nvSpPr>
        <p:spPr>
          <a:xfrm>
            <a:off x="72008" y="2736502"/>
            <a:ext cx="6169304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 ви могли помітити, коли видавлювали вершину, її можна було переміщати по будь осі, і через це точно сказати, де вона знаходиться, важко.</a:t>
            </a:r>
          </a:p>
        </p:txBody>
      </p:sp>
    </p:spTree>
    <p:extLst>
      <p:ext uri="{BB962C8B-B14F-4D97-AF65-F5344CB8AC3E}">
        <p14:creationId xmlns:p14="http://schemas.microsoft.com/office/powerpoint/2010/main" val="276741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Екструдування</a:t>
            </a:r>
            <a:r>
              <a:rPr lang="uk-UA" dirty="0"/>
              <a:t> форми об’єкта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Щоб видавити </a:t>
            </a:r>
            <a:r>
              <a:rPr lang="uk-UA" sz="2800" b="1" i="1" kern="0" dirty="0" err="1">
                <a:solidFill>
                  <a:schemeClr val="bg1"/>
                </a:solidFill>
              </a:rPr>
              <a:t>підоб’єкти</a:t>
            </a:r>
            <a:r>
              <a:rPr lang="uk-UA" sz="2800" b="1" i="1" kern="0" dirty="0">
                <a:solidFill>
                  <a:schemeClr val="bg1"/>
                </a:solidFill>
              </a:rPr>
              <a:t> точно по необхідному напрямку, потрібно після натискання </a:t>
            </a:r>
            <a:r>
              <a:rPr lang="uk-UA" sz="2800" b="1" i="1" kern="0" dirty="0">
                <a:solidFill>
                  <a:srgbClr val="FFFF00"/>
                </a:solidFill>
              </a:rPr>
              <a:t>E</a:t>
            </a:r>
            <a:r>
              <a:rPr lang="uk-UA" sz="2800" b="1" i="1" kern="0" dirty="0">
                <a:solidFill>
                  <a:schemeClr val="bg1"/>
                </a:solidFill>
              </a:rPr>
              <a:t> вибрати вісь, по якій буде переміщатися </a:t>
            </a:r>
            <a:r>
              <a:rPr lang="uk-UA" sz="2800" b="1" i="1" kern="0" dirty="0" err="1">
                <a:solidFill>
                  <a:schemeClr val="bg1"/>
                </a:solidFill>
              </a:rPr>
              <a:t>подоб'екти</a:t>
            </a:r>
            <a:r>
              <a:rPr lang="uk-UA" sz="2800" b="1" i="1" kern="0" dirty="0">
                <a:solidFill>
                  <a:schemeClr val="bg1"/>
                </a:solidFill>
              </a:rPr>
              <a:t>, за допомогою клавіш </a:t>
            </a:r>
            <a:r>
              <a:rPr lang="uk-UA" sz="2800" b="1" i="1" kern="0" dirty="0">
                <a:solidFill>
                  <a:srgbClr val="FFFF00"/>
                </a:solidFill>
              </a:rPr>
              <a:t>X</a:t>
            </a:r>
            <a:r>
              <a:rPr lang="uk-UA" sz="2800" b="1" i="1" kern="0" dirty="0">
                <a:solidFill>
                  <a:schemeClr val="bg1"/>
                </a:solidFill>
              </a:rPr>
              <a:t> або </a:t>
            </a:r>
            <a:r>
              <a:rPr lang="uk-UA" sz="2800" b="1" i="1" kern="0" dirty="0">
                <a:solidFill>
                  <a:srgbClr val="FFFF00"/>
                </a:solidFill>
              </a:rPr>
              <a:t>Y</a:t>
            </a:r>
            <a:r>
              <a:rPr lang="uk-UA" sz="2800" b="1" i="1" kern="0" dirty="0">
                <a:solidFill>
                  <a:schemeClr val="bg1"/>
                </a:solidFill>
              </a:rPr>
              <a:t> або </a:t>
            </a:r>
            <a:r>
              <a:rPr lang="uk-UA" sz="2800" b="1" i="1" kern="0" dirty="0">
                <a:solidFill>
                  <a:srgbClr val="FFFF00"/>
                </a:solidFill>
              </a:rPr>
              <a:t>Z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A9DE3-AABD-4EF7-BA38-2B6C5FE04B2C}"/>
              </a:ext>
            </a:extLst>
          </p:cNvPr>
          <p:cNvSpPr txBox="1"/>
          <p:nvPr/>
        </p:nvSpPr>
        <p:spPr>
          <a:xfrm>
            <a:off x="1567543" y="4237685"/>
            <a:ext cx="10554607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Крім цього, якщо потрібно видавити на точну величину, можна затиснути </a:t>
            </a:r>
            <a:r>
              <a:rPr lang="uk-UA" sz="2800" b="1" i="1" kern="0" dirty="0" err="1">
                <a:solidFill>
                  <a:srgbClr val="FFFF00"/>
                </a:solidFill>
              </a:rPr>
              <a:t>Ctrl</a:t>
            </a:r>
            <a:r>
              <a:rPr lang="uk-UA" sz="2800" b="1" i="1" kern="0" dirty="0">
                <a:solidFill>
                  <a:schemeClr val="bg1"/>
                </a:solidFill>
              </a:rPr>
              <a:t> при переміщенні.</a:t>
            </a:r>
          </a:p>
        </p:txBody>
      </p:sp>
      <p:pic>
        <p:nvPicPr>
          <p:cNvPr id="10" name="Picture 2" descr="attention, notice, warning icon">
            <a:extLst>
              <a:ext uri="{FF2B5EF4-FFF2-40B4-BE49-F238E27FC236}">
                <a16:creationId xmlns:a16="http://schemas.microsoft.com/office/drawing/2014/main" id="{6178FDB8-7B0C-49EF-9E2B-15DDD9C3C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212494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6A034B-6F15-46C7-BF27-785249BB3468}"/>
              </a:ext>
            </a:extLst>
          </p:cNvPr>
          <p:cNvSpPr txBox="1"/>
          <p:nvPr/>
        </p:nvSpPr>
        <p:spPr>
          <a:xfrm>
            <a:off x="72008" y="312554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Таким чином, щоб видавити ребро вгору потрібно натиснути </a:t>
            </a:r>
            <a:r>
              <a:rPr lang="uk-UA" sz="2800" b="1" i="1" kern="0" dirty="0">
                <a:solidFill>
                  <a:srgbClr val="FFFF00"/>
                </a:solidFill>
              </a:rPr>
              <a:t>E</a:t>
            </a:r>
            <a:r>
              <a:rPr lang="uk-UA" sz="2800" b="1" i="1" kern="0" dirty="0">
                <a:solidFill>
                  <a:schemeClr val="bg1"/>
                </a:solidFill>
              </a:rPr>
              <a:t>, потім </a:t>
            </a:r>
            <a:r>
              <a:rPr lang="uk-UA" sz="2800" b="1" i="1" kern="0" dirty="0">
                <a:solidFill>
                  <a:srgbClr val="FFFF00"/>
                </a:solidFill>
              </a:rPr>
              <a:t>Z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70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Екструдування</a:t>
            </a:r>
            <a:r>
              <a:rPr lang="uk-UA" dirty="0"/>
              <a:t> форми об’єкта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6. Після того, як з’явився новий </a:t>
            </a:r>
            <a:r>
              <a:rPr lang="uk-UA" sz="2800" b="1" i="1" kern="0" dirty="0" err="1">
                <a:solidFill>
                  <a:schemeClr val="bg1"/>
                </a:solidFill>
              </a:rPr>
              <a:t>підоб’єкт</a:t>
            </a:r>
            <a:r>
              <a:rPr lang="uk-UA" sz="2800" b="1" i="1" kern="0" dirty="0">
                <a:solidFill>
                  <a:schemeClr val="bg1"/>
                </a:solidFill>
              </a:rPr>
              <a:t>, можна змінити його розмір, а також повернути.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70B92A-AC49-4E1D-8D52-F5463F6AB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919"/>
          <a:stretch/>
        </p:blipFill>
        <p:spPr>
          <a:xfrm>
            <a:off x="72008" y="2278065"/>
            <a:ext cx="12050142" cy="432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35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Екструдування</a:t>
            </a:r>
            <a:r>
              <a:rPr lang="uk-UA" dirty="0"/>
              <a:t> форми об’єкта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5680206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7. </a:t>
            </a:r>
            <a:r>
              <a:rPr lang="uk-UA" sz="2800" b="1" i="1" kern="0" dirty="0" err="1">
                <a:solidFill>
                  <a:schemeClr val="bg1"/>
                </a:solidFill>
              </a:rPr>
              <a:t>Займемося</a:t>
            </a:r>
            <a:r>
              <a:rPr lang="uk-UA" sz="2800" b="1" i="1" kern="0" dirty="0">
                <a:solidFill>
                  <a:schemeClr val="bg1"/>
                </a:solidFill>
              </a:rPr>
              <a:t> гранями. Причому ускладнити завдання тим, що будемо редагувати дві грані відразу, наприклад, протилежні. Для початку їх потрібно виділити (виділяємо першу, затискаємо </a:t>
            </a:r>
            <a:r>
              <a:rPr lang="en-AU" sz="2800" b="1" i="1" kern="0" dirty="0">
                <a:solidFill>
                  <a:schemeClr val="bg1"/>
                </a:solidFill>
              </a:rPr>
              <a:t>Shift, </a:t>
            </a:r>
            <a:r>
              <a:rPr lang="uk-UA" sz="2800" b="1" i="1" kern="0" dirty="0">
                <a:solidFill>
                  <a:schemeClr val="bg1"/>
                </a:solidFill>
              </a:rPr>
              <a:t>виділяємо другу). Після цього натискаємо </a:t>
            </a:r>
            <a:r>
              <a:rPr lang="en-AU" sz="2800" b="1" i="1" kern="0" dirty="0">
                <a:solidFill>
                  <a:srgbClr val="FFFF00"/>
                </a:solidFill>
              </a:rPr>
              <a:t>E</a:t>
            </a:r>
            <a:r>
              <a:rPr lang="uk-UA" sz="2800" b="1" i="1" kern="0" dirty="0">
                <a:solidFill>
                  <a:srgbClr val="FFFF00"/>
                </a:solidFill>
              </a:rPr>
              <a:t>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08B7A7-ED3F-44AD-BA23-0D5602FF42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070" b="25922"/>
          <a:stretch/>
        </p:blipFill>
        <p:spPr>
          <a:xfrm>
            <a:off x="5910578" y="1196763"/>
            <a:ext cx="6209414" cy="483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8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98ADC-ABAB-4C06-BA83-8A5C0A6D8B29}"/>
              </a:ext>
            </a:extLst>
          </p:cNvPr>
          <p:cNvSpPr txBox="1"/>
          <p:nvPr/>
        </p:nvSpPr>
        <p:spPr>
          <a:xfrm>
            <a:off x="72007" y="1196763"/>
            <a:ext cx="1204798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Завдання 1.</a:t>
            </a:r>
            <a:r>
              <a:rPr lang="uk-UA" sz="2800" b="1" i="1" kern="0" dirty="0">
                <a:solidFill>
                  <a:schemeClr val="bg1"/>
                </a:solidFill>
              </a:rPr>
              <a:t> Створити будиночок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Розрізати куб посередині. Створити стелю переміщенням грані.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8A059B-46AA-45BB-B77E-633E4D1C532C}"/>
              </a:ext>
            </a:extLst>
          </p:cNvPr>
          <p:cNvPicPr/>
          <p:nvPr/>
        </p:nvPicPr>
        <p:blipFill rotWithShape="1">
          <a:blip r:embed="rId3" cstate="print"/>
          <a:srcRect l="32758" t="9095" r="35920" b="36664"/>
          <a:stretch/>
        </p:blipFill>
        <p:spPr>
          <a:xfrm>
            <a:off x="8015822" y="2704603"/>
            <a:ext cx="4104168" cy="39960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668D37-FE5A-4ECF-8C54-4B5EF0CB3CCE}"/>
              </a:ext>
            </a:extLst>
          </p:cNvPr>
          <p:cNvSpPr txBox="1"/>
          <p:nvPr/>
        </p:nvSpPr>
        <p:spPr>
          <a:xfrm>
            <a:off x="72007" y="2704603"/>
            <a:ext cx="7796085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Розрізати будиночок ще декілька разів таким чином, щоб утворити димар.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Виділити відповідну грань і </a:t>
            </a:r>
            <a:r>
              <a:rPr lang="uk-UA" sz="2800" b="1" i="1" kern="0" dirty="0" err="1">
                <a:solidFill>
                  <a:schemeClr val="bg1"/>
                </a:solidFill>
              </a:rPr>
              <a:t>екстругувати</a:t>
            </a:r>
            <a:r>
              <a:rPr lang="uk-UA" sz="2800" b="1" i="1" kern="0" dirty="0">
                <a:solidFill>
                  <a:schemeClr val="bg1"/>
                </a:solidFill>
              </a:rPr>
              <a:t> її.</a:t>
            </a:r>
          </a:p>
        </p:txBody>
      </p:sp>
    </p:spTree>
    <p:extLst>
      <p:ext uri="{BB962C8B-B14F-4D97-AF65-F5344CB8AC3E}">
        <p14:creationId xmlns:p14="http://schemas.microsoft.com/office/powerpoint/2010/main" val="30476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98ADC-ABAB-4C06-BA83-8A5C0A6D8B29}"/>
              </a:ext>
            </a:extLst>
          </p:cNvPr>
          <p:cNvSpPr txBox="1"/>
          <p:nvPr/>
        </p:nvSpPr>
        <p:spPr>
          <a:xfrm>
            <a:off x="72007" y="1196763"/>
            <a:ext cx="12047983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повороту труби – клавіша </a:t>
            </a:r>
            <a:r>
              <a:rPr lang="uk-UA" sz="2800" b="1" i="1" kern="0" dirty="0">
                <a:solidFill>
                  <a:srgbClr val="FFFF00"/>
                </a:solidFill>
              </a:rPr>
              <a:t>G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AA347E-0ED6-49A2-A0C8-D06E58768D95}"/>
              </a:ext>
            </a:extLst>
          </p:cNvPr>
          <p:cNvPicPr/>
          <p:nvPr/>
        </p:nvPicPr>
        <p:blipFill rotWithShape="1">
          <a:blip r:embed="rId3" cstate="print"/>
          <a:srcRect b="10478"/>
          <a:stretch/>
        </p:blipFill>
        <p:spPr>
          <a:xfrm>
            <a:off x="1629560" y="1892084"/>
            <a:ext cx="8932875" cy="4500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821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98ADC-ABAB-4C06-BA83-8A5C0A6D8B29}"/>
              </a:ext>
            </a:extLst>
          </p:cNvPr>
          <p:cNvSpPr txBox="1"/>
          <p:nvPr/>
        </p:nvSpPr>
        <p:spPr>
          <a:xfrm>
            <a:off x="72007" y="1196763"/>
            <a:ext cx="12047983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Щоб вирівняти димар, треба перемістити грань.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62EED0-F00C-448D-8F8A-CE81326DEDB1}"/>
              </a:ext>
            </a:extLst>
          </p:cNvPr>
          <p:cNvPicPr/>
          <p:nvPr/>
        </p:nvPicPr>
        <p:blipFill rotWithShape="1">
          <a:blip r:embed="rId3" cstate="print"/>
          <a:srcRect b="10388"/>
          <a:stretch/>
        </p:blipFill>
        <p:spPr>
          <a:xfrm>
            <a:off x="1629560" y="1892083"/>
            <a:ext cx="8932874" cy="450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4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98ADC-ABAB-4C06-BA83-8A5C0A6D8B29}"/>
              </a:ext>
            </a:extLst>
          </p:cNvPr>
          <p:cNvSpPr txBox="1"/>
          <p:nvPr/>
        </p:nvSpPr>
        <p:spPr>
          <a:xfrm>
            <a:off x="72007" y="1196763"/>
            <a:ext cx="12047983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Сворити</a:t>
            </a:r>
            <a:r>
              <a:rPr lang="uk-UA" sz="2800" b="1" i="1" kern="0" dirty="0">
                <a:solidFill>
                  <a:schemeClr val="bg1"/>
                </a:solidFill>
              </a:rPr>
              <a:t> двері та вікна (розрізати та </a:t>
            </a:r>
            <a:r>
              <a:rPr lang="uk-UA" sz="2800" b="1" i="1" kern="0" dirty="0" err="1">
                <a:solidFill>
                  <a:schemeClr val="bg1"/>
                </a:solidFill>
              </a:rPr>
              <a:t>екструдувати</a:t>
            </a:r>
            <a:r>
              <a:rPr lang="uk-UA" sz="2800" b="1" i="1" kern="0" dirty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D756C3-4BDC-4A57-8D01-D38B5AB5539F}"/>
              </a:ext>
            </a:extLst>
          </p:cNvPr>
          <p:cNvPicPr/>
          <p:nvPr/>
        </p:nvPicPr>
        <p:blipFill rotWithShape="1">
          <a:blip r:embed="rId3" cstate="print"/>
          <a:srcRect b="10391"/>
          <a:stretch/>
        </p:blipFill>
        <p:spPr>
          <a:xfrm>
            <a:off x="1629560" y="1892083"/>
            <a:ext cx="8932874" cy="450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268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47770" y="584394"/>
            <a:ext cx="7151587" cy="18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uk-UA" sz="3200" b="1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pPr algn="r"/>
            <a:r>
              <a:rPr lang="uk-UA" sz="5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54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688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Екструдування</a:t>
            </a:r>
            <a:r>
              <a:rPr lang="uk-UA" dirty="0"/>
              <a:t> форми об’єкта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Режим редагування </a:t>
            </a:r>
            <a:r>
              <a:rPr lang="uk-UA" sz="2800" b="1" i="1" kern="0">
                <a:solidFill>
                  <a:schemeClr val="bg1"/>
                </a:solidFill>
              </a:rPr>
              <a:t>– клавіша </a:t>
            </a:r>
            <a:r>
              <a:rPr lang="en-AU" sz="2800" b="1" i="1" kern="0" dirty="0">
                <a:solidFill>
                  <a:srgbClr val="FFFF00"/>
                </a:solidFill>
              </a:rPr>
              <a:t>Tab</a:t>
            </a:r>
            <a:r>
              <a:rPr lang="en-AU" sz="2800" b="1" i="1" kern="0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3B4DD9-6568-4D1B-8E65-8C6E193309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346"/>
          <a:stretch/>
        </p:blipFill>
        <p:spPr>
          <a:xfrm>
            <a:off x="70929" y="1801824"/>
            <a:ext cx="12050142" cy="4684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BDD977A-1D2C-43CA-AF8A-5EAB3706DAEE}"/>
              </a:ext>
            </a:extLst>
          </p:cNvPr>
          <p:cNvSpPr/>
          <p:nvPr/>
        </p:nvSpPr>
        <p:spPr>
          <a:xfrm>
            <a:off x="151953" y="2619250"/>
            <a:ext cx="1105348" cy="2344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C135FB9C-CBB5-45B6-B10F-301BBDF3076B}"/>
              </a:ext>
            </a:extLst>
          </p:cNvPr>
          <p:cNvSpPr/>
          <p:nvPr/>
        </p:nvSpPr>
        <p:spPr>
          <a:xfrm rot="18900000">
            <a:off x="456962" y="1954028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E6BB74B4-BEC0-4FFB-8D87-3DE9C5FD7CA9}"/>
              </a:ext>
            </a:extLst>
          </p:cNvPr>
          <p:cNvSpPr/>
          <p:nvPr/>
        </p:nvSpPr>
        <p:spPr>
          <a:xfrm>
            <a:off x="140522" y="3050263"/>
            <a:ext cx="1890207" cy="2344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3A4B1118-CE2C-42AE-B55D-814EC9A737D8}"/>
              </a:ext>
            </a:extLst>
          </p:cNvPr>
          <p:cNvSpPr/>
          <p:nvPr/>
        </p:nvSpPr>
        <p:spPr>
          <a:xfrm rot="18900000">
            <a:off x="1145852" y="2375884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D1A19783-065C-4C30-8D1A-DDFB31FEDF70}"/>
              </a:ext>
            </a:extLst>
          </p:cNvPr>
          <p:cNvSpPr/>
          <p:nvPr/>
        </p:nvSpPr>
        <p:spPr>
          <a:xfrm>
            <a:off x="122234" y="4163395"/>
            <a:ext cx="469078" cy="232246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6" name="Стрілка вліво 20">
            <a:extLst>
              <a:ext uri="{FF2B5EF4-FFF2-40B4-BE49-F238E27FC236}">
                <a16:creationId xmlns:a16="http://schemas.microsoft.com/office/drawing/2014/main" id="{97928B39-EA1E-4943-AA49-AB8F044FF15F}"/>
              </a:ext>
            </a:extLst>
          </p:cNvPr>
          <p:cNvSpPr/>
          <p:nvPr/>
        </p:nvSpPr>
        <p:spPr>
          <a:xfrm rot="18900000">
            <a:off x="366355" y="4215049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7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Екструдування</a:t>
            </a:r>
            <a:r>
              <a:rPr lang="uk-UA" dirty="0"/>
              <a:t> форми об’єкта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Грань можна не лише переміщувати, а й видавлювати (</a:t>
            </a:r>
            <a:r>
              <a:rPr lang="uk-UA" sz="2800" b="1" i="1" kern="0" dirty="0" err="1">
                <a:solidFill>
                  <a:srgbClr val="FFFF00"/>
                </a:solidFill>
              </a:rPr>
              <a:t>екструдувати</a:t>
            </a:r>
            <a:r>
              <a:rPr lang="uk-UA" sz="2800" b="1" i="1" kern="0" dirty="0">
                <a:solidFill>
                  <a:schemeClr val="bg1"/>
                </a:solidFill>
              </a:rPr>
              <a:t>). 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Клавіша </a:t>
            </a:r>
            <a:r>
              <a:rPr lang="uk-UA" sz="2800" b="1" i="1" kern="0" dirty="0">
                <a:solidFill>
                  <a:srgbClr val="FFFF00"/>
                </a:solidFill>
              </a:rPr>
              <a:t>Е</a:t>
            </a:r>
            <a:r>
              <a:rPr lang="uk-UA" sz="2800" b="1" i="1" kern="0" dirty="0">
                <a:solidFill>
                  <a:schemeClr val="bg1"/>
                </a:solidFill>
              </a:rPr>
              <a:t> в режимі редагування.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485E33-655B-4D21-8D05-98F1DA2B45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565" b="13382"/>
          <a:stretch/>
        </p:blipFill>
        <p:spPr>
          <a:xfrm>
            <a:off x="72008" y="2732569"/>
            <a:ext cx="12050142" cy="3742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81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Екструдування</a:t>
            </a:r>
            <a:r>
              <a:rPr lang="uk-UA" dirty="0"/>
              <a:t> форми об’єкта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Інструмент </a:t>
            </a:r>
            <a:r>
              <a:rPr lang="uk-UA" sz="2800" b="1" i="1" kern="0" dirty="0" err="1">
                <a:solidFill>
                  <a:srgbClr val="FFFF00"/>
                </a:solidFill>
              </a:rPr>
              <a:t>Екструдування</a:t>
            </a:r>
            <a:r>
              <a:rPr lang="en-AU" sz="2800" b="1" i="1" kern="0" dirty="0">
                <a:solidFill>
                  <a:schemeClr val="bg1"/>
                </a:solidFill>
              </a:rPr>
              <a:t> (</a:t>
            </a:r>
            <a:r>
              <a:rPr lang="uk-UA" sz="2800" b="1" i="1" kern="0" dirty="0">
                <a:solidFill>
                  <a:schemeClr val="bg1"/>
                </a:solidFill>
              </a:rPr>
              <a:t>в перекладі з </a:t>
            </a:r>
            <a:r>
              <a:rPr lang="uk-UA" sz="2800" b="1" i="1" kern="0" dirty="0" err="1">
                <a:solidFill>
                  <a:schemeClr val="bg1"/>
                </a:solidFill>
              </a:rPr>
              <a:t>англ</a:t>
            </a:r>
            <a:r>
              <a:rPr lang="uk-UA" sz="2800" b="1" i="1" kern="0" dirty="0">
                <a:solidFill>
                  <a:schemeClr val="bg1"/>
                </a:solidFill>
              </a:rPr>
              <a:t>. - Видавлювати, випинати і </a:t>
            </a:r>
            <a:r>
              <a:rPr lang="uk-UA" sz="2800" b="1" i="1" kern="0" dirty="0" err="1">
                <a:solidFill>
                  <a:schemeClr val="bg1"/>
                </a:solidFill>
              </a:rPr>
              <a:t>т.п</a:t>
            </a:r>
            <a:r>
              <a:rPr lang="uk-UA" sz="2800" b="1" i="1" kern="0" dirty="0">
                <a:solidFill>
                  <a:schemeClr val="bg1"/>
                </a:solidFill>
              </a:rPr>
              <a:t>.) дозволяє змінювати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F70F02-5841-4B3A-B166-D352B1415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648" y="2262715"/>
            <a:ext cx="7058343" cy="3970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E2BD88-607C-42D1-9498-F864858DDD15}"/>
              </a:ext>
            </a:extLst>
          </p:cNvPr>
          <p:cNvSpPr txBox="1"/>
          <p:nvPr/>
        </p:nvSpPr>
        <p:spPr>
          <a:xfrm>
            <a:off x="72009" y="2262715"/>
            <a:ext cx="4861498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об'єкти в </a:t>
            </a:r>
            <a:r>
              <a:rPr lang="uk-UA" sz="2800" b="1" i="1" kern="0" dirty="0">
                <a:solidFill>
                  <a:srgbClr val="FFFF00"/>
                </a:solidFill>
              </a:rPr>
              <a:t>режимі редагування </a:t>
            </a:r>
            <a:r>
              <a:rPr lang="uk-UA" sz="2800" b="1" i="1" kern="0" dirty="0">
                <a:solidFill>
                  <a:schemeClr val="bg1"/>
                </a:solidFill>
              </a:rPr>
              <a:t>за рахунок створення копій вершин, </a:t>
            </a:r>
            <a:r>
              <a:rPr lang="uk-UA" sz="2800" b="1" i="1" kern="0" dirty="0" err="1">
                <a:solidFill>
                  <a:schemeClr val="bg1"/>
                </a:solidFill>
              </a:rPr>
              <a:t>ребер</a:t>
            </a:r>
            <a:r>
              <a:rPr lang="uk-UA" sz="2800" b="1" i="1" kern="0" dirty="0">
                <a:solidFill>
                  <a:schemeClr val="bg1"/>
                </a:solidFill>
              </a:rPr>
              <a:t> і граней і їх подальшого переміщення, а також зміни розмірів (якщо це ребра або грані).</a:t>
            </a:r>
          </a:p>
        </p:txBody>
      </p:sp>
    </p:spTree>
    <p:extLst>
      <p:ext uri="{BB962C8B-B14F-4D97-AF65-F5344CB8AC3E}">
        <p14:creationId xmlns:p14="http://schemas.microsoft.com/office/powerpoint/2010/main" val="79009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Екструдування</a:t>
            </a:r>
            <a:r>
              <a:rPr lang="uk-UA" dirty="0"/>
              <a:t> форми об’єкта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як це можна зробити.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B42F6-5603-4F1C-8EC9-6C7EFED9B31A}"/>
              </a:ext>
            </a:extLst>
          </p:cNvPr>
          <p:cNvSpPr txBox="1"/>
          <p:nvPr/>
        </p:nvSpPr>
        <p:spPr>
          <a:xfrm>
            <a:off x="72008" y="1806681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1. Отже, у нас є куб. Перемкнемося на вигляд з камери (</a:t>
            </a:r>
            <a:r>
              <a:rPr lang="uk-UA" sz="2800" b="1" i="1" kern="0" dirty="0" err="1">
                <a:solidFill>
                  <a:srgbClr val="FFFF00"/>
                </a:solidFill>
              </a:rPr>
              <a:t>NumLock</a:t>
            </a:r>
            <a:r>
              <a:rPr lang="uk-UA" sz="2800" b="1" i="1" kern="0" dirty="0">
                <a:solidFill>
                  <a:srgbClr val="FFFF00"/>
                </a:solidFill>
              </a:rPr>
              <a:t> 0</a:t>
            </a:r>
            <a:r>
              <a:rPr lang="uk-UA" sz="2800" b="1" i="1" kern="0" dirty="0">
                <a:solidFill>
                  <a:schemeClr val="bg1"/>
                </a:solidFill>
              </a:rPr>
              <a:t>) і включимо режим редагування (</a:t>
            </a:r>
            <a:r>
              <a:rPr lang="uk-UA" sz="2800" b="1" i="1" kern="0" dirty="0" err="1">
                <a:solidFill>
                  <a:srgbClr val="FFFF00"/>
                </a:solidFill>
              </a:rPr>
              <a:t>Tab</a:t>
            </a:r>
            <a:r>
              <a:rPr lang="uk-UA" sz="2800" b="1" i="1" kern="0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65A52-2BAA-4D99-B2D8-10E13B7CBD54}"/>
              </a:ext>
            </a:extLst>
          </p:cNvPr>
          <p:cNvSpPr txBox="1"/>
          <p:nvPr/>
        </p:nvSpPr>
        <p:spPr>
          <a:xfrm>
            <a:off x="72008" y="329392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Можна сказати, що: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F7BAE45-6E74-49D2-9889-E6434B7F81A8}"/>
              </a:ext>
            </a:extLst>
          </p:cNvPr>
          <p:cNvSpPr/>
          <p:nvPr/>
        </p:nvSpPr>
        <p:spPr>
          <a:xfrm>
            <a:off x="72007" y="3919400"/>
            <a:ext cx="3973050" cy="7400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вершина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02A1D2B-05F4-4732-80AB-FFE9D1C80011}"/>
              </a:ext>
            </a:extLst>
          </p:cNvPr>
          <p:cNvSpPr/>
          <p:nvPr/>
        </p:nvSpPr>
        <p:spPr>
          <a:xfrm>
            <a:off x="4110552" y="3919400"/>
            <a:ext cx="3973050" cy="7400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це точка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33CE357-62BA-4532-8F9F-5FC5C8B34353}"/>
              </a:ext>
            </a:extLst>
          </p:cNvPr>
          <p:cNvSpPr/>
          <p:nvPr/>
        </p:nvSpPr>
        <p:spPr>
          <a:xfrm>
            <a:off x="8149100" y="3919400"/>
            <a:ext cx="3973050" cy="7400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куба 8 вершин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B2B4DE44-7D3B-4D53-A57B-2532A45B1BC2}"/>
              </a:ext>
            </a:extLst>
          </p:cNvPr>
          <p:cNvSpPr/>
          <p:nvPr/>
        </p:nvSpPr>
        <p:spPr>
          <a:xfrm>
            <a:off x="69794" y="4761741"/>
            <a:ext cx="3973050" cy="7400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ребро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9521365-DEDA-4C35-BFBA-D52CA9C88A0E}"/>
              </a:ext>
            </a:extLst>
          </p:cNvPr>
          <p:cNvSpPr/>
          <p:nvPr/>
        </p:nvSpPr>
        <p:spPr>
          <a:xfrm>
            <a:off x="4110552" y="4766455"/>
            <a:ext cx="3973050" cy="7400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це пряма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279B3036-E1FD-4584-AC71-A4B68B2B44E5}"/>
              </a:ext>
            </a:extLst>
          </p:cNvPr>
          <p:cNvSpPr/>
          <p:nvPr/>
        </p:nvSpPr>
        <p:spPr>
          <a:xfrm>
            <a:off x="8149100" y="4766455"/>
            <a:ext cx="3973050" cy="7400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куба 12 </a:t>
            </a:r>
            <a:r>
              <a:rPr lang="uk-UA" sz="2800" b="1" i="1" kern="0" dirty="0" err="1">
                <a:solidFill>
                  <a:schemeClr val="bg1"/>
                </a:solidFill>
              </a:rPr>
              <a:t>ребер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6474C9A0-E333-48E5-8B88-68E8F8ED0765}"/>
              </a:ext>
            </a:extLst>
          </p:cNvPr>
          <p:cNvSpPr/>
          <p:nvPr/>
        </p:nvSpPr>
        <p:spPr>
          <a:xfrm>
            <a:off x="69794" y="5604082"/>
            <a:ext cx="3973050" cy="7400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грань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42B64A83-3796-4351-8160-51D6862FBAD5}"/>
              </a:ext>
            </a:extLst>
          </p:cNvPr>
          <p:cNvSpPr/>
          <p:nvPr/>
        </p:nvSpPr>
        <p:spPr>
          <a:xfrm>
            <a:off x="4110552" y="5608796"/>
            <a:ext cx="3973050" cy="7400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це площина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FEA3D47F-9647-4763-866B-0A0D42B2E5A3}"/>
              </a:ext>
            </a:extLst>
          </p:cNvPr>
          <p:cNvSpPr/>
          <p:nvPr/>
        </p:nvSpPr>
        <p:spPr>
          <a:xfrm>
            <a:off x="8149100" y="5608796"/>
            <a:ext cx="3973050" cy="7400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куба 6 граней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3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Екструдування</a:t>
            </a:r>
            <a:r>
              <a:rPr lang="uk-UA" dirty="0"/>
              <a:t> форми об’єкта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2. Як вказати програмі, що ми плануємо </a:t>
            </a:r>
            <a:r>
              <a:rPr lang="uk-UA" sz="2800" b="1" i="1" kern="0" dirty="0" err="1">
                <a:solidFill>
                  <a:schemeClr val="bg1"/>
                </a:solidFill>
              </a:rPr>
              <a:t>екструдувати</a:t>
            </a:r>
            <a:r>
              <a:rPr lang="uk-UA" sz="2800" b="1" i="1" kern="0" dirty="0">
                <a:solidFill>
                  <a:schemeClr val="bg1"/>
                </a:solidFill>
              </a:rPr>
              <a:t>: вершини, ребра або грані?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AAC8ED-B66F-4FC7-AC94-A875052380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509"/>
          <a:stretch/>
        </p:blipFill>
        <p:spPr>
          <a:xfrm>
            <a:off x="70929" y="2256798"/>
            <a:ext cx="12050142" cy="422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1083D2E-839C-42BF-84C9-298B0D0DDB4D}"/>
              </a:ext>
            </a:extLst>
          </p:cNvPr>
          <p:cNvSpPr/>
          <p:nvPr/>
        </p:nvSpPr>
        <p:spPr>
          <a:xfrm>
            <a:off x="1608331" y="5848856"/>
            <a:ext cx="230629" cy="25222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55759E-FCB1-4E0D-B977-882BCC9EAD40}"/>
              </a:ext>
            </a:extLst>
          </p:cNvPr>
          <p:cNvSpPr txBox="1"/>
          <p:nvPr/>
        </p:nvSpPr>
        <p:spPr>
          <a:xfrm>
            <a:off x="70929" y="4546944"/>
            <a:ext cx="2497011" cy="830997"/>
          </a:xfrm>
          <a:prstGeom prst="wedgeRectCallout">
            <a:avLst>
              <a:gd name="adj1" fmla="val 10584"/>
              <a:gd name="adj2" fmla="val 10889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Редагування вершин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F027565A-A81C-49F0-B379-25F6828E0772}"/>
              </a:ext>
            </a:extLst>
          </p:cNvPr>
          <p:cNvSpPr/>
          <p:nvPr/>
        </p:nvSpPr>
        <p:spPr>
          <a:xfrm>
            <a:off x="1843405" y="5848856"/>
            <a:ext cx="182245" cy="25222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746E2DD0-C907-4CDC-8BCD-602276CA18D5}"/>
              </a:ext>
            </a:extLst>
          </p:cNvPr>
          <p:cNvSpPr/>
          <p:nvPr/>
        </p:nvSpPr>
        <p:spPr>
          <a:xfrm>
            <a:off x="2025650" y="5848856"/>
            <a:ext cx="182245" cy="25222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7309B1-1D3E-4CA3-B6EF-61EC1348EFB4}"/>
              </a:ext>
            </a:extLst>
          </p:cNvPr>
          <p:cNvSpPr txBox="1"/>
          <p:nvPr/>
        </p:nvSpPr>
        <p:spPr>
          <a:xfrm>
            <a:off x="3236721" y="5430643"/>
            <a:ext cx="2497011" cy="830997"/>
          </a:xfrm>
          <a:prstGeom prst="wedgeRectCallout">
            <a:avLst>
              <a:gd name="adj1" fmla="val -94088"/>
              <a:gd name="adj2" fmla="val 1750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Редагування граней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04755A-6C61-4CDE-92B0-0A269C15F2D3}"/>
              </a:ext>
            </a:extLst>
          </p:cNvPr>
          <p:cNvSpPr txBox="1"/>
          <p:nvPr/>
        </p:nvSpPr>
        <p:spPr>
          <a:xfrm>
            <a:off x="2618549" y="4270084"/>
            <a:ext cx="2497011" cy="830997"/>
          </a:xfrm>
          <a:prstGeom prst="wedgeRectCallout">
            <a:avLst>
              <a:gd name="adj1" fmla="val -77507"/>
              <a:gd name="adj2" fmla="val 14923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Редагування </a:t>
            </a:r>
            <a:r>
              <a:rPr lang="uk-UA" sz="2400" b="1" i="1" kern="0" dirty="0" err="1">
                <a:solidFill>
                  <a:srgbClr val="FFFFFF"/>
                </a:solidFill>
              </a:rPr>
              <a:t>ребер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Екструдування</a:t>
            </a:r>
            <a:r>
              <a:rPr lang="uk-UA" dirty="0"/>
              <a:t> форми об’єкта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3. Припустимо, нам треба </a:t>
            </a:r>
            <a:r>
              <a:rPr lang="uk-UA" sz="2800" b="1" i="1" kern="0" dirty="0" err="1">
                <a:solidFill>
                  <a:schemeClr val="bg1"/>
                </a:solidFill>
              </a:rPr>
              <a:t>екструдувати</a:t>
            </a:r>
            <a:r>
              <a:rPr lang="uk-UA" sz="2800" b="1" i="1" kern="0" dirty="0">
                <a:solidFill>
                  <a:schemeClr val="bg1"/>
                </a:solidFill>
              </a:rPr>
              <a:t> вершину. Для цього слід включити відповідний режим, виділити вершину і включити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Видавити регіон</a:t>
            </a:r>
            <a:r>
              <a:rPr lang="en-AU" sz="2800" b="1" i="1" kern="0" dirty="0">
                <a:solidFill>
                  <a:schemeClr val="bg1"/>
                </a:solidFill>
              </a:rPr>
              <a:t>.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08A66A-148F-4627-B530-051B3B6161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32341"/>
          <a:stretch/>
        </p:blipFill>
        <p:spPr>
          <a:xfrm>
            <a:off x="708320" y="2676805"/>
            <a:ext cx="10775359" cy="3900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337BCF3-7301-42D9-82D8-3BD0F2F2BA1D}"/>
              </a:ext>
            </a:extLst>
          </p:cNvPr>
          <p:cNvSpPr/>
          <p:nvPr/>
        </p:nvSpPr>
        <p:spPr>
          <a:xfrm>
            <a:off x="768229" y="5072849"/>
            <a:ext cx="402459" cy="34497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E6F873F6-3B17-4FDD-8EFA-C0ED6A50F8DF}"/>
              </a:ext>
            </a:extLst>
          </p:cNvPr>
          <p:cNvSpPr/>
          <p:nvPr/>
        </p:nvSpPr>
        <p:spPr>
          <a:xfrm rot="18900000">
            <a:off x="894168" y="4399740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21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Екструдування</a:t>
            </a:r>
            <a:r>
              <a:rPr lang="uk-UA" dirty="0"/>
              <a:t> форми об’єкта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Зазвичай, інструмент </a:t>
            </a:r>
            <a:r>
              <a:rPr lang="uk-UA" sz="2800" b="1" i="1" kern="0" dirty="0" err="1">
                <a:solidFill>
                  <a:schemeClr val="bg1"/>
                </a:solidFill>
              </a:rPr>
              <a:t>Екструдування</a:t>
            </a:r>
            <a:r>
              <a:rPr lang="uk-UA" sz="2800" b="1" i="1" kern="0" dirty="0">
                <a:solidFill>
                  <a:schemeClr val="bg1"/>
                </a:solidFill>
              </a:rPr>
              <a:t> включають за допомогою гарячої клавіші </a:t>
            </a:r>
            <a:r>
              <a:rPr lang="uk-UA" sz="2800" b="1" i="1" kern="0" dirty="0">
                <a:solidFill>
                  <a:srgbClr val="FFFF00"/>
                </a:solidFill>
              </a:rPr>
              <a:t>E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07D470-AF98-4575-9FC0-1B705058C2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980"/>
          <a:stretch/>
        </p:blipFill>
        <p:spPr>
          <a:xfrm>
            <a:off x="69850" y="2250090"/>
            <a:ext cx="12050142" cy="4320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92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Екструдування</a:t>
            </a:r>
            <a:r>
              <a:rPr lang="uk-UA" dirty="0"/>
              <a:t> форми об’єкта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6FD68-237B-4292-A246-5C9DA4FCB14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Виділивши будь-яку вершину куба і натиснувши </a:t>
            </a:r>
            <a:r>
              <a:rPr lang="en-AU" sz="2800" b="1" i="1" kern="0" dirty="0">
                <a:solidFill>
                  <a:srgbClr val="FFFF00"/>
                </a:solidFill>
              </a:rPr>
              <a:t>E</a:t>
            </a:r>
            <a:r>
              <a:rPr lang="en-AU" sz="2800" b="1" i="1" kern="0" dirty="0">
                <a:solidFill>
                  <a:schemeClr val="bg1"/>
                </a:solidFill>
              </a:rPr>
              <a:t> (</a:t>
            </a:r>
            <a:r>
              <a:rPr lang="uk-UA" sz="2800" b="1" i="1" kern="0" dirty="0">
                <a:solidFill>
                  <a:schemeClr val="bg1"/>
                </a:solidFill>
              </a:rPr>
              <a:t>курсор миші повинен бути в 3</a:t>
            </a:r>
            <a:r>
              <a:rPr lang="en-AU" sz="2800" b="1" i="1" kern="0" dirty="0">
                <a:solidFill>
                  <a:schemeClr val="bg1"/>
                </a:solidFill>
              </a:rPr>
              <a:t>D-</a:t>
            </a:r>
            <a:r>
              <a:rPr lang="uk-UA" sz="2800" b="1" i="1" kern="0" dirty="0">
                <a:solidFill>
                  <a:schemeClr val="bg1"/>
                </a:solidFill>
              </a:rPr>
              <a:t>вікні), порухайте мишею.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F81953-3F07-4A2A-99CA-59C82299E2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309" b="30684"/>
          <a:stretch/>
        </p:blipFill>
        <p:spPr>
          <a:xfrm>
            <a:off x="5582093" y="2706578"/>
            <a:ext cx="6540057" cy="393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DCE2B5-3614-4349-A19E-88CC7BCCB8B6}"/>
              </a:ext>
            </a:extLst>
          </p:cNvPr>
          <p:cNvSpPr txBox="1"/>
          <p:nvPr/>
        </p:nvSpPr>
        <p:spPr>
          <a:xfrm>
            <a:off x="69850" y="2706831"/>
            <a:ext cx="536338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 побачите, що з'явилася нова вершина, місце розташування якої можна відрегулювати за допомогою миші.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AC52F24-14A5-484A-8B5B-167A2AC236AC}"/>
              </a:ext>
            </a:extLst>
          </p:cNvPr>
          <p:cNvSpPr/>
          <p:nvPr/>
        </p:nvSpPr>
        <p:spPr>
          <a:xfrm>
            <a:off x="10930890" y="5340710"/>
            <a:ext cx="427509" cy="32910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3150AA-22D6-4428-BBC7-F98EE0288DD9}"/>
              </a:ext>
            </a:extLst>
          </p:cNvPr>
          <p:cNvSpPr txBox="1"/>
          <p:nvPr/>
        </p:nvSpPr>
        <p:spPr>
          <a:xfrm>
            <a:off x="9268372" y="3841333"/>
            <a:ext cx="2678988" cy="830997"/>
          </a:xfrm>
          <a:prstGeom prst="wedgeRectCallout">
            <a:avLst>
              <a:gd name="adj1" fmla="val 19686"/>
              <a:gd name="adj2" fmla="val 14648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Нова вершина</a:t>
            </a:r>
          </a:p>
        </p:txBody>
      </p:sp>
    </p:spTree>
    <p:extLst>
      <p:ext uri="{BB962C8B-B14F-4D97-AF65-F5344CB8AC3E}">
        <p14:creationId xmlns:p14="http://schemas.microsoft.com/office/powerpoint/2010/main" val="82716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61477</TotalTime>
  <Words>607</Words>
  <Application>Microsoft Office PowerPoint</Application>
  <PresentationFormat>Широкий екран</PresentationFormat>
  <Paragraphs>81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Comic Sans MS</vt:lpstr>
      <vt:lpstr>Times New Roman</vt:lpstr>
      <vt:lpstr>Verdana</vt:lpstr>
      <vt:lpstr>Wingdings</vt:lpstr>
      <vt:lpstr>Тема Office</vt:lpstr>
      <vt:lpstr>Презентація PowerPoint</vt:lpstr>
      <vt:lpstr>Екструдування форми об’єкта</vt:lpstr>
      <vt:lpstr>Екструдування форми об’єкта</vt:lpstr>
      <vt:lpstr>Екструдування форми об’єкта</vt:lpstr>
      <vt:lpstr>Екструдування форми об’єкта</vt:lpstr>
      <vt:lpstr>Екструдування форми об’єкта</vt:lpstr>
      <vt:lpstr>Екструдування форми об’єкта</vt:lpstr>
      <vt:lpstr>Екструдування форми об’єкта</vt:lpstr>
      <vt:lpstr>Екструдування форми об’єкта</vt:lpstr>
      <vt:lpstr>Екструдування форми об’єкта</vt:lpstr>
      <vt:lpstr>Екструдування форми об’єкта</vt:lpstr>
      <vt:lpstr>Екструдування форми об’єкта</vt:lpstr>
      <vt:lpstr>Екструдування форми об’єкта</vt:lpstr>
      <vt:lpstr>Екструдування форми об’єкта</vt:lpstr>
      <vt:lpstr>Працюємо за комп’ютером</vt:lpstr>
      <vt:lpstr>Працюємо за комп’ютером</vt:lpstr>
      <vt:lpstr>Працюємо за комп’ютером</vt:lpstr>
      <vt:lpstr>Працюємо за комп’ютером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Користувач Lenovo</cp:lastModifiedBy>
  <cp:revision>234</cp:revision>
  <dcterms:created xsi:type="dcterms:W3CDTF">2016-06-06T19:48:43Z</dcterms:created>
  <dcterms:modified xsi:type="dcterms:W3CDTF">2020-08-21T06:32:45Z</dcterms:modified>
</cp:coreProperties>
</file>