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70" r:id="rId4"/>
    <p:sldId id="259" r:id="rId5"/>
    <p:sldId id="256" r:id="rId6"/>
    <p:sldId id="260" r:id="rId7"/>
    <p:sldId id="262" r:id="rId8"/>
    <p:sldId id="264" r:id="rId9"/>
    <p:sldId id="265" r:id="rId10"/>
    <p:sldId id="261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12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AA8B0-36C3-4CF3-AFBD-35DA061BA55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4DF29-F271-49BF-8DC4-79943E60A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0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4DF29-F271-49BF-8DC4-79943E60AA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0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6FF3-C9F3-45A9-B187-C66C16DEB1DE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9F83-A787-4B67-8285-E8A5B116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0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6FF3-C9F3-45A9-B187-C66C16DEB1DE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9F83-A787-4B67-8285-E8A5B116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8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6FF3-C9F3-45A9-B187-C66C16DEB1DE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9F83-A787-4B67-8285-E8A5B116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9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6FF3-C9F3-45A9-B187-C66C16DEB1DE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9F83-A787-4B67-8285-E8A5B116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5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6FF3-C9F3-45A9-B187-C66C16DEB1DE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9F83-A787-4B67-8285-E8A5B116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0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6FF3-C9F3-45A9-B187-C66C16DEB1DE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9F83-A787-4B67-8285-E8A5B116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1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6FF3-C9F3-45A9-B187-C66C16DEB1DE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9F83-A787-4B67-8285-E8A5B116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8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6FF3-C9F3-45A9-B187-C66C16DEB1DE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9F83-A787-4B67-8285-E8A5B116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9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6FF3-C9F3-45A9-B187-C66C16DEB1DE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9F83-A787-4B67-8285-E8A5B116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8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6FF3-C9F3-45A9-B187-C66C16DEB1DE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9F83-A787-4B67-8285-E8A5B116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3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6FF3-C9F3-45A9-B187-C66C16DEB1DE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9F83-A787-4B67-8285-E8A5B116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C6FF3-C9F3-45A9-B187-C66C16DEB1DE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9F83-A787-4B67-8285-E8A5B116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8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6464" y="0"/>
            <a:ext cx="5842992" cy="2290266"/>
          </a:xfrm>
        </p:spPr>
        <p:txBody>
          <a:bodyPr>
            <a:normAutofit/>
          </a:bodyPr>
          <a:lstStyle/>
          <a:p>
            <a:r>
              <a:rPr lang="uk-UA" dirty="0" smtClean="0"/>
              <a:t>	</a:t>
            </a:r>
            <a:r>
              <a:rPr lang="uk-UA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12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0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uk-UA" b="1" dirty="0" smtClean="0"/>
              <a:t>Групи слов’ян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293096"/>
            <a:ext cx="7920880" cy="1728192"/>
          </a:xfrm>
        </p:spPr>
        <p:txBody>
          <a:bodyPr>
            <a:normAutofit/>
          </a:bodyPr>
          <a:lstStyle/>
          <a:p>
            <a:pPr lvl="0"/>
            <a:r>
              <a:rPr lang="uk-UA" sz="2400" dirty="0"/>
              <a:t>Яка із цих груп слов'янських племен є безпосередніми предками українського народу?</a:t>
            </a:r>
            <a:endParaRPr lang="ru-RU" sz="2400" dirty="0"/>
          </a:p>
          <a:p>
            <a:pPr lvl="0"/>
            <a:r>
              <a:rPr lang="uk-UA" sz="2400" dirty="0"/>
              <a:t>Відшукайте на карті території розселення південних, за­хідних і східних слов'ян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11153"/>
              </p:ext>
            </p:extLst>
          </p:nvPr>
        </p:nvGraphicFramePr>
        <p:xfrm>
          <a:off x="683568" y="1772816"/>
          <a:ext cx="7848873" cy="22608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91"/>
                <a:gridCol w="2616291"/>
                <a:gridCol w="2616291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Західні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Південні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Східні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Чехи, поляки, словаки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38070" algn="l"/>
                        </a:tabLst>
                      </a:pPr>
                      <a:r>
                        <a:rPr lang="uk-UA" sz="2400" dirty="0" smtClean="0">
                          <a:effectLst/>
                        </a:rPr>
                        <a:t>Болгари</a:t>
                      </a:r>
                      <a:r>
                        <a:rPr lang="uk-UA" sz="2400" dirty="0">
                          <a:effectLst/>
                        </a:rPr>
                        <a:t>, серби, хорвати, македонці, чорногорці, </a:t>
                      </a:r>
                      <a:r>
                        <a:rPr lang="uk-UA" sz="2400" dirty="0" err="1">
                          <a:effectLst/>
                        </a:rPr>
                        <a:t>боснійці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Українці, росіяни, білоруси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4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6956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/>
              <a:t>Сусіди східнослов’янських </a:t>
            </a:r>
            <a:r>
              <a:rPr lang="uk-UA" b="1" dirty="0" smtClean="0"/>
              <a:t>племен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185313"/>
              </p:ext>
            </p:extLst>
          </p:nvPr>
        </p:nvGraphicFramePr>
        <p:xfrm>
          <a:off x="611560" y="1988840"/>
          <a:ext cx="7848872" cy="366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сусіди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народи-нащадки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вірування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спосіб життя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Скандинавія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Візантія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Аварський каганат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Велика Болгарія →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Хозарський каганат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5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463"/>
            <a:ext cx="8280920" cy="85010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uk-UA" sz="2400" dirty="0" smtClean="0"/>
              <a:t>Давні </a:t>
            </a:r>
            <a:r>
              <a:rPr lang="uk-UA" sz="2400" dirty="0"/>
              <a:t>слов’яни є предками українського народу. Їхня прабатьківщина – терени між пічками Одер, Вісла, </a:t>
            </a:r>
            <a:r>
              <a:rPr lang="uk-UA" sz="2400" dirty="0" smtClean="0"/>
              <a:t>Дніпро</a:t>
            </a:r>
            <a:endParaRPr lang="ru-RU" sz="24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400" dirty="0" smtClean="0"/>
              <a:t>Велике </a:t>
            </a:r>
            <a:r>
              <a:rPr lang="uk-UA" sz="2400" dirty="0"/>
              <a:t>розселення слов’ян у </a:t>
            </a:r>
            <a:r>
              <a:rPr lang="en-US" sz="2400" dirty="0"/>
              <a:t>V</a:t>
            </a:r>
            <a:r>
              <a:rPr lang="ru-RU" sz="2400" dirty="0"/>
              <a:t>-</a:t>
            </a:r>
            <a:r>
              <a:rPr lang="en-US" sz="2400" dirty="0"/>
              <a:t>VII </a:t>
            </a:r>
            <a:r>
              <a:rPr lang="uk-UA" sz="2400" dirty="0"/>
              <a:t>ст.. було частиною Великого переселення народів, спричиненого навалою гунів і охоплювало терени </a:t>
            </a:r>
            <a:r>
              <a:rPr lang="uk-UA" sz="2400" dirty="0" smtClean="0"/>
              <a:t>Європи</a:t>
            </a:r>
            <a:endParaRPr lang="ru-RU" sz="24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400" dirty="0" smtClean="0"/>
              <a:t>Внаслідок </a:t>
            </a:r>
            <a:r>
              <a:rPr lang="uk-UA" sz="2400" dirty="0"/>
              <a:t>розселення слов’яни заселили Балканський півострів, балтійські землі, дійшовши до Вісли на </a:t>
            </a:r>
            <a:r>
              <a:rPr lang="uk-UA" sz="2400" dirty="0" smtClean="0"/>
              <a:t>Заході</a:t>
            </a:r>
            <a:endParaRPr lang="ru-RU" sz="24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400" dirty="0" err="1" smtClean="0"/>
              <a:t>Розселевшись</a:t>
            </a:r>
            <a:r>
              <a:rPr lang="uk-UA" sz="2400" dirty="0" smtClean="0"/>
              <a:t> </a:t>
            </a:r>
            <a:r>
              <a:rPr lang="uk-UA" sz="2400" dirty="0"/>
              <a:t>на теренах України, слов’яни сформували союзи племен, сім з </a:t>
            </a:r>
            <a:r>
              <a:rPr lang="uk-UA" sz="2400" dirty="0" err="1"/>
              <a:t>якиї</a:t>
            </a:r>
            <a:r>
              <a:rPr lang="uk-UA" sz="2400" dirty="0"/>
              <a:t> стали безпосередніми нашими </a:t>
            </a:r>
            <a:r>
              <a:rPr lang="uk-UA" sz="2400" dirty="0" smtClean="0"/>
              <a:t>предками</a:t>
            </a:r>
            <a:endParaRPr lang="ru-RU" sz="24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400" dirty="0" err="1" smtClean="0"/>
              <a:t>Сусудами</a:t>
            </a:r>
            <a:r>
              <a:rPr lang="uk-UA" sz="2400" dirty="0" smtClean="0"/>
              <a:t> </a:t>
            </a:r>
            <a:r>
              <a:rPr lang="uk-UA" sz="2400" dirty="0"/>
              <a:t>східних слов’ян були Візантія, Велика Хорватія, Хозарський та Аварський каганати і </a:t>
            </a:r>
            <a:r>
              <a:rPr lang="uk-UA" sz="2400" dirty="0" err="1"/>
              <a:t>Скандінавія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62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4156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00808"/>
            <a:ext cx="4834880" cy="1464260"/>
          </a:xfrm>
        </p:spPr>
        <p:txBody>
          <a:bodyPr/>
          <a:lstStyle/>
          <a:p>
            <a:r>
              <a:rPr lang="uk-UA" dirty="0" smtClean="0"/>
              <a:t>Опрацювати </a:t>
            </a:r>
            <a:r>
              <a:rPr lang="ru-RU" b="1" dirty="0"/>
              <a:t>§ 1. </a:t>
            </a:r>
            <a:endParaRPr lang="uk-UA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4666">
            <a:off x="1322910" y="3514461"/>
            <a:ext cx="2041004" cy="2463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519264" cy="4528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52936"/>
            <a:ext cx="1893167" cy="37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1148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Пригадайте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2551043"/>
            <a:ext cx="4932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На які періоди поділяється  історія України? </a:t>
            </a:r>
            <a:endParaRPr lang="ru-RU" sz="36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20688"/>
            <a:ext cx="2071669" cy="138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2" y="2113998"/>
            <a:ext cx="2011085" cy="113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1" y="4940206"/>
            <a:ext cx="2011085" cy="125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40206"/>
            <a:ext cx="1872208" cy="125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5" y="3565449"/>
            <a:ext cx="1989272" cy="100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1635067"/>
            <a:ext cx="2071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Стародавній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558" y="3058874"/>
            <a:ext cx="20495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Княжа доба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57" y="4394642"/>
            <a:ext cx="201683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Козацька доба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1557" y="5873968"/>
            <a:ext cx="1989271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Українська революція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15817" y="5902369"/>
            <a:ext cx="1872208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Україна незалежна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81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5215" y="476672"/>
            <a:ext cx="421764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Пригадайте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1"/>
            <a:ext cx="7416824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/>
              <a:t>Хто проживав на території України в період «Стародавнього світу»?</a:t>
            </a:r>
            <a:endParaRPr lang="ru-RU" sz="36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40242"/>
            <a:ext cx="3888432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70" y="3556084"/>
            <a:ext cx="3686810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19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620688"/>
            <a:ext cx="4042792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Подумайте!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74540"/>
            <a:ext cx="8229600" cy="29089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/>
              <a:t>Що об’єднує усі ці народи?</a:t>
            </a:r>
            <a:endParaRPr lang="ru-RU" sz="3600" b="1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Українці</a:t>
            </a:r>
            <a:r>
              <a:rPr lang="uk-UA" dirty="0"/>
              <a:t>, росіяни, білоруси, поляки, чехи,</a:t>
            </a:r>
            <a:r>
              <a:rPr lang="uk-UA" b="1" dirty="0"/>
              <a:t> </a:t>
            </a:r>
            <a:r>
              <a:rPr lang="uk-UA" dirty="0"/>
              <a:t>словаки, болгари, серби, хорвати,</a:t>
            </a:r>
            <a:r>
              <a:rPr lang="uk-UA" b="1" dirty="0"/>
              <a:t> </a:t>
            </a:r>
            <a:r>
              <a:rPr lang="uk-UA" dirty="0"/>
              <a:t>словенці, чорногорці, </a:t>
            </a:r>
            <a:r>
              <a:rPr lang="uk-UA" dirty="0" smtClean="0"/>
              <a:t>македонці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9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413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016"/>
            <a:ext cx="7772400" cy="216024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Розселення слов’янських племен на території України.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78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4" y="1916832"/>
            <a:ext cx="781344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Горизонтальный свиток 13"/>
          <p:cNvSpPr/>
          <p:nvPr/>
        </p:nvSpPr>
        <p:spPr>
          <a:xfrm>
            <a:off x="467544" y="0"/>
            <a:ext cx="8152184" cy="2160240"/>
          </a:xfrm>
          <a:prstGeom prst="horizontalScrol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Найдавніші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писемні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свідчення</a:t>
            </a:r>
            <a:r>
              <a:rPr lang="ru-RU" sz="2400" dirty="0" smtClean="0">
                <a:solidFill>
                  <a:schemeClr val="tx1"/>
                </a:solidFill>
              </a:rPr>
              <a:t> про </a:t>
            </a:r>
            <a:r>
              <a:rPr lang="ru-RU" sz="2400" dirty="0" err="1" smtClean="0">
                <a:solidFill>
                  <a:schemeClr val="tx1"/>
                </a:solidFill>
              </a:rPr>
              <a:t>слов’ян</a:t>
            </a:r>
            <a:r>
              <a:rPr lang="ru-RU" sz="2400" dirty="0" smtClean="0">
                <a:solidFill>
                  <a:schemeClr val="tx1"/>
                </a:solidFill>
              </a:rPr>
              <a:t> належать </a:t>
            </a:r>
            <a:r>
              <a:rPr lang="ru-RU" sz="2400" dirty="0" err="1" smtClean="0">
                <a:solidFill>
                  <a:schemeClr val="tx1"/>
                </a:solidFill>
              </a:rPr>
              <a:t>римським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історикам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I-II </a:t>
            </a:r>
            <a:r>
              <a:rPr lang="ru-RU" sz="2400" dirty="0" smtClean="0">
                <a:solidFill>
                  <a:schemeClr val="tx1"/>
                </a:solidFill>
              </a:rPr>
              <a:t>ст. Тациту й </a:t>
            </a:r>
            <a:r>
              <a:rPr lang="ru-RU" sz="2400" dirty="0" err="1" smtClean="0">
                <a:solidFill>
                  <a:schemeClr val="tx1"/>
                </a:solidFill>
              </a:rPr>
              <a:t>Плінію</a:t>
            </a:r>
            <a:r>
              <a:rPr lang="ru-RU" sz="2400" dirty="0" smtClean="0">
                <a:solidFill>
                  <a:schemeClr val="tx1"/>
                </a:solidFill>
              </a:rPr>
              <a:t> Старшому </a:t>
            </a:r>
            <a:r>
              <a:rPr lang="ru-RU" sz="2400" dirty="0" err="1" smtClean="0">
                <a:solidFill>
                  <a:schemeClr val="tx1"/>
                </a:solidFill>
              </a:rPr>
              <a:t>під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назвами</a:t>
            </a:r>
            <a:r>
              <a:rPr lang="ru-RU" sz="2400" dirty="0" smtClean="0">
                <a:solidFill>
                  <a:schemeClr val="tx1"/>
                </a:solidFill>
              </a:rPr>
              <a:t>: </a:t>
            </a:r>
            <a:r>
              <a:rPr lang="ru-RU" sz="2400" dirty="0" err="1" smtClean="0">
                <a:solidFill>
                  <a:schemeClr val="tx1"/>
                </a:solidFill>
              </a:rPr>
              <a:t>венедів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антів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склавинів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738" cy="684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7895" y="-7713"/>
            <a:ext cx="9181895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Прабатьківщина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слов’ян</a:t>
            </a:r>
            <a:r>
              <a:rPr lang="ru-RU" sz="2800" b="1" dirty="0" smtClean="0"/>
              <a:t>: </a:t>
            </a:r>
          </a:p>
          <a:p>
            <a:pPr algn="ctr"/>
            <a:r>
              <a:rPr lang="ru-RU" sz="2800" dirty="0" err="1" smtClean="0"/>
              <a:t>території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</a:t>
            </a:r>
            <a:r>
              <a:rPr lang="ru-RU" sz="2800" dirty="0" err="1" smtClean="0"/>
              <a:t>Віслою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Середнім</a:t>
            </a:r>
            <a:r>
              <a:rPr lang="ru-RU" sz="2800" dirty="0" smtClean="0"/>
              <a:t> </a:t>
            </a:r>
            <a:r>
              <a:rPr lang="ru-RU" sz="2800" dirty="0" err="1" smtClean="0"/>
              <a:t>Дніпром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Прип’яттю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середніми</a:t>
            </a:r>
            <a:r>
              <a:rPr lang="ru-RU" sz="2800" dirty="0" smtClean="0"/>
              <a:t> </a:t>
            </a:r>
            <a:r>
              <a:rPr lang="ru-RU" sz="2800" dirty="0" err="1" smtClean="0"/>
              <a:t>течіями</a:t>
            </a:r>
            <a:r>
              <a:rPr lang="ru-RU" sz="2800" dirty="0" smtClean="0"/>
              <a:t> </a:t>
            </a:r>
            <a:r>
              <a:rPr lang="ru-RU" sz="2800" dirty="0" err="1" smtClean="0"/>
              <a:t>Дністра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Пд.Бугу</a:t>
            </a:r>
            <a:endParaRPr lang="ru-RU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76" y="5589240"/>
            <a:ext cx="9272588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11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56" y="0"/>
            <a:ext cx="9172455" cy="685038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377479"/>
              </p:ext>
            </p:extLst>
          </p:nvPr>
        </p:nvGraphicFramePr>
        <p:xfrm>
          <a:off x="1562324" y="692696"/>
          <a:ext cx="5990893" cy="1584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90893"/>
              </a:tblGrid>
              <a:tr h="15841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400" dirty="0" smtClean="0"/>
                        <a:t>Зростання населення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400" dirty="0" smtClean="0"/>
                        <a:t>Брак вільних земель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400" dirty="0" smtClean="0"/>
                        <a:t>Зміна клімату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400" dirty="0" smtClean="0"/>
                        <a:t>Військовий обов’язок перед гунами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29713"/>
              </p:ext>
            </p:extLst>
          </p:nvPr>
        </p:nvGraphicFramePr>
        <p:xfrm>
          <a:off x="1549550" y="2852936"/>
          <a:ext cx="6016441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164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effectLst/>
                        </a:rPr>
                        <a:t>V</a:t>
                      </a:r>
                      <a:r>
                        <a:rPr lang="ru-RU" sz="2400" kern="1200" dirty="0" smtClean="0">
                          <a:effectLst/>
                        </a:rPr>
                        <a:t>-</a:t>
                      </a:r>
                      <a:r>
                        <a:rPr lang="en-US" sz="2400" kern="1200" dirty="0" smtClean="0">
                          <a:effectLst/>
                        </a:rPr>
                        <a:t>VII </a:t>
                      </a:r>
                      <a:r>
                        <a:rPr lang="uk-UA" sz="2400" kern="1200" dirty="0" smtClean="0">
                          <a:effectLst/>
                        </a:rPr>
                        <a:t>ст. – Велике розселення слов’ян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834976"/>
              </p:ext>
            </p:extLst>
          </p:nvPr>
        </p:nvGraphicFramePr>
        <p:xfrm>
          <a:off x="777351" y="3933056"/>
          <a:ext cx="7560840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6084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Слов’яни заселили території </a:t>
                      </a:r>
                      <a:endParaRPr lang="ru-RU" sz="2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2400" dirty="0">
                          <a:effectLst/>
                        </a:rPr>
                        <a:t>Подунав’я та Балканського півострова на півдні</a:t>
                      </a:r>
                      <a:endParaRPr lang="ru-RU" sz="2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2400" dirty="0">
                          <a:effectLst/>
                        </a:rPr>
                        <a:t>Береги Ельби та Балтійське узбережжя на заході</a:t>
                      </a:r>
                      <a:endParaRPr lang="ru-RU" sz="2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2400" dirty="0">
                          <a:effectLst/>
                        </a:rPr>
                        <a:t>Верхів’я Дону та Волги на північному сходу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низ 13"/>
          <p:cNvSpPr/>
          <p:nvPr/>
        </p:nvSpPr>
        <p:spPr>
          <a:xfrm>
            <a:off x="4197731" y="2348880"/>
            <a:ext cx="72008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197731" y="3425190"/>
            <a:ext cx="72008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365104"/>
            <a:ext cx="7920880" cy="16561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400" b="1" dirty="0"/>
              <a:t>У VI ст. слов'янські племена фігурують під двома назвами: антів і склавинів. Назва «анти» в перекладі з  іранської мови означає «край», «кінець» — так називали жи­телів прикордоння, окраїни, тобто українців.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764704"/>
            <a:ext cx="374441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solidFill>
                  <a:schemeClr val="tx1"/>
                </a:solidFill>
              </a:rPr>
              <a:t>В</a:t>
            </a:r>
            <a:r>
              <a:rPr lang="uk-UA" sz="3600" b="1" dirty="0" err="1" smtClean="0">
                <a:solidFill>
                  <a:schemeClr val="tx1"/>
                </a:solidFill>
              </a:rPr>
              <a:t>енеди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8624" y="1850015"/>
            <a:ext cx="2952328" cy="223224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</a:t>
            </a:r>
          </a:p>
          <a:p>
            <a:pPr algn="ctr"/>
            <a:r>
              <a:rPr lang="uk-UA" b="1" dirty="0" smtClean="0"/>
              <a:t>Заселяють </a:t>
            </a:r>
            <a:r>
              <a:rPr lang="uk-UA" b="1" dirty="0"/>
              <a:t>Балкани, Верхній Дніпро, Донець, Дон. Після нава­ли аварів ідуть з </a:t>
            </a:r>
            <a:r>
              <a:rPr lang="uk-UA" b="1" dirty="0" smtClean="0"/>
              <a:t>історичної арени</a:t>
            </a:r>
          </a:p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931078"/>
            <a:ext cx="2736304" cy="2160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Склавини</a:t>
            </a:r>
          </a:p>
          <a:p>
            <a:pPr algn="ctr"/>
            <a:r>
              <a:rPr lang="uk-UA" b="1" dirty="0" smtClean="0"/>
              <a:t>Заселяють </a:t>
            </a:r>
            <a:r>
              <a:rPr lang="uk-UA" b="1" dirty="0"/>
              <a:t>території між Дніпром, Дністром і Західним Бугом, утворив­ши етнічні слов'янські угруповання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4488" y="1700245"/>
            <a:ext cx="1015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IV </a:t>
            </a:r>
            <a:r>
              <a:rPr lang="ru-RU" sz="2400" b="1" dirty="0" smtClean="0"/>
              <a:t>ст.</a:t>
            </a:r>
            <a:endParaRPr lang="ru-RU" sz="24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127594" y="1412776"/>
            <a:ext cx="652318" cy="3693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17077" y="1480683"/>
            <a:ext cx="651067" cy="3693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1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5098</TotalTime>
  <Words>392</Words>
  <Application>Microsoft Office PowerPoint</Application>
  <PresentationFormat>Экран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УРОК 12</vt:lpstr>
      <vt:lpstr>Пригадайте</vt:lpstr>
      <vt:lpstr>Пригадайте</vt:lpstr>
      <vt:lpstr>Подумайте!</vt:lpstr>
      <vt:lpstr>Розселення слов’янських племен на території України.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Групи слов’ян</vt:lpstr>
      <vt:lpstr>Сусіди східнослов’янських племен</vt:lpstr>
      <vt:lpstr>Отже 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12</dc:title>
  <dc:creator>danyamazur113@gmail.com</dc:creator>
  <cp:lastModifiedBy>Виктория</cp:lastModifiedBy>
  <cp:revision>36</cp:revision>
  <dcterms:created xsi:type="dcterms:W3CDTF">2021-08-03T07:25:44Z</dcterms:created>
  <dcterms:modified xsi:type="dcterms:W3CDTF">2021-10-08T03:50:21Z</dcterms:modified>
</cp:coreProperties>
</file>