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7" r:id="rId3"/>
    <p:sldId id="264" r:id="rId4"/>
    <p:sldId id="294" r:id="rId5"/>
    <p:sldId id="293" r:id="rId6"/>
    <p:sldId id="284" r:id="rId7"/>
    <p:sldId id="291" r:id="rId8"/>
    <p:sldId id="266" r:id="rId9"/>
    <p:sldId id="290" r:id="rId10"/>
    <p:sldId id="289" r:id="rId11"/>
    <p:sldId id="297" r:id="rId12"/>
    <p:sldId id="292" r:id="rId13"/>
    <p:sldId id="298" r:id="rId14"/>
    <p:sldId id="288" r:id="rId15"/>
    <p:sldId id="265" r:id="rId16"/>
    <p:sldId id="278" r:id="rId17"/>
    <p:sldId id="270" r:id="rId18"/>
    <p:sldId id="272" r:id="rId19"/>
    <p:sldId id="273" r:id="rId20"/>
    <p:sldId id="275" r:id="rId21"/>
    <p:sldId id="276" r:id="rId22"/>
    <p:sldId id="286" r:id="rId23"/>
    <p:sldId id="279" r:id="rId24"/>
    <p:sldId id="287" r:id="rId25"/>
    <p:sldId id="282" r:id="rId26"/>
    <p:sldId id="285" r:id="rId2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6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06.10.2021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8810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06.10.2021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5927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06.10.2021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0755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06.10.2021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8897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06.10.2021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55208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06.10.2021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164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06.10.2021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6229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06.10.2021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8407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06.10.2021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1222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06.10.2021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5628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3298E-A299-49C8-AB04-5A5599AF09AB}" type="datetimeFigureOut">
              <a:rPr lang="uk-UA" smtClean="0"/>
              <a:t>06.10.2021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4378-8695-4C5A-AD95-87EB11E50E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2550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3298E-A299-49C8-AB04-5A5599AF09AB}" type="datetimeFigureOut">
              <a:rPr lang="uk-UA" smtClean="0"/>
              <a:t>06.10.2021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24378-8695-4C5A-AD95-87EB11E50E7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126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1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2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statcounter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evolutionoftheweb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85650" y="2465229"/>
            <a:ext cx="12318999" cy="1909746"/>
          </a:xfrm>
        </p:spPr>
        <p:txBody>
          <a:bodyPr>
            <a:noAutofit/>
          </a:bodyPr>
          <a:lstStyle/>
          <a:p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Кросбраузерна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оптимізація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сторінок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сайту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588" y="713192"/>
            <a:ext cx="2538412" cy="1243013"/>
          </a:xfrm>
        </p:spPr>
      </p:pic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0075" y="4374975"/>
            <a:ext cx="9144000" cy="1655762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uk-UA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Модуль «Веб-технології»</a:t>
            </a:r>
          </a:p>
          <a:p>
            <a:endParaRPr lang="uk-UA" b="1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 descr="Пов’язане зображення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50" y="500996"/>
            <a:ext cx="3587134" cy="204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Пов’язане зображення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8FAED"/>
              </a:clrFrom>
              <a:clrTo>
                <a:srgbClr val="F8FA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61"/>
          <a:stretch/>
        </p:blipFill>
        <p:spPr bwMode="auto">
          <a:xfrm>
            <a:off x="7141028" y="4528456"/>
            <a:ext cx="5050971" cy="181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59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60642"/>
                </a:solidFill>
                <a:latin typeface="Century Gothic" panose="020B0502020202020204" pitchFamily="34" charset="0"/>
              </a:rPr>
              <a:t>Це цікаво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690688"/>
            <a:ext cx="6057900" cy="4583112"/>
          </a:xfrm>
        </p:spPr>
        <p:txBody>
          <a:bodyPr/>
          <a:lstStyle/>
          <a:p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компанія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Mozilla </a:t>
            </a:r>
            <a:r>
              <a:rPr lang="en-US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Foudation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позиціонувала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себе на ринку як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спадкоємниця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Netscape.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Фанати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Netscape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викупили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для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реклами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першо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ї версії 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Firefox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розгортку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в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New York Times.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  <p:pic>
        <p:nvPicPr>
          <p:cNvPr id="2050" name="Picture 2" descr="https://png.cmtt.space/paper-media/4e/30/18/95a3037e108b6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641" y="2413000"/>
            <a:ext cx="5992359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024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60642"/>
                </a:solidFill>
                <a:latin typeface="Century Gothic" panose="020B0502020202020204" pitchFamily="34" charset="0"/>
              </a:rPr>
              <a:t>Трохи історії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041" y="1690687"/>
            <a:ext cx="10515600" cy="4351338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  <a:p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Mozilla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була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не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єдиним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браузером, яка кинула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виклик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Internet Explorer.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На арену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вийшла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Opera -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її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перша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версія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розроблена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для корпоративного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використання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всередині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норвезької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телекомунікаційної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компанії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Telenor,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з'явилася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ще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в далекому 1994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році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 У 1996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році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друга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версія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 через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тотальну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війну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між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Netscape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і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Microsoft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 теж пройшла непоміченою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,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 і лише третя версія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почала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завойовувати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популярність</a:t>
            </a:r>
            <a:endParaRPr lang="uk-UA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 У 2006 році на ринок браузерів зайшла ще і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Apple 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зі своїм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Safari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, який базувався на двигуні </a:t>
            </a:r>
            <a:r>
              <a:rPr lang="en-US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Webkit</a:t>
            </a:r>
            <a:endParaRPr lang="uk-UA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У 2008 році світ побачив браузер від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Google, 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розроблений на основі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Chromium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, який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теж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використовував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двигун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Webkit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Продукт, який перейняв кращі якості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Firefox, Safari 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і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Opera, 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захопив аудиторію.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  <p:pic>
        <p:nvPicPr>
          <p:cNvPr id="8194" name="Picture 2" descr="Результат пошуку зображень за запитом &quot;browser wars&quot;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2"/>
          <a:stretch/>
        </p:blipFill>
        <p:spPr bwMode="auto">
          <a:xfrm>
            <a:off x="9571659" y="365124"/>
            <a:ext cx="2701964" cy="172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041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6179"/>
            <a:ext cx="12192000" cy="1325563"/>
          </a:xfrm>
        </p:spPr>
        <p:txBody>
          <a:bodyPr>
            <a:normAutofit/>
          </a:bodyPr>
          <a:lstStyle/>
          <a:p>
            <a:r>
              <a:rPr lang="uk-UA" b="1" dirty="0" err="1">
                <a:solidFill>
                  <a:srgbClr val="060642"/>
                </a:solidFill>
                <a:latin typeface="Century Gothic" panose="020B0502020202020204" pitchFamily="34" charset="0"/>
              </a:rPr>
              <a:t>Браузерні</a:t>
            </a:r>
            <a:r>
              <a:rPr lang="uk-UA" b="1" dirty="0">
                <a:solidFill>
                  <a:srgbClr val="060642"/>
                </a:solidFill>
                <a:latin typeface="Century Gothic" panose="020B0502020202020204" pitchFamily="34" charset="0"/>
              </a:rPr>
              <a:t> війни – ІІ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050" y="1647825"/>
            <a:ext cx="6521450" cy="4422775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Друга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війна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браузерів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знову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не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обійшлася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без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нечесних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прийомів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Microsoft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з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утримання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лідерства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 Так,  у 2011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році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при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оновленні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антивіруса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Microsoft Security Essentials </a:t>
            </a: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Google Chrome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був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доданий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в базу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вірусів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як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шкідливе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програмне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забезпечення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що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краде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дані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банківських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рахунків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  <p:pic>
        <p:nvPicPr>
          <p:cNvPr id="5122" name="Picture 2" descr="Результат пошуку зображень за запитом &quot;browser wars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9" y="1794934"/>
            <a:ext cx="5562600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590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74133" y="1144058"/>
            <a:ext cx="4995333" cy="4697942"/>
          </a:xfrm>
        </p:spPr>
        <p:txBody>
          <a:bodyPr/>
          <a:lstStyle/>
          <a:p>
            <a:r>
              <a:rPr lang="uk-UA" b="1" dirty="0">
                <a:solidFill>
                  <a:srgbClr val="002060"/>
                </a:solidFill>
                <a:latin typeface="Century Gothic" panose="020B0502020202020204" pitchFamily="34" charset="0"/>
              </a:rPr>
              <a:t>Типовий </a:t>
            </a:r>
            <a:r>
              <a:rPr lang="uk-UA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мем</a:t>
            </a:r>
            <a:r>
              <a:rPr lang="uk-UA" b="1" dirty="0">
                <a:solidFill>
                  <a:srgbClr val="002060"/>
                </a:solidFill>
                <a:latin typeface="Century Gothic" panose="020B0502020202020204" pitchFamily="34" charset="0"/>
              </a:rPr>
              <a:t> про браузери</a:t>
            </a:r>
            <a:r>
              <a:rPr lang="uk-UA" b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Результат пошуку зображень за запитом &quot;browser war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474768"/>
            <a:ext cx="5513706" cy="616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720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300" y="530225"/>
            <a:ext cx="10515600" cy="1616075"/>
          </a:xfrm>
        </p:spPr>
        <p:txBody>
          <a:bodyPr/>
          <a:lstStyle/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більш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детально про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війну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браузерів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можна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дізнатись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переглянувши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фільм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«</a:t>
            </a:r>
            <a:r>
              <a:rPr lang="en-US" i="1" dirty="0">
                <a:solidFill>
                  <a:srgbClr val="002060"/>
                </a:solidFill>
                <a:latin typeface="Century Gothic" panose="020B0502020202020204" pitchFamily="34" charset="0"/>
              </a:rPr>
              <a:t>Download: The True Story of the Internet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»)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  <p:pic>
        <p:nvPicPr>
          <p:cNvPr id="5" name="Мой филь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35300" y="1771649"/>
            <a:ext cx="58293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7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365125"/>
            <a:ext cx="4051300" cy="1120775"/>
          </a:xfrm>
        </p:spPr>
        <p:txBody>
          <a:bodyPr/>
          <a:lstStyle/>
          <a:p>
            <a:r>
              <a:rPr lang="uk-UA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Поміркуйте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idx="1"/>
          </p:nvPr>
        </p:nvSpPr>
        <p:spPr>
          <a:xfrm>
            <a:off x="0" y="1774825"/>
            <a:ext cx="46355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Перегляньте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відео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Як змінювались симпатії користувачів? 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588" y="97822"/>
            <a:ext cx="2538412" cy="1243013"/>
          </a:xfrm>
          <a:prstGeom prst="rect">
            <a:avLst/>
          </a:prstGeom>
        </p:spPr>
      </p:pic>
      <p:pic>
        <p:nvPicPr>
          <p:cNvPr id="9" name="browse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5500" y="925512"/>
            <a:ext cx="7137400" cy="522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6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81" y="406179"/>
            <a:ext cx="12192000" cy="1325563"/>
          </a:xfrm>
        </p:spPr>
        <p:txBody>
          <a:bodyPr>
            <a:normAutofit/>
          </a:bodyPr>
          <a:lstStyle/>
          <a:p>
            <a:r>
              <a:rPr lang="uk-UA" b="1" dirty="0" err="1">
                <a:solidFill>
                  <a:srgbClr val="060642"/>
                </a:solidFill>
                <a:latin typeface="Century Gothic" panose="020B0502020202020204" pitchFamily="34" charset="0"/>
              </a:rPr>
              <a:t>Кросбраузерність</a:t>
            </a:r>
            <a:endParaRPr lang="uk-UA" b="1" dirty="0">
              <a:solidFill>
                <a:srgbClr val="060642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1867" y="1486959"/>
            <a:ext cx="10515600" cy="4351338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Правильна верстка сайта, за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допомогою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якої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веб-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сторінки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сайта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однаково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відображаються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в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різних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браузерах </a:t>
            </a:r>
          </a:p>
          <a:p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Нагадаємо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що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ще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за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часів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Netscape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розробники</a:t>
            </a:r>
            <a:r>
              <a:rPr lang="ru-RU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додавали в </a:t>
            </a:r>
            <a:r>
              <a:rPr lang="en-US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HTML </a:t>
            </a:r>
            <a:r>
              <a:rPr lang="ru-RU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нові</a:t>
            </a:r>
            <a:r>
              <a:rPr lang="ru-RU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теги, </a:t>
            </a:r>
            <a:r>
              <a:rPr lang="ru-RU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які</a:t>
            </a:r>
            <a:r>
              <a:rPr lang="ru-RU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робили</a:t>
            </a:r>
            <a:r>
              <a:rPr lang="ru-RU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зовнішній</a:t>
            </a:r>
            <a:r>
              <a:rPr lang="ru-RU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вигляд</a:t>
            </a:r>
            <a:r>
              <a:rPr lang="ru-RU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документа </a:t>
            </a:r>
            <a:r>
              <a:rPr lang="ru-RU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більш</a:t>
            </a:r>
            <a:r>
              <a:rPr lang="ru-RU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привабливим</a:t>
            </a:r>
            <a:r>
              <a:rPr lang="ru-RU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ru-RU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Ці</a:t>
            </a:r>
            <a:r>
              <a:rPr lang="ru-RU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теги не </a:t>
            </a:r>
            <a:r>
              <a:rPr lang="ru-RU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були</a:t>
            </a:r>
            <a:r>
              <a:rPr lang="ru-RU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ru-RU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стандартизовані</a:t>
            </a:r>
            <a:r>
              <a:rPr lang="ru-RU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й </a:t>
            </a:r>
            <a:r>
              <a:rPr lang="ru-RU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працювали</a:t>
            </a:r>
            <a:r>
              <a:rPr lang="ru-RU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лише</a:t>
            </a:r>
            <a:r>
              <a:rPr lang="ru-RU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в </a:t>
            </a:r>
            <a:r>
              <a:rPr lang="ru-RU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</a:t>
            </a:r>
            <a:r>
              <a:rPr lang="ru-RU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певних</a:t>
            </a:r>
            <a:r>
              <a:rPr lang="ru-RU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браузерах.</a:t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  <p:pic>
        <p:nvPicPr>
          <p:cNvPr id="9218" name="Picture 2" descr="Результат пошуку зображень за запитом &quot;browser wars&quot;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116" y="4494098"/>
            <a:ext cx="4614332" cy="251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536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" y="236528"/>
            <a:ext cx="12192000" cy="1325563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Вендорні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префікси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endParaRPr lang="uk-UA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041" y="1527378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Кожен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браузер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має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власні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властивості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змінюють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поведінку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елемента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тільки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в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певному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браузері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та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ігноруються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іншими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платформами. 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Вендорні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префікси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— приставки до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стилів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CSS,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мають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змістовне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навантаження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лише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для тих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браузерів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до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яких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належать. </a:t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• -</a:t>
            </a:r>
            <a:r>
              <a:rPr lang="en-US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webkit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—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для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Google Chrome,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Safari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і </a:t>
            </a:r>
            <a:r>
              <a:rPr lang="en-US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iOs</a:t>
            </a:r>
            <a:b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• -</a:t>
            </a:r>
            <a:r>
              <a:rPr lang="en-US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moz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—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для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Mozilla</a:t>
            </a:r>
            <a:b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• -o —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для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Opera</a:t>
            </a:r>
            <a:b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• -</a:t>
            </a:r>
            <a:r>
              <a:rPr lang="en-US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ms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—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для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Internet Explorer </a:t>
            </a:r>
            <a:b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788" y="4021282"/>
            <a:ext cx="4072213" cy="229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2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127" y="651452"/>
            <a:ext cx="10543309" cy="1322820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Плагін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Autoprefxer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(https://autoprefxer.github.io)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аналізує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правила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CSS,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що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існують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на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сайті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та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додає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необхідні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вендорні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префікси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22"/>
          <a:stretch/>
        </p:blipFill>
        <p:spPr>
          <a:xfrm>
            <a:off x="1350818" y="1746417"/>
            <a:ext cx="10058400" cy="405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58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3200" y="945091"/>
            <a:ext cx="10515600" cy="4351338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кожен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браузер за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замовчуванням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має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певний</a:t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набір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базових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стилів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він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застосовує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до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сторінки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 У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різних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браузерах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ці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правила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трохи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відрізняються</a:t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Щоб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зробити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за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замовчуванням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відображення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сторінки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у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всіх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браузерах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однаковим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використовують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спеціальні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CSS-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файли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reset.css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або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normalize.css. </a:t>
            </a:r>
            <a:br>
              <a:rPr lang="en-US" dirty="0"/>
            </a:br>
            <a:endParaRPr lang="ru-RU" dirty="0"/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  <p:pic>
        <p:nvPicPr>
          <p:cNvPr id="11266" name="Picture 2" descr="Результат пошуку зображень за запитом &quot;reset css vs normalize css&quot;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66" y="3701958"/>
            <a:ext cx="5819775" cy="266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539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712" y="149096"/>
            <a:ext cx="12192000" cy="1325563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60642"/>
                </a:solidFill>
                <a:latin typeface="Century Gothic" panose="020B0502020202020204" pitchFamily="34" charset="0"/>
              </a:rPr>
              <a:t>Поміркуємо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197" y="1474659"/>
            <a:ext cx="7216752" cy="4351338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Статистика, якими браузерами переважно користуються наведеною на рисунку (джерело  </a:t>
            </a:r>
            <a:r>
              <a:rPr lang="en-US" dirty="0">
                <a:hlinkClick r:id="rId2"/>
              </a:rPr>
              <a:t>https://statcounter.com/</a:t>
            </a:r>
            <a:r>
              <a:rPr lang="uk-UA" dirty="0"/>
              <a:t>).</a:t>
            </a: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301" y="231205"/>
            <a:ext cx="2538718" cy="1243454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18633" r="21807"/>
          <a:stretch/>
        </p:blipFill>
        <p:spPr>
          <a:xfrm>
            <a:off x="7008790" y="1661444"/>
            <a:ext cx="5096124" cy="41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82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endParaRPr lang="uk-UA" b="1" dirty="0">
              <a:solidFill>
                <a:srgbClr val="06064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1825625"/>
            <a:ext cx="5365173" cy="4336184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Американський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веб-дизайнер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Ерік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Майєр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запропонував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CSS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Reset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у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травні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2007 року.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Майєр</a:t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написав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цілу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низку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популярних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у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світі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веб-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розробки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книжок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в тому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числі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«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Cascading Style Sheets: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The </a:t>
            </a:r>
            <a:r>
              <a:rPr lang="en-US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Defnitive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Guide», «Eric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Meyer on CSS» </a:t>
            </a:r>
            <a:b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440" y="2074641"/>
            <a:ext cx="3825524" cy="383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64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reset.css </a:t>
            </a:r>
            <a:endParaRPr lang="uk-UA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13064" y="1485900"/>
            <a:ext cx="10740736" cy="4691063"/>
          </a:xfrm>
        </p:spPr>
        <p:txBody>
          <a:bodyPr/>
          <a:lstStyle/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містить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перелік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усіх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можливих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HTML-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тегів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і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скидає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їх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значення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в нуль,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тобто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прибирає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всі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можливі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відступи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робить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шрифт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однаковим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у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всіх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тегах. Таким чином,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всі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заголовки й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абзаци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відображаються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простим текстом, одним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розміром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і без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відступів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Як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наслідок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відбувається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скидання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стилів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за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замовчуванням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у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всіх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браузерах.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Спочатку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на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сторінці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користувачу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слід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підключити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файл </a:t>
            </a: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reset.css, 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а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потім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власний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файл 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зі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стилями </a:t>
            </a: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style.css.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634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3199" y="829733"/>
            <a:ext cx="6722533" cy="516466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Скидати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всі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стилі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не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завжди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доречно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саме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тому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існує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ще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 один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інструмент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—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normalize.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На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відміну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reset.css - normalize.css 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 запропонований ще одним американським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веб-дизайнером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 –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Ніколасом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Галахером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нормалізує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стилі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тобто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приводить до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єдиного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вигляду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у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всіх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браузерах).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Після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його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застосування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базові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стилі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відображення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заголовків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розмір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шрифтів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відступи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тощо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уніфікуються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і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відображаються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у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всіх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браузерах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однаково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Завантажити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файл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можна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із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сайта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https://necolas.github.io/normalize.css </a:t>
            </a:r>
            <a:b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  <p:pic>
        <p:nvPicPr>
          <p:cNvPr id="1026" name="Picture 2" descr="Результат пошуку зображень за запитом &quot;nicolas gallagher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464" y="3154665"/>
            <a:ext cx="4792536" cy="269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111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816"/>
            <a:ext cx="121920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Normalize.css</a:t>
            </a:r>
            <a:endParaRPr lang="uk-UA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133" y="1346200"/>
            <a:ext cx="11430000" cy="5105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продукт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глибокого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дослідження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відмінностей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між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стилями за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замовчуванням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браузера, 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його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мета:</a:t>
            </a:r>
          </a:p>
          <a:p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зберігати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корисні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налаштування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  <a:p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нормалізувати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стилі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для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більшості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HTML-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елементів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; </a:t>
            </a:r>
          </a:p>
          <a:p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Коригувати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помилки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й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основні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невідповідності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браузера; </a:t>
            </a:r>
          </a:p>
          <a:p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удосконалювати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юзабіліті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непомітними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поліпшеннями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; </a:t>
            </a:r>
          </a:p>
          <a:p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пояснювати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код,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використовуючи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коментарі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та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детальну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документацію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Це сучасна альтернатива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CSS resets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Наразі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normalize.css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використовується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в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Twitter Bootstrap, HTML5</a:t>
            </a:r>
            <a:b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Boilerplate, GOV.UK, </a:t>
            </a:r>
            <a:r>
              <a:rPr lang="en-US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Rdio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, CSS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Tricks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і в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багатьох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інших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фреймворках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інструментах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і сайтах </a:t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</p:spTree>
    <p:extLst>
      <p:ext uri="{BB962C8B-B14F-4D97-AF65-F5344CB8AC3E}">
        <p14:creationId xmlns:p14="http://schemas.microsoft.com/office/powerpoint/2010/main" val="3756293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br>
              <a:rPr lang="uk-UA" b="1" dirty="0">
                <a:solidFill>
                  <a:srgbClr val="060642"/>
                </a:solidFill>
                <a:latin typeface="Century Gothic" panose="020B0502020202020204" pitchFamily="34" charset="0"/>
              </a:rPr>
            </a:br>
            <a:r>
              <a:rPr lang="uk-UA" b="1" dirty="0">
                <a:solidFill>
                  <a:srgbClr val="060642"/>
                </a:solidFill>
                <a:latin typeface="Century Gothic" panose="020B0502020202020204" pitchFamily="34" charset="0"/>
              </a:rPr>
              <a:t>Аналізуємо. Обговорюємо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Що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таке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кросбраузерність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браузери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знаєте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Що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таке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CSS-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хаки,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який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їх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недолік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Що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таке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вендорні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префікси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Чому </a:t>
            </a:r>
            <a:r>
              <a:rPr lang="uk-UA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вендорний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 префікс для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Google Chrome,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Safari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і </a:t>
            </a:r>
            <a:r>
              <a:rPr lang="en-US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iOs</a:t>
            </a:r>
            <a:b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однаковий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Чому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необхідно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спочатку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підключати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reset.css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і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тільки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потім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власний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style.css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Яким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чином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досягається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кросбраузерність</a:t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сайта?</a:t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</p:spTree>
    <p:extLst>
      <p:ext uri="{BB962C8B-B14F-4D97-AF65-F5344CB8AC3E}">
        <p14:creationId xmlns:p14="http://schemas.microsoft.com/office/powerpoint/2010/main" val="2792761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4500"/>
            <a:ext cx="12192000" cy="1031875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60642"/>
                </a:solidFill>
                <a:latin typeface="Century Gothic" panose="020B0502020202020204" pitchFamily="34" charset="0"/>
              </a:rPr>
              <a:t>Домашнє завдання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468" y="1476375"/>
            <a:ext cx="11755968" cy="2844800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На </a:t>
            </a:r>
            <a:r>
              <a:rPr lang="ru-RU" dirty="0" err="1">
                <a:latin typeface="Century Gothic" panose="020B0502020202020204" pitchFamily="34" charset="0"/>
              </a:rPr>
              <a:t>наступному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dirty="0" err="1">
                <a:latin typeface="Century Gothic" panose="020B0502020202020204" pitchFamily="34" charset="0"/>
              </a:rPr>
              <a:t>слайді</a:t>
            </a:r>
            <a:r>
              <a:rPr lang="ru-RU" dirty="0">
                <a:latin typeface="Century Gothic" panose="020B0502020202020204" pitchFamily="34" charset="0"/>
              </a:rPr>
              <a:t> наведено </a:t>
            </a:r>
            <a:r>
              <a:rPr lang="ru-RU" dirty="0" err="1">
                <a:latin typeface="Century Gothic" panose="020B0502020202020204" pitchFamily="34" charset="0"/>
              </a:rPr>
              <a:t>обкладинку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uk-UA" dirty="0">
                <a:latin typeface="Century Gothic" panose="020B0502020202020204" pitchFamily="34" charset="0"/>
              </a:rPr>
              <a:t>спеціального випуску</a:t>
            </a:r>
            <a:r>
              <a:rPr lang="ru-RU" dirty="0">
                <a:latin typeface="Century Gothic" panose="020B0502020202020204" pitchFamily="34" charset="0"/>
              </a:rPr>
              <a:t> журналу «</a:t>
            </a:r>
            <a:r>
              <a:rPr lang="en-US" dirty="0">
                <a:latin typeface="Century Gothic" panose="020B0502020202020204" pitchFamily="34" charset="0"/>
              </a:rPr>
              <a:t>Business Week</a:t>
            </a:r>
            <a:r>
              <a:rPr lang="uk-UA" dirty="0">
                <a:latin typeface="Century Gothic" panose="020B0502020202020204" pitchFamily="34" charset="0"/>
              </a:rPr>
              <a:t>»</a:t>
            </a:r>
            <a:r>
              <a:rPr lang="en-US" dirty="0">
                <a:latin typeface="Century Gothic" panose="020B0502020202020204" pitchFamily="34" charset="0"/>
              </a:rPr>
              <a:t> (1997</a:t>
            </a:r>
            <a:r>
              <a:rPr lang="uk-UA" dirty="0">
                <a:latin typeface="Century Gothic" panose="020B0502020202020204" pitchFamily="34" charset="0"/>
              </a:rPr>
              <a:t> року</a:t>
            </a:r>
            <a:r>
              <a:rPr lang="en-US" dirty="0">
                <a:latin typeface="Century Gothic" panose="020B0502020202020204" pitchFamily="34" charset="0"/>
              </a:rPr>
              <a:t>)</a:t>
            </a:r>
            <a:r>
              <a:rPr lang="uk-UA" dirty="0">
                <a:latin typeface="Century Gothic" panose="020B0502020202020204" pitchFamily="34" charset="0"/>
              </a:rPr>
              <a:t>.</a:t>
            </a:r>
          </a:p>
          <a:p>
            <a:r>
              <a:rPr lang="uk-UA" dirty="0">
                <a:latin typeface="Century Gothic" panose="020B0502020202020204" pitchFamily="34" charset="0"/>
              </a:rPr>
              <a:t>Знайдіть відомості про будь-яку компанію, представників якої ви бачите на обкладинці, зробіть невелике повідомлення про історію розвитку цієї компанії. </a:t>
            </a:r>
          </a:p>
          <a:p>
            <a:r>
              <a:rPr lang="uk-UA" dirty="0">
                <a:latin typeface="Century Gothic" panose="020B0502020202020204" pitchFamily="34" charset="0"/>
              </a:rPr>
              <a:t>Зробіть невелике </a:t>
            </a:r>
            <a:r>
              <a:rPr lang="uk-UA" dirty="0" err="1">
                <a:latin typeface="Century Gothic" panose="020B0502020202020204" pitchFamily="34" charset="0"/>
              </a:rPr>
              <a:t>ессе</a:t>
            </a:r>
            <a:r>
              <a:rPr lang="uk-UA" dirty="0">
                <a:latin typeface="Century Gothic" panose="020B0502020202020204" pitchFamily="34" charset="0"/>
              </a:rPr>
              <a:t> на тему «Що об</a:t>
            </a:r>
            <a:r>
              <a:rPr lang="en-US" dirty="0">
                <a:latin typeface="Century Gothic" panose="020B0502020202020204" pitchFamily="34" charset="0"/>
              </a:rPr>
              <a:t>’</a:t>
            </a:r>
            <a:r>
              <a:rPr lang="uk-UA" dirty="0" err="1">
                <a:latin typeface="Century Gothic" panose="020B0502020202020204" pitchFamily="34" charset="0"/>
              </a:rPr>
              <a:t>єднує</a:t>
            </a:r>
            <a:r>
              <a:rPr lang="uk-UA" dirty="0">
                <a:latin typeface="Century Gothic" panose="020B0502020202020204" pitchFamily="34" charset="0"/>
              </a:rPr>
              <a:t> всі ці компанії»</a:t>
            </a:r>
          </a:p>
          <a:p>
            <a:r>
              <a:rPr lang="uk-UA" dirty="0">
                <a:latin typeface="Century Gothic" panose="020B0502020202020204" pitchFamily="34" charset="0"/>
              </a:rPr>
              <a:t>Завантажте нижче </a:t>
            </a:r>
            <a:r>
              <a:rPr lang="uk-UA">
                <a:latin typeface="Century Gothic" panose="020B0502020202020204" pitchFamily="34" charset="0"/>
              </a:rPr>
              <a:t>своє повідомлення</a:t>
            </a:r>
            <a:endParaRPr lang="uk-UA" dirty="0">
              <a:latin typeface="Century Gothic" panose="020B0502020202020204" pitchFamily="34" charset="0"/>
            </a:endParaRPr>
          </a:p>
          <a:p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9353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06179"/>
            <a:ext cx="4279900" cy="5893021"/>
          </a:xfrm>
        </p:spPr>
        <p:txBody>
          <a:bodyPr>
            <a:normAutofit fontScale="85000" lnSpcReduction="20000"/>
          </a:bodyPr>
          <a:lstStyle/>
          <a:p>
            <a:r>
              <a:rPr lang="en-US" i="1" dirty="0"/>
              <a:t>Larry Ellison, Oracle; </a:t>
            </a:r>
          </a:p>
          <a:p>
            <a:r>
              <a:rPr lang="en-US" i="1" dirty="0"/>
              <a:t>Marc Andreessen, Netscape;</a:t>
            </a:r>
            <a:endParaRPr lang="uk-UA" i="1" dirty="0"/>
          </a:p>
          <a:p>
            <a:r>
              <a:rPr lang="uk-UA" i="1" dirty="0"/>
              <a:t> </a:t>
            </a:r>
            <a:r>
              <a:rPr lang="en-US" i="1" dirty="0"/>
              <a:t>Andy Grove, Intel;</a:t>
            </a:r>
            <a:endParaRPr lang="uk-UA" i="1" dirty="0"/>
          </a:p>
          <a:p>
            <a:r>
              <a:rPr lang="en-US" i="1" dirty="0"/>
              <a:t> Al </a:t>
            </a:r>
            <a:r>
              <a:rPr lang="en-US" i="1" dirty="0" err="1"/>
              <a:t>Shugart</a:t>
            </a:r>
            <a:r>
              <a:rPr lang="en-US" i="1" dirty="0"/>
              <a:t>, Seagate Technology; </a:t>
            </a:r>
            <a:endParaRPr lang="uk-UA" i="1" dirty="0"/>
          </a:p>
          <a:p>
            <a:r>
              <a:rPr lang="en-US" i="1" dirty="0"/>
              <a:t>Gordon Moore, Intel;</a:t>
            </a:r>
            <a:r>
              <a:rPr lang="uk-UA" i="1" dirty="0"/>
              <a:t> </a:t>
            </a:r>
          </a:p>
          <a:p>
            <a:r>
              <a:rPr lang="en-US" i="1" dirty="0"/>
              <a:t>John Chambers, Cisco Systems;</a:t>
            </a:r>
            <a:r>
              <a:rPr lang="uk-UA" i="1" dirty="0"/>
              <a:t> </a:t>
            </a:r>
          </a:p>
          <a:p>
            <a:r>
              <a:rPr lang="en-US" i="1" dirty="0"/>
              <a:t>Steve Jobs, Apple Computer, Pixar; </a:t>
            </a:r>
            <a:endParaRPr lang="uk-UA" i="1" dirty="0"/>
          </a:p>
          <a:p>
            <a:r>
              <a:rPr lang="en-US" i="1" dirty="0"/>
              <a:t>Scott McNealy, Sun Microsystems; </a:t>
            </a:r>
            <a:endParaRPr lang="uk-UA" i="1" dirty="0"/>
          </a:p>
          <a:p>
            <a:r>
              <a:rPr lang="en-US" i="1" dirty="0"/>
              <a:t>John </a:t>
            </a:r>
            <a:r>
              <a:rPr lang="en-US" i="1" dirty="0" err="1"/>
              <a:t>Doerr</a:t>
            </a:r>
            <a:r>
              <a:rPr lang="en-US" i="1" dirty="0"/>
              <a:t> ,</a:t>
            </a:r>
            <a:r>
              <a:rPr lang="en-US" i="1" dirty="0" err="1"/>
              <a:t>Kleiner</a:t>
            </a:r>
            <a:r>
              <a:rPr lang="en-US" i="1" dirty="0"/>
              <a:t> Perkins, </a:t>
            </a:r>
            <a:r>
              <a:rPr lang="en-US" i="1" dirty="0" err="1"/>
              <a:t>Caufield</a:t>
            </a:r>
            <a:r>
              <a:rPr lang="en-US" i="1" dirty="0"/>
              <a:t> &amp; Byers; </a:t>
            </a:r>
            <a:endParaRPr lang="uk-UA" i="1" dirty="0"/>
          </a:p>
          <a:p>
            <a:r>
              <a:rPr lang="en-US" i="1" dirty="0"/>
              <a:t>Larry </a:t>
            </a:r>
            <a:r>
              <a:rPr lang="en-US" i="1" dirty="0" err="1"/>
              <a:t>Sonsini</a:t>
            </a:r>
            <a:r>
              <a:rPr lang="en-US" i="1" dirty="0"/>
              <a:t>, Wilson </a:t>
            </a:r>
            <a:r>
              <a:rPr lang="en-US" i="1" dirty="0" err="1"/>
              <a:t>Sonsini</a:t>
            </a:r>
            <a:r>
              <a:rPr lang="en-US" i="1" dirty="0"/>
              <a:t> Goodrich &amp; </a:t>
            </a:r>
            <a:r>
              <a:rPr lang="en-US" i="1" dirty="0" err="1"/>
              <a:t>Rosati</a:t>
            </a:r>
            <a:r>
              <a:rPr lang="en-US" i="1" dirty="0"/>
              <a:t>; </a:t>
            </a:r>
            <a:endParaRPr lang="uk-UA" i="1" dirty="0"/>
          </a:p>
          <a:p>
            <a:r>
              <a:rPr lang="en-US" i="1" dirty="0"/>
              <a:t>Lew Platt, Hewlett-Packard; </a:t>
            </a:r>
            <a:endParaRPr lang="uk-UA" i="1" dirty="0"/>
          </a:p>
          <a:p>
            <a:r>
              <a:rPr lang="en-US" i="1" dirty="0"/>
              <a:t>Jim Clark, Netscape</a:t>
            </a:r>
            <a:endParaRPr lang="ru-RU" dirty="0"/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  <p:grpSp>
        <p:nvGrpSpPr>
          <p:cNvPr id="5" name="Группа 4"/>
          <p:cNvGrpSpPr/>
          <p:nvPr/>
        </p:nvGrpSpPr>
        <p:grpSpPr>
          <a:xfrm>
            <a:off x="4162852" y="617537"/>
            <a:ext cx="8200597" cy="5809695"/>
            <a:chOff x="4162852" y="617537"/>
            <a:chExt cx="8200597" cy="5809695"/>
          </a:xfrm>
        </p:grpSpPr>
        <p:pic>
          <p:nvPicPr>
            <p:cNvPr id="4098" name="Picture 2" descr="silicon valle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2852" y="617537"/>
              <a:ext cx="8200597" cy="5770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197600" y="6057900"/>
              <a:ext cx="3911600" cy="369332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solidFill>
                    <a:schemeClr val="bg1"/>
                  </a:solidFill>
                </a:rPr>
                <a:t>Серпень 1997 року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8005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r>
              <a:rPr lang="ru-RU" sz="2800" dirty="0" err="1">
                <a:solidFill>
                  <a:srgbClr val="060642"/>
                </a:solidFill>
                <a:latin typeface="Century Gothic" panose="020B0502020202020204" pitchFamily="34" charset="0"/>
              </a:rPr>
              <a:t>Еволюція</a:t>
            </a:r>
            <a:r>
              <a:rPr lang="ru-RU" sz="2800" dirty="0">
                <a:solidFill>
                  <a:srgbClr val="060642"/>
                </a:solidFill>
                <a:latin typeface="Century Gothic" panose="020B0502020202020204" pitchFamily="34" charset="0"/>
              </a:rPr>
              <a:t> веба (</a:t>
            </a:r>
            <a:r>
              <a:rPr lang="en-US" sz="2800" dirty="0">
                <a:hlinkClick r:id="rId2"/>
              </a:rPr>
              <a:t>http://www.evolutionoftheweb.com</a:t>
            </a:r>
            <a:r>
              <a:rPr lang="uk-UA" sz="2800" dirty="0"/>
              <a:t>)</a:t>
            </a:r>
            <a:endParaRPr lang="uk-UA" sz="2800" dirty="0">
              <a:solidFill>
                <a:srgbClr val="060642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41" y="514703"/>
            <a:ext cx="2538718" cy="1243454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14243"/>
            <a:ext cx="12192000" cy="477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60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4667" y="659463"/>
            <a:ext cx="12192000" cy="1325563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060642"/>
                </a:solidFill>
                <a:latin typeface="Century Gothic" panose="020B0502020202020204" pitchFamily="34" charset="0"/>
              </a:rPr>
              <a:t>Так виглядали</a:t>
            </a:r>
            <a:br>
              <a:rPr lang="uk-UA" b="1" dirty="0">
                <a:solidFill>
                  <a:srgbClr val="060642"/>
                </a:solidFill>
                <a:latin typeface="Century Gothic" panose="020B0502020202020204" pitchFamily="34" charset="0"/>
              </a:rPr>
            </a:br>
            <a:r>
              <a:rPr lang="uk-UA" b="1" dirty="0">
                <a:solidFill>
                  <a:srgbClr val="060642"/>
                </a:solidFill>
                <a:latin typeface="Century Gothic" panose="020B0502020202020204" pitchFamily="34" charset="0"/>
              </a:rPr>
              <a:t>майбутні</a:t>
            </a:r>
            <a:br>
              <a:rPr lang="uk-UA" b="1" dirty="0">
                <a:solidFill>
                  <a:srgbClr val="060642"/>
                </a:solidFill>
                <a:latin typeface="Century Gothic" panose="020B0502020202020204" pitchFamily="34" charset="0"/>
              </a:rPr>
            </a:br>
            <a:r>
              <a:rPr lang="uk-UA" b="1" dirty="0">
                <a:solidFill>
                  <a:srgbClr val="060642"/>
                </a:solidFill>
                <a:latin typeface="Century Gothic" panose="020B0502020202020204" pitchFamily="34" charset="0"/>
              </a:rPr>
              <a:t> гіганти ІТ-індустрії</a:t>
            </a: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  <p:pic>
        <p:nvPicPr>
          <p:cNvPr id="1026" name="Picture 2" descr="http://surgebook.com/uploads/user_15/images/zq86Q9QjcUZJAq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30" y="2369127"/>
            <a:ext cx="4381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urgebook.com/uploads/user_15/images/wlR69XPrlSPkZE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96" y="371006"/>
            <a:ext cx="4781550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urgebook.com/uploads/user_15/images/dDbeBxggiVsh0x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874" y="1985026"/>
            <a:ext cx="4381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urgebook.com/uploads/user_15/images/5Fdq7UvJwGca14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202" y="3413776"/>
            <a:ext cx="4381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230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4898"/>
            <a:ext cx="10515600" cy="1325563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60642"/>
                </a:solidFill>
                <a:latin typeface="Century Gothic" panose="020B0502020202020204" pitchFamily="34" charset="0"/>
              </a:rPr>
              <a:t>Трохи історії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-22003" y="1690688"/>
            <a:ext cx="6219603" cy="4347030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Веб-браузер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Тіма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Бернерса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Лі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WorldWideWeb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дозволяв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переглядати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текстові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сторінки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тоді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як перегляд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зображень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здійснювався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в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окремих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вікнах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і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був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з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чорно-білим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інтерфейсом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 Перший браузер,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який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отримав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графічний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інтерфейс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був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розроблений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у 1993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році</a:t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і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мав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назву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NCSA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Mosaic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500" y="1772559"/>
            <a:ext cx="5473243" cy="41049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394" y="446996"/>
            <a:ext cx="2536156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91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2158"/>
            <a:ext cx="12192000" cy="1325563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60642"/>
                </a:solidFill>
                <a:latin typeface="Century Gothic" panose="020B0502020202020204" pitchFamily="34" charset="0"/>
              </a:rPr>
              <a:t>Трохи історії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559" y="1649633"/>
            <a:ext cx="5028571" cy="3390476"/>
          </a:xfr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" y="1649633"/>
            <a:ext cx="6667500" cy="3863975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Наступником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Mosaic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став браузер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Netscape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Його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розробники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додавали в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HTML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нові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теги,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робили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зовнішній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вигляд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документа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більш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привабливим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Ці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теги не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були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стандартизовані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й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працювали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лише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в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Netscape.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Та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оскільки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частка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Netscape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на той час становила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понад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90 %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усіх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наявних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браузерів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це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проблемою не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було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4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300" y="180975"/>
            <a:ext cx="12192000" cy="1325563"/>
          </a:xfrm>
        </p:spPr>
        <p:txBody>
          <a:bodyPr>
            <a:normAutofit/>
          </a:bodyPr>
          <a:lstStyle/>
          <a:p>
            <a:r>
              <a:rPr lang="uk-UA" b="1" dirty="0" err="1">
                <a:solidFill>
                  <a:srgbClr val="060642"/>
                </a:solidFill>
                <a:latin typeface="Century Gothic" panose="020B0502020202020204" pitchFamily="34" charset="0"/>
              </a:rPr>
              <a:t>Браузерні</a:t>
            </a:r>
            <a:r>
              <a:rPr lang="uk-UA" b="1" dirty="0">
                <a:solidFill>
                  <a:srgbClr val="060642"/>
                </a:solidFill>
                <a:latin typeface="Century Gothic" panose="020B0502020202020204" pitchFamily="34" charset="0"/>
              </a:rPr>
              <a:t> війни – І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91941"/>
            <a:ext cx="6324600" cy="4702616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Поява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конкурента —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Internet Explorer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Microsoft —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і практично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відкрита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війна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між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двома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корпораціями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за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частку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ринку, яка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отримала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назву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«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війна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браузерів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»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призвела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до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серйозної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проблеми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що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полягала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у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відсутності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єдиних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стандартів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відображення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веб-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сторінок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Дійшло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до того,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що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на сайтах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вбудовувалися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кнопки «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Best viewed in Netscape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»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і «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Best viewed in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Internet Explorer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»</a:t>
            </a:r>
            <a:b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  <p:pic>
        <p:nvPicPr>
          <p:cNvPr id="3074" name="Picture 2" descr="Результат пошуку зображень за запитом &quot;марк андриссен и нетскейп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569" y="1672784"/>
            <a:ext cx="6093431" cy="452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1800" y="6172200"/>
            <a:ext cx="4813300" cy="36944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Марк  </a:t>
            </a:r>
            <a:r>
              <a:rPr lang="uk-UA" dirty="0" err="1">
                <a:solidFill>
                  <a:schemeClr val="bg1"/>
                </a:solidFill>
              </a:rPr>
              <a:t>Андріссен</a:t>
            </a:r>
            <a:r>
              <a:rPr lang="uk-UA" dirty="0">
                <a:solidFill>
                  <a:schemeClr val="bg1"/>
                </a:solidFill>
              </a:rPr>
              <a:t> – засновник </a:t>
            </a:r>
            <a:r>
              <a:rPr lang="en-US" dirty="0">
                <a:solidFill>
                  <a:schemeClr val="bg1"/>
                </a:solidFill>
              </a:rPr>
              <a:t>Netscape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275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r>
              <a:rPr lang="uk-UA" b="1" dirty="0" err="1">
                <a:solidFill>
                  <a:srgbClr val="060642"/>
                </a:solidFill>
                <a:latin typeface="Century Gothic" panose="020B0502020202020204" pitchFamily="34" charset="0"/>
              </a:rPr>
              <a:t>Браузерні</a:t>
            </a:r>
            <a:r>
              <a:rPr lang="uk-UA" b="1" dirty="0">
                <a:solidFill>
                  <a:srgbClr val="060642"/>
                </a:solidFill>
                <a:latin typeface="Century Gothic" panose="020B0502020202020204" pitchFamily="34" charset="0"/>
              </a:rPr>
              <a:t> війни</a:t>
            </a:r>
            <a:r>
              <a:rPr lang="en-US" b="1" dirty="0">
                <a:solidFill>
                  <a:srgbClr val="060642"/>
                </a:solidFill>
                <a:latin typeface="Century Gothic" panose="020B0502020202020204" pitchFamily="34" charset="0"/>
              </a:rPr>
              <a:t> - I</a:t>
            </a:r>
            <a:endParaRPr lang="uk-UA" b="1" dirty="0">
              <a:solidFill>
                <a:srgbClr val="060642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1950" y="1690688"/>
            <a:ext cx="6800850" cy="4351338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Топ-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менеджери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Microsoft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переманювали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ключових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співробітників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Netscape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 та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переходили до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погроз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якщо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це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не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вдавалося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Більш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того,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корпорація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тиснула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на великих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клієнтів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Netscape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і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провайдерів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погрожуючи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що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перестане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постачати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їм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ПЗ, - а для ІТ-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бізнесу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в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кінці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1990-х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це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означало крах</a:t>
            </a: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2FDFF"/>
              </a:clrFrom>
              <a:clrTo>
                <a:srgbClr val="F2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82" y="406179"/>
            <a:ext cx="2538718" cy="124345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117" y="1690687"/>
            <a:ext cx="5079365" cy="507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34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>
                <a:solidFill>
                  <a:srgbClr val="060642"/>
                </a:solidFill>
                <a:latin typeface="Century Gothic" panose="020B0502020202020204" pitchFamily="34" charset="0"/>
              </a:rPr>
              <a:t>Трохи історії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690688"/>
            <a:ext cx="5407985" cy="386462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300" y="1519670"/>
            <a:ext cx="7061200" cy="453823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Mozilla —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це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внутрішнє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ім’я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браузера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Netscape Navigator,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що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означає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Mosaic Killer (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вбивця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Mosaic).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Назва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здалася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співробітникам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фірми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занадто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зухвалою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пізніше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так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було</a:t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названо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нащадка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Navigator — Mozilla </a:t>
            </a:r>
            <a:r>
              <a:rPr lang="en-US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Foudation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Браузер же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отримав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назву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Phoenix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на честь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птаха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Фенікс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який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згоряє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щоб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відродитися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з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попелу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Згодом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цю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назву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було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змінено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на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Firebird (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Жар-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Птиця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), а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потім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на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Firefox (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дві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попередні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назви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вже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uk-UA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b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використовувалися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іншими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розробниками</a:t>
            </a:r>
            <a:r>
              <a:rPr lang="ru-RU" dirty="0"/>
              <a:t>).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45329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інформатика.potx" id="{969E901C-A73F-4ABF-96AB-6D2DAF51B302}" vid="{A7136400-2433-41AC-84BC-58F63F8D1CE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веб-технології_1.pptx</Template>
  <TotalTime>379</TotalTime>
  <Words>1282</Words>
  <Application>Microsoft Office PowerPoint</Application>
  <PresentationFormat>Широкоэкранный</PresentationFormat>
  <Paragraphs>85</Paragraphs>
  <Slides>26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Century Gothic</vt:lpstr>
      <vt:lpstr>Тема Office</vt:lpstr>
      <vt:lpstr>Кросбраузерна оптимізація сторінок сайту</vt:lpstr>
      <vt:lpstr>Поміркуємо</vt:lpstr>
      <vt:lpstr>Еволюція веба (http://www.evolutionoftheweb.com)</vt:lpstr>
      <vt:lpstr>Так виглядали майбутні  гіганти ІТ-індустрії</vt:lpstr>
      <vt:lpstr>Трохи історії</vt:lpstr>
      <vt:lpstr>Трохи історії</vt:lpstr>
      <vt:lpstr>Браузерні війни – І</vt:lpstr>
      <vt:lpstr>Браузерні війни - I</vt:lpstr>
      <vt:lpstr>Трохи історії</vt:lpstr>
      <vt:lpstr>Це цікаво</vt:lpstr>
      <vt:lpstr>Трохи історії</vt:lpstr>
      <vt:lpstr>Браузерні війни – ІІ</vt:lpstr>
      <vt:lpstr>Типовий мем про браузери</vt:lpstr>
      <vt:lpstr>Презентация PowerPoint</vt:lpstr>
      <vt:lpstr>Поміркуйте</vt:lpstr>
      <vt:lpstr>Кросбраузерність</vt:lpstr>
      <vt:lpstr>Вендорні префікси:</vt:lpstr>
      <vt:lpstr>Презентация PowerPoint</vt:lpstr>
      <vt:lpstr>Презентация PowerPoint</vt:lpstr>
      <vt:lpstr>Презентация PowerPoint</vt:lpstr>
      <vt:lpstr>reset.css </vt:lpstr>
      <vt:lpstr>Презентация PowerPoint</vt:lpstr>
      <vt:lpstr>Normalize.css</vt:lpstr>
      <vt:lpstr> Аналізуємо. Обговорюємо</vt:lpstr>
      <vt:lpstr>Домашнє завдання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</dc:creator>
  <cp:lastModifiedBy>Zoe</cp:lastModifiedBy>
  <cp:revision>41</cp:revision>
  <dcterms:created xsi:type="dcterms:W3CDTF">2019-07-24T11:39:25Z</dcterms:created>
  <dcterms:modified xsi:type="dcterms:W3CDTF">2021-10-06T13:19:40Z</dcterms:modified>
</cp:coreProperties>
</file>