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80" r:id="rId4"/>
    <p:sldId id="260" r:id="rId5"/>
    <p:sldId id="283" r:id="rId6"/>
    <p:sldId id="284" r:id="rId7"/>
    <p:sldId id="285" r:id="rId8"/>
    <p:sldId id="286" r:id="rId9"/>
    <p:sldId id="287" r:id="rId10"/>
    <p:sldId id="263" r:id="rId11"/>
    <p:sldId id="264" r:id="rId12"/>
    <p:sldId id="289" r:id="rId13"/>
    <p:sldId id="258" r:id="rId14"/>
    <p:sldId id="267" r:id="rId15"/>
    <p:sldId id="313" r:id="rId16"/>
    <p:sldId id="290" r:id="rId17"/>
    <p:sldId id="292" r:id="rId18"/>
    <p:sldId id="291" r:id="rId19"/>
    <p:sldId id="293" r:id="rId20"/>
    <p:sldId id="294" r:id="rId21"/>
    <p:sldId id="295" r:id="rId22"/>
    <p:sldId id="269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6" r:id="rId33"/>
    <p:sldId id="305" r:id="rId34"/>
    <p:sldId id="307" r:id="rId35"/>
    <p:sldId id="308" r:id="rId36"/>
    <p:sldId id="309" r:id="rId37"/>
    <p:sldId id="310" r:id="rId38"/>
    <p:sldId id="311" r:id="rId39"/>
    <p:sldId id="312" r:id="rId40"/>
    <p:sldId id="262" r:id="rId41"/>
    <p:sldId id="281" r:id="rId42"/>
    <p:sldId id="282" r:id="rId43"/>
  </p:sldIdLst>
  <p:sldSz cx="18288000" cy="10287000"/>
  <p:notesSz cx="18288000" cy="10287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56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талія Саєнко" initials="НС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276" y="-90"/>
      </p:cViewPr>
      <p:guideLst>
        <p:guide orient="horz" pos="2856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E5310-9B84-4EAD-8734-ACB6421EA4A2}" type="datetimeFigureOut">
              <a:rPr lang="uk-UA" smtClean="0"/>
              <a:t>06.10.2021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691C6-7590-49A2-91B1-4B12B06BCFC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031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691C6-7590-49A2-91B1-4B12B06BCFC5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4514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691C6-7590-49A2-91B1-4B12B06BCFC5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4949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691C6-7590-49A2-91B1-4B12B06BCFC5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6291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691C6-7590-49A2-91B1-4B12B06BCFC5}" type="slidenum">
              <a:rPr lang="uk-UA" smtClean="0"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5287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691C6-7590-49A2-91B1-4B12B06BCFC5}" type="slidenum">
              <a:rPr lang="uk-UA" smtClean="0"/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4931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691C6-7590-49A2-91B1-4B12B06BCFC5}" type="slidenum">
              <a:rPr lang="uk-UA" smtClean="0"/>
              <a:t>38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1513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691C6-7590-49A2-91B1-4B12B06BCFC5}" type="slidenum">
              <a:rPr lang="uk-UA" smtClean="0"/>
              <a:t>39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0692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691C6-7590-49A2-91B1-4B12B06BCFC5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5901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691C6-7590-49A2-91B1-4B12B06BCFC5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1611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691C6-7590-49A2-91B1-4B12B06BCFC5}" type="slidenum">
              <a:rPr lang="uk-UA" smtClean="0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3892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691C6-7590-49A2-91B1-4B12B06BCFC5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7336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691C6-7590-49A2-91B1-4B12B06BCFC5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5325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691C6-7590-49A2-91B1-4B12B06BCFC5}" type="slidenum">
              <a:rPr lang="uk-UA" smtClean="0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9013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691C6-7590-49A2-91B1-4B12B06BCFC5}" type="slidenum">
              <a:rPr lang="uk-UA" smtClean="0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9001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691C6-7590-49A2-91B1-4B12B06BCFC5}" type="slidenum">
              <a:rPr lang="uk-UA" smtClean="0"/>
              <a:t>33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9950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53019" y="2251247"/>
            <a:ext cx="15781960" cy="4003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00" b="0" i="0">
                <a:solidFill>
                  <a:srgbClr val="F4FAE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265825" y="5217394"/>
            <a:ext cx="15756348" cy="1825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7B3C15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750" b="0" i="0">
                <a:solidFill>
                  <a:srgbClr val="F4FAE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450" b="0" i="0">
                <a:solidFill>
                  <a:srgbClr val="6A8B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3070354" cy="3729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4733661" y="6000762"/>
            <a:ext cx="3554337" cy="42862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856326" y="2834760"/>
            <a:ext cx="609600" cy="635000"/>
          </a:xfrm>
          <a:custGeom>
            <a:avLst/>
            <a:gdLst/>
            <a:ahLst/>
            <a:cxnLst/>
            <a:rect l="l" t="t" r="r" b="b"/>
            <a:pathLst>
              <a:path w="609600" h="635000">
                <a:moveTo>
                  <a:pt x="304018" y="487205"/>
                </a:moveTo>
                <a:lnTo>
                  <a:pt x="195959" y="487205"/>
                </a:lnTo>
                <a:lnTo>
                  <a:pt x="215725" y="445033"/>
                </a:lnTo>
                <a:lnTo>
                  <a:pt x="238284" y="401770"/>
                </a:lnTo>
                <a:lnTo>
                  <a:pt x="263369" y="357915"/>
                </a:lnTo>
                <a:lnTo>
                  <a:pt x="290714" y="313967"/>
                </a:lnTo>
                <a:lnTo>
                  <a:pt x="320052" y="270424"/>
                </a:lnTo>
                <a:lnTo>
                  <a:pt x="351114" y="227785"/>
                </a:lnTo>
                <a:lnTo>
                  <a:pt x="383636" y="186548"/>
                </a:lnTo>
                <a:lnTo>
                  <a:pt x="417349" y="147212"/>
                </a:lnTo>
                <a:lnTo>
                  <a:pt x="451987" y="110275"/>
                </a:lnTo>
                <a:lnTo>
                  <a:pt x="487282" y="76237"/>
                </a:lnTo>
                <a:lnTo>
                  <a:pt x="522969" y="45595"/>
                </a:lnTo>
                <a:lnTo>
                  <a:pt x="558779" y="18848"/>
                </a:lnTo>
                <a:lnTo>
                  <a:pt x="586151" y="0"/>
                </a:lnTo>
                <a:lnTo>
                  <a:pt x="609593" y="31806"/>
                </a:lnTo>
                <a:lnTo>
                  <a:pt x="589734" y="49713"/>
                </a:lnTo>
                <a:lnTo>
                  <a:pt x="566782" y="72122"/>
                </a:lnTo>
                <a:lnTo>
                  <a:pt x="513875" y="130004"/>
                </a:lnTo>
                <a:lnTo>
                  <a:pt x="485054" y="165257"/>
                </a:lnTo>
                <a:lnTo>
                  <a:pt x="455411" y="204570"/>
                </a:lnTo>
                <a:lnTo>
                  <a:pt x="425515" y="247832"/>
                </a:lnTo>
                <a:lnTo>
                  <a:pt x="395932" y="294933"/>
                </a:lnTo>
                <a:lnTo>
                  <a:pt x="367230" y="345762"/>
                </a:lnTo>
                <a:lnTo>
                  <a:pt x="339978" y="400209"/>
                </a:lnTo>
                <a:lnTo>
                  <a:pt x="314742" y="458163"/>
                </a:lnTo>
                <a:lnTo>
                  <a:pt x="304018" y="487205"/>
                </a:lnTo>
                <a:close/>
              </a:path>
              <a:path w="609600" h="635000">
                <a:moveTo>
                  <a:pt x="214116" y="634671"/>
                </a:moveTo>
                <a:lnTo>
                  <a:pt x="173429" y="615081"/>
                </a:lnTo>
                <a:lnTo>
                  <a:pt x="121764" y="524279"/>
                </a:lnTo>
                <a:lnTo>
                  <a:pt x="89724" y="465970"/>
                </a:lnTo>
                <a:lnTo>
                  <a:pt x="61770" y="419311"/>
                </a:lnTo>
                <a:lnTo>
                  <a:pt x="37792" y="383013"/>
                </a:lnTo>
                <a:lnTo>
                  <a:pt x="17682" y="355788"/>
                </a:lnTo>
                <a:lnTo>
                  <a:pt x="1332" y="336346"/>
                </a:lnTo>
                <a:lnTo>
                  <a:pt x="0" y="333836"/>
                </a:lnTo>
                <a:lnTo>
                  <a:pt x="42025" y="316156"/>
                </a:lnTo>
                <a:lnTo>
                  <a:pt x="99488" y="366683"/>
                </a:lnTo>
                <a:lnTo>
                  <a:pt x="135186" y="404755"/>
                </a:lnTo>
                <a:lnTo>
                  <a:pt x="170308" y="448331"/>
                </a:lnTo>
                <a:lnTo>
                  <a:pt x="177344" y="459632"/>
                </a:lnTo>
                <a:lnTo>
                  <a:pt x="183001" y="468436"/>
                </a:lnTo>
                <a:lnTo>
                  <a:pt x="188725" y="476907"/>
                </a:lnTo>
                <a:lnTo>
                  <a:pt x="195959" y="487205"/>
                </a:lnTo>
                <a:lnTo>
                  <a:pt x="304018" y="487205"/>
                </a:lnTo>
                <a:lnTo>
                  <a:pt x="292089" y="519513"/>
                </a:lnTo>
                <a:lnTo>
                  <a:pt x="272589" y="584150"/>
                </a:lnTo>
                <a:lnTo>
                  <a:pt x="262557" y="603538"/>
                </a:lnTo>
                <a:lnTo>
                  <a:pt x="249884" y="619627"/>
                </a:lnTo>
                <a:lnTo>
                  <a:pt x="233949" y="630608"/>
                </a:lnTo>
                <a:lnTo>
                  <a:pt x="214116" y="634671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750" b="0" i="0">
                <a:solidFill>
                  <a:srgbClr val="F4FAE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101105" y="2943945"/>
            <a:ext cx="6123305" cy="60471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700" b="0" i="0">
                <a:solidFill>
                  <a:srgbClr val="6A8B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064005" y="2847736"/>
            <a:ext cx="6123305" cy="614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700" b="0" i="0">
                <a:solidFill>
                  <a:srgbClr val="6A8B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750" b="0" i="0">
                <a:solidFill>
                  <a:srgbClr val="F4FAE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A8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43642" y="2606398"/>
            <a:ext cx="8200714" cy="3343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750" b="0" i="0">
                <a:solidFill>
                  <a:srgbClr val="F4FAE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32718" y="2383253"/>
            <a:ext cx="9364980" cy="2715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50" b="0" i="0">
                <a:solidFill>
                  <a:srgbClr val="6A8B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31.jpg"/><Relationship Id="rId7" Type="http://schemas.openxmlformats.org/officeDocument/2006/relationships/image" Target="../media/image34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fif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5.png"/><Relationship Id="rId4" Type="http://schemas.microsoft.com/office/2017/06/relationships/model3d" Target="../media/model3d1.glb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5.png"/><Relationship Id="rId4" Type="http://schemas.microsoft.com/office/2017/06/relationships/model3d" Target="../media/model3d1.glb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5.png"/><Relationship Id="rId4" Type="http://schemas.microsoft.com/office/2017/06/relationships/model3d" Target="../media/model3d1.glb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5.png"/><Relationship Id="rId4" Type="http://schemas.microsoft.com/office/2017/06/relationships/model3d" Target="../media/model3d1.glb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A8B4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6857949" y="3089891"/>
            <a:ext cx="413384" cy="113030"/>
          </a:xfrm>
          <a:custGeom>
            <a:avLst/>
            <a:gdLst/>
            <a:ahLst/>
            <a:cxnLst/>
            <a:rect l="l" t="t" r="r" b="b"/>
            <a:pathLst>
              <a:path w="413384" h="113029">
                <a:moveTo>
                  <a:pt x="1927" y="7113"/>
                </a:moveTo>
                <a:lnTo>
                  <a:pt x="7569" y="7974"/>
                </a:lnTo>
                <a:lnTo>
                  <a:pt x="12564" y="7030"/>
                </a:lnTo>
                <a:lnTo>
                  <a:pt x="65081" y="573"/>
                </a:lnTo>
                <a:lnTo>
                  <a:pt x="117131" y="0"/>
                </a:lnTo>
                <a:lnTo>
                  <a:pt x="168829" y="3866"/>
                </a:lnTo>
                <a:lnTo>
                  <a:pt x="220288" y="10730"/>
                </a:lnTo>
                <a:lnTo>
                  <a:pt x="322943" y="27673"/>
                </a:lnTo>
                <a:lnTo>
                  <a:pt x="374368" y="34866"/>
                </a:lnTo>
                <a:lnTo>
                  <a:pt x="406679" y="55793"/>
                </a:lnTo>
                <a:lnTo>
                  <a:pt x="413334" y="79319"/>
                </a:lnTo>
                <a:lnTo>
                  <a:pt x="410973" y="88066"/>
                </a:lnTo>
                <a:lnTo>
                  <a:pt x="372746" y="112653"/>
                </a:lnTo>
                <a:lnTo>
                  <a:pt x="364014" y="112566"/>
                </a:lnTo>
                <a:lnTo>
                  <a:pt x="309828" y="105953"/>
                </a:lnTo>
                <a:lnTo>
                  <a:pt x="255767" y="98660"/>
                </a:lnTo>
                <a:lnTo>
                  <a:pt x="201991" y="89815"/>
                </a:lnTo>
                <a:lnTo>
                  <a:pt x="148658" y="78545"/>
                </a:lnTo>
                <a:lnTo>
                  <a:pt x="95927" y="63979"/>
                </a:lnTo>
                <a:lnTo>
                  <a:pt x="55570" y="44336"/>
                </a:lnTo>
                <a:lnTo>
                  <a:pt x="43042" y="36046"/>
                </a:lnTo>
                <a:lnTo>
                  <a:pt x="35747" y="31556"/>
                </a:lnTo>
                <a:lnTo>
                  <a:pt x="28063" y="27913"/>
                </a:lnTo>
                <a:lnTo>
                  <a:pt x="19937" y="25286"/>
                </a:lnTo>
                <a:lnTo>
                  <a:pt x="11317" y="23844"/>
                </a:lnTo>
                <a:lnTo>
                  <a:pt x="5576" y="23339"/>
                </a:lnTo>
                <a:lnTo>
                  <a:pt x="3788" y="22842"/>
                </a:lnTo>
                <a:lnTo>
                  <a:pt x="0" y="17529"/>
                </a:lnTo>
                <a:lnTo>
                  <a:pt x="1927" y="7113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669939" y="2262973"/>
            <a:ext cx="416559" cy="283210"/>
          </a:xfrm>
          <a:custGeom>
            <a:avLst/>
            <a:gdLst/>
            <a:ahLst/>
            <a:cxnLst/>
            <a:rect l="l" t="t" r="r" b="b"/>
            <a:pathLst>
              <a:path w="416559" h="283210">
                <a:moveTo>
                  <a:pt x="194315" y="117493"/>
                </a:moveTo>
                <a:lnTo>
                  <a:pt x="232621" y="90296"/>
                </a:lnTo>
                <a:lnTo>
                  <a:pt x="271243" y="63550"/>
                </a:lnTo>
                <a:lnTo>
                  <a:pt x="310278" y="37394"/>
                </a:lnTo>
                <a:lnTo>
                  <a:pt x="349820" y="11967"/>
                </a:lnTo>
                <a:lnTo>
                  <a:pt x="385502" y="0"/>
                </a:lnTo>
                <a:lnTo>
                  <a:pt x="398592" y="1832"/>
                </a:lnTo>
                <a:lnTo>
                  <a:pt x="410746" y="6928"/>
                </a:lnTo>
                <a:lnTo>
                  <a:pt x="416344" y="13919"/>
                </a:lnTo>
                <a:lnTo>
                  <a:pt x="415333" y="22879"/>
                </a:lnTo>
                <a:lnTo>
                  <a:pt x="355713" y="76497"/>
                </a:lnTo>
                <a:lnTo>
                  <a:pt x="320858" y="102642"/>
                </a:lnTo>
                <a:lnTo>
                  <a:pt x="250281" y="153775"/>
                </a:lnTo>
                <a:lnTo>
                  <a:pt x="216193" y="179176"/>
                </a:lnTo>
                <a:lnTo>
                  <a:pt x="181667" y="203952"/>
                </a:lnTo>
                <a:lnTo>
                  <a:pt x="146788" y="228232"/>
                </a:lnTo>
                <a:lnTo>
                  <a:pt x="111641" y="252149"/>
                </a:lnTo>
                <a:lnTo>
                  <a:pt x="67365" y="273826"/>
                </a:lnTo>
                <a:lnTo>
                  <a:pt x="18671" y="279979"/>
                </a:lnTo>
                <a:lnTo>
                  <a:pt x="12608" y="279704"/>
                </a:lnTo>
                <a:lnTo>
                  <a:pt x="3760" y="282823"/>
                </a:lnTo>
                <a:lnTo>
                  <a:pt x="0" y="264740"/>
                </a:lnTo>
                <a:lnTo>
                  <a:pt x="9681" y="266812"/>
                </a:lnTo>
                <a:lnTo>
                  <a:pt x="23404" y="263385"/>
                </a:lnTo>
                <a:lnTo>
                  <a:pt x="29751" y="258861"/>
                </a:lnTo>
                <a:lnTo>
                  <a:pt x="34277" y="252093"/>
                </a:lnTo>
                <a:lnTo>
                  <a:pt x="52295" y="229045"/>
                </a:lnTo>
                <a:lnTo>
                  <a:pt x="72828" y="208625"/>
                </a:lnTo>
                <a:lnTo>
                  <a:pt x="95083" y="190087"/>
                </a:lnTo>
                <a:lnTo>
                  <a:pt x="118267" y="172685"/>
                </a:lnTo>
                <a:lnTo>
                  <a:pt x="194315" y="117493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230600" y="1727644"/>
            <a:ext cx="154940" cy="385445"/>
          </a:xfrm>
          <a:custGeom>
            <a:avLst/>
            <a:gdLst/>
            <a:ahLst/>
            <a:cxnLst/>
            <a:rect l="l" t="t" r="r" b="b"/>
            <a:pathLst>
              <a:path w="154940" h="385444">
                <a:moveTo>
                  <a:pt x="109985" y="8260"/>
                </a:moveTo>
                <a:lnTo>
                  <a:pt x="120137" y="2313"/>
                </a:lnTo>
                <a:lnTo>
                  <a:pt x="129694" y="0"/>
                </a:lnTo>
                <a:lnTo>
                  <a:pt x="138768" y="1436"/>
                </a:lnTo>
                <a:lnTo>
                  <a:pt x="147475" y="6740"/>
                </a:lnTo>
                <a:lnTo>
                  <a:pt x="153128" y="13841"/>
                </a:lnTo>
                <a:lnTo>
                  <a:pt x="154737" y="21439"/>
                </a:lnTo>
                <a:lnTo>
                  <a:pt x="153421" y="29476"/>
                </a:lnTo>
                <a:lnTo>
                  <a:pt x="139540" y="65963"/>
                </a:lnTo>
                <a:lnTo>
                  <a:pt x="130396" y="94561"/>
                </a:lnTo>
                <a:lnTo>
                  <a:pt x="114002" y="152369"/>
                </a:lnTo>
                <a:lnTo>
                  <a:pt x="99901" y="198887"/>
                </a:lnTo>
                <a:lnTo>
                  <a:pt x="84003" y="244614"/>
                </a:lnTo>
                <a:lnTo>
                  <a:pt x="65523" y="289217"/>
                </a:lnTo>
                <a:lnTo>
                  <a:pt x="43672" y="332363"/>
                </a:lnTo>
                <a:lnTo>
                  <a:pt x="17664" y="373718"/>
                </a:lnTo>
                <a:lnTo>
                  <a:pt x="14446" y="378300"/>
                </a:lnTo>
                <a:lnTo>
                  <a:pt x="12696" y="385156"/>
                </a:lnTo>
                <a:lnTo>
                  <a:pt x="0" y="380526"/>
                </a:lnTo>
                <a:lnTo>
                  <a:pt x="824" y="375341"/>
                </a:lnTo>
                <a:lnTo>
                  <a:pt x="2698" y="371410"/>
                </a:lnTo>
                <a:lnTo>
                  <a:pt x="9309" y="352545"/>
                </a:lnTo>
                <a:lnTo>
                  <a:pt x="12780" y="333096"/>
                </a:lnTo>
                <a:lnTo>
                  <a:pt x="14998" y="313414"/>
                </a:lnTo>
                <a:lnTo>
                  <a:pt x="17850" y="293852"/>
                </a:lnTo>
                <a:lnTo>
                  <a:pt x="29196" y="242214"/>
                </a:lnTo>
                <a:lnTo>
                  <a:pt x="42556" y="191135"/>
                </a:lnTo>
                <a:lnTo>
                  <a:pt x="57427" y="140475"/>
                </a:lnTo>
                <a:lnTo>
                  <a:pt x="73305" y="90098"/>
                </a:lnTo>
                <a:lnTo>
                  <a:pt x="89686" y="39865"/>
                </a:lnTo>
                <a:lnTo>
                  <a:pt x="102922" y="13874"/>
                </a:lnTo>
                <a:lnTo>
                  <a:pt x="109985" y="8260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90692" y="2046414"/>
            <a:ext cx="63500" cy="133350"/>
          </a:xfrm>
          <a:custGeom>
            <a:avLst/>
            <a:gdLst/>
            <a:ahLst/>
            <a:cxnLst/>
            <a:rect l="l" t="t" r="r" b="b"/>
            <a:pathLst>
              <a:path w="63500" h="133350">
                <a:moveTo>
                  <a:pt x="24410" y="4932"/>
                </a:moveTo>
                <a:lnTo>
                  <a:pt x="29911" y="1548"/>
                </a:lnTo>
                <a:lnTo>
                  <a:pt x="36015" y="0"/>
                </a:lnTo>
                <a:lnTo>
                  <a:pt x="42548" y="369"/>
                </a:lnTo>
                <a:lnTo>
                  <a:pt x="49333" y="2737"/>
                </a:lnTo>
                <a:lnTo>
                  <a:pt x="57000" y="6531"/>
                </a:lnTo>
                <a:lnTo>
                  <a:pt x="62958" y="13590"/>
                </a:lnTo>
                <a:lnTo>
                  <a:pt x="59770" y="21801"/>
                </a:lnTo>
                <a:lnTo>
                  <a:pt x="52530" y="46945"/>
                </a:lnTo>
                <a:lnTo>
                  <a:pt x="47344" y="72718"/>
                </a:lnTo>
                <a:lnTo>
                  <a:pt x="40578" y="98004"/>
                </a:lnTo>
                <a:lnTo>
                  <a:pt x="28600" y="121688"/>
                </a:lnTo>
                <a:lnTo>
                  <a:pt x="25397" y="126259"/>
                </a:lnTo>
                <a:lnTo>
                  <a:pt x="24390" y="132828"/>
                </a:lnTo>
                <a:lnTo>
                  <a:pt x="8567" y="131175"/>
                </a:lnTo>
                <a:lnTo>
                  <a:pt x="10508" y="124028"/>
                </a:lnTo>
                <a:lnTo>
                  <a:pt x="8560" y="119038"/>
                </a:lnTo>
                <a:lnTo>
                  <a:pt x="2095" y="96492"/>
                </a:lnTo>
                <a:lnTo>
                  <a:pt x="0" y="73927"/>
                </a:lnTo>
                <a:lnTo>
                  <a:pt x="2001" y="51332"/>
                </a:lnTo>
                <a:lnTo>
                  <a:pt x="7828" y="28697"/>
                </a:lnTo>
                <a:lnTo>
                  <a:pt x="10429" y="22131"/>
                </a:lnTo>
                <a:lnTo>
                  <a:pt x="13858" y="15952"/>
                </a:lnTo>
                <a:lnTo>
                  <a:pt x="18418" y="10204"/>
                </a:lnTo>
                <a:lnTo>
                  <a:pt x="24410" y="4932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932448" y="2782794"/>
            <a:ext cx="124460" cy="23495"/>
          </a:xfrm>
          <a:custGeom>
            <a:avLst/>
            <a:gdLst/>
            <a:ahLst/>
            <a:cxnLst/>
            <a:rect l="l" t="t" r="r" b="b"/>
            <a:pathLst>
              <a:path w="124459" h="23495">
                <a:moveTo>
                  <a:pt x="0" y="3860"/>
                </a:moveTo>
                <a:lnTo>
                  <a:pt x="17455" y="594"/>
                </a:lnTo>
                <a:lnTo>
                  <a:pt x="34834" y="0"/>
                </a:lnTo>
                <a:lnTo>
                  <a:pt x="80061" y="2539"/>
                </a:lnTo>
                <a:lnTo>
                  <a:pt x="117368" y="6697"/>
                </a:lnTo>
                <a:lnTo>
                  <a:pt x="124354" y="6225"/>
                </a:lnTo>
                <a:lnTo>
                  <a:pt x="123259" y="21611"/>
                </a:lnTo>
                <a:lnTo>
                  <a:pt x="117135" y="21467"/>
                </a:lnTo>
                <a:lnTo>
                  <a:pt x="112443" y="22063"/>
                </a:lnTo>
                <a:lnTo>
                  <a:pt x="83522" y="23046"/>
                </a:lnTo>
                <a:lnTo>
                  <a:pt x="55294" y="19388"/>
                </a:lnTo>
                <a:lnTo>
                  <a:pt x="27531" y="12517"/>
                </a:lnTo>
                <a:lnTo>
                  <a:pt x="0" y="3860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-379467" y="-181254"/>
            <a:ext cx="10247630" cy="10287000"/>
            <a:chOff x="0" y="0"/>
            <a:chExt cx="10247630" cy="10287000"/>
          </a:xfrm>
        </p:grpSpPr>
        <p:sp>
          <p:nvSpPr>
            <p:cNvPr id="9" name="object 9"/>
            <p:cNvSpPr/>
            <p:nvPr/>
          </p:nvSpPr>
          <p:spPr>
            <a:xfrm>
              <a:off x="0" y="3673459"/>
              <a:ext cx="7921643" cy="66135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65558" y="0"/>
              <a:ext cx="8582024" cy="66195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0"/>
              <a:ext cx="4231932" cy="5279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3516229"/>
              <a:ext cx="3779597" cy="60082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552109" y="8487540"/>
            <a:ext cx="4943475" cy="51552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endParaRPr sz="3250" dirty="0">
              <a:latin typeface="Noto Sans"/>
              <a:cs typeface="Noto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20000" y="241454"/>
            <a:ext cx="11047467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  <a:tabLst>
                <a:tab pos="672465" algn="l"/>
                <a:tab pos="1650364" algn="l"/>
                <a:tab pos="2615565" algn="l"/>
                <a:tab pos="3384550" algn="l"/>
                <a:tab pos="4389120" algn="l"/>
              </a:tabLst>
            </a:pPr>
            <a:endParaRPr sz="2400" dirty="0">
              <a:latin typeface="Garamond"/>
              <a:cs typeface="Garamond"/>
            </a:endParaRPr>
          </a:p>
        </p:txBody>
      </p:sp>
      <p:sp>
        <p:nvSpPr>
          <p:cNvPr id="19" name="Заголовок 18">
            <a:extLst>
              <a:ext uri="{FF2B5EF4-FFF2-40B4-BE49-F238E27FC236}">
                <a16:creationId xmlns:a16="http://schemas.microsoft.com/office/drawing/2014/main" xmlns="" id="{C4623FE3-102E-4AA5-9D84-03B98FBE4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636" y="1382997"/>
            <a:ext cx="13941532" cy="715849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uk-UA" sz="8000" dirty="0"/>
              <a:t>Навчальний модуль </a:t>
            </a:r>
            <a:br>
              <a:rPr lang="uk-UA" sz="8000" dirty="0"/>
            </a:br>
            <a:r>
              <a:rPr lang="uk-UA" sz="8000" dirty="0"/>
              <a:t>«Кулінарія»</a:t>
            </a:r>
            <a:br>
              <a:rPr lang="uk-UA" sz="8000" dirty="0"/>
            </a:br>
            <a:r>
              <a:rPr lang="uk-UA" sz="8000" dirty="0"/>
              <a:t>Творчий проєкт «Кенді бар»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xfrm>
            <a:off x="762001" y="2943945"/>
            <a:ext cx="7462410" cy="5445530"/>
          </a:xfrm>
          <a:prstGeom prst="rect">
            <a:avLst/>
          </a:prstGeom>
        </p:spPr>
        <p:txBody>
          <a:bodyPr vert="horz" wrap="square" lIns="0" tIns="394970" rIns="0" bIns="0" rtlCol="0">
            <a:spAutoFit/>
          </a:bodyPr>
          <a:lstStyle/>
          <a:p>
            <a:pPr marL="12700" marR="5080" algn="ctr">
              <a:lnSpc>
                <a:spcPct val="122800"/>
              </a:lnSpc>
              <a:spcBef>
                <a:spcPts val="495"/>
              </a:spcBef>
            </a:pPr>
            <a:endParaRPr lang="uk-UA" sz="2800" spc="85" dirty="0">
              <a:solidFill>
                <a:srgbClr val="7B3C15"/>
              </a:solidFill>
              <a:latin typeface="Garamond"/>
              <a:cs typeface="Garamond"/>
            </a:endParaRPr>
          </a:p>
          <a:p>
            <a:pPr marL="12700" marR="5080" algn="ctr">
              <a:lnSpc>
                <a:spcPct val="122800"/>
              </a:lnSpc>
              <a:spcBef>
                <a:spcPts val="495"/>
              </a:spcBef>
            </a:pPr>
            <a:r>
              <a:rPr lang="uk-UA" sz="5400" b="1" spc="85" dirty="0">
                <a:solidFill>
                  <a:schemeClr val="accent3">
                    <a:lumMod val="50000"/>
                  </a:schemeClr>
                </a:solidFill>
                <a:latin typeface="Garamond"/>
                <a:cs typeface="Garamond"/>
              </a:rPr>
              <a:t>Первинна обробка</a:t>
            </a:r>
          </a:p>
          <a:p>
            <a:pPr marL="12700" marR="5080" algn="ctr">
              <a:lnSpc>
                <a:spcPct val="122800"/>
              </a:lnSpc>
              <a:spcBef>
                <a:spcPts val="495"/>
              </a:spcBef>
            </a:pPr>
            <a:r>
              <a:rPr lang="uk-UA" sz="3600" spc="85" dirty="0">
                <a:solidFill>
                  <a:srgbClr val="7B3C15"/>
                </a:solidFill>
                <a:latin typeface="Garamond"/>
                <a:cs typeface="Garamond"/>
              </a:rPr>
              <a:t>сортування, миття, очищення, нарізування, відбивання, панірування, перемішування, протирання, формування, збивання, просіювання, замочування</a:t>
            </a:r>
            <a:endParaRPr sz="3600" dirty="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819226" y="2778033"/>
            <a:ext cx="609600" cy="635000"/>
          </a:xfrm>
          <a:custGeom>
            <a:avLst/>
            <a:gdLst/>
            <a:ahLst/>
            <a:cxnLst/>
            <a:rect l="l" t="t" r="r" b="b"/>
            <a:pathLst>
              <a:path w="609600" h="635000">
                <a:moveTo>
                  <a:pt x="304018" y="487205"/>
                </a:moveTo>
                <a:lnTo>
                  <a:pt x="195959" y="487205"/>
                </a:lnTo>
                <a:lnTo>
                  <a:pt x="215725" y="445033"/>
                </a:lnTo>
                <a:lnTo>
                  <a:pt x="238284" y="401770"/>
                </a:lnTo>
                <a:lnTo>
                  <a:pt x="263369" y="357915"/>
                </a:lnTo>
                <a:lnTo>
                  <a:pt x="290714" y="313967"/>
                </a:lnTo>
                <a:lnTo>
                  <a:pt x="320052" y="270424"/>
                </a:lnTo>
                <a:lnTo>
                  <a:pt x="351114" y="227785"/>
                </a:lnTo>
                <a:lnTo>
                  <a:pt x="383636" y="186548"/>
                </a:lnTo>
                <a:lnTo>
                  <a:pt x="417349" y="147212"/>
                </a:lnTo>
                <a:lnTo>
                  <a:pt x="451987" y="110275"/>
                </a:lnTo>
                <a:lnTo>
                  <a:pt x="487282" y="76237"/>
                </a:lnTo>
                <a:lnTo>
                  <a:pt x="522969" y="45595"/>
                </a:lnTo>
                <a:lnTo>
                  <a:pt x="558779" y="18848"/>
                </a:lnTo>
                <a:lnTo>
                  <a:pt x="586151" y="0"/>
                </a:lnTo>
                <a:lnTo>
                  <a:pt x="609593" y="31806"/>
                </a:lnTo>
                <a:lnTo>
                  <a:pt x="589734" y="49713"/>
                </a:lnTo>
                <a:lnTo>
                  <a:pt x="566782" y="72122"/>
                </a:lnTo>
                <a:lnTo>
                  <a:pt x="513875" y="130004"/>
                </a:lnTo>
                <a:lnTo>
                  <a:pt x="485054" y="165257"/>
                </a:lnTo>
                <a:lnTo>
                  <a:pt x="455411" y="204570"/>
                </a:lnTo>
                <a:lnTo>
                  <a:pt x="425515" y="247832"/>
                </a:lnTo>
                <a:lnTo>
                  <a:pt x="395932" y="294933"/>
                </a:lnTo>
                <a:lnTo>
                  <a:pt x="367230" y="345762"/>
                </a:lnTo>
                <a:lnTo>
                  <a:pt x="339978" y="400209"/>
                </a:lnTo>
                <a:lnTo>
                  <a:pt x="314742" y="458163"/>
                </a:lnTo>
                <a:lnTo>
                  <a:pt x="304018" y="487205"/>
                </a:lnTo>
                <a:close/>
              </a:path>
              <a:path w="609600" h="635000">
                <a:moveTo>
                  <a:pt x="214116" y="634671"/>
                </a:moveTo>
                <a:lnTo>
                  <a:pt x="173429" y="615081"/>
                </a:lnTo>
                <a:lnTo>
                  <a:pt x="121764" y="524279"/>
                </a:lnTo>
                <a:lnTo>
                  <a:pt x="89724" y="465970"/>
                </a:lnTo>
                <a:lnTo>
                  <a:pt x="61770" y="419311"/>
                </a:lnTo>
                <a:lnTo>
                  <a:pt x="37792" y="383013"/>
                </a:lnTo>
                <a:lnTo>
                  <a:pt x="17682" y="355788"/>
                </a:lnTo>
                <a:lnTo>
                  <a:pt x="1332" y="336346"/>
                </a:lnTo>
                <a:lnTo>
                  <a:pt x="0" y="333836"/>
                </a:lnTo>
                <a:lnTo>
                  <a:pt x="42025" y="316156"/>
                </a:lnTo>
                <a:lnTo>
                  <a:pt x="99488" y="366683"/>
                </a:lnTo>
                <a:lnTo>
                  <a:pt x="135186" y="404755"/>
                </a:lnTo>
                <a:lnTo>
                  <a:pt x="170308" y="448331"/>
                </a:lnTo>
                <a:lnTo>
                  <a:pt x="177344" y="459632"/>
                </a:lnTo>
                <a:lnTo>
                  <a:pt x="183001" y="468436"/>
                </a:lnTo>
                <a:lnTo>
                  <a:pt x="188725" y="476907"/>
                </a:lnTo>
                <a:lnTo>
                  <a:pt x="195959" y="487205"/>
                </a:lnTo>
                <a:lnTo>
                  <a:pt x="304018" y="487205"/>
                </a:lnTo>
                <a:lnTo>
                  <a:pt x="292089" y="519513"/>
                </a:lnTo>
                <a:lnTo>
                  <a:pt x="272589" y="584150"/>
                </a:lnTo>
                <a:lnTo>
                  <a:pt x="262557" y="603538"/>
                </a:lnTo>
                <a:lnTo>
                  <a:pt x="249884" y="619627"/>
                </a:lnTo>
                <a:lnTo>
                  <a:pt x="233949" y="630608"/>
                </a:lnTo>
                <a:lnTo>
                  <a:pt x="214116" y="634671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sz="half" idx="3"/>
          </p:nvPr>
        </p:nvSpPr>
        <p:spPr>
          <a:xfrm>
            <a:off x="9313607" y="2752223"/>
            <a:ext cx="8991599" cy="5612114"/>
          </a:xfrm>
          <a:prstGeom prst="rect">
            <a:avLst/>
          </a:prstGeom>
        </p:spPr>
        <p:txBody>
          <a:bodyPr vert="horz" wrap="square" lIns="0" tIns="462915" rIns="0" bIns="0" rtlCol="0">
            <a:spAutoFit/>
          </a:bodyPr>
          <a:lstStyle/>
          <a:p>
            <a:pPr marL="12700" marR="5080" algn="ctr">
              <a:lnSpc>
                <a:spcPct val="122800"/>
              </a:lnSpc>
              <a:spcBef>
                <a:spcPts val="715"/>
              </a:spcBef>
            </a:pPr>
            <a:endParaRPr lang="uk-UA" sz="2800" spc="85" dirty="0">
              <a:solidFill>
                <a:srgbClr val="7B3C15"/>
              </a:solidFill>
              <a:latin typeface="Garamond"/>
              <a:cs typeface="Garamond"/>
            </a:endParaRPr>
          </a:p>
          <a:p>
            <a:pPr marL="12700" marR="5080" algn="ctr">
              <a:lnSpc>
                <a:spcPct val="122800"/>
              </a:lnSpc>
              <a:spcBef>
                <a:spcPts val="715"/>
              </a:spcBef>
            </a:pPr>
            <a:r>
              <a:rPr lang="uk-UA" sz="5400" b="1" spc="85" dirty="0">
                <a:solidFill>
                  <a:schemeClr val="accent3">
                    <a:lumMod val="50000"/>
                  </a:schemeClr>
                </a:solidFill>
                <a:latin typeface="Garamond"/>
                <a:cs typeface="Garamond"/>
              </a:rPr>
              <a:t>Теплова обробка</a:t>
            </a:r>
          </a:p>
          <a:p>
            <a:pPr marL="584200" marR="5080" indent="-571500" algn="l">
              <a:lnSpc>
                <a:spcPct val="122800"/>
              </a:lnSpc>
              <a:spcBef>
                <a:spcPts val="715"/>
              </a:spcBef>
              <a:buFont typeface="Arial" panose="020B0604020202020204" pitchFamily="34" charset="0"/>
              <a:buChar char="•"/>
            </a:pPr>
            <a:r>
              <a:rPr lang="uk-UA" sz="3600" spc="85" dirty="0">
                <a:solidFill>
                  <a:srgbClr val="7B3C15"/>
                </a:solidFill>
                <a:latin typeface="Garamond"/>
                <a:cs typeface="Garamond"/>
              </a:rPr>
              <a:t>основні прийоми – варіння, смаження</a:t>
            </a:r>
          </a:p>
          <a:p>
            <a:pPr marL="584200" marR="5080" indent="-571500" algn="l">
              <a:lnSpc>
                <a:spcPct val="122800"/>
              </a:lnSpc>
              <a:spcBef>
                <a:spcPts val="715"/>
              </a:spcBef>
              <a:buFont typeface="Arial" panose="020B0604020202020204" pitchFamily="34" charset="0"/>
              <a:buChar char="•"/>
            </a:pPr>
            <a:r>
              <a:rPr lang="uk-UA" sz="3600" spc="85" dirty="0">
                <a:solidFill>
                  <a:srgbClr val="7B3C15"/>
                </a:solidFill>
                <a:latin typeface="Garamond"/>
                <a:cs typeface="Garamond"/>
              </a:rPr>
              <a:t>комбіновані – тушкування, запікання, варіння з подальшим обсмажуванням</a:t>
            </a:r>
          </a:p>
          <a:p>
            <a:pPr marL="584200" marR="5080" indent="-571500" algn="l">
              <a:lnSpc>
                <a:spcPct val="122800"/>
              </a:lnSpc>
              <a:spcBef>
                <a:spcPts val="715"/>
              </a:spcBef>
              <a:buFont typeface="Arial" panose="020B0604020202020204" pitchFamily="34" charset="0"/>
              <a:buChar char="•"/>
            </a:pPr>
            <a:r>
              <a:rPr lang="uk-UA" sz="3600" spc="85" dirty="0">
                <a:solidFill>
                  <a:srgbClr val="7B3C15"/>
                </a:solidFill>
                <a:latin typeface="Garamond"/>
                <a:cs typeface="Garamond"/>
              </a:rPr>
              <a:t>допоміжні – пасерування, бланшування </a:t>
            </a:r>
            <a:endParaRPr sz="36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3300" dirty="0">
              <a:latin typeface="Garamond"/>
              <a:cs typeface="Garamon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38400" y="833795"/>
            <a:ext cx="16078199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8000" spc="95" dirty="0">
                <a:solidFill>
                  <a:srgbClr val="7B3C15"/>
                </a:solidFill>
                <a:latin typeface="Garamond"/>
                <a:cs typeface="Garamond"/>
              </a:rPr>
              <a:t>Основні види обробки продуктів</a:t>
            </a:r>
            <a:endParaRPr sz="8000" dirty="0">
              <a:latin typeface="Garamond"/>
              <a:cs typeface="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5"/>
            <a:ext cx="14230350" cy="10287000"/>
          </a:xfrm>
          <a:custGeom>
            <a:avLst/>
            <a:gdLst/>
            <a:ahLst/>
            <a:cxnLst/>
            <a:rect l="l" t="t" r="r" b="b"/>
            <a:pathLst>
              <a:path w="14230350" h="10287000">
                <a:moveTo>
                  <a:pt x="0" y="10286999"/>
                </a:moveTo>
                <a:lnTo>
                  <a:pt x="14230349" y="10286999"/>
                </a:lnTo>
                <a:lnTo>
                  <a:pt x="14230349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13715635" y="5"/>
            <a:ext cx="4572635" cy="10287000"/>
            <a:chOff x="13715635" y="5"/>
            <a:chExt cx="4572635" cy="10287000"/>
          </a:xfrm>
        </p:grpSpPr>
        <p:sp>
          <p:nvSpPr>
            <p:cNvPr id="4" name="object 4"/>
            <p:cNvSpPr/>
            <p:nvPr/>
          </p:nvSpPr>
          <p:spPr>
            <a:xfrm>
              <a:off x="14230349" y="5"/>
              <a:ext cx="4057650" cy="10287000"/>
            </a:xfrm>
            <a:custGeom>
              <a:avLst/>
              <a:gdLst/>
              <a:ahLst/>
              <a:cxnLst/>
              <a:rect l="l" t="t" r="r" b="b"/>
              <a:pathLst>
                <a:path w="4057650" h="10287000">
                  <a:moveTo>
                    <a:pt x="405764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4057649" y="0"/>
                  </a:lnTo>
                  <a:lnTo>
                    <a:pt x="4057649" y="10286999"/>
                  </a:lnTo>
                  <a:close/>
                </a:path>
              </a:pathLst>
            </a:custGeom>
            <a:solidFill>
              <a:srgbClr val="6A8B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715635" y="5"/>
              <a:ext cx="4572364" cy="32899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6522262"/>
            <a:ext cx="3001303" cy="37647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77598" y="3923255"/>
            <a:ext cx="453390" cy="123825"/>
          </a:xfrm>
          <a:custGeom>
            <a:avLst/>
            <a:gdLst/>
            <a:ahLst/>
            <a:cxnLst/>
            <a:rect l="l" t="t" r="r" b="b"/>
            <a:pathLst>
              <a:path w="453390" h="123825">
                <a:moveTo>
                  <a:pt x="2120" y="8225"/>
                </a:moveTo>
                <a:lnTo>
                  <a:pt x="8307" y="9166"/>
                </a:lnTo>
                <a:lnTo>
                  <a:pt x="13786" y="8128"/>
                </a:lnTo>
                <a:lnTo>
                  <a:pt x="64219" y="1518"/>
                </a:lnTo>
                <a:lnTo>
                  <a:pt x="114246" y="0"/>
                </a:lnTo>
                <a:lnTo>
                  <a:pt x="163950" y="2511"/>
                </a:lnTo>
                <a:lnTo>
                  <a:pt x="213416" y="7992"/>
                </a:lnTo>
                <a:lnTo>
                  <a:pt x="262728" y="15382"/>
                </a:lnTo>
                <a:lnTo>
                  <a:pt x="361226" y="31652"/>
                </a:lnTo>
                <a:lnTo>
                  <a:pt x="410581" y="38411"/>
                </a:lnTo>
                <a:lnTo>
                  <a:pt x="446006" y="61333"/>
                </a:lnTo>
                <a:lnTo>
                  <a:pt x="453289" y="87120"/>
                </a:lnTo>
                <a:lnTo>
                  <a:pt x="450694" y="96711"/>
                </a:lnTo>
                <a:lnTo>
                  <a:pt x="418468" y="121480"/>
                </a:lnTo>
                <a:lnTo>
                  <a:pt x="408752" y="123690"/>
                </a:lnTo>
                <a:lnTo>
                  <a:pt x="399175" y="123601"/>
                </a:lnTo>
                <a:lnTo>
                  <a:pt x="349649" y="117615"/>
                </a:lnTo>
                <a:lnTo>
                  <a:pt x="300199" y="111221"/>
                </a:lnTo>
                <a:lnTo>
                  <a:pt x="250926" y="103867"/>
                </a:lnTo>
                <a:lnTo>
                  <a:pt x="201931" y="94999"/>
                </a:lnTo>
                <a:lnTo>
                  <a:pt x="153315" y="84063"/>
                </a:lnTo>
                <a:lnTo>
                  <a:pt x="105178" y="70508"/>
                </a:lnTo>
                <a:lnTo>
                  <a:pt x="60930" y="48999"/>
                </a:lnTo>
                <a:lnTo>
                  <a:pt x="47194" y="39919"/>
                </a:lnTo>
                <a:lnTo>
                  <a:pt x="39197" y="35001"/>
                </a:lnTo>
                <a:lnTo>
                  <a:pt x="30772" y="31012"/>
                </a:lnTo>
                <a:lnTo>
                  <a:pt x="21861" y="28136"/>
                </a:lnTo>
                <a:lnTo>
                  <a:pt x="12408" y="26561"/>
                </a:lnTo>
                <a:lnTo>
                  <a:pt x="6112" y="26012"/>
                </a:lnTo>
                <a:lnTo>
                  <a:pt x="4151" y="25468"/>
                </a:lnTo>
                <a:lnTo>
                  <a:pt x="0" y="19644"/>
                </a:lnTo>
                <a:lnTo>
                  <a:pt x="2120" y="8225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15553" y="3042801"/>
            <a:ext cx="454659" cy="310515"/>
          </a:xfrm>
          <a:custGeom>
            <a:avLst/>
            <a:gdLst/>
            <a:ahLst/>
            <a:cxnLst/>
            <a:rect l="l" t="t" r="r" b="b"/>
            <a:pathLst>
              <a:path w="454659" h="310514">
                <a:moveTo>
                  <a:pt x="210971" y="128933"/>
                </a:moveTo>
                <a:lnTo>
                  <a:pt x="253001" y="99092"/>
                </a:lnTo>
                <a:lnTo>
                  <a:pt x="295378" y="69745"/>
                </a:lnTo>
                <a:lnTo>
                  <a:pt x="338206" y="41045"/>
                </a:lnTo>
                <a:lnTo>
                  <a:pt x="381591" y="13143"/>
                </a:lnTo>
                <a:lnTo>
                  <a:pt x="420734" y="0"/>
                </a:lnTo>
                <a:lnTo>
                  <a:pt x="435089" y="2001"/>
                </a:lnTo>
                <a:lnTo>
                  <a:pt x="448415" y="7579"/>
                </a:lnTo>
                <a:lnTo>
                  <a:pt x="454551" y="15240"/>
                </a:lnTo>
                <a:lnTo>
                  <a:pt x="453436" y="25064"/>
                </a:lnTo>
                <a:lnTo>
                  <a:pt x="425489" y="54183"/>
                </a:lnTo>
                <a:lnTo>
                  <a:pt x="388012" y="83885"/>
                </a:lnTo>
                <a:lnTo>
                  <a:pt x="349768" y="112570"/>
                </a:lnTo>
                <a:lnTo>
                  <a:pt x="272329" y="168673"/>
                </a:lnTo>
                <a:lnTo>
                  <a:pt x="234926" y="196543"/>
                </a:lnTo>
                <a:lnTo>
                  <a:pt x="197043" y="223727"/>
                </a:lnTo>
                <a:lnTo>
                  <a:pt x="158774" y="250369"/>
                </a:lnTo>
                <a:lnTo>
                  <a:pt x="120211" y="276612"/>
                </a:lnTo>
                <a:lnTo>
                  <a:pt x="71636" y="300406"/>
                </a:lnTo>
                <a:lnTo>
                  <a:pt x="18226" y="307182"/>
                </a:lnTo>
                <a:lnTo>
                  <a:pt x="11577" y="306885"/>
                </a:lnTo>
                <a:lnTo>
                  <a:pt x="1871" y="310310"/>
                </a:lnTo>
                <a:lnTo>
                  <a:pt x="0" y="301303"/>
                </a:lnTo>
                <a:lnTo>
                  <a:pt x="460" y="295380"/>
                </a:lnTo>
                <a:lnTo>
                  <a:pt x="4125" y="292779"/>
                </a:lnTo>
                <a:lnTo>
                  <a:pt x="14604" y="291205"/>
                </a:lnTo>
                <a:lnTo>
                  <a:pt x="20871" y="289031"/>
                </a:lnTo>
                <a:lnTo>
                  <a:pt x="26428" y="285855"/>
                </a:lnTo>
                <a:lnTo>
                  <a:pt x="31262" y="281702"/>
                </a:lnTo>
                <a:lnTo>
                  <a:pt x="55137" y="251321"/>
                </a:lnTo>
                <a:lnTo>
                  <a:pt x="77670" y="228921"/>
                </a:lnTo>
                <a:lnTo>
                  <a:pt x="102090" y="208583"/>
                </a:lnTo>
                <a:lnTo>
                  <a:pt x="127529" y="189490"/>
                </a:lnTo>
                <a:lnTo>
                  <a:pt x="210971" y="128933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859969" y="2579977"/>
            <a:ext cx="170180" cy="422909"/>
          </a:xfrm>
          <a:custGeom>
            <a:avLst/>
            <a:gdLst/>
            <a:ahLst/>
            <a:cxnLst/>
            <a:rect l="l" t="t" r="r" b="b"/>
            <a:pathLst>
              <a:path w="170180" h="422910">
                <a:moveTo>
                  <a:pt x="120868" y="9068"/>
                </a:moveTo>
                <a:lnTo>
                  <a:pt x="132006" y="2542"/>
                </a:lnTo>
                <a:lnTo>
                  <a:pt x="142489" y="0"/>
                </a:lnTo>
                <a:lnTo>
                  <a:pt x="152441" y="1569"/>
                </a:lnTo>
                <a:lnTo>
                  <a:pt x="161987" y="7377"/>
                </a:lnTo>
                <a:lnTo>
                  <a:pt x="168182" y="15159"/>
                </a:lnTo>
                <a:lnTo>
                  <a:pt x="169941" y="23487"/>
                </a:lnTo>
                <a:lnTo>
                  <a:pt x="168493" y="32300"/>
                </a:lnTo>
                <a:lnTo>
                  <a:pt x="153245" y="72310"/>
                </a:lnTo>
                <a:lnTo>
                  <a:pt x="143198" y="103668"/>
                </a:lnTo>
                <a:lnTo>
                  <a:pt x="125181" y="167054"/>
                </a:lnTo>
                <a:lnTo>
                  <a:pt x="109685" y="218062"/>
                </a:lnTo>
                <a:lnTo>
                  <a:pt x="92219" y="268204"/>
                </a:lnTo>
                <a:lnTo>
                  <a:pt x="71922" y="317115"/>
                </a:lnTo>
                <a:lnTo>
                  <a:pt x="47929" y="364430"/>
                </a:lnTo>
                <a:lnTo>
                  <a:pt x="19378" y="409785"/>
                </a:lnTo>
                <a:lnTo>
                  <a:pt x="15845" y="414810"/>
                </a:lnTo>
                <a:lnTo>
                  <a:pt x="13921" y="422329"/>
                </a:lnTo>
                <a:lnTo>
                  <a:pt x="0" y="417261"/>
                </a:lnTo>
                <a:lnTo>
                  <a:pt x="907" y="411576"/>
                </a:lnTo>
                <a:lnTo>
                  <a:pt x="2965" y="407265"/>
                </a:lnTo>
                <a:lnTo>
                  <a:pt x="10228" y="386579"/>
                </a:lnTo>
                <a:lnTo>
                  <a:pt x="14048" y="365254"/>
                </a:lnTo>
                <a:lnTo>
                  <a:pt x="16493" y="343675"/>
                </a:lnTo>
                <a:lnTo>
                  <a:pt x="19633" y="322227"/>
                </a:lnTo>
                <a:lnTo>
                  <a:pt x="29862" y="274998"/>
                </a:lnTo>
                <a:lnTo>
                  <a:pt x="41690" y="228211"/>
                </a:lnTo>
                <a:lnTo>
                  <a:pt x="54795" y="181778"/>
                </a:lnTo>
                <a:lnTo>
                  <a:pt x="68859" y="135612"/>
                </a:lnTo>
                <a:lnTo>
                  <a:pt x="98584" y="43731"/>
                </a:lnTo>
                <a:lnTo>
                  <a:pt x="113118" y="15228"/>
                </a:lnTo>
                <a:lnTo>
                  <a:pt x="120868" y="9068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48666" y="2949335"/>
            <a:ext cx="66460" cy="1456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83123" y="3669950"/>
            <a:ext cx="136525" cy="25400"/>
          </a:xfrm>
          <a:custGeom>
            <a:avLst/>
            <a:gdLst/>
            <a:ahLst/>
            <a:cxnLst/>
            <a:rect l="l" t="t" r="r" b="b"/>
            <a:pathLst>
              <a:path w="136525" h="25400">
                <a:moveTo>
                  <a:pt x="0" y="4255"/>
                </a:moveTo>
                <a:lnTo>
                  <a:pt x="19146" y="662"/>
                </a:lnTo>
                <a:lnTo>
                  <a:pt x="38207" y="0"/>
                </a:lnTo>
                <a:lnTo>
                  <a:pt x="87809" y="2754"/>
                </a:lnTo>
                <a:lnTo>
                  <a:pt x="128723" y="7288"/>
                </a:lnTo>
                <a:lnTo>
                  <a:pt x="136385" y="6767"/>
                </a:lnTo>
                <a:lnTo>
                  <a:pt x="135174" y="23636"/>
                </a:lnTo>
                <a:lnTo>
                  <a:pt x="128458" y="23482"/>
                </a:lnTo>
                <a:lnTo>
                  <a:pt x="123312" y="24138"/>
                </a:lnTo>
                <a:lnTo>
                  <a:pt x="91591" y="25235"/>
                </a:lnTo>
                <a:lnTo>
                  <a:pt x="60635" y="21242"/>
                </a:lnTo>
                <a:lnTo>
                  <a:pt x="30189" y="13727"/>
                </a:lnTo>
                <a:lnTo>
                  <a:pt x="0" y="4255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57012" y="2221537"/>
            <a:ext cx="11243718" cy="3831112"/>
          </a:xfrm>
          <a:prstGeom prst="rect">
            <a:avLst/>
          </a:prstGeom>
        </p:spPr>
        <p:txBody>
          <a:bodyPr vert="horz" wrap="square" lIns="0" tIns="544194" rIns="0" bIns="0" rtlCol="0">
            <a:spAutoFit/>
          </a:bodyPr>
          <a:lstStyle/>
          <a:p>
            <a:pPr marL="12700" marR="5080" indent="-635" algn="ctr">
              <a:lnSpc>
                <a:spcPct val="123000"/>
              </a:lnSpc>
              <a:spcBef>
                <a:spcPts val="1115"/>
              </a:spcBef>
            </a:pPr>
            <a:r>
              <a:rPr lang="uk-UA" sz="4400" spc="65" dirty="0">
                <a:solidFill>
                  <a:srgbClr val="6A8B40"/>
                </a:solidFill>
                <a:latin typeface="Garamond"/>
                <a:cs typeface="Garamond"/>
              </a:rPr>
              <a:t>це інструкція з приготування кулінарного виробу, </a:t>
            </a:r>
            <a:r>
              <a:rPr lang="ru-RU" sz="4400" spc="65" dirty="0">
                <a:solidFill>
                  <a:srgbClr val="6A8B40"/>
                </a:solidFill>
                <a:latin typeface="Garamond"/>
                <a:cs typeface="Garamond"/>
              </a:rPr>
              <a:t>яка містить інформацію про необхідні продукти, їх пропорції та подає покроковий алгоритм поєднання та обробки</a:t>
            </a:r>
            <a:endParaRPr sz="4400" dirty="0">
              <a:latin typeface="Garamond"/>
              <a:cs typeface="Garamond"/>
            </a:endParaRPr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xmlns="" id="{7E46D371-CCC9-4F69-8033-9315BED4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00" y="1397098"/>
            <a:ext cx="9975515" cy="2215991"/>
          </a:xfrm>
        </p:spPr>
        <p:txBody>
          <a:bodyPr/>
          <a:lstStyle/>
          <a:p>
            <a:r>
              <a:rPr lang="uk-UA" sz="7200" dirty="0">
                <a:solidFill>
                  <a:schemeClr val="accent3">
                    <a:lumMod val="50000"/>
                  </a:schemeClr>
                </a:solidFill>
              </a:rPr>
              <a:t>Кулінарний рецепт -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377E2D3-7768-4ABA-A8F3-C37289FBE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297" y="2579977"/>
            <a:ext cx="6961023" cy="62877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D929555-DF6B-4710-97DB-9238C010D485}"/>
              </a:ext>
            </a:extLst>
          </p:cNvPr>
          <p:cNvSpPr txBox="1"/>
          <p:nvPr/>
        </p:nvSpPr>
        <p:spPr>
          <a:xfrm>
            <a:off x="1599965" y="6537797"/>
            <a:ext cx="8996583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Кулінарні рецепти описують механічну й теплову обробку продуктів, способи сервірування готових страв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1D27E3-9C51-4151-B063-41689BC8B6A8}"/>
              </a:ext>
            </a:extLst>
          </p:cNvPr>
          <p:cNvSpPr txBox="1"/>
          <p:nvPr/>
        </p:nvSpPr>
        <p:spPr>
          <a:xfrm>
            <a:off x="1500651" y="5143495"/>
            <a:ext cx="9585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5"/>
            <a:ext cx="14230350" cy="10287000"/>
          </a:xfrm>
          <a:custGeom>
            <a:avLst/>
            <a:gdLst/>
            <a:ahLst/>
            <a:cxnLst/>
            <a:rect l="l" t="t" r="r" b="b"/>
            <a:pathLst>
              <a:path w="14230350" h="10287000">
                <a:moveTo>
                  <a:pt x="0" y="10286999"/>
                </a:moveTo>
                <a:lnTo>
                  <a:pt x="14230349" y="10286999"/>
                </a:lnTo>
                <a:lnTo>
                  <a:pt x="14230349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13715635" y="5"/>
            <a:ext cx="4572635" cy="10287000"/>
            <a:chOff x="13715635" y="5"/>
            <a:chExt cx="4572635" cy="10287000"/>
          </a:xfrm>
        </p:grpSpPr>
        <p:sp>
          <p:nvSpPr>
            <p:cNvPr id="4" name="object 4"/>
            <p:cNvSpPr/>
            <p:nvPr/>
          </p:nvSpPr>
          <p:spPr>
            <a:xfrm>
              <a:off x="14230349" y="5"/>
              <a:ext cx="4057650" cy="10287000"/>
            </a:xfrm>
            <a:custGeom>
              <a:avLst/>
              <a:gdLst/>
              <a:ahLst/>
              <a:cxnLst/>
              <a:rect l="l" t="t" r="r" b="b"/>
              <a:pathLst>
                <a:path w="4057650" h="10287000">
                  <a:moveTo>
                    <a:pt x="405764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4057649" y="0"/>
                  </a:lnTo>
                  <a:lnTo>
                    <a:pt x="4057649" y="10286999"/>
                  </a:lnTo>
                  <a:close/>
                </a:path>
              </a:pathLst>
            </a:custGeom>
            <a:solidFill>
              <a:srgbClr val="6A8B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715635" y="5"/>
              <a:ext cx="4572364" cy="32899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6522262"/>
            <a:ext cx="3001303" cy="37647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77598" y="3923255"/>
            <a:ext cx="453390" cy="123825"/>
          </a:xfrm>
          <a:custGeom>
            <a:avLst/>
            <a:gdLst/>
            <a:ahLst/>
            <a:cxnLst/>
            <a:rect l="l" t="t" r="r" b="b"/>
            <a:pathLst>
              <a:path w="453390" h="123825">
                <a:moveTo>
                  <a:pt x="2120" y="8225"/>
                </a:moveTo>
                <a:lnTo>
                  <a:pt x="8307" y="9166"/>
                </a:lnTo>
                <a:lnTo>
                  <a:pt x="13786" y="8128"/>
                </a:lnTo>
                <a:lnTo>
                  <a:pt x="64219" y="1518"/>
                </a:lnTo>
                <a:lnTo>
                  <a:pt x="114246" y="0"/>
                </a:lnTo>
                <a:lnTo>
                  <a:pt x="163950" y="2511"/>
                </a:lnTo>
                <a:lnTo>
                  <a:pt x="213416" y="7992"/>
                </a:lnTo>
                <a:lnTo>
                  <a:pt x="262728" y="15382"/>
                </a:lnTo>
                <a:lnTo>
                  <a:pt x="361226" y="31652"/>
                </a:lnTo>
                <a:lnTo>
                  <a:pt x="410581" y="38411"/>
                </a:lnTo>
                <a:lnTo>
                  <a:pt x="446006" y="61333"/>
                </a:lnTo>
                <a:lnTo>
                  <a:pt x="453289" y="87120"/>
                </a:lnTo>
                <a:lnTo>
                  <a:pt x="450694" y="96711"/>
                </a:lnTo>
                <a:lnTo>
                  <a:pt x="418468" y="121480"/>
                </a:lnTo>
                <a:lnTo>
                  <a:pt x="408752" y="123690"/>
                </a:lnTo>
                <a:lnTo>
                  <a:pt x="399175" y="123601"/>
                </a:lnTo>
                <a:lnTo>
                  <a:pt x="349649" y="117615"/>
                </a:lnTo>
                <a:lnTo>
                  <a:pt x="300199" y="111221"/>
                </a:lnTo>
                <a:lnTo>
                  <a:pt x="250926" y="103867"/>
                </a:lnTo>
                <a:lnTo>
                  <a:pt x="201931" y="94999"/>
                </a:lnTo>
                <a:lnTo>
                  <a:pt x="153315" y="84063"/>
                </a:lnTo>
                <a:lnTo>
                  <a:pt x="105178" y="70508"/>
                </a:lnTo>
                <a:lnTo>
                  <a:pt x="60930" y="48999"/>
                </a:lnTo>
                <a:lnTo>
                  <a:pt x="47194" y="39919"/>
                </a:lnTo>
                <a:lnTo>
                  <a:pt x="39197" y="35001"/>
                </a:lnTo>
                <a:lnTo>
                  <a:pt x="30772" y="31012"/>
                </a:lnTo>
                <a:lnTo>
                  <a:pt x="21861" y="28136"/>
                </a:lnTo>
                <a:lnTo>
                  <a:pt x="12408" y="26561"/>
                </a:lnTo>
                <a:lnTo>
                  <a:pt x="6112" y="26012"/>
                </a:lnTo>
                <a:lnTo>
                  <a:pt x="4151" y="25468"/>
                </a:lnTo>
                <a:lnTo>
                  <a:pt x="0" y="19644"/>
                </a:lnTo>
                <a:lnTo>
                  <a:pt x="2120" y="8225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15553" y="3042801"/>
            <a:ext cx="454659" cy="310515"/>
          </a:xfrm>
          <a:custGeom>
            <a:avLst/>
            <a:gdLst/>
            <a:ahLst/>
            <a:cxnLst/>
            <a:rect l="l" t="t" r="r" b="b"/>
            <a:pathLst>
              <a:path w="454659" h="310514">
                <a:moveTo>
                  <a:pt x="210971" y="128933"/>
                </a:moveTo>
                <a:lnTo>
                  <a:pt x="253001" y="99092"/>
                </a:lnTo>
                <a:lnTo>
                  <a:pt x="295378" y="69745"/>
                </a:lnTo>
                <a:lnTo>
                  <a:pt x="338206" y="41045"/>
                </a:lnTo>
                <a:lnTo>
                  <a:pt x="381591" y="13143"/>
                </a:lnTo>
                <a:lnTo>
                  <a:pt x="420734" y="0"/>
                </a:lnTo>
                <a:lnTo>
                  <a:pt x="435089" y="2001"/>
                </a:lnTo>
                <a:lnTo>
                  <a:pt x="448415" y="7579"/>
                </a:lnTo>
                <a:lnTo>
                  <a:pt x="454551" y="15240"/>
                </a:lnTo>
                <a:lnTo>
                  <a:pt x="453436" y="25064"/>
                </a:lnTo>
                <a:lnTo>
                  <a:pt x="425489" y="54183"/>
                </a:lnTo>
                <a:lnTo>
                  <a:pt x="388012" y="83885"/>
                </a:lnTo>
                <a:lnTo>
                  <a:pt x="349768" y="112570"/>
                </a:lnTo>
                <a:lnTo>
                  <a:pt x="272329" y="168673"/>
                </a:lnTo>
                <a:lnTo>
                  <a:pt x="234926" y="196543"/>
                </a:lnTo>
                <a:lnTo>
                  <a:pt x="197043" y="223727"/>
                </a:lnTo>
                <a:lnTo>
                  <a:pt x="158774" y="250369"/>
                </a:lnTo>
                <a:lnTo>
                  <a:pt x="120211" y="276612"/>
                </a:lnTo>
                <a:lnTo>
                  <a:pt x="71636" y="300406"/>
                </a:lnTo>
                <a:lnTo>
                  <a:pt x="18226" y="307182"/>
                </a:lnTo>
                <a:lnTo>
                  <a:pt x="11577" y="306885"/>
                </a:lnTo>
                <a:lnTo>
                  <a:pt x="1871" y="310310"/>
                </a:lnTo>
                <a:lnTo>
                  <a:pt x="0" y="301303"/>
                </a:lnTo>
                <a:lnTo>
                  <a:pt x="460" y="295380"/>
                </a:lnTo>
                <a:lnTo>
                  <a:pt x="4125" y="292779"/>
                </a:lnTo>
                <a:lnTo>
                  <a:pt x="14604" y="291205"/>
                </a:lnTo>
                <a:lnTo>
                  <a:pt x="20871" y="289031"/>
                </a:lnTo>
                <a:lnTo>
                  <a:pt x="26428" y="285855"/>
                </a:lnTo>
                <a:lnTo>
                  <a:pt x="31262" y="281702"/>
                </a:lnTo>
                <a:lnTo>
                  <a:pt x="55137" y="251321"/>
                </a:lnTo>
                <a:lnTo>
                  <a:pt x="77670" y="228921"/>
                </a:lnTo>
                <a:lnTo>
                  <a:pt x="102090" y="208583"/>
                </a:lnTo>
                <a:lnTo>
                  <a:pt x="127529" y="189490"/>
                </a:lnTo>
                <a:lnTo>
                  <a:pt x="210971" y="128933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859969" y="2579977"/>
            <a:ext cx="170180" cy="422909"/>
          </a:xfrm>
          <a:custGeom>
            <a:avLst/>
            <a:gdLst/>
            <a:ahLst/>
            <a:cxnLst/>
            <a:rect l="l" t="t" r="r" b="b"/>
            <a:pathLst>
              <a:path w="170180" h="422910">
                <a:moveTo>
                  <a:pt x="120868" y="9068"/>
                </a:moveTo>
                <a:lnTo>
                  <a:pt x="132006" y="2542"/>
                </a:lnTo>
                <a:lnTo>
                  <a:pt x="142489" y="0"/>
                </a:lnTo>
                <a:lnTo>
                  <a:pt x="152441" y="1569"/>
                </a:lnTo>
                <a:lnTo>
                  <a:pt x="161987" y="7377"/>
                </a:lnTo>
                <a:lnTo>
                  <a:pt x="168182" y="15159"/>
                </a:lnTo>
                <a:lnTo>
                  <a:pt x="169941" y="23487"/>
                </a:lnTo>
                <a:lnTo>
                  <a:pt x="168493" y="32300"/>
                </a:lnTo>
                <a:lnTo>
                  <a:pt x="153245" y="72310"/>
                </a:lnTo>
                <a:lnTo>
                  <a:pt x="143198" y="103668"/>
                </a:lnTo>
                <a:lnTo>
                  <a:pt x="125181" y="167054"/>
                </a:lnTo>
                <a:lnTo>
                  <a:pt x="109685" y="218062"/>
                </a:lnTo>
                <a:lnTo>
                  <a:pt x="92219" y="268204"/>
                </a:lnTo>
                <a:lnTo>
                  <a:pt x="71922" y="317115"/>
                </a:lnTo>
                <a:lnTo>
                  <a:pt x="47929" y="364430"/>
                </a:lnTo>
                <a:lnTo>
                  <a:pt x="19378" y="409785"/>
                </a:lnTo>
                <a:lnTo>
                  <a:pt x="15845" y="414810"/>
                </a:lnTo>
                <a:lnTo>
                  <a:pt x="13921" y="422329"/>
                </a:lnTo>
                <a:lnTo>
                  <a:pt x="0" y="417261"/>
                </a:lnTo>
                <a:lnTo>
                  <a:pt x="907" y="411576"/>
                </a:lnTo>
                <a:lnTo>
                  <a:pt x="2965" y="407265"/>
                </a:lnTo>
                <a:lnTo>
                  <a:pt x="10228" y="386579"/>
                </a:lnTo>
                <a:lnTo>
                  <a:pt x="14048" y="365254"/>
                </a:lnTo>
                <a:lnTo>
                  <a:pt x="16493" y="343675"/>
                </a:lnTo>
                <a:lnTo>
                  <a:pt x="19633" y="322227"/>
                </a:lnTo>
                <a:lnTo>
                  <a:pt x="29862" y="274998"/>
                </a:lnTo>
                <a:lnTo>
                  <a:pt x="41690" y="228211"/>
                </a:lnTo>
                <a:lnTo>
                  <a:pt x="54795" y="181778"/>
                </a:lnTo>
                <a:lnTo>
                  <a:pt x="68859" y="135612"/>
                </a:lnTo>
                <a:lnTo>
                  <a:pt x="98584" y="43731"/>
                </a:lnTo>
                <a:lnTo>
                  <a:pt x="113118" y="15228"/>
                </a:lnTo>
                <a:lnTo>
                  <a:pt x="120868" y="9068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48666" y="2949335"/>
            <a:ext cx="66460" cy="1456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83123" y="3669950"/>
            <a:ext cx="136525" cy="25400"/>
          </a:xfrm>
          <a:custGeom>
            <a:avLst/>
            <a:gdLst/>
            <a:ahLst/>
            <a:cxnLst/>
            <a:rect l="l" t="t" r="r" b="b"/>
            <a:pathLst>
              <a:path w="136525" h="25400">
                <a:moveTo>
                  <a:pt x="0" y="4255"/>
                </a:moveTo>
                <a:lnTo>
                  <a:pt x="19146" y="662"/>
                </a:lnTo>
                <a:lnTo>
                  <a:pt x="38207" y="0"/>
                </a:lnTo>
                <a:lnTo>
                  <a:pt x="87809" y="2754"/>
                </a:lnTo>
                <a:lnTo>
                  <a:pt x="128723" y="7288"/>
                </a:lnTo>
                <a:lnTo>
                  <a:pt x="136385" y="6767"/>
                </a:lnTo>
                <a:lnTo>
                  <a:pt x="135174" y="23636"/>
                </a:lnTo>
                <a:lnTo>
                  <a:pt x="128458" y="23482"/>
                </a:lnTo>
                <a:lnTo>
                  <a:pt x="123312" y="24138"/>
                </a:lnTo>
                <a:lnTo>
                  <a:pt x="91591" y="25235"/>
                </a:lnTo>
                <a:lnTo>
                  <a:pt x="60635" y="21242"/>
                </a:lnTo>
                <a:lnTo>
                  <a:pt x="30189" y="13727"/>
                </a:lnTo>
                <a:lnTo>
                  <a:pt x="0" y="4255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686543" y="2157542"/>
            <a:ext cx="11243718" cy="7867858"/>
          </a:xfrm>
          <a:prstGeom prst="rect">
            <a:avLst/>
          </a:prstGeom>
        </p:spPr>
        <p:txBody>
          <a:bodyPr vert="horz" wrap="square" lIns="0" tIns="544194" rIns="0" bIns="0" rtlCol="0">
            <a:spAutoFit/>
          </a:bodyPr>
          <a:lstStyle/>
          <a:p>
            <a:pPr marL="583565" marR="5080" indent="-571500">
              <a:lnSpc>
                <a:spcPct val="123000"/>
              </a:lnSpc>
              <a:spcBef>
                <a:spcPts val="1115"/>
              </a:spcBef>
              <a:buFont typeface="Arial" panose="020B0604020202020204" pitchFamily="34" charset="0"/>
              <a:buChar char="•"/>
            </a:pPr>
            <a:r>
              <a:rPr lang="uk-UA" sz="4400" spc="65" dirty="0">
                <a:solidFill>
                  <a:srgbClr val="6A8B40"/>
                </a:solidFill>
                <a:latin typeface="Garamond"/>
                <a:cs typeface="Garamond"/>
              </a:rPr>
              <a:t>назва страви</a:t>
            </a:r>
          </a:p>
          <a:p>
            <a:pPr marL="583565" marR="5080" indent="-571500">
              <a:lnSpc>
                <a:spcPct val="123000"/>
              </a:lnSpc>
              <a:spcBef>
                <a:spcPts val="1115"/>
              </a:spcBef>
              <a:buFont typeface="Arial" panose="020B0604020202020204" pitchFamily="34" charset="0"/>
              <a:buChar char="•"/>
            </a:pPr>
            <a:r>
              <a:rPr lang="uk-UA" sz="4400" spc="65" dirty="0">
                <a:solidFill>
                  <a:srgbClr val="6A8B40"/>
                </a:solidFill>
                <a:latin typeface="Garamond"/>
                <a:cs typeface="Garamond"/>
              </a:rPr>
              <a:t>кількість порцій та час приготування</a:t>
            </a:r>
          </a:p>
          <a:p>
            <a:pPr marL="583565" marR="5080" indent="-571500">
              <a:lnSpc>
                <a:spcPct val="123000"/>
              </a:lnSpc>
              <a:spcBef>
                <a:spcPts val="1115"/>
              </a:spcBef>
              <a:buFont typeface="Arial" panose="020B0604020202020204" pitchFamily="34" charset="0"/>
              <a:buChar char="•"/>
            </a:pPr>
            <a:r>
              <a:rPr lang="uk-UA" sz="4400" spc="65" dirty="0">
                <a:solidFill>
                  <a:srgbClr val="6A8B40"/>
                </a:solidFill>
                <a:latin typeface="Garamond"/>
                <a:cs typeface="Garamond"/>
              </a:rPr>
              <a:t>перелік необхідних інгредієнтів, їхню кількість і пропорції</a:t>
            </a:r>
          </a:p>
          <a:p>
            <a:pPr marL="583565" marR="5080" indent="-571500">
              <a:lnSpc>
                <a:spcPct val="123000"/>
              </a:lnSpc>
              <a:spcBef>
                <a:spcPts val="1115"/>
              </a:spcBef>
              <a:buFont typeface="Arial" panose="020B0604020202020204" pitchFamily="34" charset="0"/>
              <a:buChar char="•"/>
            </a:pPr>
            <a:r>
              <a:rPr lang="uk-UA" sz="4400" spc="65" dirty="0">
                <a:solidFill>
                  <a:srgbClr val="6A8B40"/>
                </a:solidFill>
                <a:latin typeface="Garamond"/>
                <a:cs typeface="Garamond"/>
              </a:rPr>
              <a:t>обладнання та умови, необхідні для приготування страви</a:t>
            </a:r>
          </a:p>
          <a:p>
            <a:pPr marL="583565" marR="5080" indent="-571500">
              <a:lnSpc>
                <a:spcPct val="123000"/>
              </a:lnSpc>
              <a:spcBef>
                <a:spcPts val="1115"/>
              </a:spcBef>
              <a:buFont typeface="Arial" panose="020B0604020202020204" pitchFamily="34" charset="0"/>
              <a:buChar char="•"/>
            </a:pPr>
            <a:r>
              <a:rPr lang="uk-UA" sz="4400" spc="65" dirty="0">
                <a:solidFill>
                  <a:srgbClr val="6A8B40"/>
                </a:solidFill>
                <a:latin typeface="Garamond"/>
                <a:cs typeface="Garamond"/>
              </a:rPr>
              <a:t>калорійність страви</a:t>
            </a:r>
          </a:p>
          <a:p>
            <a:pPr marL="583565" marR="5080" indent="-571500">
              <a:lnSpc>
                <a:spcPct val="123000"/>
              </a:lnSpc>
              <a:spcBef>
                <a:spcPts val="1115"/>
              </a:spcBef>
              <a:buFont typeface="Arial" panose="020B0604020202020204" pitchFamily="34" charset="0"/>
              <a:buChar char="•"/>
            </a:pPr>
            <a:r>
              <a:rPr lang="uk-UA" sz="4400" spc="65" dirty="0">
                <a:solidFill>
                  <a:srgbClr val="6A8B40"/>
                </a:solidFill>
                <a:latin typeface="Garamond"/>
                <a:cs typeface="Garamond"/>
              </a:rPr>
              <a:t>інструкція з приготування страви</a:t>
            </a:r>
            <a:endParaRPr sz="4400" dirty="0">
              <a:latin typeface="Garamond"/>
              <a:cs typeface="Garamond"/>
            </a:endParaRPr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xmlns="" id="{7E46D371-CCC9-4F69-8033-9315BED4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908" y="536973"/>
            <a:ext cx="11893692" cy="2215991"/>
          </a:xfrm>
        </p:spPr>
        <p:txBody>
          <a:bodyPr/>
          <a:lstStyle/>
          <a:p>
            <a:pPr algn="ctr"/>
            <a:r>
              <a:rPr lang="uk-UA" sz="7200" dirty="0">
                <a:solidFill>
                  <a:schemeClr val="accent3">
                    <a:lumMod val="50000"/>
                  </a:schemeClr>
                </a:solidFill>
              </a:rPr>
              <a:t>Кулінарний рецепт містить такі складові: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377E2D3-7768-4ABA-A8F3-C37289FBE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297" y="2579977"/>
            <a:ext cx="6961023" cy="62877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1D27E3-9C51-4151-B063-41689BC8B6A8}"/>
              </a:ext>
            </a:extLst>
          </p:cNvPr>
          <p:cNvSpPr txBox="1"/>
          <p:nvPr/>
        </p:nvSpPr>
        <p:spPr>
          <a:xfrm>
            <a:off x="1500651" y="5143495"/>
            <a:ext cx="9585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352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720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-51619" y="25810"/>
            <a:ext cx="15857893" cy="2400785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12700" marR="5080" algn="ctr">
              <a:lnSpc>
                <a:spcPts val="8780"/>
              </a:lnSpc>
              <a:spcBef>
                <a:spcPts val="1075"/>
              </a:spcBef>
            </a:pPr>
            <a:r>
              <a:rPr lang="uk-UA" sz="8000" spc="-220" dirty="0">
                <a:solidFill>
                  <a:srgbClr val="7B3C15"/>
                </a:solidFill>
                <a:latin typeface="Garamond"/>
                <a:cs typeface="Garamond"/>
              </a:rPr>
              <a:t>Під час проєкту потрібно дотримуватися таких рекомендацій:</a:t>
            </a:r>
            <a:endParaRPr sz="8000" dirty="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400" y="3162300"/>
            <a:ext cx="11133493" cy="61837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0" indent="-74295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743710" algn="l"/>
              </a:tabLst>
            </a:pPr>
            <a:r>
              <a:rPr lang="uk-UA" sz="3600" spc="75" dirty="0">
                <a:solidFill>
                  <a:srgbClr val="6A8B40"/>
                </a:solidFill>
                <a:latin typeface="Garamond"/>
                <a:cs typeface="Garamond"/>
              </a:rPr>
              <a:t>Використовувати тільки якісні та свіжі продукти</a:t>
            </a:r>
          </a:p>
          <a:p>
            <a:pPr marL="755650" indent="-74295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743710" algn="l"/>
              </a:tabLst>
            </a:pPr>
            <a:r>
              <a:rPr lang="uk-UA" sz="3600" spc="75" dirty="0">
                <a:solidFill>
                  <a:srgbClr val="6A8B40"/>
                </a:solidFill>
                <a:latin typeface="Garamond"/>
                <a:cs typeface="Garamond"/>
              </a:rPr>
              <a:t>Зберігати інгредієнти та готові страви при необхідної температури</a:t>
            </a:r>
          </a:p>
          <a:p>
            <a:pPr marL="755650" indent="-74295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743710" algn="l"/>
              </a:tabLst>
            </a:pPr>
            <a:r>
              <a:rPr lang="uk-UA" sz="3600" spc="75" dirty="0">
                <a:solidFill>
                  <a:srgbClr val="6A8B40"/>
                </a:solidFill>
                <a:latin typeface="Garamond"/>
                <a:cs typeface="Garamond"/>
              </a:rPr>
              <a:t>Потрібно ретельно мити всі інгредієнти та здійснювати термічну обробку продуктів</a:t>
            </a:r>
          </a:p>
          <a:p>
            <a:pPr marL="755650" indent="-74295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743710" algn="l"/>
              </a:tabLst>
            </a:pPr>
            <a:r>
              <a:rPr lang="uk-UA" sz="3600" spc="75" dirty="0">
                <a:solidFill>
                  <a:srgbClr val="6A8B40"/>
                </a:solidFill>
                <a:latin typeface="Garamond"/>
                <a:cs typeface="Garamond"/>
              </a:rPr>
              <a:t>Завжди дотримуватися рецепта та технології приготування</a:t>
            </a:r>
          </a:p>
          <a:p>
            <a:pPr marL="755650" indent="-74295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743710" algn="l"/>
              </a:tabLst>
            </a:pPr>
            <a:r>
              <a:rPr lang="uk-UA" sz="3600" spc="75" dirty="0">
                <a:solidFill>
                  <a:srgbClr val="6A8B40"/>
                </a:solidFill>
                <a:latin typeface="Garamond"/>
                <a:cs typeface="Garamond"/>
              </a:rPr>
              <a:t>Дотримуватися санітарно-гігієнічних вимог</a:t>
            </a:r>
          </a:p>
          <a:p>
            <a:pPr marL="755650" indent="-74295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743710" algn="l"/>
              </a:tabLst>
            </a:pPr>
            <a:r>
              <a:rPr lang="uk-UA" sz="3600" spc="75" dirty="0">
                <a:solidFill>
                  <a:srgbClr val="6A8B40"/>
                </a:solidFill>
                <a:latin typeface="Garamond"/>
                <a:cs typeface="Garamond"/>
              </a:rPr>
              <a:t>Дотримуватися правил безпечної праці під час роботи з кулінарним обладнанням</a:t>
            </a:r>
          </a:p>
          <a:p>
            <a:pPr marL="755650" indent="-74295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743710" algn="l"/>
              </a:tabLst>
            </a:pPr>
            <a:endParaRPr sz="3600" dirty="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379521" y="1691410"/>
            <a:ext cx="6891273" cy="85955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102782" y="114300"/>
            <a:ext cx="10001250" cy="9169718"/>
            <a:chOff x="7258050" y="0"/>
            <a:chExt cx="10001250" cy="9169718"/>
          </a:xfrm>
        </p:grpSpPr>
        <p:sp>
          <p:nvSpPr>
            <p:cNvPr id="6" name="object 6"/>
            <p:cNvSpPr/>
            <p:nvPr/>
          </p:nvSpPr>
          <p:spPr>
            <a:xfrm>
              <a:off x="12830175" y="0"/>
              <a:ext cx="3409949" cy="214635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58050" y="3826193"/>
              <a:ext cx="10001250" cy="5343525"/>
            </a:xfrm>
            <a:custGeom>
              <a:avLst/>
              <a:gdLst/>
              <a:ahLst/>
              <a:cxnLst/>
              <a:rect l="l" t="t" r="r" b="b"/>
              <a:pathLst>
                <a:path w="10001250" h="5343525">
                  <a:moveTo>
                    <a:pt x="10001249" y="5343524"/>
                  </a:moveTo>
                  <a:lnTo>
                    <a:pt x="0" y="5343524"/>
                  </a:lnTo>
                  <a:lnTo>
                    <a:pt x="0" y="0"/>
                  </a:lnTo>
                  <a:lnTo>
                    <a:pt x="10001249" y="0"/>
                  </a:lnTo>
                  <a:lnTo>
                    <a:pt x="10001249" y="5343524"/>
                  </a:lnTo>
                  <a:close/>
                </a:path>
              </a:pathLst>
            </a:custGeom>
            <a:solidFill>
              <a:srgbClr val="F4FA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307188" y="4798583"/>
            <a:ext cx="9150748" cy="2805127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marL="12065" marR="5080" indent="-635" algn="ctr">
              <a:lnSpc>
                <a:spcPct val="123000"/>
              </a:lnSpc>
              <a:spcBef>
                <a:spcPts val="1365"/>
              </a:spcBef>
            </a:pPr>
            <a:r>
              <a:rPr lang="uk-UA" sz="4400" b="1" spc="95" dirty="0">
                <a:solidFill>
                  <a:schemeClr val="accent3">
                    <a:lumMod val="50000"/>
                  </a:schemeClr>
                </a:solidFill>
                <a:latin typeface="Garamond"/>
                <a:cs typeface="Garamond"/>
              </a:rPr>
              <a:t>Кенді бар </a:t>
            </a:r>
            <a:r>
              <a:rPr lang="uk-UA" sz="4000" b="1" spc="95" dirty="0">
                <a:solidFill>
                  <a:schemeClr val="accent3">
                    <a:lumMod val="50000"/>
                  </a:schemeClr>
                </a:solidFill>
                <a:latin typeface="Garamond"/>
                <a:cs typeface="Garamond"/>
              </a:rPr>
              <a:t>– </a:t>
            </a:r>
            <a:r>
              <a:rPr lang="uk-UA" sz="4000" spc="95" dirty="0">
                <a:solidFill>
                  <a:srgbClr val="7B3C15"/>
                </a:solidFill>
                <a:latin typeface="Garamond"/>
                <a:cs typeface="Garamond"/>
              </a:rPr>
              <a:t>це новий модний тренд, у перекладі з англійської </a:t>
            </a:r>
            <a:r>
              <a:rPr lang="en-US" sz="4000" spc="95" dirty="0">
                <a:solidFill>
                  <a:srgbClr val="7B3C15"/>
                </a:solidFill>
                <a:latin typeface="Garamond"/>
                <a:cs typeface="Garamond"/>
              </a:rPr>
              <a:t>candy bar </a:t>
            </a:r>
            <a:r>
              <a:rPr lang="uk-UA" sz="4000" spc="95" dirty="0">
                <a:solidFill>
                  <a:srgbClr val="7B3C15"/>
                </a:solidFill>
                <a:latin typeface="Garamond"/>
                <a:cs typeface="Garamond"/>
              </a:rPr>
              <a:t>означає цукерковий або солодкий стіл</a:t>
            </a:r>
            <a:endParaRPr sz="4000" dirty="0">
              <a:latin typeface="Garamond"/>
              <a:cs typeface="Garamond"/>
            </a:endParaRPr>
          </a:p>
        </p:txBody>
      </p:sp>
      <p:pic>
        <p:nvPicPr>
          <p:cNvPr id="15" name="Рисунок 14" descr="Изображение выглядит как внутренний, окно, украшен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8EBCB6AE-4EA0-48E4-BF11-013637A38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495300"/>
            <a:ext cx="9001125" cy="5981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 descr="Изображение выглядит как внутренний, украшен&#10;&#10;Автоматически созданное описание">
            <a:extLst>
              <a:ext uri="{FF2B5EF4-FFF2-40B4-BE49-F238E27FC236}">
                <a16:creationId xmlns:a16="http://schemas.microsoft.com/office/drawing/2014/main" xmlns="" id="{DF83A9E3-FEEA-4195-8318-8CF30542E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89" y="5534025"/>
            <a:ext cx="6667500" cy="4438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 descr="В торте заполняется купкакес">
            <a:extLst>
              <a:ext uri="{FF2B5EF4-FFF2-40B4-BE49-F238E27FC236}">
                <a16:creationId xmlns:a16="http://schemas.microsoft.com/office/drawing/2014/main" xmlns="" id="{90BB1E15-540C-461D-960F-FE024F565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085576" y="150007"/>
            <a:ext cx="3361441" cy="3361441"/>
          </a:xfrm>
          <a:prstGeom prst="rect">
            <a:avLst/>
          </a:prstGeom>
        </p:spPr>
      </p:pic>
      <p:pic>
        <p:nvPicPr>
          <p:cNvPr id="21" name="Рисунок 20" descr="В торте заполняется купкакес">
            <a:extLst>
              <a:ext uri="{FF2B5EF4-FFF2-40B4-BE49-F238E27FC236}">
                <a16:creationId xmlns:a16="http://schemas.microsoft.com/office/drawing/2014/main" xmlns="" id="{81E15EBD-FA11-4D31-9B85-CC57CADD2E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552216" y="6925559"/>
            <a:ext cx="3361441" cy="336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429997" y="767664"/>
            <a:ext cx="17170831" cy="7815263"/>
            <a:chOff x="1365068" y="0"/>
            <a:chExt cx="14875056" cy="7858125"/>
          </a:xfrm>
        </p:grpSpPr>
        <p:sp>
          <p:nvSpPr>
            <p:cNvPr id="6" name="object 6"/>
            <p:cNvSpPr/>
            <p:nvPr/>
          </p:nvSpPr>
          <p:spPr>
            <a:xfrm>
              <a:off x="12830175" y="0"/>
              <a:ext cx="3409949" cy="214635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65068" y="2514600"/>
              <a:ext cx="10001250" cy="5343525"/>
            </a:xfrm>
            <a:custGeom>
              <a:avLst/>
              <a:gdLst/>
              <a:ahLst/>
              <a:cxnLst/>
              <a:rect l="l" t="t" r="r" b="b"/>
              <a:pathLst>
                <a:path w="10001250" h="5343525">
                  <a:moveTo>
                    <a:pt x="10001249" y="5343524"/>
                  </a:moveTo>
                  <a:lnTo>
                    <a:pt x="0" y="5343524"/>
                  </a:lnTo>
                  <a:lnTo>
                    <a:pt x="0" y="0"/>
                  </a:lnTo>
                  <a:lnTo>
                    <a:pt x="10001249" y="0"/>
                  </a:lnTo>
                  <a:lnTo>
                    <a:pt x="10001249" y="5343524"/>
                  </a:lnTo>
                  <a:close/>
                </a:path>
              </a:pathLst>
            </a:custGeom>
            <a:solidFill>
              <a:srgbClr val="F4FA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429996" y="2969754"/>
            <a:ext cx="11544815" cy="5579989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marL="12065" marR="5080" indent="-635" algn="ctr">
              <a:lnSpc>
                <a:spcPct val="123000"/>
              </a:lnSpc>
              <a:spcBef>
                <a:spcPts val="1365"/>
              </a:spcBef>
            </a:pPr>
            <a:r>
              <a:rPr lang="uk-UA" sz="3000" b="1" spc="95" dirty="0">
                <a:solidFill>
                  <a:schemeClr val="accent3">
                    <a:lumMod val="50000"/>
                  </a:schemeClr>
                </a:solidFill>
                <a:latin typeface="Garamond"/>
                <a:cs typeface="Garamond"/>
              </a:rPr>
              <a:t>Традиційно, до десертів належать торти, пироги, тістечка, печиво, цукерки, морозиво, пастила, варення, шоколад, лікери та безліч східних і європейських національних солодощів. Звичай закінчувати трапезу десертом з’явився в Європі тільки в </a:t>
            </a:r>
            <a:r>
              <a:rPr lang="en-US" sz="3000" b="1" spc="95" dirty="0">
                <a:solidFill>
                  <a:schemeClr val="accent3">
                    <a:lumMod val="50000"/>
                  </a:schemeClr>
                </a:solidFill>
                <a:latin typeface="Garamond"/>
                <a:cs typeface="Garamond"/>
              </a:rPr>
              <a:t>XIX </a:t>
            </a:r>
            <a:r>
              <a:rPr lang="uk-UA" sz="3000" b="1" spc="95" dirty="0">
                <a:solidFill>
                  <a:schemeClr val="accent3">
                    <a:lumMod val="50000"/>
                  </a:schemeClr>
                </a:solidFill>
                <a:latin typeface="Garamond"/>
                <a:cs typeface="Garamond"/>
              </a:rPr>
              <a:t>столітті, разом зі збільшенням виробництва цукру. До цього солодощі були привілеєм багатих і з’являлися на столі простого люду тільки на свята. Звідси походить звичай приділяти велику увагу прикрасі десертів, адже святкова страва має бути вишуканою</a:t>
            </a:r>
            <a:endParaRPr sz="3000" dirty="0">
              <a:latin typeface="Garamond"/>
              <a:cs typeface="Garamond"/>
            </a:endParaRPr>
          </a:p>
        </p:txBody>
      </p:sp>
      <p:pic>
        <p:nvPicPr>
          <p:cNvPr id="20" name="Рисунок 19" descr="В торте заполняется купкакес">
            <a:extLst>
              <a:ext uri="{FF2B5EF4-FFF2-40B4-BE49-F238E27FC236}">
                <a16:creationId xmlns:a16="http://schemas.microsoft.com/office/drawing/2014/main" xmlns="" id="{90BB1E15-540C-461D-960F-FE024F565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650238" y="-493244"/>
            <a:ext cx="3361441" cy="3361441"/>
          </a:xfrm>
          <a:prstGeom prst="rect">
            <a:avLst/>
          </a:prstGeom>
        </p:spPr>
      </p:pic>
      <p:pic>
        <p:nvPicPr>
          <p:cNvPr id="21" name="Рисунок 20" descr="В торте заполняется купкакес">
            <a:extLst>
              <a:ext uri="{FF2B5EF4-FFF2-40B4-BE49-F238E27FC236}">
                <a16:creationId xmlns:a16="http://schemas.microsoft.com/office/drawing/2014/main" xmlns="" id="{81E15EBD-FA11-4D31-9B85-CC57CADD2E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552216" y="6925559"/>
            <a:ext cx="3361441" cy="336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9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27" y="-1015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409681" y="8780952"/>
            <a:ext cx="2989937" cy="11879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6435" marR="5080" indent="-674370">
              <a:lnSpc>
                <a:spcPct val="123000"/>
              </a:lnSpc>
              <a:spcBef>
                <a:spcPts val="100"/>
              </a:spcBef>
            </a:pPr>
            <a:r>
              <a:rPr lang="uk-UA" sz="3200" spc="50" dirty="0">
                <a:solidFill>
                  <a:srgbClr val="6A8B40"/>
                </a:solidFill>
                <a:latin typeface="Garamond"/>
                <a:cs typeface="Garamond"/>
              </a:rPr>
              <a:t>Варіанти декору </a:t>
            </a:r>
            <a:r>
              <a:rPr lang="uk-UA" sz="3200" spc="50" dirty="0" err="1">
                <a:solidFill>
                  <a:srgbClr val="6A8B40"/>
                </a:solidFill>
                <a:latin typeface="Garamond"/>
                <a:cs typeface="Garamond"/>
              </a:rPr>
              <a:t>кенді</a:t>
            </a:r>
            <a:r>
              <a:rPr lang="uk-UA" sz="3200" spc="50" dirty="0">
                <a:solidFill>
                  <a:srgbClr val="6A8B40"/>
                </a:solidFill>
                <a:latin typeface="Garamond"/>
                <a:cs typeface="Garamond"/>
              </a:rPr>
              <a:t> барів</a:t>
            </a:r>
            <a:endParaRPr sz="3200" dirty="0">
              <a:latin typeface="Garamond"/>
              <a:cs typeface="Garamon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77814" y="8876076"/>
            <a:ext cx="2736404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200" spc="-195" dirty="0">
                <a:solidFill>
                  <a:srgbClr val="6A8B40"/>
                </a:solidFill>
                <a:latin typeface="Garamond"/>
                <a:cs typeface="Garamond"/>
              </a:rPr>
              <a:t>Тематичний </a:t>
            </a:r>
            <a:r>
              <a:rPr lang="uk-UA" sz="3200" spc="-195" dirty="0" err="1">
                <a:solidFill>
                  <a:srgbClr val="6A8B40"/>
                </a:solidFill>
                <a:latin typeface="Garamond"/>
                <a:cs typeface="Garamond"/>
              </a:rPr>
              <a:t>кенді</a:t>
            </a:r>
            <a:r>
              <a:rPr lang="uk-UA" sz="3200" spc="-195" dirty="0">
                <a:solidFill>
                  <a:srgbClr val="6A8B40"/>
                </a:solidFill>
                <a:latin typeface="Garamond"/>
                <a:cs typeface="Garamond"/>
              </a:rPr>
              <a:t> бар для дорослих</a:t>
            </a:r>
            <a:endParaRPr sz="3200" dirty="0">
              <a:latin typeface="Garamond"/>
              <a:cs typeface="Garamon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74355" y="8876075"/>
            <a:ext cx="1939289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200" spc="55" dirty="0">
                <a:solidFill>
                  <a:srgbClr val="6A8B40"/>
                </a:solidFill>
                <a:latin typeface="Garamond"/>
                <a:cs typeface="Garamond"/>
              </a:rPr>
              <a:t>Кенді бар на весілля</a:t>
            </a:r>
            <a:endParaRPr sz="3200" dirty="0">
              <a:latin typeface="Garamond"/>
              <a:cs typeface="Garamon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4026" y="8876077"/>
            <a:ext cx="2989937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uk-UA" sz="3200" spc="-40" dirty="0">
                <a:solidFill>
                  <a:srgbClr val="6A8B40"/>
                </a:solidFill>
                <a:latin typeface="Garamond"/>
                <a:cs typeface="Garamond"/>
              </a:rPr>
              <a:t>Кенді бар до дитячого свята</a:t>
            </a:r>
            <a:endParaRPr sz="3200" dirty="0">
              <a:latin typeface="Garamond"/>
              <a:cs typeface="Garamon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938187" y="8478112"/>
            <a:ext cx="2989937" cy="17936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5934" marR="5080" indent="-483870" algn="ctr">
              <a:lnSpc>
                <a:spcPct val="123000"/>
              </a:lnSpc>
              <a:spcBef>
                <a:spcPts val="100"/>
              </a:spcBef>
            </a:pPr>
            <a:r>
              <a:rPr lang="uk-UA" sz="3200" spc="50" dirty="0">
                <a:solidFill>
                  <a:srgbClr val="6A8B40"/>
                </a:solidFill>
                <a:latin typeface="Garamond"/>
                <a:cs typeface="Garamond"/>
              </a:rPr>
              <a:t>Варіанти оформлення </a:t>
            </a:r>
            <a:r>
              <a:rPr lang="uk-UA" sz="3200" spc="50" dirty="0" err="1">
                <a:solidFill>
                  <a:srgbClr val="6A8B40"/>
                </a:solidFill>
                <a:latin typeface="Garamond"/>
                <a:cs typeface="Garamond"/>
              </a:rPr>
              <a:t>кенді</a:t>
            </a:r>
            <a:r>
              <a:rPr lang="uk-UA" sz="3200" spc="50" dirty="0">
                <a:solidFill>
                  <a:srgbClr val="6A8B40"/>
                </a:solidFill>
                <a:latin typeface="Garamond"/>
                <a:cs typeface="Garamond"/>
              </a:rPr>
              <a:t> бару</a:t>
            </a:r>
            <a:endParaRPr sz="3200" dirty="0">
              <a:latin typeface="Garamond"/>
              <a:cs typeface="Garamond"/>
            </a:endParaRPr>
          </a:p>
        </p:txBody>
      </p:sp>
      <p:pic>
        <p:nvPicPr>
          <p:cNvPr id="35" name="Рисунок 34" descr="Изображение выглядит как внутренний, магазин&#10;&#10;Автоматически созданное описание">
            <a:extLst>
              <a:ext uri="{FF2B5EF4-FFF2-40B4-BE49-F238E27FC236}">
                <a16:creationId xmlns:a16="http://schemas.microsoft.com/office/drawing/2014/main" xmlns="" id="{EE4D7B11-442C-45C8-A17B-448A11C1AC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8"/>
            <a:ext cx="9142118" cy="6856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 выглядит как свеча, стол, набор, обед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30F08E9A-DEC8-47F3-AFB9-4E4868E9D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4" y="6357303"/>
            <a:ext cx="3778158" cy="2518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Изображение выглядит как стол, еда, тарелк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00CCBB81-1D2C-49A9-B906-B91DBA54F4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46" y="6394944"/>
            <a:ext cx="3526836" cy="2344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Изображение выглядит как стол, внутренний, мебель, обед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4CB84C80-5434-42A8-B355-9EDEC2B9FA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197" y="6417014"/>
            <a:ext cx="3589109" cy="2392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Изображение выглядит как внутренний, украшен&#10;&#10;Автоматически созданное описание">
            <a:extLst>
              <a:ext uri="{FF2B5EF4-FFF2-40B4-BE49-F238E27FC236}">
                <a16:creationId xmlns:a16="http://schemas.microsoft.com/office/drawing/2014/main" xmlns="" id="{ED9BADEF-D15E-44CF-8B08-9FE2F04E5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732" y="6543397"/>
            <a:ext cx="3522490" cy="2344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Изображение выглядит как внутренний, стена, стол, набор&#10;&#10;Автоматически созданное описание">
            <a:extLst>
              <a:ext uri="{FF2B5EF4-FFF2-40B4-BE49-F238E27FC236}">
                <a16:creationId xmlns:a16="http://schemas.microsoft.com/office/drawing/2014/main" xmlns="" id="{002EA718-E40B-467F-9A73-52F4D372DD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222" y="6536701"/>
            <a:ext cx="3298776" cy="2201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Рисунок 36" descr="Изображение выглядит как внутренний, окно, украшен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B7BD1250-48E2-4CCF-968D-FBB8202006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95" y="259841"/>
            <a:ext cx="9450312" cy="6280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432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653AA9-1B83-4088-8C82-ACFDE7656414}"/>
              </a:ext>
            </a:extLst>
          </p:cNvPr>
          <p:cNvSpPr txBox="1"/>
          <p:nvPr/>
        </p:nvSpPr>
        <p:spPr>
          <a:xfrm>
            <a:off x="1447800" y="419100"/>
            <a:ext cx="1531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rgbClr val="800000"/>
                </a:solidFill>
                <a:latin typeface="Source Serif Pro ExtraLight" panose="02040203050405020204" pitchFamily="18" charset="0"/>
                <a:ea typeface="Source Serif Pro ExtraLight" panose="02040203050405020204" pitchFamily="18" charset="0"/>
              </a:rPr>
              <a:t>Оформлення та аксесуари </a:t>
            </a:r>
            <a:r>
              <a:rPr lang="uk-UA" sz="6600" b="1" dirty="0" err="1">
                <a:solidFill>
                  <a:srgbClr val="800000"/>
                </a:solidFill>
                <a:latin typeface="Source Serif Pro ExtraLight" panose="02040203050405020204" pitchFamily="18" charset="0"/>
                <a:ea typeface="Source Serif Pro ExtraLight" panose="02040203050405020204" pitchFamily="18" charset="0"/>
              </a:rPr>
              <a:t>кенді</a:t>
            </a:r>
            <a:r>
              <a:rPr lang="uk-UA" sz="6600" b="1" dirty="0">
                <a:solidFill>
                  <a:srgbClr val="800000"/>
                </a:solidFill>
                <a:latin typeface="Source Serif Pro ExtraLight" panose="02040203050405020204" pitchFamily="18" charset="0"/>
                <a:ea typeface="Source Serif Pro ExtraLight" panose="02040203050405020204" pitchFamily="18" charset="0"/>
              </a:rPr>
              <a:t> бару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92742E1-3F3D-456A-B999-2F03B1BC7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2019300"/>
            <a:ext cx="4572000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Изображение выглядит как постельное белье&#10;&#10;Автоматически созданное описание">
            <a:extLst>
              <a:ext uri="{FF2B5EF4-FFF2-40B4-BE49-F238E27FC236}">
                <a16:creationId xmlns:a16="http://schemas.microsoft.com/office/drawing/2014/main" xmlns="" id="{58CD764F-4274-45A6-814A-23B4423B4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47900"/>
            <a:ext cx="9708404" cy="54551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4764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653AA9-1B83-4088-8C82-ACFDE7656414}"/>
              </a:ext>
            </a:extLst>
          </p:cNvPr>
          <p:cNvSpPr txBox="1"/>
          <p:nvPr/>
        </p:nvSpPr>
        <p:spPr>
          <a:xfrm>
            <a:off x="1447800" y="419100"/>
            <a:ext cx="1531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rgbClr val="800000"/>
                </a:solidFill>
                <a:latin typeface="Source Serif Pro ExtraLight" panose="02040203050405020204" pitchFamily="18" charset="0"/>
                <a:ea typeface="Source Serif Pro ExtraLight" panose="02040203050405020204" pitchFamily="18" charset="0"/>
              </a:rPr>
              <a:t>Оформлення та аксесуари </a:t>
            </a:r>
            <a:r>
              <a:rPr lang="uk-UA" sz="6600" b="1" dirty="0" err="1">
                <a:solidFill>
                  <a:srgbClr val="800000"/>
                </a:solidFill>
                <a:latin typeface="Source Serif Pro ExtraLight" panose="02040203050405020204" pitchFamily="18" charset="0"/>
                <a:ea typeface="Source Serif Pro ExtraLight" panose="02040203050405020204" pitchFamily="18" charset="0"/>
              </a:rPr>
              <a:t>кенді</a:t>
            </a:r>
            <a:r>
              <a:rPr lang="uk-UA" sz="6600" b="1" dirty="0">
                <a:solidFill>
                  <a:srgbClr val="800000"/>
                </a:solidFill>
                <a:latin typeface="Source Serif Pro ExtraLight" panose="02040203050405020204" pitchFamily="18" charset="0"/>
                <a:ea typeface="Source Serif Pro ExtraLight" panose="02040203050405020204" pitchFamily="18" charset="0"/>
              </a:rPr>
              <a:t> бару</a:t>
            </a:r>
          </a:p>
        </p:txBody>
      </p:sp>
      <p:pic>
        <p:nvPicPr>
          <p:cNvPr id="12" name="Рисунок 11" descr="Изображение выглядит как внутренний, детская кроват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102E13A-475F-4DD5-B9BC-F1EA0DAD9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47900"/>
            <a:ext cx="5791200" cy="5791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 descr="Изображение выглядит как пол, внутренний, стол, обед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2F822047-8B81-40E3-9DEC-40753CB4C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221" y="2781300"/>
            <a:ext cx="7743662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279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653AA9-1B83-4088-8C82-ACFDE7656414}"/>
              </a:ext>
            </a:extLst>
          </p:cNvPr>
          <p:cNvSpPr txBox="1"/>
          <p:nvPr/>
        </p:nvSpPr>
        <p:spPr>
          <a:xfrm>
            <a:off x="1447800" y="419100"/>
            <a:ext cx="1531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rgbClr val="800000"/>
                </a:solidFill>
                <a:latin typeface="Source Serif Pro ExtraLight" panose="02040203050405020204" pitchFamily="18" charset="0"/>
                <a:ea typeface="Source Serif Pro ExtraLight" panose="02040203050405020204" pitchFamily="18" charset="0"/>
              </a:rPr>
              <a:t>Оформлення та аксесуари </a:t>
            </a:r>
            <a:r>
              <a:rPr lang="uk-UA" sz="6600" b="1" dirty="0" err="1">
                <a:solidFill>
                  <a:srgbClr val="800000"/>
                </a:solidFill>
                <a:latin typeface="Source Serif Pro ExtraLight" panose="02040203050405020204" pitchFamily="18" charset="0"/>
                <a:ea typeface="Source Serif Pro ExtraLight" panose="02040203050405020204" pitchFamily="18" charset="0"/>
              </a:rPr>
              <a:t>кенді</a:t>
            </a:r>
            <a:r>
              <a:rPr lang="uk-UA" sz="6600" b="1" dirty="0">
                <a:solidFill>
                  <a:srgbClr val="800000"/>
                </a:solidFill>
                <a:latin typeface="Source Serif Pro ExtraLight" panose="02040203050405020204" pitchFamily="18" charset="0"/>
                <a:ea typeface="Source Serif Pro ExtraLight" panose="02040203050405020204" pitchFamily="18" charset="0"/>
              </a:rPr>
              <a:t> бару</a:t>
            </a:r>
          </a:p>
        </p:txBody>
      </p:sp>
      <p:pic>
        <p:nvPicPr>
          <p:cNvPr id="4" name="Рисунок 3" descr="Изображение выглядит как стол, несколько, стеклянный колп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FC6E1BCF-9447-4F77-95EA-66B067CCB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3619500"/>
            <a:ext cx="7620000" cy="3838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C795B67-748C-42A7-BE86-E0C3D4AC5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705100"/>
            <a:ext cx="8572500" cy="53578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18642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809990" y="4712"/>
            <a:ext cx="4450346" cy="54840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514234" y="1365143"/>
            <a:ext cx="9321049" cy="25647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uk-UA" sz="16650" spc="-2990" dirty="0">
                <a:solidFill>
                  <a:srgbClr val="7B3C15"/>
                </a:solidFill>
              </a:rPr>
              <a:t>К у х а р</a:t>
            </a:r>
            <a:endParaRPr sz="16650" dirty="0"/>
          </a:p>
        </p:txBody>
      </p:sp>
      <p:sp>
        <p:nvSpPr>
          <p:cNvPr id="6" name="object 6"/>
          <p:cNvSpPr txBox="1"/>
          <p:nvPr/>
        </p:nvSpPr>
        <p:spPr>
          <a:xfrm>
            <a:off x="7541273" y="4715987"/>
            <a:ext cx="9325965" cy="4296112"/>
          </a:xfrm>
          <a:prstGeom prst="rect">
            <a:avLst/>
          </a:prstGeom>
        </p:spPr>
        <p:txBody>
          <a:bodyPr vert="horz" wrap="square" lIns="0" tIns="21717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710"/>
              </a:spcBef>
              <a:tabLst>
                <a:tab pos="2361565" algn="l"/>
              </a:tabLst>
            </a:pPr>
            <a:r>
              <a:rPr lang="uk-UA" sz="3600" spc="50" dirty="0">
                <a:solidFill>
                  <a:srgbClr val="6A8B40"/>
                </a:solidFill>
                <a:latin typeface="Garamond"/>
                <a:cs typeface="Garamond"/>
              </a:rPr>
              <a:t>Кухар – це професіонали, які несуть людям своєю працею задоволення від смачних та оригінальних страв. Для того щоб стати фахівцем у кулінарній справі, слід знати процес приготування страв до найменших дрібниць</a:t>
            </a:r>
            <a:endParaRPr sz="3600" dirty="0">
              <a:latin typeface="Garamond"/>
              <a:cs typeface="Garamon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112682" y="-17514"/>
            <a:ext cx="5787830" cy="34229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3D8ADFB-A3A6-4379-8B68-407506C54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73479" cy="9515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653AA9-1B83-4088-8C82-ACFDE7656414}"/>
              </a:ext>
            </a:extLst>
          </p:cNvPr>
          <p:cNvSpPr txBox="1"/>
          <p:nvPr/>
        </p:nvSpPr>
        <p:spPr>
          <a:xfrm>
            <a:off x="1447800" y="419100"/>
            <a:ext cx="1531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rgbClr val="800000"/>
                </a:solidFill>
                <a:latin typeface="Source Serif Pro ExtraLight" panose="02040203050405020204" pitchFamily="18" charset="0"/>
                <a:ea typeface="Source Serif Pro ExtraLight" panose="02040203050405020204" pitchFamily="18" charset="0"/>
              </a:rPr>
              <a:t>Оформлення та аксесуари </a:t>
            </a:r>
            <a:r>
              <a:rPr lang="uk-UA" sz="6600" b="1" dirty="0" err="1">
                <a:solidFill>
                  <a:srgbClr val="800000"/>
                </a:solidFill>
                <a:latin typeface="Source Serif Pro ExtraLight" panose="02040203050405020204" pitchFamily="18" charset="0"/>
                <a:ea typeface="Source Serif Pro ExtraLight" panose="02040203050405020204" pitchFamily="18" charset="0"/>
              </a:rPr>
              <a:t>кенді</a:t>
            </a:r>
            <a:r>
              <a:rPr lang="uk-UA" sz="6600" b="1" dirty="0">
                <a:solidFill>
                  <a:srgbClr val="800000"/>
                </a:solidFill>
                <a:latin typeface="Source Serif Pro ExtraLight" panose="02040203050405020204" pitchFamily="18" charset="0"/>
                <a:ea typeface="Source Serif Pro ExtraLight" panose="02040203050405020204" pitchFamily="18" charset="0"/>
              </a:rPr>
              <a:t> бару</a:t>
            </a:r>
          </a:p>
        </p:txBody>
      </p:sp>
      <p:pic>
        <p:nvPicPr>
          <p:cNvPr id="5" name="Рисунок 4" descr="Изображение выглядит как другой, украшен, пластмассовый, цветн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854799E5-1E92-4144-91D9-1345D990D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6900"/>
            <a:ext cx="9001125" cy="7200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Изображение выглядит как внешний, стол, обед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738CDFF8-0D43-4218-9FC2-6B5EA9F95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2781300"/>
            <a:ext cx="7620000" cy="5067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392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653AA9-1B83-4088-8C82-ACFDE7656414}"/>
              </a:ext>
            </a:extLst>
          </p:cNvPr>
          <p:cNvSpPr txBox="1"/>
          <p:nvPr/>
        </p:nvSpPr>
        <p:spPr>
          <a:xfrm>
            <a:off x="1447800" y="419100"/>
            <a:ext cx="1531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rgbClr val="800000"/>
                </a:solidFill>
                <a:latin typeface="Source Serif Pro ExtraLight" panose="02040203050405020204" pitchFamily="18" charset="0"/>
                <a:ea typeface="Source Serif Pro ExtraLight" panose="02040203050405020204" pitchFamily="18" charset="0"/>
              </a:rPr>
              <a:t>Оформлення та аксесуари </a:t>
            </a:r>
            <a:r>
              <a:rPr lang="uk-UA" sz="6600" b="1" dirty="0" err="1">
                <a:solidFill>
                  <a:srgbClr val="800000"/>
                </a:solidFill>
                <a:latin typeface="Source Serif Pro ExtraLight" panose="02040203050405020204" pitchFamily="18" charset="0"/>
                <a:ea typeface="Source Serif Pro ExtraLight" panose="02040203050405020204" pitchFamily="18" charset="0"/>
              </a:rPr>
              <a:t>кенді</a:t>
            </a:r>
            <a:r>
              <a:rPr lang="uk-UA" sz="6600" b="1" dirty="0">
                <a:solidFill>
                  <a:srgbClr val="800000"/>
                </a:solidFill>
                <a:latin typeface="Source Serif Pro ExtraLight" panose="02040203050405020204" pitchFamily="18" charset="0"/>
                <a:ea typeface="Source Serif Pro ExtraLight" panose="02040203050405020204" pitchFamily="18" charset="0"/>
              </a:rPr>
              <a:t> бару</a:t>
            </a:r>
          </a:p>
        </p:txBody>
      </p:sp>
      <p:pic>
        <p:nvPicPr>
          <p:cNvPr id="4" name="Рисунок 3" descr="Изображение выглядит как текст, блюдо&#10;&#10;Автоматически созданное описание">
            <a:extLst>
              <a:ext uri="{FF2B5EF4-FFF2-40B4-BE49-F238E27FC236}">
                <a16:creationId xmlns:a16="http://schemas.microsoft.com/office/drawing/2014/main" xmlns="" id="{651A54A4-2054-4AF1-87E4-9904BFD3A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577" y="5753100"/>
            <a:ext cx="6697047" cy="411480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487B6DC3-2199-44FB-BE9C-54AEADB84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24100"/>
            <a:ext cx="123444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Изображение выглядит как элементы, другой, несколько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AC8EE4BF-14EF-48E8-B3D3-5D3C91C2F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1" y="5143500"/>
            <a:ext cx="8305800" cy="485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A8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21023" cy="375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9573" y="7644024"/>
            <a:ext cx="3702918" cy="2642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28700" y="1760377"/>
            <a:ext cx="8115300" cy="6960175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25"/>
              </a:spcBef>
            </a:pPr>
            <a:endParaRPr sz="5450" dirty="0">
              <a:latin typeface="Arial"/>
              <a:cs typeface="Arial"/>
            </a:endParaRPr>
          </a:p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Містить близько 70% корисних речовин: фолієву і пантотенову кислоти, </a:t>
            </a:r>
            <a:r>
              <a:rPr lang="uk-UA" sz="3200" spc="95" dirty="0">
                <a:solidFill>
                  <a:srgbClr val="F4FAEC"/>
                </a:solidFill>
                <a:latin typeface="Garamond"/>
              </a:rPr>
              <a:t>вітаміни</a:t>
            </a: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 В</a:t>
            </a:r>
            <a:r>
              <a:rPr lang="uk-UA" sz="1200" spc="95" dirty="0">
                <a:solidFill>
                  <a:srgbClr val="F4FAEC"/>
                </a:solidFill>
                <a:latin typeface="Garamond"/>
                <a:cs typeface="Garamond"/>
              </a:rPr>
              <a:t>2, </a:t>
            </a:r>
            <a:r>
              <a:rPr lang="uk-UA" sz="3600" spc="95" dirty="0">
                <a:solidFill>
                  <a:srgbClr val="F4FAEC"/>
                </a:solidFill>
                <a:latin typeface="Garamond"/>
                <a:cs typeface="Garamond"/>
              </a:rPr>
              <a:t>РР, С, В</a:t>
            </a:r>
            <a:r>
              <a:rPr lang="uk-UA" sz="1200" spc="95" dirty="0">
                <a:solidFill>
                  <a:srgbClr val="F4FAEC"/>
                </a:solidFill>
                <a:latin typeface="Garamond"/>
                <a:cs typeface="Garamond"/>
              </a:rPr>
              <a:t>6</a:t>
            </a:r>
            <a:r>
              <a:rPr lang="uk-UA" sz="3600" spc="95" dirty="0">
                <a:solidFill>
                  <a:srgbClr val="F4FAEC"/>
                </a:solidFill>
                <a:latin typeface="Garamond"/>
                <a:cs typeface="Garamond"/>
              </a:rPr>
              <a:t>,Е, а також мікроелементи Магній, Кальцій, Натрій, Йод і Ферум. Ферменти, що містяться в меді, поліпшують травлення й апетит. Рекомендована доза на добу: </a:t>
            </a:r>
          </a:p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r>
              <a:rPr lang="uk-UA" sz="3600" spc="95" dirty="0">
                <a:solidFill>
                  <a:srgbClr val="F4FAEC"/>
                </a:solidFill>
                <a:latin typeface="Garamond"/>
                <a:cs typeface="Garamond"/>
              </a:rPr>
              <a:t>дві столові ложки</a:t>
            </a:r>
            <a:endParaRPr sz="3200" dirty="0">
              <a:latin typeface="Garamond"/>
              <a:cs typeface="Garamond"/>
            </a:endParaRPr>
          </a:p>
        </p:txBody>
      </p:sp>
      <p:pic>
        <p:nvPicPr>
          <p:cNvPr id="11" name="Рисунок 10" descr="Изображение выглядит как чашка, морс, напиток, мед&#10;&#10;Автоматически созданное описание">
            <a:extLst>
              <a:ext uri="{FF2B5EF4-FFF2-40B4-BE49-F238E27FC236}">
                <a16:creationId xmlns:a16="http://schemas.microsoft.com/office/drawing/2014/main" xmlns="" id="{0407A697-E93E-4422-9CD3-8C4A12A65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429" r="90571">
                        <a14:foregroundMark x1="9714" y1="48857" x2="9714" y2="48857"/>
                        <a14:foregroundMark x1="22000" y1="25714" x2="22000" y2="25714"/>
                        <a14:foregroundMark x1="16857" y1="28571" x2="16857" y2="28571"/>
                        <a14:foregroundMark x1="18857" y1="27143" x2="18857" y2="27143"/>
                        <a14:foregroundMark x1="24286" y1="23429" x2="24286" y2="23429"/>
                        <a14:foregroundMark x1="27429" y1="22286" x2="27429" y2="22286"/>
                        <a14:foregroundMark x1="30857" y1="22571" x2="30857" y2="22571"/>
                        <a14:foregroundMark x1="34000" y1="22857" x2="34000" y2="22857"/>
                        <a14:foregroundMark x1="34000" y1="22857" x2="34000" y2="22857"/>
                        <a14:foregroundMark x1="37429" y1="24000" x2="37429" y2="24000"/>
                        <a14:foregroundMark x1="40857" y1="24571" x2="40857" y2="24571"/>
                        <a14:foregroundMark x1="42286" y1="25143" x2="42286" y2="25143"/>
                        <a14:foregroundMark x1="52000" y1="22571" x2="52000" y2="22571"/>
                        <a14:foregroundMark x1="52000" y1="22571" x2="52000" y2="22571"/>
                        <a14:foregroundMark x1="90571" y1="76571" x2="90571" y2="76571"/>
                        <a14:foregroundMark x1="90286" y1="74286" x2="90286" y2="74286"/>
                        <a14:foregroundMark x1="90286" y1="74286" x2="90286" y2="74286"/>
                        <a14:foregroundMark x1="82571" y1="62000" x2="82571" y2="62000"/>
                        <a14:foregroundMark x1="80000" y1="57429" x2="80000" y2="57429"/>
                        <a14:foregroundMark x1="81714" y1="60571" x2="81714" y2="60571"/>
                        <a14:foregroundMark x1="72286" y1="41714" x2="72286" y2="41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15" y="1542514"/>
            <a:ext cx="8115300" cy="8115300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36F69CC-C20E-41CC-A72A-2EEF5E04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43" y="1359576"/>
            <a:ext cx="3200400" cy="1477328"/>
          </a:xfrm>
        </p:spPr>
        <p:txBody>
          <a:bodyPr/>
          <a:lstStyle/>
          <a:p>
            <a:r>
              <a:rPr lang="uk-UA" sz="9600" dirty="0">
                <a:solidFill>
                  <a:schemeClr val="bg1"/>
                </a:solidFill>
              </a:rPr>
              <a:t>Мед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1021" y="-2496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A8B4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21023" cy="375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9573" y="7644024"/>
            <a:ext cx="3702918" cy="2642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58652" y="1337449"/>
            <a:ext cx="8887937" cy="6523645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endParaRPr lang="uk-UA" sz="5450" dirty="0">
              <a:latin typeface="Arial"/>
              <a:cs typeface="Arial"/>
            </a:endParaRPr>
          </a:p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 Ягоди, фрукти і навіть овочі, підсушені або зварені в цукровому сиропі, не тільки солодкі та смачні, але й дуже корисні, особливо для серця і судин, оскільки містять Калій, Натрій, Ферум. Вони багаті на клітковину, а тому не тільки втамовують голод, але й сприяють роботі шлунково-кишкового тракту. Рекомендована доза на добу: 30 г.</a:t>
            </a:r>
            <a:endParaRPr sz="3200" dirty="0">
              <a:latin typeface="Garamond"/>
              <a:cs typeface="Garamond"/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36F69CC-C20E-41CC-A72A-2EEF5E04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432" y="342900"/>
            <a:ext cx="13411200" cy="1676400"/>
          </a:xfrm>
        </p:spPr>
        <p:txBody>
          <a:bodyPr/>
          <a:lstStyle/>
          <a:p>
            <a:r>
              <a:rPr lang="uk-UA" sz="9600" dirty="0">
                <a:solidFill>
                  <a:schemeClr val="bg1"/>
                </a:solidFill>
              </a:rPr>
              <a:t>Сухофрукти та цукати</a:t>
            </a:r>
          </a:p>
        </p:txBody>
      </p:sp>
      <p:pic>
        <p:nvPicPr>
          <p:cNvPr id="9" name="Рисунок 8" descr="Изображение выглядит как еда, упорядочено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49941905-3EFB-4BFC-8D31-4ABA73814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2" y="2445115"/>
            <a:ext cx="8302234" cy="4966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09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A8B4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21023" cy="375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9573" y="7644024"/>
            <a:ext cx="3702918" cy="2642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85800" y="1337449"/>
            <a:ext cx="9060789" cy="4706609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endParaRPr lang="uk-UA" sz="5450" dirty="0">
              <a:latin typeface="Arial"/>
              <a:cs typeface="Arial"/>
            </a:endParaRPr>
          </a:p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 Регулює артеріальний тиск у разі гіпотонії, сприяє зміцненню судин, позитивно впливає на нервову систему і допомагає впоратися з депресією, незамінний під час розумових навантажень. Рекомендована доза на добу: 30-50 г.</a:t>
            </a:r>
            <a:endParaRPr sz="3200" dirty="0">
              <a:latin typeface="Garamond"/>
              <a:cs typeface="Garamond"/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36F69CC-C20E-41CC-A72A-2EEF5E04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432" y="342900"/>
            <a:ext cx="13411200" cy="1477328"/>
          </a:xfrm>
        </p:spPr>
        <p:txBody>
          <a:bodyPr/>
          <a:lstStyle/>
          <a:p>
            <a:r>
              <a:rPr lang="uk-UA" sz="9600" dirty="0">
                <a:solidFill>
                  <a:schemeClr val="bg1"/>
                </a:solidFill>
              </a:rPr>
              <a:t>Чорний шоколад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FB20E65-079B-459D-8CD2-C7CFA149B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000" y1="77333" x2="27000" y2="77333"/>
                        <a14:foregroundMark x1="43333" y1="80444" x2="43333" y2="80444"/>
                        <a14:foregroundMark x1="43333" y1="80444" x2="43333" y2="80444"/>
                        <a14:foregroundMark x1="41333" y1="84444" x2="41333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92" y="978071"/>
            <a:ext cx="8887937" cy="666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4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A8B4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21023" cy="375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9573" y="7644024"/>
            <a:ext cx="3702918" cy="2642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58652" y="1337449"/>
            <a:ext cx="8887937" cy="5917967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endParaRPr lang="uk-UA" sz="5450" dirty="0">
              <a:latin typeface="Arial"/>
              <a:cs typeface="Arial"/>
            </a:endParaRPr>
          </a:p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 </a:t>
            </a:r>
            <a:r>
              <a:rPr lang="ru-RU" sz="3200" spc="95" dirty="0">
                <a:solidFill>
                  <a:srgbClr val="F4FAEC"/>
                </a:solidFill>
                <a:latin typeface="Garamond"/>
                <a:cs typeface="Garamond"/>
              </a:rPr>
              <a:t>Вміст корисного пектину знижує рівень холестерину в крові, виводить токсини, покращує роботу шлунково-кишкового тракту. Пектин гальмує розвиток ракових клітин. Головне — навчитися готувати ці солодощі самостійно з натурального соку й агар-агару. Рекомендована доза на добу: 20-30 г.</a:t>
            </a: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г.</a:t>
            </a:r>
            <a:endParaRPr sz="3200" dirty="0">
              <a:latin typeface="Garamond"/>
              <a:cs typeface="Garamond"/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36F69CC-C20E-41CC-A72A-2EEF5E04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432" y="342900"/>
            <a:ext cx="13411200" cy="1477328"/>
          </a:xfrm>
        </p:spPr>
        <p:txBody>
          <a:bodyPr/>
          <a:lstStyle/>
          <a:p>
            <a:r>
              <a:rPr lang="uk-UA" sz="9600" dirty="0">
                <a:solidFill>
                  <a:schemeClr val="bg1"/>
                </a:solidFill>
              </a:rPr>
              <a:t>Мармелад та желе</a:t>
            </a:r>
          </a:p>
        </p:txBody>
      </p:sp>
      <p:pic>
        <p:nvPicPr>
          <p:cNvPr id="8" name="Рисунок 7" descr="Изображение выглядит как еда, фрукт, сладость, упорядочено&#10;&#10;Автоматически созданное описание">
            <a:extLst>
              <a:ext uri="{FF2B5EF4-FFF2-40B4-BE49-F238E27FC236}">
                <a16:creationId xmlns:a16="http://schemas.microsoft.com/office/drawing/2014/main" xmlns="" id="{06E038BA-FFBA-473F-952A-88F7DD9A0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593" y="2492916"/>
            <a:ext cx="7620000" cy="4762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597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531" y="-2233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A8B40"/>
          </a:solidFill>
        </p:spPr>
        <p:txBody>
          <a:bodyPr wrap="square" lIns="0" tIns="0" rIns="0" bIns="0" rtlCol="0"/>
          <a:lstStyle/>
          <a:p>
            <a:endParaRPr lang="uk-UA"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21023" cy="375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9573" y="7644024"/>
            <a:ext cx="3702918" cy="2642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2983" y="2616896"/>
            <a:ext cx="8742548" cy="4100931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endParaRPr lang="uk-UA" sz="5450" dirty="0">
              <a:latin typeface="Arial"/>
              <a:cs typeface="Arial"/>
            </a:endParaRPr>
          </a:p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r>
              <a:rPr lang="ru-RU" sz="3200" spc="95" dirty="0">
                <a:solidFill>
                  <a:srgbClr val="F4FAEC"/>
                </a:solidFill>
                <a:latin typeface="Garamond"/>
                <a:cs typeface="Garamond"/>
              </a:rPr>
              <a:t>Ці солодощі корисні також завдяки встміу пектину. Існує безліч рецептів приготування зефіру і пастили в домашніх умовах. Рекомендована доза на добу: до 50 г.</a:t>
            </a:r>
            <a:endParaRPr lang="uk-UA" sz="3200" dirty="0">
              <a:latin typeface="Garamond"/>
              <a:cs typeface="Garamond"/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36F69CC-C20E-41CC-A72A-2EEF5E04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432" y="342900"/>
            <a:ext cx="13411200" cy="1477328"/>
          </a:xfrm>
        </p:spPr>
        <p:txBody>
          <a:bodyPr/>
          <a:lstStyle/>
          <a:p>
            <a:r>
              <a:rPr lang="uk-UA" sz="9600" dirty="0">
                <a:solidFill>
                  <a:schemeClr val="bg1"/>
                </a:solidFill>
              </a:rPr>
              <a:t>Зефір та пастила</a:t>
            </a:r>
          </a:p>
        </p:txBody>
      </p:sp>
      <p:pic>
        <p:nvPicPr>
          <p:cNvPr id="7" name="Рисунок 6" descr="Изображение выглядит как еда, белый, клецки&#10;&#10;Автоматически созданное описание">
            <a:extLst>
              <a:ext uri="{FF2B5EF4-FFF2-40B4-BE49-F238E27FC236}">
                <a16:creationId xmlns:a16="http://schemas.microsoft.com/office/drawing/2014/main" xmlns="" id="{F4ADBE97-F0E6-4DFA-825A-05A165F60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6436" y1="88732" x2="56436" y2="88732"/>
                        <a14:foregroundMark x1="43564" y1="42958" x2="43564" y2="42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529" y="2163128"/>
            <a:ext cx="8887937" cy="624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xmlns="" id="{C232B152-3720-4D3B-97ED-45CE5483F1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11BAB570-FF10-4E96-8A3F-FA9804702B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7040547" cy="10287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4B9FAFB2-BEB5-4848-8018-BCAD99E2E1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7257114" cy="10287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36F69CC-C20E-41CC-A72A-2EEF5E04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24" y="2905301"/>
            <a:ext cx="5076000" cy="22381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uk-UA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Морозиво, </a:t>
            </a:r>
            <a:r>
              <a:rPr lang="uk-UA" sz="4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сорбет</a:t>
            </a:r>
            <a:endParaRPr lang="uk-UA" sz="4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1147576" y="3429000"/>
            <a:ext cx="5076000" cy="57672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000" dirty="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8" name="Рисунок 7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6C65524-CB0A-4588-9AEF-43188387F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" r="-2" b="233"/>
          <a:stretch/>
        </p:blipFill>
        <p:spPr>
          <a:xfrm>
            <a:off x="8436265" y="965203"/>
            <a:ext cx="8381905" cy="835659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3921023" cy="37506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9573" y="7644024"/>
            <a:ext cx="3702918" cy="26429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5934" y="3772101"/>
            <a:ext cx="5850321" cy="4706866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r>
              <a:rPr lang="uk-UA" sz="3200" dirty="0">
                <a:solidFill>
                  <a:schemeClr val="bg1"/>
                </a:solidFill>
                <a:latin typeface="Garamond" panose="02020404030301010803" pitchFamily="18" charset="0"/>
                <a:cs typeface="Arial"/>
              </a:rPr>
              <a:t>Якісне вершкове морозиво в помірних дозах наситить організм Кальцієм, а от фруктове (легкий вітамінний </a:t>
            </a:r>
            <a:r>
              <a:rPr lang="uk-UA" sz="3200" dirty="0" err="1">
                <a:solidFill>
                  <a:schemeClr val="bg1"/>
                </a:solidFill>
                <a:latin typeface="Garamond" panose="02020404030301010803" pitchFamily="18" charset="0"/>
                <a:cs typeface="Arial"/>
              </a:rPr>
              <a:t>сорбет</a:t>
            </a:r>
            <a:r>
              <a:rPr lang="uk-UA" sz="3200" dirty="0">
                <a:solidFill>
                  <a:schemeClr val="bg1"/>
                </a:solidFill>
                <a:latin typeface="Garamond" panose="02020404030301010803" pitchFamily="18" charset="0"/>
                <a:cs typeface="Arial"/>
              </a:rPr>
              <a:t>) — ідеальний варіант для тих, хто дотримується дієти. Рекомендована доза на добу: до 100 г.</a:t>
            </a:r>
          </a:p>
        </p:txBody>
      </p:sp>
    </p:spTree>
    <p:extLst>
      <p:ext uri="{BB962C8B-B14F-4D97-AF65-F5344CB8AC3E}">
        <p14:creationId xmlns:p14="http://schemas.microsoft.com/office/powerpoint/2010/main" val="341855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A8B40"/>
          </a:solidFill>
        </p:spPr>
        <p:txBody>
          <a:bodyPr wrap="square" lIns="0" tIns="0" rIns="0" bIns="0" rtlCol="0"/>
          <a:lstStyle/>
          <a:p>
            <a:endParaRPr lang="uk-UA"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21023" cy="375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9573" y="7644024"/>
            <a:ext cx="3702918" cy="2642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2983" y="2616896"/>
            <a:ext cx="8742548" cy="5312545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Це японські тістечка, у складі яких тільки натуральні інгредієнти: пшениця, червона квасоля, агар-агар, рис, каштани, різні трави та чай. Це низькокалорійний продукт, тому його можна вживати в більшій кількості. Існує близько 25 різновидів </a:t>
            </a:r>
            <a:r>
              <a:rPr lang="uk-UA" sz="3200" spc="95" dirty="0" err="1">
                <a:solidFill>
                  <a:srgbClr val="F4FAEC"/>
                </a:solidFill>
                <a:latin typeface="Garamond"/>
                <a:cs typeface="Garamond"/>
              </a:rPr>
              <a:t>вагасі</a:t>
            </a: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, кожне з яких є маленьким кулінарним шедевром, а їх приготування — це вид кулінарного мистецтва</a:t>
            </a:r>
            <a:endParaRPr lang="uk-UA" sz="3200" dirty="0">
              <a:latin typeface="Garamond"/>
              <a:cs typeface="Garamond"/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36F69CC-C20E-41CC-A72A-2EEF5E04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432" y="342900"/>
            <a:ext cx="13411200" cy="1477328"/>
          </a:xfrm>
        </p:spPr>
        <p:txBody>
          <a:bodyPr/>
          <a:lstStyle/>
          <a:p>
            <a:pPr algn="ctr"/>
            <a:r>
              <a:rPr lang="uk-UA" sz="9600" dirty="0" err="1">
                <a:solidFill>
                  <a:schemeClr val="bg1"/>
                </a:solidFill>
              </a:rPr>
              <a:t>Вагасі</a:t>
            </a:r>
            <a:endParaRPr lang="uk-UA" sz="9600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Изображение выглядит как еда, внутренни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BE840582-7675-4864-8C6E-D8EAA2A27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191" y="2509969"/>
            <a:ext cx="8153400" cy="5438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7916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A8B40"/>
          </a:solidFill>
        </p:spPr>
        <p:txBody>
          <a:bodyPr wrap="square" lIns="0" tIns="0" rIns="0" bIns="0" rtlCol="0"/>
          <a:lstStyle/>
          <a:p>
            <a:endParaRPr lang="uk-UA"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21023" cy="375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9573" y="7644024"/>
            <a:ext cx="3702918" cy="2642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2983" y="2616896"/>
            <a:ext cx="8742548" cy="4706866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Популярні східні ласощі — джерело протеїнів, органічних кислот і цінних мінералів. Халва заспокоює нервову систему, зміцнює серце й судини, покращує кровообіг, позитивно впливає на травлення і стан шкіри. Буває халва соняшникова, кунжутна, арахісова, з додаванням меду. Рекомендована доза на добу: до 50 г.</a:t>
            </a:r>
            <a:endParaRPr lang="uk-UA" sz="3200" dirty="0">
              <a:latin typeface="Garamond"/>
              <a:cs typeface="Garamond"/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36F69CC-C20E-41CC-A72A-2EEF5E04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432" y="342900"/>
            <a:ext cx="13411200" cy="1477328"/>
          </a:xfrm>
        </p:spPr>
        <p:txBody>
          <a:bodyPr/>
          <a:lstStyle/>
          <a:p>
            <a:pPr algn="ctr"/>
            <a:r>
              <a:rPr lang="uk-UA" sz="9600" dirty="0">
                <a:solidFill>
                  <a:schemeClr val="bg1"/>
                </a:solidFill>
              </a:rPr>
              <a:t>Халва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774964D-EA96-468B-A997-76D8F0A71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881" y="2477780"/>
            <a:ext cx="7705519" cy="5104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471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276" y="1"/>
            <a:ext cx="18287999" cy="10286999"/>
            <a:chOff x="0" y="3"/>
            <a:chExt cx="18287999" cy="10286999"/>
          </a:xfrm>
        </p:grpSpPr>
        <p:sp>
          <p:nvSpPr>
            <p:cNvPr id="3" name="object 3"/>
            <p:cNvSpPr/>
            <p:nvPr/>
          </p:nvSpPr>
          <p:spPr>
            <a:xfrm>
              <a:off x="0" y="3"/>
              <a:ext cx="18287999" cy="10286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730183" y="5138806"/>
              <a:ext cx="120111" cy="1201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0B39AFC5-37C2-48BE-9D17-581587896780}"/>
              </a:ext>
            </a:extLst>
          </p:cNvPr>
          <p:cNvSpPr/>
          <p:nvPr/>
        </p:nvSpPr>
        <p:spPr>
          <a:xfrm>
            <a:off x="6019800" y="3924300"/>
            <a:ext cx="6222124" cy="1905000"/>
          </a:xfrm>
          <a:prstGeom prst="roundRect">
            <a:avLst/>
          </a:prstGeom>
          <a:gradFill>
            <a:gsLst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bg2">
                <a:lumMod val="5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Кулінарні вироби</a:t>
            </a:r>
          </a:p>
        </p:txBody>
      </p:sp>
      <p:sp>
        <p:nvSpPr>
          <p:cNvPr id="12" name="Выноска: стрелка вниз 11">
            <a:extLst>
              <a:ext uri="{FF2B5EF4-FFF2-40B4-BE49-F238E27FC236}">
                <a16:creationId xmlns:a16="http://schemas.microsoft.com/office/drawing/2014/main" xmlns="" id="{455AF8C9-785F-47EC-9055-A5D0A6AA9AD1}"/>
              </a:ext>
            </a:extLst>
          </p:cNvPr>
          <p:cNvSpPr/>
          <p:nvPr/>
        </p:nvSpPr>
        <p:spPr>
          <a:xfrm>
            <a:off x="6248400" y="876300"/>
            <a:ext cx="5257800" cy="2743200"/>
          </a:xfrm>
          <a:prstGeom prst="downArrowCallout">
            <a:avLst/>
          </a:prstGeom>
          <a:gradFill>
            <a:gsLst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/>
              <a:t>Перші страви</a:t>
            </a:r>
          </a:p>
        </p:txBody>
      </p:sp>
      <p:sp>
        <p:nvSpPr>
          <p:cNvPr id="13" name="Выноска: стрелка вверх 12">
            <a:extLst>
              <a:ext uri="{FF2B5EF4-FFF2-40B4-BE49-F238E27FC236}">
                <a16:creationId xmlns:a16="http://schemas.microsoft.com/office/drawing/2014/main" xmlns="" id="{805FF9E4-4B1E-4525-B0F9-9CB528EE830C}"/>
              </a:ext>
            </a:extLst>
          </p:cNvPr>
          <p:cNvSpPr/>
          <p:nvPr/>
        </p:nvSpPr>
        <p:spPr>
          <a:xfrm>
            <a:off x="6134100" y="6438900"/>
            <a:ext cx="5791200" cy="2514600"/>
          </a:xfrm>
          <a:prstGeom prst="upArrowCallout">
            <a:avLst/>
          </a:prstGeom>
          <a:gradFill>
            <a:gsLst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/>
              <a:t>Напої</a:t>
            </a:r>
          </a:p>
        </p:txBody>
      </p:sp>
      <p:sp>
        <p:nvSpPr>
          <p:cNvPr id="14" name="Выноска: стрелка вправо 13">
            <a:extLst>
              <a:ext uri="{FF2B5EF4-FFF2-40B4-BE49-F238E27FC236}">
                <a16:creationId xmlns:a16="http://schemas.microsoft.com/office/drawing/2014/main" xmlns="" id="{E26992E4-7497-4DE1-BCB6-945235BD8D91}"/>
              </a:ext>
            </a:extLst>
          </p:cNvPr>
          <p:cNvSpPr/>
          <p:nvPr/>
        </p:nvSpPr>
        <p:spPr>
          <a:xfrm>
            <a:off x="465083" y="1864273"/>
            <a:ext cx="5809593" cy="2481754"/>
          </a:xfrm>
          <a:prstGeom prst="rightArrowCallout">
            <a:avLst/>
          </a:prstGeom>
          <a:gradFill>
            <a:gsLst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/>
              <a:t>Холодні страви й закуски</a:t>
            </a:r>
          </a:p>
        </p:txBody>
      </p:sp>
      <p:sp>
        <p:nvSpPr>
          <p:cNvPr id="17" name="Выноска: стрелка вправо 16">
            <a:extLst>
              <a:ext uri="{FF2B5EF4-FFF2-40B4-BE49-F238E27FC236}">
                <a16:creationId xmlns:a16="http://schemas.microsoft.com/office/drawing/2014/main" xmlns="" id="{EEBA8E35-4325-4D36-AF04-89C79F05B5AA}"/>
              </a:ext>
            </a:extLst>
          </p:cNvPr>
          <p:cNvSpPr/>
          <p:nvPr/>
        </p:nvSpPr>
        <p:spPr>
          <a:xfrm>
            <a:off x="423041" y="5138804"/>
            <a:ext cx="6011917" cy="2481755"/>
          </a:xfrm>
          <a:prstGeom prst="rightArrowCallout">
            <a:avLst/>
          </a:prstGeom>
          <a:gradFill>
            <a:gsLst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/>
              <a:t>Солодкі страви (десерти)</a:t>
            </a:r>
          </a:p>
        </p:txBody>
      </p:sp>
      <p:sp>
        <p:nvSpPr>
          <p:cNvPr id="18" name="Выноска: стрелка влево 17">
            <a:extLst>
              <a:ext uri="{FF2B5EF4-FFF2-40B4-BE49-F238E27FC236}">
                <a16:creationId xmlns:a16="http://schemas.microsoft.com/office/drawing/2014/main" xmlns="" id="{0EA59409-F63F-4CD3-B914-2DD915D9BDD1}"/>
              </a:ext>
            </a:extLst>
          </p:cNvPr>
          <p:cNvSpPr/>
          <p:nvPr/>
        </p:nvSpPr>
        <p:spPr>
          <a:xfrm>
            <a:off x="11372193" y="1785445"/>
            <a:ext cx="6222124" cy="2596054"/>
          </a:xfrm>
          <a:prstGeom prst="leftArrowCallout">
            <a:avLst/>
          </a:prstGeom>
          <a:gradFill>
            <a:gsLst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/>
              <a:t>Другі страви (основні)</a:t>
            </a:r>
          </a:p>
        </p:txBody>
      </p:sp>
      <p:sp>
        <p:nvSpPr>
          <p:cNvPr id="19" name="Выноска: стрелка влево 18">
            <a:extLst>
              <a:ext uri="{FF2B5EF4-FFF2-40B4-BE49-F238E27FC236}">
                <a16:creationId xmlns:a16="http://schemas.microsoft.com/office/drawing/2014/main" xmlns="" id="{D856C241-19B9-4D16-A7D5-17935253C607}"/>
              </a:ext>
            </a:extLst>
          </p:cNvPr>
          <p:cNvSpPr/>
          <p:nvPr/>
        </p:nvSpPr>
        <p:spPr>
          <a:xfrm>
            <a:off x="11582400" y="5140872"/>
            <a:ext cx="6222124" cy="2481754"/>
          </a:xfrm>
          <a:prstGeom prst="leftArrowCallout">
            <a:avLst/>
          </a:prstGeom>
          <a:gradFill>
            <a:gsLst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/>
              <a:t>Борошняні й кондитерські вироби</a:t>
            </a:r>
          </a:p>
        </p:txBody>
      </p:sp>
      <p:pic>
        <p:nvPicPr>
          <p:cNvPr id="29" name="Рисунок 28" descr="В торте заполняется купкакес">
            <a:extLst>
              <a:ext uri="{FF2B5EF4-FFF2-40B4-BE49-F238E27FC236}">
                <a16:creationId xmlns:a16="http://schemas.microsoft.com/office/drawing/2014/main" xmlns="" id="{95E794B1-2CFA-4C5B-906A-96C5D47CD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332021" y="6925558"/>
            <a:ext cx="3361441" cy="3361441"/>
          </a:xfrm>
          <a:prstGeom prst="rect">
            <a:avLst/>
          </a:prstGeom>
        </p:spPr>
      </p:pic>
      <p:pic>
        <p:nvPicPr>
          <p:cNvPr id="30" name="Рисунок 29" descr="В торте заполняется купкакес">
            <a:extLst>
              <a:ext uri="{FF2B5EF4-FFF2-40B4-BE49-F238E27FC236}">
                <a16:creationId xmlns:a16="http://schemas.microsoft.com/office/drawing/2014/main" xmlns="" id="{CD849FB5-F855-41D3-B109-BB461C2E0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28392" y="6925557"/>
            <a:ext cx="3361441" cy="336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3138" y="-3472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A8B40"/>
          </a:solidFill>
        </p:spPr>
        <p:txBody>
          <a:bodyPr wrap="square" lIns="0" tIns="0" rIns="0" bIns="0" rtlCol="0"/>
          <a:lstStyle/>
          <a:p>
            <a:endParaRPr lang="uk-UA"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21023" cy="375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9573" y="7644024"/>
            <a:ext cx="3702918" cy="2642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2983" y="2616896"/>
            <a:ext cx="8742548" cy="4101187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r>
              <a:rPr lang="ru-RU" sz="3200" spc="95" dirty="0">
                <a:solidFill>
                  <a:srgbClr val="F4FAEC"/>
                </a:solidFill>
                <a:latin typeface="Garamond"/>
                <a:cs typeface="Garamond"/>
              </a:rPr>
              <a:t>Це бісквітні тістечка, на які красиво викладено шапочку з крему. У перекладі з англійської </a:t>
            </a:r>
            <a:r>
              <a:rPr lang="en-US" sz="3200" spc="95" dirty="0">
                <a:solidFill>
                  <a:srgbClr val="F4FAEC"/>
                </a:solidFill>
                <a:latin typeface="Garamond"/>
                <a:cs typeface="Garamond"/>
              </a:rPr>
              <a:t>cupcake </a:t>
            </a:r>
            <a:r>
              <a:rPr lang="ru-RU" sz="3200" spc="95" dirty="0">
                <a:solidFill>
                  <a:srgbClr val="F4FAEC"/>
                </a:solidFill>
                <a:latin typeface="Garamond"/>
                <a:cs typeface="Garamond"/>
              </a:rPr>
              <a:t>означає «чашковий торт». Отже, їх подають у паперовій чашечці. Капкейки дуже легкі в приготуванні й стануть прекрасним доповненням до вашого кенді бару</a:t>
            </a:r>
            <a:endParaRPr lang="uk-UA" sz="3200" dirty="0">
              <a:latin typeface="Garamond"/>
              <a:cs typeface="Garamond"/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36F69CC-C20E-41CC-A72A-2EEF5E04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432" y="342900"/>
            <a:ext cx="13411200" cy="1477328"/>
          </a:xfrm>
        </p:spPr>
        <p:txBody>
          <a:bodyPr/>
          <a:lstStyle/>
          <a:p>
            <a:pPr algn="ctr"/>
            <a:r>
              <a:rPr lang="uk-UA" sz="9600" dirty="0">
                <a:solidFill>
                  <a:schemeClr val="bg1"/>
                </a:solidFill>
              </a:rPr>
              <a:t>Капкейки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D438E90-5F6F-44CD-B0CD-6CC06E4FF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591210"/>
            <a:ext cx="6553200" cy="4914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737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3648" y="-302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A8B40"/>
          </a:solidFill>
        </p:spPr>
        <p:txBody>
          <a:bodyPr wrap="square" lIns="0" tIns="0" rIns="0" bIns="0" rtlCol="0"/>
          <a:lstStyle/>
          <a:p>
            <a:endParaRPr lang="uk-UA"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21023" cy="375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9573" y="7644024"/>
            <a:ext cx="3702918" cy="2642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2983" y="2616896"/>
            <a:ext cx="8742548" cy="3495509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Це тістечка на паличці в шоколадній глазурі. Такий десерт дуже зручний для гостей, оскільки його подають на паличках: жодних крихт, брудного посуду, і насолодитися такими ласощами можна навіть на ходу</a:t>
            </a:r>
            <a:endParaRPr lang="uk-UA" sz="3200" dirty="0">
              <a:latin typeface="Garamond"/>
              <a:cs typeface="Garamond"/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36F69CC-C20E-41CC-A72A-2EEF5E04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432" y="342900"/>
            <a:ext cx="13411200" cy="1477328"/>
          </a:xfrm>
        </p:spPr>
        <p:txBody>
          <a:bodyPr/>
          <a:lstStyle/>
          <a:p>
            <a:pPr algn="ctr"/>
            <a:r>
              <a:rPr lang="uk-UA" sz="9600" dirty="0" err="1">
                <a:solidFill>
                  <a:schemeClr val="bg1"/>
                </a:solidFill>
              </a:rPr>
              <a:t>Кейк</a:t>
            </a:r>
            <a:r>
              <a:rPr lang="uk-UA" sz="9600" dirty="0">
                <a:solidFill>
                  <a:schemeClr val="bg1"/>
                </a:solidFill>
              </a:rPr>
              <a:t>-попси</a:t>
            </a:r>
          </a:p>
        </p:txBody>
      </p:sp>
      <p:pic>
        <p:nvPicPr>
          <p:cNvPr id="7" name="Рисунок 6" descr="Изображение выглядит как чашка, закрыть, несколько, упорядочено&#10;&#10;Автоматически созданное описание">
            <a:extLst>
              <a:ext uri="{FF2B5EF4-FFF2-40B4-BE49-F238E27FC236}">
                <a16:creationId xmlns:a16="http://schemas.microsoft.com/office/drawing/2014/main" xmlns="" id="{5F3107AD-0F55-4DF8-852E-D45EF04F7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032" y="2169321"/>
            <a:ext cx="8094722" cy="539648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316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3648" y="-302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A8B40"/>
          </a:solidFill>
        </p:spPr>
        <p:txBody>
          <a:bodyPr wrap="square" lIns="0" tIns="0" rIns="0" bIns="0" rtlCol="0"/>
          <a:lstStyle/>
          <a:p>
            <a:endParaRPr lang="uk-UA"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21023" cy="375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9573" y="7644024"/>
            <a:ext cx="3702918" cy="2642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2983" y="2616896"/>
            <a:ext cx="8742548" cy="4101187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Цей французький десерт (</a:t>
            </a:r>
            <a:r>
              <a:rPr lang="en-US" sz="3200" spc="95" dirty="0">
                <a:solidFill>
                  <a:srgbClr val="F4FAEC"/>
                </a:solidFill>
                <a:latin typeface="Garamond"/>
                <a:cs typeface="Garamond"/>
              </a:rPr>
              <a:t>macaron) </a:t>
            </a: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являє собою невелике й дуже легке печиво-безе, яке за формою нагадує міні-сендвіч. Він складається з двох половинок, а посередині — прошарок ніжного крему. Макарони можуть бути різного кольору, тому на вигляд вони цікаві й красиві.</a:t>
            </a:r>
            <a:endParaRPr lang="uk-UA" sz="3200" dirty="0">
              <a:latin typeface="Garamond"/>
              <a:cs typeface="Garamond"/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36F69CC-C20E-41CC-A72A-2EEF5E04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432" y="342900"/>
            <a:ext cx="13411200" cy="1477328"/>
          </a:xfrm>
        </p:spPr>
        <p:txBody>
          <a:bodyPr/>
          <a:lstStyle/>
          <a:p>
            <a:pPr algn="ctr"/>
            <a:r>
              <a:rPr lang="uk-UA" sz="9600" dirty="0">
                <a:solidFill>
                  <a:schemeClr val="bg1"/>
                </a:solidFill>
              </a:rPr>
              <a:t>Макарон</a:t>
            </a:r>
          </a:p>
        </p:txBody>
      </p:sp>
      <p:pic>
        <p:nvPicPr>
          <p:cNvPr id="8" name="Рисунок 7" descr="Изображение выглядит как пластмассовый, украшен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4556DFEE-4A01-4479-9157-A5F3D10B22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046" y="1644343"/>
            <a:ext cx="7695791" cy="5771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737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3648" y="-302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A8B40"/>
          </a:solidFill>
        </p:spPr>
        <p:txBody>
          <a:bodyPr wrap="square" lIns="0" tIns="0" rIns="0" bIns="0" rtlCol="0"/>
          <a:lstStyle/>
          <a:p>
            <a:endParaRPr lang="uk-UA"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21023" cy="375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9573" y="7644024"/>
            <a:ext cx="3702918" cy="2642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2983" y="2616896"/>
            <a:ext cx="8742548" cy="3495509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Класичне американське частування (</a:t>
            </a:r>
            <a:r>
              <a:rPr lang="uk-UA" sz="3200" spc="95" dirty="0" err="1">
                <a:solidFill>
                  <a:srgbClr val="F4FAEC"/>
                </a:solidFill>
                <a:latin typeface="Garamond"/>
                <a:cs typeface="Garamond"/>
              </a:rPr>
              <a:t>macaroon</a:t>
            </a: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) — мигдальне печиво з кокосовою стружкою. Форма й начинка такого десерту можуть бути абсолютно різними. Дуже смачно й красиво, коли такі ласощі политі шоколадом</a:t>
            </a:r>
            <a:endParaRPr lang="uk-UA" sz="3200" dirty="0">
              <a:latin typeface="Garamond"/>
              <a:cs typeface="Garamond"/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36F69CC-C20E-41CC-A72A-2EEF5E04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432" y="342900"/>
            <a:ext cx="11403968" cy="1477328"/>
          </a:xfrm>
        </p:spPr>
        <p:txBody>
          <a:bodyPr/>
          <a:lstStyle/>
          <a:p>
            <a:pPr algn="ctr"/>
            <a:r>
              <a:rPr lang="uk-UA" sz="9600" dirty="0">
                <a:solidFill>
                  <a:schemeClr val="bg1"/>
                </a:solidFill>
              </a:rPr>
              <a:t>Макарун</a:t>
            </a:r>
          </a:p>
        </p:txBody>
      </p:sp>
      <p:pic>
        <p:nvPicPr>
          <p:cNvPr id="8" name="Рисунок 7" descr="Изображение выглядит как тарелка, еда, шоколад, бел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F83AAB8E-62F2-42DA-ADE5-EE748D913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31" y="1586812"/>
            <a:ext cx="7858901" cy="589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547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3648" y="-302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A8B40"/>
          </a:solidFill>
        </p:spPr>
        <p:txBody>
          <a:bodyPr wrap="square" lIns="0" tIns="0" rIns="0" bIns="0" rtlCol="0"/>
          <a:lstStyle/>
          <a:p>
            <a:endParaRPr lang="uk-UA"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21023" cy="375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9573" y="7644024"/>
            <a:ext cx="3702918" cy="2642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38849" y="2616897"/>
            <a:ext cx="8101418" cy="4706866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Часто можна почути замість цього дивного й довгого слова просте — «зефір». Але це неправильно, оскільки за складом маршмелоу відрізняється від зефіру. Його прийнято подавати в окремих вазочках або на паличках. На вигляд воно дуже апетитне, а на смак — чарівне</a:t>
            </a:r>
            <a:endParaRPr lang="uk-UA" sz="3200" dirty="0">
              <a:latin typeface="Garamond"/>
              <a:cs typeface="Garamond"/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36F69CC-C20E-41CC-A72A-2EEF5E04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432" y="342900"/>
            <a:ext cx="13411200" cy="1477328"/>
          </a:xfrm>
        </p:spPr>
        <p:txBody>
          <a:bodyPr/>
          <a:lstStyle/>
          <a:p>
            <a:pPr algn="ctr"/>
            <a:r>
              <a:rPr lang="uk-UA" sz="9600" dirty="0">
                <a:solidFill>
                  <a:schemeClr val="bg1"/>
                </a:solidFill>
              </a:rPr>
              <a:t>Маршмелоу</a:t>
            </a:r>
          </a:p>
        </p:txBody>
      </p:sp>
      <p:pic>
        <p:nvPicPr>
          <p:cNvPr id="7" name="Рисунок 6" descr="Изображение выглядит как еда, внутренний, сладость, друг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69A658DB-A04D-4799-9D7A-9735623BC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300" y="2193346"/>
            <a:ext cx="8131851" cy="5417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891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A8B40"/>
          </a:solidFill>
        </p:spPr>
        <p:txBody>
          <a:bodyPr wrap="square" lIns="0" tIns="0" rIns="0" bIns="0" rtlCol="0"/>
          <a:lstStyle/>
          <a:p>
            <a:endParaRPr lang="uk-UA"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21023" cy="375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9573" y="7644024"/>
            <a:ext cx="3702918" cy="2642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46604" y="3167055"/>
            <a:ext cx="7949017" cy="3495509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Існує безліч рецептів пряників: із медом, повидлом, імбиром, горіхами тощо. Зазвичай пряники мають пласку форму з нескладним декором. Часто пряники покривають шаром глазурі</a:t>
            </a:r>
            <a:endParaRPr lang="uk-UA" sz="3200" dirty="0">
              <a:latin typeface="Garamond"/>
              <a:cs typeface="Garamond"/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36F69CC-C20E-41CC-A72A-2EEF5E04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432" y="342900"/>
            <a:ext cx="12318368" cy="1477328"/>
          </a:xfrm>
        </p:spPr>
        <p:txBody>
          <a:bodyPr/>
          <a:lstStyle/>
          <a:p>
            <a:pPr algn="ctr"/>
            <a:r>
              <a:rPr lang="uk-UA" sz="9600" dirty="0">
                <a:solidFill>
                  <a:schemeClr val="bg1"/>
                </a:solidFill>
              </a:rPr>
              <a:t>Пряники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41743A8-C37D-4CE3-8B7E-7336683D0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616" y="2281237"/>
            <a:ext cx="8572500" cy="5724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559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A8B40"/>
          </a:solidFill>
        </p:spPr>
        <p:txBody>
          <a:bodyPr wrap="square" lIns="0" tIns="0" rIns="0" bIns="0" rtlCol="0"/>
          <a:lstStyle/>
          <a:p>
            <a:endParaRPr lang="uk-UA"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21023" cy="375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9573" y="7644024"/>
            <a:ext cx="3702918" cy="2642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800" y="2374885"/>
            <a:ext cx="7949017" cy="5918223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Дуже смачний і зручний десерт. По-перше, його можна приготувати заздалегідь. По-друге, завдяки об’єму воно красиво виглядає на столі (можна зробити різного кольору і форми). По-третє, можна урізноманітнити його добавками: горіхами, кокосом, корицею, узяти замість звичайного цукру тростинний, притрусити мигдальними пелюстками тощо</a:t>
            </a:r>
            <a:endParaRPr lang="uk-UA" sz="3200" dirty="0">
              <a:latin typeface="Garamond"/>
              <a:cs typeface="Garamond"/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36F69CC-C20E-41CC-A72A-2EEF5E04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432" y="342900"/>
            <a:ext cx="12318368" cy="1477328"/>
          </a:xfrm>
        </p:spPr>
        <p:txBody>
          <a:bodyPr/>
          <a:lstStyle/>
          <a:p>
            <a:pPr algn="ctr"/>
            <a:r>
              <a:rPr lang="uk-UA" sz="9600" dirty="0">
                <a:solidFill>
                  <a:schemeClr val="bg1"/>
                </a:solidFill>
              </a:rPr>
              <a:t>Безе</a:t>
            </a:r>
          </a:p>
        </p:txBody>
      </p:sp>
      <p:pic>
        <p:nvPicPr>
          <p:cNvPr id="7" name="Рисунок 6" descr="Изображение выглядит как тарелка, еда, фрукт, десер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787AB48-E931-4FF7-8280-616845E5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240756"/>
            <a:ext cx="8763000" cy="5805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2058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A8B40"/>
          </a:solidFill>
        </p:spPr>
        <p:txBody>
          <a:bodyPr wrap="square" lIns="0" tIns="0" rIns="0" bIns="0" rtlCol="0"/>
          <a:lstStyle/>
          <a:p>
            <a:endParaRPr lang="uk-UA"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21023" cy="375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9573" y="7644024"/>
            <a:ext cx="3702918" cy="2642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20369" y="3497475"/>
            <a:ext cx="7949017" cy="2889830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Усі чудово знають, які корисні й смачні свіжі сезонні фрукти. Головне — красиво їх подати. Це можна зробити в спеціальних кошиках із тіста або подати на шпажках</a:t>
            </a:r>
            <a:endParaRPr lang="uk-UA" sz="3200" dirty="0">
              <a:latin typeface="Garamond"/>
              <a:cs typeface="Garamond"/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36F69CC-C20E-41CC-A72A-2EEF5E04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016" y="763427"/>
            <a:ext cx="10959784" cy="2954655"/>
          </a:xfrm>
        </p:spPr>
        <p:txBody>
          <a:bodyPr/>
          <a:lstStyle/>
          <a:p>
            <a:pPr algn="ctr"/>
            <a:r>
              <a:rPr lang="uk-UA" sz="9600" dirty="0">
                <a:solidFill>
                  <a:schemeClr val="bg1"/>
                </a:solidFill>
              </a:rPr>
              <a:t>Фрукти та ягоди</a:t>
            </a:r>
          </a:p>
        </p:txBody>
      </p:sp>
      <p:pic>
        <p:nvPicPr>
          <p:cNvPr id="10" name="Рисунок 9" descr="Изображение выглядит как еда, фрукт, салат, упорядочено&#10;&#10;Автоматически созданное описание">
            <a:extLst>
              <a:ext uri="{FF2B5EF4-FFF2-40B4-BE49-F238E27FC236}">
                <a16:creationId xmlns:a16="http://schemas.microsoft.com/office/drawing/2014/main" xmlns="" id="{CA1AF39C-6737-4C34-8E84-31ABEDFFA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1" y="2389683"/>
            <a:ext cx="8534400" cy="5067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2543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A8B40"/>
          </a:solidFill>
        </p:spPr>
        <p:txBody>
          <a:bodyPr wrap="square" lIns="0" tIns="0" rIns="0" bIns="0" rtlCol="0"/>
          <a:lstStyle/>
          <a:p>
            <a:endParaRPr lang="uk-UA"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21023" cy="375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9573" y="7644024"/>
            <a:ext cx="3702918" cy="2642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20369" y="3497475"/>
            <a:ext cx="7949017" cy="4101187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Неодмінним атрибутом солодкого столу є карамельки й льодяники, а також горіхи: у шоколаді або кольоровій глазурі. Існує безліч варіантів, як подати цю смакоту. Головне — оригінальність та відповідність загальному декору </a:t>
            </a:r>
            <a:r>
              <a:rPr lang="uk-UA" sz="3200" spc="95" dirty="0" err="1">
                <a:solidFill>
                  <a:srgbClr val="F4FAEC"/>
                </a:solidFill>
                <a:latin typeface="Garamond"/>
                <a:cs typeface="Garamond"/>
              </a:rPr>
              <a:t>кенді</a:t>
            </a: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 бару</a:t>
            </a:r>
            <a:endParaRPr lang="uk-UA" sz="3200" dirty="0">
              <a:latin typeface="Garamond"/>
              <a:cs typeface="Garamond"/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36F69CC-C20E-41CC-A72A-2EEF5E04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016" y="763427"/>
            <a:ext cx="13398184" cy="2954655"/>
          </a:xfrm>
        </p:spPr>
        <p:txBody>
          <a:bodyPr/>
          <a:lstStyle/>
          <a:p>
            <a:pPr algn="ctr"/>
            <a:r>
              <a:rPr lang="uk-UA" sz="9600" dirty="0">
                <a:solidFill>
                  <a:schemeClr val="bg1"/>
                </a:solidFill>
              </a:rPr>
              <a:t>Солодка «дрібнота»</a:t>
            </a:r>
          </a:p>
        </p:txBody>
      </p:sp>
      <p:pic>
        <p:nvPicPr>
          <p:cNvPr id="9" name="Рисунок 8" descr="Изображение выглядит как слад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F43FB617-3F1A-4E80-AD85-E6F759B145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819" y="2701965"/>
            <a:ext cx="7949017" cy="5431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8169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458" y="-218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A8B40"/>
          </a:solidFill>
        </p:spPr>
        <p:txBody>
          <a:bodyPr wrap="square" lIns="0" tIns="0" rIns="0" bIns="0" rtlCol="0"/>
          <a:lstStyle/>
          <a:p>
            <a:endParaRPr lang="uk-UA"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21023" cy="375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9573" y="7644024"/>
            <a:ext cx="3702918" cy="2642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7680" y="2768267"/>
            <a:ext cx="7949017" cy="4706866"/>
          </a:xfrm>
          <a:prstGeom prst="rect">
            <a:avLst/>
          </a:prstGeom>
        </p:spPr>
        <p:txBody>
          <a:bodyPr vert="horz" wrap="square" lIns="0" tIns="498475" rIns="0" bIns="0" rtlCol="0">
            <a:spAutoFit/>
          </a:bodyPr>
          <a:lstStyle/>
          <a:p>
            <a:pPr marL="12700" marR="5080" algn="ctr">
              <a:lnSpc>
                <a:spcPct val="123000"/>
              </a:lnSpc>
              <a:spcBef>
                <a:spcPts val="1365"/>
              </a:spcBef>
            </a:pP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Обов’язково в </a:t>
            </a:r>
            <a:r>
              <a:rPr lang="uk-UA" sz="3200" spc="95" dirty="0" err="1">
                <a:solidFill>
                  <a:srgbClr val="F4FAEC"/>
                </a:solidFill>
                <a:latin typeface="Garamond"/>
                <a:cs typeface="Garamond"/>
              </a:rPr>
              <a:t>кенді</a:t>
            </a:r>
            <a:r>
              <a:rPr lang="uk-UA" sz="3200" spc="95" dirty="0">
                <a:solidFill>
                  <a:srgbClr val="F4FAEC"/>
                </a:solidFill>
                <a:latin typeface="Garamond"/>
                <a:cs typeface="Garamond"/>
              </a:rPr>
              <a:t> барі мають бути вода, сік, лимонад. Усе подають у порційних пляшечках або келихах, прикрашених в одному стилі із солодким столом. Можна самостійно задекорувати посуд для напоїв, вирізавши красиві наліпки та етикетки за готовим шаблоном</a:t>
            </a:r>
            <a:endParaRPr lang="uk-UA" sz="3200" dirty="0">
              <a:latin typeface="Garamond"/>
              <a:cs typeface="Garamond"/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736F69CC-C20E-41CC-A72A-2EEF5E04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664" y="431189"/>
            <a:ext cx="13398184" cy="1477328"/>
          </a:xfrm>
        </p:spPr>
        <p:txBody>
          <a:bodyPr/>
          <a:lstStyle/>
          <a:p>
            <a:pPr algn="ctr"/>
            <a:r>
              <a:rPr lang="uk-UA" sz="9600" dirty="0">
                <a:solidFill>
                  <a:schemeClr val="bg1"/>
                </a:solidFill>
              </a:rPr>
              <a:t>Напої</a:t>
            </a:r>
          </a:p>
        </p:txBody>
      </p:sp>
      <p:pic>
        <p:nvPicPr>
          <p:cNvPr id="12" name="Рисунок 11" descr="Изображение выглядит как стол, стена, внутренний, прилав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6F7057FE-C494-4B4A-B97E-FA586C4CB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583" y="2478272"/>
            <a:ext cx="82296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102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65710" y="-312685"/>
            <a:ext cx="4549364" cy="4137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143507"/>
            <a:ext cx="4394419" cy="5143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27572" y="1858972"/>
            <a:ext cx="146685" cy="449580"/>
          </a:xfrm>
          <a:custGeom>
            <a:avLst/>
            <a:gdLst/>
            <a:ahLst/>
            <a:cxnLst/>
            <a:rect l="l" t="t" r="r" b="b"/>
            <a:pathLst>
              <a:path w="146685" h="449580">
                <a:moveTo>
                  <a:pt x="126952" y="449032"/>
                </a:moveTo>
                <a:lnTo>
                  <a:pt x="125504" y="442944"/>
                </a:lnTo>
                <a:lnTo>
                  <a:pt x="122488" y="438253"/>
                </a:lnTo>
                <a:lnTo>
                  <a:pt x="97454" y="393976"/>
                </a:lnTo>
                <a:lnTo>
                  <a:pt x="77292" y="348167"/>
                </a:lnTo>
                <a:lnTo>
                  <a:pt x="60987" y="301146"/>
                </a:lnTo>
                <a:lnTo>
                  <a:pt x="47525" y="253233"/>
                </a:lnTo>
                <a:lnTo>
                  <a:pt x="35890" y="204746"/>
                </a:lnTo>
                <a:lnTo>
                  <a:pt x="14048" y="107332"/>
                </a:lnTo>
                <a:lnTo>
                  <a:pt x="1812" y="59043"/>
                </a:lnTo>
                <a:lnTo>
                  <a:pt x="9782" y="17609"/>
                </a:lnTo>
                <a:lnTo>
                  <a:pt x="40823" y="0"/>
                </a:lnTo>
                <a:lnTo>
                  <a:pt x="49570" y="1741"/>
                </a:lnTo>
                <a:lnTo>
                  <a:pt x="81558" y="28769"/>
                </a:lnTo>
                <a:lnTo>
                  <a:pt x="98082" y="85839"/>
                </a:lnTo>
                <a:lnTo>
                  <a:pt x="110692" y="134080"/>
                </a:lnTo>
                <a:lnTo>
                  <a:pt x="122346" y="182516"/>
                </a:lnTo>
                <a:lnTo>
                  <a:pt x="132492" y="231263"/>
                </a:lnTo>
                <a:lnTo>
                  <a:pt x="140579" y="280433"/>
                </a:lnTo>
                <a:lnTo>
                  <a:pt x="146058" y="330141"/>
                </a:lnTo>
                <a:lnTo>
                  <a:pt x="146438" y="346718"/>
                </a:lnTo>
                <a:lnTo>
                  <a:pt x="145180" y="363045"/>
                </a:lnTo>
                <a:lnTo>
                  <a:pt x="142705" y="379226"/>
                </a:lnTo>
                <a:lnTo>
                  <a:pt x="139437" y="395363"/>
                </a:lnTo>
                <a:lnTo>
                  <a:pt x="137876" y="404621"/>
                </a:lnTo>
                <a:lnTo>
                  <a:pt x="137336" y="413928"/>
                </a:lnTo>
                <a:lnTo>
                  <a:pt x="138010" y="423266"/>
                </a:lnTo>
                <a:lnTo>
                  <a:pt x="140094" y="432620"/>
                </a:lnTo>
                <a:lnTo>
                  <a:pt x="141945" y="438663"/>
                </a:lnTo>
                <a:lnTo>
                  <a:pt x="142176" y="440685"/>
                </a:lnTo>
                <a:lnTo>
                  <a:pt x="138334" y="446717"/>
                </a:lnTo>
                <a:lnTo>
                  <a:pt x="126952" y="449032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30944" y="2363582"/>
            <a:ext cx="448309" cy="318770"/>
          </a:xfrm>
          <a:custGeom>
            <a:avLst/>
            <a:gdLst/>
            <a:ahLst/>
            <a:cxnLst/>
            <a:rect l="l" t="t" r="r" b="b"/>
            <a:pathLst>
              <a:path w="448310" h="318769">
                <a:moveTo>
                  <a:pt x="201693" y="185844"/>
                </a:moveTo>
                <a:lnTo>
                  <a:pt x="158272" y="158066"/>
                </a:lnTo>
                <a:lnTo>
                  <a:pt x="115179" y="129781"/>
                </a:lnTo>
                <a:lnTo>
                  <a:pt x="72516" y="100835"/>
                </a:lnTo>
                <a:lnTo>
                  <a:pt x="30385" y="71074"/>
                </a:lnTo>
                <a:lnTo>
                  <a:pt x="3526" y="39713"/>
                </a:lnTo>
                <a:lnTo>
                  <a:pt x="0" y="25655"/>
                </a:lnTo>
                <a:lnTo>
                  <a:pt x="175" y="11209"/>
                </a:lnTo>
                <a:lnTo>
                  <a:pt x="4977" y="2649"/>
                </a:lnTo>
                <a:lnTo>
                  <a:pt x="14503" y="0"/>
                </a:lnTo>
                <a:lnTo>
                  <a:pt x="28851" y="3286"/>
                </a:lnTo>
                <a:lnTo>
                  <a:pt x="93560" y="38601"/>
                </a:lnTo>
                <a:lnTo>
                  <a:pt x="134490" y="63303"/>
                </a:lnTo>
                <a:lnTo>
                  <a:pt x="215533" y="114062"/>
                </a:lnTo>
                <a:lnTo>
                  <a:pt x="255392" y="138290"/>
                </a:lnTo>
                <a:lnTo>
                  <a:pt x="294795" y="163219"/>
                </a:lnTo>
                <a:lnTo>
                  <a:pt x="333840" y="188711"/>
                </a:lnTo>
                <a:lnTo>
                  <a:pt x="372626" y="214623"/>
                </a:lnTo>
                <a:lnTo>
                  <a:pt x="412894" y="250736"/>
                </a:lnTo>
                <a:lnTo>
                  <a:pt x="439199" y="297710"/>
                </a:lnTo>
                <a:lnTo>
                  <a:pt x="441416" y="303986"/>
                </a:lnTo>
                <a:lnTo>
                  <a:pt x="448230" y="311700"/>
                </a:lnTo>
                <a:lnTo>
                  <a:pt x="440582" y="316812"/>
                </a:lnTo>
                <a:lnTo>
                  <a:pt x="434918" y="318605"/>
                </a:lnTo>
                <a:lnTo>
                  <a:pt x="431132" y="316182"/>
                </a:lnTo>
                <a:lnTo>
                  <a:pt x="425745" y="307058"/>
                </a:lnTo>
                <a:lnTo>
                  <a:pt x="421380" y="302062"/>
                </a:lnTo>
                <a:lnTo>
                  <a:pt x="416352" y="298101"/>
                </a:lnTo>
                <a:lnTo>
                  <a:pt x="410690" y="295177"/>
                </a:lnTo>
                <a:lnTo>
                  <a:pt x="373574" y="284432"/>
                </a:lnTo>
                <a:lnTo>
                  <a:pt x="344361" y="271940"/>
                </a:lnTo>
                <a:lnTo>
                  <a:pt x="316352" y="256925"/>
                </a:lnTo>
                <a:lnTo>
                  <a:pt x="289114" y="240499"/>
                </a:lnTo>
                <a:lnTo>
                  <a:pt x="201693" y="185844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78222" y="3203172"/>
            <a:ext cx="442595" cy="78740"/>
          </a:xfrm>
          <a:custGeom>
            <a:avLst/>
            <a:gdLst/>
            <a:ahLst/>
            <a:cxnLst/>
            <a:rect l="l" t="t" r="r" b="b"/>
            <a:pathLst>
              <a:path w="442594" h="78739">
                <a:moveTo>
                  <a:pt x="18788" y="70586"/>
                </a:moveTo>
                <a:lnTo>
                  <a:pt x="8562" y="62706"/>
                </a:lnTo>
                <a:lnTo>
                  <a:pt x="2275" y="53941"/>
                </a:lnTo>
                <a:lnTo>
                  <a:pt x="0" y="44127"/>
                </a:lnTo>
                <a:lnTo>
                  <a:pt x="1806" y="33099"/>
                </a:lnTo>
                <a:lnTo>
                  <a:pt x="6697" y="24439"/>
                </a:lnTo>
                <a:lnTo>
                  <a:pt x="13759" y="19686"/>
                </a:lnTo>
                <a:lnTo>
                  <a:pt x="22471" y="17725"/>
                </a:lnTo>
                <a:lnTo>
                  <a:pt x="65281" y="16861"/>
                </a:lnTo>
                <a:lnTo>
                  <a:pt x="98118" y="14421"/>
                </a:lnTo>
                <a:lnTo>
                  <a:pt x="163636" y="7361"/>
                </a:lnTo>
                <a:lnTo>
                  <a:pt x="216733" y="2605"/>
                </a:lnTo>
                <a:lnTo>
                  <a:pt x="269766" y="0"/>
                </a:lnTo>
                <a:lnTo>
                  <a:pt x="322719" y="481"/>
                </a:lnTo>
                <a:lnTo>
                  <a:pt x="375578" y="4987"/>
                </a:lnTo>
                <a:lnTo>
                  <a:pt x="428329" y="14453"/>
                </a:lnTo>
                <a:lnTo>
                  <a:pt x="434311" y="15844"/>
                </a:lnTo>
                <a:lnTo>
                  <a:pt x="442003" y="14809"/>
                </a:lnTo>
                <a:lnTo>
                  <a:pt x="442523" y="29616"/>
                </a:lnTo>
                <a:lnTo>
                  <a:pt x="436913" y="30905"/>
                </a:lnTo>
                <a:lnTo>
                  <a:pt x="432145" y="30614"/>
                </a:lnTo>
                <a:lnTo>
                  <a:pt x="410245" y="31635"/>
                </a:lnTo>
                <a:lnTo>
                  <a:pt x="389043" y="36088"/>
                </a:lnTo>
                <a:lnTo>
                  <a:pt x="368121" y="41911"/>
                </a:lnTo>
                <a:lnTo>
                  <a:pt x="347060" y="47040"/>
                </a:lnTo>
                <a:lnTo>
                  <a:pt x="299441" y="55262"/>
                </a:lnTo>
                <a:lnTo>
                  <a:pt x="251632" y="61837"/>
                </a:lnTo>
                <a:lnTo>
                  <a:pt x="203672" y="67094"/>
                </a:lnTo>
                <a:lnTo>
                  <a:pt x="155600" y="71362"/>
                </a:lnTo>
                <a:lnTo>
                  <a:pt x="59276" y="78250"/>
                </a:lnTo>
                <a:lnTo>
                  <a:pt x="48169" y="78647"/>
                </a:lnTo>
                <a:lnTo>
                  <a:pt x="37371" y="77933"/>
                </a:lnTo>
                <a:lnTo>
                  <a:pt x="27404" y="75461"/>
                </a:lnTo>
                <a:lnTo>
                  <a:pt x="18788" y="70586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50583" y="2901580"/>
            <a:ext cx="147955" cy="62230"/>
          </a:xfrm>
          <a:custGeom>
            <a:avLst/>
            <a:gdLst/>
            <a:ahLst/>
            <a:cxnLst/>
            <a:rect l="l" t="t" r="r" b="b"/>
            <a:pathLst>
              <a:path w="147955" h="62230">
                <a:moveTo>
                  <a:pt x="12493" y="54630"/>
                </a:moveTo>
                <a:lnTo>
                  <a:pt x="6788" y="50428"/>
                </a:lnTo>
                <a:lnTo>
                  <a:pt x="2700" y="44858"/>
                </a:lnTo>
                <a:lnTo>
                  <a:pt x="386" y="38066"/>
                </a:lnTo>
                <a:lnTo>
                  <a:pt x="0" y="30196"/>
                </a:lnTo>
                <a:lnTo>
                  <a:pt x="1293" y="23389"/>
                </a:lnTo>
                <a:lnTo>
                  <a:pt x="4181" y="17521"/>
                </a:lnTo>
                <a:lnTo>
                  <a:pt x="8749" y="13382"/>
                </a:lnTo>
                <a:lnTo>
                  <a:pt x="15083" y="11763"/>
                </a:lnTo>
                <a:lnTo>
                  <a:pt x="43625" y="8804"/>
                </a:lnTo>
                <a:lnTo>
                  <a:pt x="71961" y="3499"/>
                </a:lnTo>
                <a:lnTo>
                  <a:pt x="100454" y="0"/>
                </a:lnTo>
                <a:lnTo>
                  <a:pt x="129462" y="2456"/>
                </a:lnTo>
                <a:lnTo>
                  <a:pt x="135428" y="3836"/>
                </a:lnTo>
                <a:lnTo>
                  <a:pt x="142521" y="2164"/>
                </a:lnTo>
                <a:lnTo>
                  <a:pt x="147355" y="18927"/>
                </a:lnTo>
                <a:lnTo>
                  <a:pt x="139291" y="19887"/>
                </a:lnTo>
                <a:lnTo>
                  <a:pt x="135020" y="23915"/>
                </a:lnTo>
                <a:lnTo>
                  <a:pt x="92685" y="51130"/>
                </a:lnTo>
                <a:lnTo>
                  <a:pt x="43480" y="61733"/>
                </a:lnTo>
                <a:lnTo>
                  <a:pt x="35734" y="61784"/>
                </a:lnTo>
                <a:lnTo>
                  <a:pt x="28040" y="60834"/>
                </a:lnTo>
                <a:lnTo>
                  <a:pt x="20320" y="58558"/>
                </a:lnTo>
                <a:lnTo>
                  <a:pt x="12493" y="54630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65935" y="2268714"/>
            <a:ext cx="48895" cy="132715"/>
          </a:xfrm>
          <a:custGeom>
            <a:avLst/>
            <a:gdLst/>
            <a:ahLst/>
            <a:cxnLst/>
            <a:rect l="l" t="t" r="r" b="b"/>
            <a:pathLst>
              <a:path w="48894" h="132714">
                <a:moveTo>
                  <a:pt x="48799" y="132582"/>
                </a:moveTo>
                <a:lnTo>
                  <a:pt x="38291" y="116179"/>
                </a:lnTo>
                <a:lnTo>
                  <a:pt x="30531" y="98756"/>
                </a:lnTo>
                <a:lnTo>
                  <a:pt x="14490" y="51738"/>
                </a:lnTo>
                <a:lnTo>
                  <a:pt x="3355" y="12108"/>
                </a:lnTo>
                <a:lnTo>
                  <a:pt x="0" y="5200"/>
                </a:lnTo>
                <a:lnTo>
                  <a:pt x="16092" y="0"/>
                </a:lnTo>
                <a:lnTo>
                  <a:pt x="18467" y="6283"/>
                </a:lnTo>
                <a:lnTo>
                  <a:pt x="21005" y="10808"/>
                </a:lnTo>
                <a:lnTo>
                  <a:pt x="33913" y="39805"/>
                </a:lnTo>
                <a:lnTo>
                  <a:pt x="41816" y="70000"/>
                </a:lnTo>
                <a:lnTo>
                  <a:pt x="46263" y="101043"/>
                </a:lnTo>
                <a:lnTo>
                  <a:pt x="48799" y="132582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69F16760-B245-47CA-AA3D-99E92B19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560" y="2522967"/>
            <a:ext cx="13846810" cy="738664"/>
          </a:xfrm>
        </p:spPr>
        <p:txBody>
          <a:bodyPr/>
          <a:lstStyle/>
          <a:p>
            <a:pPr algn="ctr"/>
            <a:r>
              <a:rPr lang="uk-UA" sz="4800" b="1" dirty="0">
                <a:solidFill>
                  <a:schemeClr val="accent3">
                    <a:lumMod val="75000"/>
                  </a:schemeClr>
                </a:solidFill>
              </a:rPr>
              <a:t>Загальна класифікація кулінарних виробів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59FDF4-86C4-43BC-9A01-A194D7B7DB3C}"/>
              </a:ext>
            </a:extLst>
          </p:cNvPr>
          <p:cNvSpPr txBox="1"/>
          <p:nvPr/>
        </p:nvSpPr>
        <p:spPr>
          <a:xfrm>
            <a:off x="2986999" y="3848100"/>
            <a:ext cx="12531225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accent3">
                    <a:lumMod val="50000"/>
                  </a:schemeClr>
                </a:solidFill>
              </a:rPr>
              <a:t>До холодних страв і закусок належать:</a:t>
            </a:r>
          </a:p>
          <a:p>
            <a:endParaRPr lang="uk-UA" sz="44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бутерброди (холодні й закриті)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салати та вінегрети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закуски з овочів і грибів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холодні страви з риби й морепродуктів, м’яса й птиці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страви з яєць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6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6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5" name="Трехмерная модель 14" descr="Вилка, нож и тарелка">
                <a:extLst>
                  <a:ext uri="{FF2B5EF4-FFF2-40B4-BE49-F238E27FC236}">
                    <a16:creationId xmlns:a16="http://schemas.microsoft.com/office/drawing/2014/main" id="{41E90C33-0ABE-4C09-8A1F-EA68539CC66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73840922"/>
                  </p:ext>
                </p:extLst>
              </p:nvPr>
            </p:nvGraphicFramePr>
            <p:xfrm>
              <a:off x="14478000" y="6811146"/>
              <a:ext cx="3461974" cy="319566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461974" cy="3195669"/>
                    </a:xfrm>
                    <a:prstGeom prst="rect">
                      <a:avLst/>
                    </a:prstGeom>
                  </am3d:spPr>
                  <am3d:camera>
                    <am3d:pos x="0" y="0" z="585545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06186" d="1000000"/>
                    <am3d:preTrans dx="-375453" dy="-1443049" dz="4"/>
                    <am3d:scale>
                      <am3d:sx n="1000000" d="1000000"/>
                      <am3d:sy n="1000000" d="1000000"/>
                      <am3d:sz n="1000000" d="1000000"/>
                    </am3d:scale>
                    <am3d:rot ax="4039659" ay="-780715" az="-169938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1087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Трехмерная модель 14" descr="Вилка, нож и тарелка">
                <a:extLst>
                  <a:ext uri="{FF2B5EF4-FFF2-40B4-BE49-F238E27FC236}">
                    <a16:creationId xmlns:a16="http://schemas.microsoft.com/office/drawing/2014/main" xmlns="" id="{41E90C33-0ABE-4C09-8A1F-EA68539CC6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78000" y="6811146"/>
                <a:ext cx="3461974" cy="319566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A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355169" y="6297583"/>
            <a:ext cx="4932830" cy="3989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772545" cy="51414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20517" y="5551604"/>
            <a:ext cx="4574540" cy="696986"/>
          </a:xfrm>
          <a:prstGeom prst="rect">
            <a:avLst/>
          </a:prstGeom>
        </p:spPr>
        <p:txBody>
          <a:bodyPr vert="horz" wrap="square" lIns="0" tIns="263525" rIns="0" bIns="0" rtlCol="0">
            <a:spAutoFit/>
          </a:bodyPr>
          <a:lstStyle/>
          <a:p>
            <a:pPr marL="1776730">
              <a:lnSpc>
                <a:spcPct val="100000"/>
              </a:lnSpc>
              <a:spcBef>
                <a:spcPts val="2075"/>
              </a:spcBef>
            </a:pPr>
            <a:r>
              <a:rPr sz="2800" spc="40" dirty="0">
                <a:solidFill>
                  <a:srgbClr val="7B3C15"/>
                </a:solidFill>
                <a:latin typeface="Garamond"/>
                <a:cs typeface="Garamond"/>
              </a:rPr>
              <a:t>.</a:t>
            </a:r>
            <a:endParaRPr sz="2800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893298" y="2537142"/>
            <a:ext cx="8089902" cy="3306803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697230">
              <a:lnSpc>
                <a:spcPts val="4280"/>
              </a:lnSpc>
              <a:spcBef>
                <a:spcPts val="275"/>
              </a:spcBef>
              <a:tabLst>
                <a:tab pos="1667510" algn="l"/>
              </a:tabLst>
            </a:pPr>
            <a:r>
              <a:rPr lang="uk-UA" sz="2800" spc="310" dirty="0">
                <a:solidFill>
                  <a:schemeClr val="accent2">
                    <a:lumMod val="50000"/>
                  </a:schemeClr>
                </a:solidFill>
                <a:latin typeface="Garamond"/>
                <a:cs typeface="Garamond"/>
              </a:rPr>
              <a:t>1. Технології: підруч. для 10(11) кл.закладів загальної середньої освіти/І.Ю. Ходзицька та ін. – Харків: Вид-во «Ранок», 2019. – 208с. :іл.</a:t>
            </a:r>
            <a:br>
              <a:rPr lang="uk-UA" sz="2800" spc="310" dirty="0">
                <a:solidFill>
                  <a:schemeClr val="accent2">
                    <a:lumMod val="50000"/>
                  </a:schemeClr>
                </a:solidFill>
                <a:latin typeface="Garamond"/>
                <a:cs typeface="Garamond"/>
              </a:rPr>
            </a:br>
            <a:r>
              <a:rPr lang="uk-UA" sz="2800" spc="310" dirty="0">
                <a:solidFill>
                  <a:schemeClr val="accent2">
                    <a:lumMod val="50000"/>
                  </a:schemeClr>
                </a:solidFill>
                <a:latin typeface="Garamond"/>
                <a:cs typeface="Garamond"/>
              </a:rPr>
              <a:t>2. Сайт:</a:t>
            </a:r>
            <a:r>
              <a:rPr lang="en-US" sz="2800" spc="310" dirty="0">
                <a:solidFill>
                  <a:schemeClr val="accent2">
                    <a:lumMod val="50000"/>
                  </a:schemeClr>
                </a:solidFill>
                <a:latin typeface="Garamond"/>
                <a:cs typeface="Garamond"/>
              </a:rPr>
              <a:t>https://cutt.ly/ppqTEvi</a:t>
            </a:r>
            <a:r>
              <a:rPr lang="uk-UA" sz="2800" spc="310" dirty="0">
                <a:solidFill>
                  <a:schemeClr val="accent2">
                    <a:lumMod val="50000"/>
                  </a:schemeClr>
                </a:solidFill>
                <a:latin typeface="Garamond"/>
                <a:cs typeface="Garamond"/>
              </a:rPr>
              <a:t/>
            </a:r>
            <a:br>
              <a:rPr lang="uk-UA" sz="2800" spc="310" dirty="0">
                <a:solidFill>
                  <a:schemeClr val="accent2">
                    <a:lumMod val="50000"/>
                  </a:schemeClr>
                </a:solidFill>
                <a:latin typeface="Garamond"/>
                <a:cs typeface="Garamond"/>
              </a:rPr>
            </a:br>
            <a:r>
              <a:rPr lang="uk-UA" sz="2800" spc="310" dirty="0">
                <a:solidFill>
                  <a:schemeClr val="accent2">
                    <a:lumMod val="50000"/>
                  </a:schemeClr>
                </a:solidFill>
                <a:latin typeface="Garamond"/>
                <a:cs typeface="Garamond"/>
              </a:rPr>
              <a:t>3. </a:t>
            </a:r>
            <a:r>
              <a:rPr lang="en-US" sz="2800" spc="310" dirty="0">
                <a:solidFill>
                  <a:schemeClr val="accent2">
                    <a:lumMod val="50000"/>
                  </a:schemeClr>
                </a:solidFill>
                <a:latin typeface="Garamond"/>
                <a:cs typeface="Garamond"/>
              </a:rPr>
              <a:t>https://www.google.com/</a:t>
            </a:r>
            <a:endParaRPr sz="2800" dirty="0">
              <a:latin typeface="Garamond"/>
              <a:cs typeface="Garamond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999697" y="0"/>
            <a:ext cx="347345" cy="9835515"/>
            <a:chOff x="8999697" y="0"/>
            <a:chExt cx="347345" cy="9835515"/>
          </a:xfrm>
        </p:grpSpPr>
        <p:sp>
          <p:nvSpPr>
            <p:cNvPr id="8" name="object 8"/>
            <p:cNvSpPr/>
            <p:nvPr/>
          </p:nvSpPr>
          <p:spPr>
            <a:xfrm>
              <a:off x="8999697" y="0"/>
              <a:ext cx="346823" cy="96468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148166" y="9671558"/>
              <a:ext cx="18415" cy="163830"/>
            </a:xfrm>
            <a:custGeom>
              <a:avLst/>
              <a:gdLst/>
              <a:ahLst/>
              <a:cxnLst/>
              <a:rect l="l" t="t" r="r" b="b"/>
              <a:pathLst>
                <a:path w="18415" h="163829">
                  <a:moveTo>
                    <a:pt x="6718" y="159207"/>
                  </a:moveTo>
                  <a:lnTo>
                    <a:pt x="2235" y="159207"/>
                  </a:lnTo>
                  <a:lnTo>
                    <a:pt x="0" y="161442"/>
                  </a:lnTo>
                  <a:lnTo>
                    <a:pt x="0" y="163690"/>
                  </a:lnTo>
                  <a:lnTo>
                    <a:pt x="2235" y="161442"/>
                  </a:lnTo>
                  <a:lnTo>
                    <a:pt x="6718" y="161442"/>
                  </a:lnTo>
                  <a:lnTo>
                    <a:pt x="6718" y="159207"/>
                  </a:lnTo>
                  <a:close/>
                </a:path>
                <a:path w="18415" h="163829">
                  <a:moveTo>
                    <a:pt x="15684" y="109867"/>
                  </a:moveTo>
                  <a:lnTo>
                    <a:pt x="13449" y="105384"/>
                  </a:lnTo>
                  <a:lnTo>
                    <a:pt x="13449" y="103149"/>
                  </a:lnTo>
                  <a:lnTo>
                    <a:pt x="2235" y="103149"/>
                  </a:lnTo>
                  <a:lnTo>
                    <a:pt x="0" y="107632"/>
                  </a:lnTo>
                  <a:lnTo>
                    <a:pt x="0" y="116598"/>
                  </a:lnTo>
                  <a:lnTo>
                    <a:pt x="2235" y="116598"/>
                  </a:lnTo>
                  <a:lnTo>
                    <a:pt x="2235" y="118846"/>
                  </a:lnTo>
                  <a:lnTo>
                    <a:pt x="6718" y="118846"/>
                  </a:lnTo>
                  <a:lnTo>
                    <a:pt x="8966" y="116598"/>
                  </a:lnTo>
                  <a:lnTo>
                    <a:pt x="13449" y="114350"/>
                  </a:lnTo>
                  <a:lnTo>
                    <a:pt x="15684" y="109867"/>
                  </a:lnTo>
                  <a:close/>
                </a:path>
                <a:path w="18415" h="163829">
                  <a:moveTo>
                    <a:pt x="17932" y="67271"/>
                  </a:moveTo>
                  <a:lnTo>
                    <a:pt x="15684" y="65024"/>
                  </a:lnTo>
                  <a:lnTo>
                    <a:pt x="11201" y="69507"/>
                  </a:lnTo>
                  <a:lnTo>
                    <a:pt x="11201" y="78473"/>
                  </a:lnTo>
                  <a:lnTo>
                    <a:pt x="6718" y="80721"/>
                  </a:lnTo>
                  <a:lnTo>
                    <a:pt x="8966" y="82969"/>
                  </a:lnTo>
                  <a:lnTo>
                    <a:pt x="13449" y="82969"/>
                  </a:lnTo>
                  <a:lnTo>
                    <a:pt x="15684" y="78473"/>
                  </a:lnTo>
                  <a:lnTo>
                    <a:pt x="17932" y="76238"/>
                  </a:lnTo>
                  <a:lnTo>
                    <a:pt x="17932" y="67271"/>
                  </a:lnTo>
                  <a:close/>
                </a:path>
                <a:path w="18415" h="163829">
                  <a:moveTo>
                    <a:pt x="17932" y="40360"/>
                  </a:moveTo>
                  <a:lnTo>
                    <a:pt x="15684" y="35877"/>
                  </a:lnTo>
                  <a:lnTo>
                    <a:pt x="15684" y="33629"/>
                  </a:lnTo>
                  <a:lnTo>
                    <a:pt x="13449" y="29146"/>
                  </a:lnTo>
                  <a:lnTo>
                    <a:pt x="13449" y="22415"/>
                  </a:lnTo>
                  <a:lnTo>
                    <a:pt x="8966" y="22415"/>
                  </a:lnTo>
                  <a:lnTo>
                    <a:pt x="2235" y="29146"/>
                  </a:lnTo>
                  <a:lnTo>
                    <a:pt x="8966" y="35877"/>
                  </a:lnTo>
                  <a:lnTo>
                    <a:pt x="8966" y="40360"/>
                  </a:lnTo>
                  <a:lnTo>
                    <a:pt x="13449" y="44843"/>
                  </a:lnTo>
                  <a:lnTo>
                    <a:pt x="17932" y="40360"/>
                  </a:lnTo>
                  <a:close/>
                </a:path>
                <a:path w="18415" h="163829">
                  <a:moveTo>
                    <a:pt x="17932" y="4483"/>
                  </a:moveTo>
                  <a:lnTo>
                    <a:pt x="13449" y="0"/>
                  </a:lnTo>
                  <a:lnTo>
                    <a:pt x="11201" y="0"/>
                  </a:lnTo>
                  <a:lnTo>
                    <a:pt x="15684" y="4483"/>
                  </a:lnTo>
                  <a:lnTo>
                    <a:pt x="15684" y="6718"/>
                  </a:lnTo>
                  <a:lnTo>
                    <a:pt x="17932" y="6718"/>
                  </a:lnTo>
                  <a:lnTo>
                    <a:pt x="17932" y="4483"/>
                  </a:lnTo>
                  <a:close/>
                </a:path>
              </a:pathLst>
            </a:custGeom>
            <a:solidFill>
              <a:srgbClr val="6A8B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DB49179-98D3-4548-91EE-47F7962F8DB3}"/>
              </a:ext>
            </a:extLst>
          </p:cNvPr>
          <p:cNvSpPr txBox="1"/>
          <p:nvPr/>
        </p:nvSpPr>
        <p:spPr>
          <a:xfrm>
            <a:off x="9893298" y="723900"/>
            <a:ext cx="5956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uk-UA" sz="3600" b="0" i="0" u="none" strike="noStrike" kern="0" cap="none" spc="310" normalizeH="0" baseline="0" noProof="0">
                <a:ln>
                  <a:noFill/>
                </a:ln>
                <a:solidFill>
                  <a:srgbClr val="6A8B40"/>
                </a:solidFill>
                <a:effectLst/>
                <a:uLnTx/>
                <a:uFillTx/>
                <a:latin typeface="Garamond"/>
                <a:ea typeface="+mj-ea"/>
                <a:cs typeface="Garamond"/>
              </a:rPr>
              <a:t>Список використаних джерел:</a:t>
            </a:r>
            <a:endParaRPr lang="uk-UA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9665" y="0"/>
            <a:ext cx="17255490" cy="10287000"/>
            <a:chOff x="0" y="0"/>
            <a:chExt cx="1725549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6743699" cy="10286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10776" y="1028700"/>
              <a:ext cx="11544300" cy="8229600"/>
            </a:xfrm>
            <a:custGeom>
              <a:avLst/>
              <a:gdLst/>
              <a:ahLst/>
              <a:cxnLst/>
              <a:rect l="l" t="t" r="r" b="b"/>
              <a:pathLst>
                <a:path w="11544300" h="8229600">
                  <a:moveTo>
                    <a:pt x="11544299" y="8229599"/>
                  </a:moveTo>
                  <a:lnTo>
                    <a:pt x="0" y="8229599"/>
                  </a:lnTo>
                  <a:lnTo>
                    <a:pt x="0" y="0"/>
                  </a:lnTo>
                  <a:lnTo>
                    <a:pt x="11544299" y="0"/>
                  </a:lnTo>
                  <a:lnTo>
                    <a:pt x="11544299" y="8229599"/>
                  </a:lnTo>
                  <a:close/>
                </a:path>
              </a:pathLst>
            </a:custGeom>
            <a:solidFill>
              <a:srgbClr val="F4FA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248400" y="1433626"/>
            <a:ext cx="10723365" cy="15523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uk-UA" sz="10000" spc="-2745" dirty="0">
                <a:solidFill>
                  <a:srgbClr val="7B3C15"/>
                </a:solidFill>
              </a:rPr>
              <a:t>Д                                                                                         о                                                                                      м                                                                                          а                                                                                                      ш                                                                                                        н                                                                                     я                                                                                                                                                 р                                                                                                  о                                                                                                                б                                                                                                  о                                                                                     т                                                                                                               а</a:t>
            </a:r>
            <a:endParaRPr sz="10000" dirty="0"/>
          </a:p>
        </p:txBody>
      </p:sp>
      <p:sp>
        <p:nvSpPr>
          <p:cNvPr id="7" name="object 7"/>
          <p:cNvSpPr txBox="1"/>
          <p:nvPr/>
        </p:nvSpPr>
        <p:spPr>
          <a:xfrm>
            <a:off x="7162800" y="3390900"/>
            <a:ext cx="8153400" cy="5618845"/>
          </a:xfrm>
          <a:prstGeom prst="rect">
            <a:avLst/>
          </a:prstGeom>
        </p:spPr>
        <p:txBody>
          <a:bodyPr vert="horz" wrap="square" lIns="0" tIns="2305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14"/>
              </a:spcBef>
              <a:tabLst>
                <a:tab pos="2336165" algn="l"/>
              </a:tabLst>
            </a:pPr>
            <a:r>
              <a:rPr lang="uk-UA" sz="3600" spc="95" dirty="0">
                <a:solidFill>
                  <a:srgbClr val="7B3C15"/>
                </a:solidFill>
                <a:latin typeface="Garamond"/>
                <a:cs typeface="Garamond"/>
              </a:rPr>
              <a:t>Вибрати смачні й недорогі за ціною  рецепти солодощів.  </a:t>
            </a:r>
          </a:p>
          <a:p>
            <a:pPr algn="ctr">
              <a:lnSpc>
                <a:spcPct val="100000"/>
              </a:lnSpc>
              <a:spcBef>
                <a:spcPts val="1814"/>
              </a:spcBef>
              <a:tabLst>
                <a:tab pos="2336165" algn="l"/>
              </a:tabLst>
            </a:pPr>
            <a:r>
              <a:rPr lang="uk-UA" sz="3600" spc="95" dirty="0">
                <a:solidFill>
                  <a:srgbClr val="7B3C15"/>
                </a:solidFill>
                <a:latin typeface="Garamond"/>
                <a:cs typeface="Garamond"/>
              </a:rPr>
              <a:t>Провести  необхідні дослідження з уточненням рецептів. </a:t>
            </a:r>
          </a:p>
          <a:p>
            <a:pPr algn="ctr">
              <a:lnSpc>
                <a:spcPct val="100000"/>
              </a:lnSpc>
              <a:spcBef>
                <a:spcPts val="1814"/>
              </a:spcBef>
              <a:tabLst>
                <a:tab pos="2336165" algn="l"/>
              </a:tabLst>
            </a:pPr>
            <a:endParaRPr lang="uk-UA" sz="3600" spc="95" dirty="0">
              <a:solidFill>
                <a:srgbClr val="7B3C15"/>
              </a:solidFill>
              <a:latin typeface="Garamond"/>
              <a:cs typeface="Garamond"/>
            </a:endParaRPr>
          </a:p>
          <a:p>
            <a:pPr algn="ctr">
              <a:lnSpc>
                <a:spcPct val="100000"/>
              </a:lnSpc>
              <a:spcBef>
                <a:spcPts val="1814"/>
              </a:spcBef>
              <a:tabLst>
                <a:tab pos="2336165" algn="l"/>
              </a:tabLst>
            </a:pPr>
            <a:r>
              <a:rPr lang="uk-UA" sz="3600" spc="95" dirty="0">
                <a:solidFill>
                  <a:srgbClr val="7B3C15"/>
                </a:solidFill>
                <a:latin typeface="Garamond"/>
                <a:cs typeface="Garamond"/>
              </a:rPr>
              <a:t>Фото або відео надіслати в </a:t>
            </a:r>
            <a:r>
              <a:rPr lang="en-US" sz="3600" spc="95" dirty="0">
                <a:solidFill>
                  <a:srgbClr val="7B3C15"/>
                </a:solidFill>
                <a:latin typeface="Garamond"/>
                <a:cs typeface="Garamond"/>
              </a:rPr>
              <a:t>Google </a:t>
            </a:r>
            <a:r>
              <a:rPr lang="uk-UA" sz="3600" spc="95" dirty="0">
                <a:solidFill>
                  <a:srgbClr val="7B3C15"/>
                </a:solidFill>
                <a:latin typeface="Garamond"/>
                <a:cs typeface="Garamond"/>
              </a:rPr>
              <a:t>Клас</a:t>
            </a:r>
          </a:p>
          <a:p>
            <a:pPr algn="ctr">
              <a:lnSpc>
                <a:spcPct val="100000"/>
              </a:lnSpc>
              <a:spcBef>
                <a:spcPts val="1525"/>
              </a:spcBef>
            </a:pPr>
            <a:endParaRPr lang="uk-UA" sz="3200" dirty="0">
              <a:latin typeface="Garamond"/>
              <a:cs typeface="Garamond"/>
            </a:endParaRPr>
          </a:p>
          <a:p>
            <a:pPr algn="ctr">
              <a:lnSpc>
                <a:spcPct val="100000"/>
              </a:lnSpc>
              <a:spcBef>
                <a:spcPts val="1525"/>
              </a:spcBef>
            </a:pPr>
            <a:r>
              <a:rPr lang="uk-UA" sz="3200" dirty="0">
                <a:solidFill>
                  <a:schemeClr val="accent2">
                    <a:lumMod val="50000"/>
                  </a:schemeClr>
                </a:solidFill>
                <a:latin typeface="Garamond"/>
                <a:cs typeface="Garamond"/>
              </a:rPr>
              <a:t>2021р.</a:t>
            </a:r>
            <a:endParaRPr sz="3200" dirty="0">
              <a:solidFill>
                <a:schemeClr val="accent2">
                  <a:lumMod val="50000"/>
                </a:schemeClr>
              </a:solidFill>
              <a:latin typeface="Garamond"/>
              <a:cs typeface="Garamon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638628" y="-88490"/>
            <a:ext cx="3649370" cy="39459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7999" cy="10286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143249" y="4736544"/>
              <a:ext cx="12001500" cy="1905000"/>
            </a:xfrm>
            <a:custGeom>
              <a:avLst/>
              <a:gdLst/>
              <a:ahLst/>
              <a:cxnLst/>
              <a:rect l="l" t="t" r="r" b="b"/>
              <a:pathLst>
                <a:path w="12001500" h="1905000">
                  <a:moveTo>
                    <a:pt x="12001499" y="1904999"/>
                  </a:moveTo>
                  <a:lnTo>
                    <a:pt x="0" y="1904999"/>
                  </a:lnTo>
                  <a:lnTo>
                    <a:pt x="0" y="0"/>
                  </a:lnTo>
                  <a:lnTo>
                    <a:pt x="12001499" y="0"/>
                  </a:lnTo>
                  <a:lnTo>
                    <a:pt x="12001499" y="1904999"/>
                  </a:lnTo>
                  <a:close/>
                </a:path>
              </a:pathLst>
            </a:custGeom>
            <a:solidFill>
              <a:srgbClr val="6A8B4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9EFC7F32-2F83-4707-B87E-66E0F258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5143499"/>
            <a:ext cx="8153400" cy="1107996"/>
          </a:xfrm>
        </p:spPr>
        <p:txBody>
          <a:bodyPr/>
          <a:lstStyle/>
          <a:p>
            <a:r>
              <a:rPr lang="uk-UA" sz="7200" dirty="0"/>
              <a:t>Дякую за увагу!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38635" y="3"/>
            <a:ext cx="4549364" cy="4137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143507"/>
            <a:ext cx="4394419" cy="5143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76544" y="149908"/>
            <a:ext cx="146685" cy="449580"/>
          </a:xfrm>
          <a:custGeom>
            <a:avLst/>
            <a:gdLst/>
            <a:ahLst/>
            <a:cxnLst/>
            <a:rect l="l" t="t" r="r" b="b"/>
            <a:pathLst>
              <a:path w="146685" h="449580">
                <a:moveTo>
                  <a:pt x="126952" y="449032"/>
                </a:moveTo>
                <a:lnTo>
                  <a:pt x="125504" y="442944"/>
                </a:lnTo>
                <a:lnTo>
                  <a:pt x="122488" y="438253"/>
                </a:lnTo>
                <a:lnTo>
                  <a:pt x="97454" y="393976"/>
                </a:lnTo>
                <a:lnTo>
                  <a:pt x="77292" y="348167"/>
                </a:lnTo>
                <a:lnTo>
                  <a:pt x="60987" y="301146"/>
                </a:lnTo>
                <a:lnTo>
                  <a:pt x="47525" y="253233"/>
                </a:lnTo>
                <a:lnTo>
                  <a:pt x="35890" y="204746"/>
                </a:lnTo>
                <a:lnTo>
                  <a:pt x="14048" y="107332"/>
                </a:lnTo>
                <a:lnTo>
                  <a:pt x="1812" y="59043"/>
                </a:lnTo>
                <a:lnTo>
                  <a:pt x="9782" y="17609"/>
                </a:lnTo>
                <a:lnTo>
                  <a:pt x="40823" y="0"/>
                </a:lnTo>
                <a:lnTo>
                  <a:pt x="49570" y="1741"/>
                </a:lnTo>
                <a:lnTo>
                  <a:pt x="81558" y="28769"/>
                </a:lnTo>
                <a:lnTo>
                  <a:pt x="98082" y="85839"/>
                </a:lnTo>
                <a:lnTo>
                  <a:pt x="110692" y="134080"/>
                </a:lnTo>
                <a:lnTo>
                  <a:pt x="122346" y="182516"/>
                </a:lnTo>
                <a:lnTo>
                  <a:pt x="132492" y="231263"/>
                </a:lnTo>
                <a:lnTo>
                  <a:pt x="140579" y="280433"/>
                </a:lnTo>
                <a:lnTo>
                  <a:pt x="146058" y="330141"/>
                </a:lnTo>
                <a:lnTo>
                  <a:pt x="146438" y="346718"/>
                </a:lnTo>
                <a:lnTo>
                  <a:pt x="145180" y="363045"/>
                </a:lnTo>
                <a:lnTo>
                  <a:pt x="142705" y="379226"/>
                </a:lnTo>
                <a:lnTo>
                  <a:pt x="139437" y="395363"/>
                </a:lnTo>
                <a:lnTo>
                  <a:pt x="137876" y="404621"/>
                </a:lnTo>
                <a:lnTo>
                  <a:pt x="137336" y="413928"/>
                </a:lnTo>
                <a:lnTo>
                  <a:pt x="138010" y="423266"/>
                </a:lnTo>
                <a:lnTo>
                  <a:pt x="140094" y="432620"/>
                </a:lnTo>
                <a:lnTo>
                  <a:pt x="141945" y="438663"/>
                </a:lnTo>
                <a:lnTo>
                  <a:pt x="142176" y="440685"/>
                </a:lnTo>
                <a:lnTo>
                  <a:pt x="138334" y="446717"/>
                </a:lnTo>
                <a:lnTo>
                  <a:pt x="126952" y="449032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5182" y="440103"/>
            <a:ext cx="448309" cy="318770"/>
          </a:xfrm>
          <a:custGeom>
            <a:avLst/>
            <a:gdLst/>
            <a:ahLst/>
            <a:cxnLst/>
            <a:rect l="l" t="t" r="r" b="b"/>
            <a:pathLst>
              <a:path w="448310" h="318769">
                <a:moveTo>
                  <a:pt x="201693" y="185844"/>
                </a:moveTo>
                <a:lnTo>
                  <a:pt x="158272" y="158066"/>
                </a:lnTo>
                <a:lnTo>
                  <a:pt x="115179" y="129781"/>
                </a:lnTo>
                <a:lnTo>
                  <a:pt x="72516" y="100835"/>
                </a:lnTo>
                <a:lnTo>
                  <a:pt x="30385" y="71074"/>
                </a:lnTo>
                <a:lnTo>
                  <a:pt x="3526" y="39713"/>
                </a:lnTo>
                <a:lnTo>
                  <a:pt x="0" y="25655"/>
                </a:lnTo>
                <a:lnTo>
                  <a:pt x="175" y="11209"/>
                </a:lnTo>
                <a:lnTo>
                  <a:pt x="4977" y="2649"/>
                </a:lnTo>
                <a:lnTo>
                  <a:pt x="14503" y="0"/>
                </a:lnTo>
                <a:lnTo>
                  <a:pt x="28851" y="3286"/>
                </a:lnTo>
                <a:lnTo>
                  <a:pt x="93560" y="38601"/>
                </a:lnTo>
                <a:lnTo>
                  <a:pt x="134490" y="63303"/>
                </a:lnTo>
                <a:lnTo>
                  <a:pt x="215533" y="114062"/>
                </a:lnTo>
                <a:lnTo>
                  <a:pt x="255392" y="138290"/>
                </a:lnTo>
                <a:lnTo>
                  <a:pt x="294795" y="163219"/>
                </a:lnTo>
                <a:lnTo>
                  <a:pt x="333840" y="188711"/>
                </a:lnTo>
                <a:lnTo>
                  <a:pt x="372626" y="214623"/>
                </a:lnTo>
                <a:lnTo>
                  <a:pt x="412894" y="250736"/>
                </a:lnTo>
                <a:lnTo>
                  <a:pt x="439199" y="297710"/>
                </a:lnTo>
                <a:lnTo>
                  <a:pt x="441416" y="303986"/>
                </a:lnTo>
                <a:lnTo>
                  <a:pt x="448230" y="311700"/>
                </a:lnTo>
                <a:lnTo>
                  <a:pt x="440582" y="316812"/>
                </a:lnTo>
                <a:lnTo>
                  <a:pt x="434918" y="318605"/>
                </a:lnTo>
                <a:lnTo>
                  <a:pt x="431132" y="316182"/>
                </a:lnTo>
                <a:lnTo>
                  <a:pt x="425745" y="307058"/>
                </a:lnTo>
                <a:lnTo>
                  <a:pt x="421380" y="302062"/>
                </a:lnTo>
                <a:lnTo>
                  <a:pt x="416352" y="298101"/>
                </a:lnTo>
                <a:lnTo>
                  <a:pt x="410690" y="295177"/>
                </a:lnTo>
                <a:lnTo>
                  <a:pt x="373574" y="284432"/>
                </a:lnTo>
                <a:lnTo>
                  <a:pt x="344361" y="271940"/>
                </a:lnTo>
                <a:lnTo>
                  <a:pt x="316352" y="256925"/>
                </a:lnTo>
                <a:lnTo>
                  <a:pt x="289114" y="240499"/>
                </a:lnTo>
                <a:lnTo>
                  <a:pt x="201693" y="185844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88880" y="1407848"/>
            <a:ext cx="442595" cy="78740"/>
          </a:xfrm>
          <a:custGeom>
            <a:avLst/>
            <a:gdLst/>
            <a:ahLst/>
            <a:cxnLst/>
            <a:rect l="l" t="t" r="r" b="b"/>
            <a:pathLst>
              <a:path w="442594" h="78739">
                <a:moveTo>
                  <a:pt x="18788" y="70586"/>
                </a:moveTo>
                <a:lnTo>
                  <a:pt x="8562" y="62706"/>
                </a:lnTo>
                <a:lnTo>
                  <a:pt x="2275" y="53941"/>
                </a:lnTo>
                <a:lnTo>
                  <a:pt x="0" y="44127"/>
                </a:lnTo>
                <a:lnTo>
                  <a:pt x="1806" y="33099"/>
                </a:lnTo>
                <a:lnTo>
                  <a:pt x="6697" y="24439"/>
                </a:lnTo>
                <a:lnTo>
                  <a:pt x="13759" y="19686"/>
                </a:lnTo>
                <a:lnTo>
                  <a:pt x="22471" y="17725"/>
                </a:lnTo>
                <a:lnTo>
                  <a:pt x="65281" y="16861"/>
                </a:lnTo>
                <a:lnTo>
                  <a:pt x="98118" y="14421"/>
                </a:lnTo>
                <a:lnTo>
                  <a:pt x="163636" y="7361"/>
                </a:lnTo>
                <a:lnTo>
                  <a:pt x="216733" y="2605"/>
                </a:lnTo>
                <a:lnTo>
                  <a:pt x="269766" y="0"/>
                </a:lnTo>
                <a:lnTo>
                  <a:pt x="322719" y="481"/>
                </a:lnTo>
                <a:lnTo>
                  <a:pt x="375578" y="4987"/>
                </a:lnTo>
                <a:lnTo>
                  <a:pt x="428329" y="14453"/>
                </a:lnTo>
                <a:lnTo>
                  <a:pt x="434311" y="15844"/>
                </a:lnTo>
                <a:lnTo>
                  <a:pt x="442003" y="14809"/>
                </a:lnTo>
                <a:lnTo>
                  <a:pt x="442523" y="29616"/>
                </a:lnTo>
                <a:lnTo>
                  <a:pt x="436913" y="30905"/>
                </a:lnTo>
                <a:lnTo>
                  <a:pt x="432145" y="30614"/>
                </a:lnTo>
                <a:lnTo>
                  <a:pt x="410245" y="31635"/>
                </a:lnTo>
                <a:lnTo>
                  <a:pt x="389043" y="36088"/>
                </a:lnTo>
                <a:lnTo>
                  <a:pt x="368121" y="41911"/>
                </a:lnTo>
                <a:lnTo>
                  <a:pt x="347060" y="47040"/>
                </a:lnTo>
                <a:lnTo>
                  <a:pt x="299441" y="55262"/>
                </a:lnTo>
                <a:lnTo>
                  <a:pt x="251632" y="61837"/>
                </a:lnTo>
                <a:lnTo>
                  <a:pt x="203672" y="67094"/>
                </a:lnTo>
                <a:lnTo>
                  <a:pt x="155600" y="71362"/>
                </a:lnTo>
                <a:lnTo>
                  <a:pt x="59276" y="78250"/>
                </a:lnTo>
                <a:lnTo>
                  <a:pt x="48169" y="78647"/>
                </a:lnTo>
                <a:lnTo>
                  <a:pt x="37371" y="77933"/>
                </a:lnTo>
                <a:lnTo>
                  <a:pt x="27404" y="75461"/>
                </a:lnTo>
                <a:lnTo>
                  <a:pt x="18788" y="70586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5182" y="1057790"/>
            <a:ext cx="147955" cy="62230"/>
          </a:xfrm>
          <a:custGeom>
            <a:avLst/>
            <a:gdLst/>
            <a:ahLst/>
            <a:cxnLst/>
            <a:rect l="l" t="t" r="r" b="b"/>
            <a:pathLst>
              <a:path w="147955" h="62230">
                <a:moveTo>
                  <a:pt x="12493" y="54630"/>
                </a:moveTo>
                <a:lnTo>
                  <a:pt x="6788" y="50428"/>
                </a:lnTo>
                <a:lnTo>
                  <a:pt x="2700" y="44858"/>
                </a:lnTo>
                <a:lnTo>
                  <a:pt x="386" y="38066"/>
                </a:lnTo>
                <a:lnTo>
                  <a:pt x="0" y="30196"/>
                </a:lnTo>
                <a:lnTo>
                  <a:pt x="1293" y="23389"/>
                </a:lnTo>
                <a:lnTo>
                  <a:pt x="4181" y="17521"/>
                </a:lnTo>
                <a:lnTo>
                  <a:pt x="8749" y="13382"/>
                </a:lnTo>
                <a:lnTo>
                  <a:pt x="15083" y="11763"/>
                </a:lnTo>
                <a:lnTo>
                  <a:pt x="43625" y="8804"/>
                </a:lnTo>
                <a:lnTo>
                  <a:pt x="71961" y="3499"/>
                </a:lnTo>
                <a:lnTo>
                  <a:pt x="100454" y="0"/>
                </a:lnTo>
                <a:lnTo>
                  <a:pt x="129462" y="2456"/>
                </a:lnTo>
                <a:lnTo>
                  <a:pt x="135428" y="3836"/>
                </a:lnTo>
                <a:lnTo>
                  <a:pt x="142521" y="2164"/>
                </a:lnTo>
                <a:lnTo>
                  <a:pt x="147355" y="18927"/>
                </a:lnTo>
                <a:lnTo>
                  <a:pt x="139291" y="19887"/>
                </a:lnTo>
                <a:lnTo>
                  <a:pt x="135020" y="23915"/>
                </a:lnTo>
                <a:lnTo>
                  <a:pt x="92685" y="51130"/>
                </a:lnTo>
                <a:lnTo>
                  <a:pt x="43480" y="61733"/>
                </a:lnTo>
                <a:lnTo>
                  <a:pt x="35734" y="61784"/>
                </a:lnTo>
                <a:lnTo>
                  <a:pt x="28040" y="60834"/>
                </a:lnTo>
                <a:lnTo>
                  <a:pt x="20320" y="58558"/>
                </a:lnTo>
                <a:lnTo>
                  <a:pt x="12493" y="54630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 rot="14304472">
            <a:off x="1671932" y="1592177"/>
            <a:ext cx="48895" cy="132715"/>
          </a:xfrm>
          <a:custGeom>
            <a:avLst/>
            <a:gdLst/>
            <a:ahLst/>
            <a:cxnLst/>
            <a:rect l="l" t="t" r="r" b="b"/>
            <a:pathLst>
              <a:path w="48894" h="132714">
                <a:moveTo>
                  <a:pt x="48799" y="132582"/>
                </a:moveTo>
                <a:lnTo>
                  <a:pt x="38291" y="116179"/>
                </a:lnTo>
                <a:lnTo>
                  <a:pt x="30531" y="98756"/>
                </a:lnTo>
                <a:lnTo>
                  <a:pt x="14490" y="51738"/>
                </a:lnTo>
                <a:lnTo>
                  <a:pt x="3355" y="12108"/>
                </a:lnTo>
                <a:lnTo>
                  <a:pt x="0" y="5200"/>
                </a:lnTo>
                <a:lnTo>
                  <a:pt x="16092" y="0"/>
                </a:lnTo>
                <a:lnTo>
                  <a:pt x="18467" y="6283"/>
                </a:lnTo>
                <a:lnTo>
                  <a:pt x="21005" y="10808"/>
                </a:lnTo>
                <a:lnTo>
                  <a:pt x="33913" y="39805"/>
                </a:lnTo>
                <a:lnTo>
                  <a:pt x="41816" y="70000"/>
                </a:lnTo>
                <a:lnTo>
                  <a:pt x="46263" y="101043"/>
                </a:lnTo>
                <a:lnTo>
                  <a:pt x="48799" y="132582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69F16760-B245-47CA-AA3D-99E92B19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056" y="630272"/>
            <a:ext cx="13846810" cy="738664"/>
          </a:xfrm>
        </p:spPr>
        <p:txBody>
          <a:bodyPr/>
          <a:lstStyle/>
          <a:p>
            <a:pPr algn="ctr"/>
            <a:r>
              <a:rPr lang="uk-UA" sz="4800" b="1" dirty="0">
                <a:solidFill>
                  <a:schemeClr val="accent3">
                    <a:lumMod val="75000"/>
                  </a:schemeClr>
                </a:solidFill>
              </a:rPr>
              <a:t>Загальна класифікація кулінарних виробів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59FDF4-86C4-43BC-9A01-A194D7B7DB3C}"/>
              </a:ext>
            </a:extLst>
          </p:cNvPr>
          <p:cNvSpPr txBox="1"/>
          <p:nvPr/>
        </p:nvSpPr>
        <p:spPr>
          <a:xfrm>
            <a:off x="2590800" y="2505201"/>
            <a:ext cx="12690234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i="1" dirty="0">
                <a:solidFill>
                  <a:schemeClr val="accent3">
                    <a:lumMod val="50000"/>
                  </a:schemeClr>
                </a:solidFill>
              </a:rPr>
              <a:t>За температурою подачі: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холодні (температура подачі не вища за 14 ℃) – окрошка, холодний борщ, юшка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гарячі (температура подачі не менша за 75℃) – прозорі супи, борщі, розсольники, молочні, круп’яні й овочеві супи, супи-пюре</a:t>
            </a:r>
          </a:p>
          <a:p>
            <a:r>
              <a:rPr lang="uk-UA" sz="4400" i="1" dirty="0">
                <a:solidFill>
                  <a:schemeClr val="accent3">
                    <a:lumMod val="50000"/>
                  </a:schemeClr>
                </a:solidFill>
              </a:rPr>
              <a:t>За характером рідкої основи: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на бульйонах (кістковому, м’ясному, м’ясо-кістковому, з птиці, рибному) та на відварах (овочевому, з бобових, грибів тощо)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на молоці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на хлібному квасі, кефірі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на фруктових і ягідних відварах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5" name="Трехмерная модель 14" descr="Вилка, нож и тарелка">
                <a:extLst>
                  <a:ext uri="{FF2B5EF4-FFF2-40B4-BE49-F238E27FC236}">
                    <a16:creationId xmlns:a16="http://schemas.microsoft.com/office/drawing/2014/main" id="{41E90C33-0ABE-4C09-8A1F-EA68539CC6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78000" y="6811146"/>
              <a:ext cx="3461974" cy="319566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461974" cy="3195669"/>
                    </a:xfrm>
                    <a:prstGeom prst="rect">
                      <a:avLst/>
                    </a:prstGeom>
                  </am3d:spPr>
                  <am3d:camera>
                    <am3d:pos x="0" y="0" z="585545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06186" d="1000000"/>
                    <am3d:preTrans dx="-375453" dy="-1443049" dz="4"/>
                    <am3d:scale>
                      <am3d:sx n="1000000" d="1000000"/>
                      <am3d:sy n="1000000" d="1000000"/>
                      <am3d:sz n="1000000" d="1000000"/>
                    </am3d:scale>
                    <am3d:rot ax="4039659" ay="-780715" az="-169938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1087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Трехмерная модель 14" descr="Вилка, нож и тарелка">
                <a:extLst>
                  <a:ext uri="{FF2B5EF4-FFF2-40B4-BE49-F238E27FC236}">
                    <a16:creationId xmlns:a16="http://schemas.microsoft.com/office/drawing/2014/main" xmlns="" id="{41E90C33-0ABE-4C09-8A1F-EA68539CC6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78000" y="6811146"/>
                <a:ext cx="3461974" cy="3195669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EE6665-8CB8-48FE-A693-B40375B17727}"/>
              </a:ext>
            </a:extLst>
          </p:cNvPr>
          <p:cNvSpPr txBox="1"/>
          <p:nvPr/>
        </p:nvSpPr>
        <p:spPr>
          <a:xfrm>
            <a:off x="1676400" y="1551622"/>
            <a:ext cx="1280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Перші страви класифікують за кількома ознаками</a:t>
            </a:r>
          </a:p>
        </p:txBody>
      </p:sp>
    </p:spTree>
    <p:extLst>
      <p:ext uri="{BB962C8B-B14F-4D97-AF65-F5344CB8AC3E}">
        <p14:creationId xmlns:p14="http://schemas.microsoft.com/office/powerpoint/2010/main" val="235563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38635" y="3"/>
            <a:ext cx="4549364" cy="4137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143507"/>
            <a:ext cx="4394419" cy="5143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76544" y="149908"/>
            <a:ext cx="146685" cy="449580"/>
          </a:xfrm>
          <a:custGeom>
            <a:avLst/>
            <a:gdLst/>
            <a:ahLst/>
            <a:cxnLst/>
            <a:rect l="l" t="t" r="r" b="b"/>
            <a:pathLst>
              <a:path w="146685" h="449580">
                <a:moveTo>
                  <a:pt x="126952" y="449032"/>
                </a:moveTo>
                <a:lnTo>
                  <a:pt x="125504" y="442944"/>
                </a:lnTo>
                <a:lnTo>
                  <a:pt x="122488" y="438253"/>
                </a:lnTo>
                <a:lnTo>
                  <a:pt x="97454" y="393976"/>
                </a:lnTo>
                <a:lnTo>
                  <a:pt x="77292" y="348167"/>
                </a:lnTo>
                <a:lnTo>
                  <a:pt x="60987" y="301146"/>
                </a:lnTo>
                <a:lnTo>
                  <a:pt x="47525" y="253233"/>
                </a:lnTo>
                <a:lnTo>
                  <a:pt x="35890" y="204746"/>
                </a:lnTo>
                <a:lnTo>
                  <a:pt x="14048" y="107332"/>
                </a:lnTo>
                <a:lnTo>
                  <a:pt x="1812" y="59043"/>
                </a:lnTo>
                <a:lnTo>
                  <a:pt x="9782" y="17609"/>
                </a:lnTo>
                <a:lnTo>
                  <a:pt x="40823" y="0"/>
                </a:lnTo>
                <a:lnTo>
                  <a:pt x="49570" y="1741"/>
                </a:lnTo>
                <a:lnTo>
                  <a:pt x="81558" y="28769"/>
                </a:lnTo>
                <a:lnTo>
                  <a:pt x="98082" y="85839"/>
                </a:lnTo>
                <a:lnTo>
                  <a:pt x="110692" y="134080"/>
                </a:lnTo>
                <a:lnTo>
                  <a:pt x="122346" y="182516"/>
                </a:lnTo>
                <a:lnTo>
                  <a:pt x="132492" y="231263"/>
                </a:lnTo>
                <a:lnTo>
                  <a:pt x="140579" y="280433"/>
                </a:lnTo>
                <a:lnTo>
                  <a:pt x="146058" y="330141"/>
                </a:lnTo>
                <a:lnTo>
                  <a:pt x="146438" y="346718"/>
                </a:lnTo>
                <a:lnTo>
                  <a:pt x="145180" y="363045"/>
                </a:lnTo>
                <a:lnTo>
                  <a:pt x="142705" y="379226"/>
                </a:lnTo>
                <a:lnTo>
                  <a:pt x="139437" y="395363"/>
                </a:lnTo>
                <a:lnTo>
                  <a:pt x="137876" y="404621"/>
                </a:lnTo>
                <a:lnTo>
                  <a:pt x="137336" y="413928"/>
                </a:lnTo>
                <a:lnTo>
                  <a:pt x="138010" y="423266"/>
                </a:lnTo>
                <a:lnTo>
                  <a:pt x="140094" y="432620"/>
                </a:lnTo>
                <a:lnTo>
                  <a:pt x="141945" y="438663"/>
                </a:lnTo>
                <a:lnTo>
                  <a:pt x="142176" y="440685"/>
                </a:lnTo>
                <a:lnTo>
                  <a:pt x="138334" y="446717"/>
                </a:lnTo>
                <a:lnTo>
                  <a:pt x="126952" y="449032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5182" y="440103"/>
            <a:ext cx="448309" cy="318770"/>
          </a:xfrm>
          <a:custGeom>
            <a:avLst/>
            <a:gdLst/>
            <a:ahLst/>
            <a:cxnLst/>
            <a:rect l="l" t="t" r="r" b="b"/>
            <a:pathLst>
              <a:path w="448310" h="318769">
                <a:moveTo>
                  <a:pt x="201693" y="185844"/>
                </a:moveTo>
                <a:lnTo>
                  <a:pt x="158272" y="158066"/>
                </a:lnTo>
                <a:lnTo>
                  <a:pt x="115179" y="129781"/>
                </a:lnTo>
                <a:lnTo>
                  <a:pt x="72516" y="100835"/>
                </a:lnTo>
                <a:lnTo>
                  <a:pt x="30385" y="71074"/>
                </a:lnTo>
                <a:lnTo>
                  <a:pt x="3526" y="39713"/>
                </a:lnTo>
                <a:lnTo>
                  <a:pt x="0" y="25655"/>
                </a:lnTo>
                <a:lnTo>
                  <a:pt x="175" y="11209"/>
                </a:lnTo>
                <a:lnTo>
                  <a:pt x="4977" y="2649"/>
                </a:lnTo>
                <a:lnTo>
                  <a:pt x="14503" y="0"/>
                </a:lnTo>
                <a:lnTo>
                  <a:pt x="28851" y="3286"/>
                </a:lnTo>
                <a:lnTo>
                  <a:pt x="93560" y="38601"/>
                </a:lnTo>
                <a:lnTo>
                  <a:pt x="134490" y="63303"/>
                </a:lnTo>
                <a:lnTo>
                  <a:pt x="215533" y="114062"/>
                </a:lnTo>
                <a:lnTo>
                  <a:pt x="255392" y="138290"/>
                </a:lnTo>
                <a:lnTo>
                  <a:pt x="294795" y="163219"/>
                </a:lnTo>
                <a:lnTo>
                  <a:pt x="333840" y="188711"/>
                </a:lnTo>
                <a:lnTo>
                  <a:pt x="372626" y="214623"/>
                </a:lnTo>
                <a:lnTo>
                  <a:pt x="412894" y="250736"/>
                </a:lnTo>
                <a:lnTo>
                  <a:pt x="439199" y="297710"/>
                </a:lnTo>
                <a:lnTo>
                  <a:pt x="441416" y="303986"/>
                </a:lnTo>
                <a:lnTo>
                  <a:pt x="448230" y="311700"/>
                </a:lnTo>
                <a:lnTo>
                  <a:pt x="440582" y="316812"/>
                </a:lnTo>
                <a:lnTo>
                  <a:pt x="434918" y="318605"/>
                </a:lnTo>
                <a:lnTo>
                  <a:pt x="431132" y="316182"/>
                </a:lnTo>
                <a:lnTo>
                  <a:pt x="425745" y="307058"/>
                </a:lnTo>
                <a:lnTo>
                  <a:pt x="421380" y="302062"/>
                </a:lnTo>
                <a:lnTo>
                  <a:pt x="416352" y="298101"/>
                </a:lnTo>
                <a:lnTo>
                  <a:pt x="410690" y="295177"/>
                </a:lnTo>
                <a:lnTo>
                  <a:pt x="373574" y="284432"/>
                </a:lnTo>
                <a:lnTo>
                  <a:pt x="344361" y="271940"/>
                </a:lnTo>
                <a:lnTo>
                  <a:pt x="316352" y="256925"/>
                </a:lnTo>
                <a:lnTo>
                  <a:pt x="289114" y="240499"/>
                </a:lnTo>
                <a:lnTo>
                  <a:pt x="201693" y="185844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88880" y="1407848"/>
            <a:ext cx="442595" cy="78740"/>
          </a:xfrm>
          <a:custGeom>
            <a:avLst/>
            <a:gdLst/>
            <a:ahLst/>
            <a:cxnLst/>
            <a:rect l="l" t="t" r="r" b="b"/>
            <a:pathLst>
              <a:path w="442594" h="78739">
                <a:moveTo>
                  <a:pt x="18788" y="70586"/>
                </a:moveTo>
                <a:lnTo>
                  <a:pt x="8562" y="62706"/>
                </a:lnTo>
                <a:lnTo>
                  <a:pt x="2275" y="53941"/>
                </a:lnTo>
                <a:lnTo>
                  <a:pt x="0" y="44127"/>
                </a:lnTo>
                <a:lnTo>
                  <a:pt x="1806" y="33099"/>
                </a:lnTo>
                <a:lnTo>
                  <a:pt x="6697" y="24439"/>
                </a:lnTo>
                <a:lnTo>
                  <a:pt x="13759" y="19686"/>
                </a:lnTo>
                <a:lnTo>
                  <a:pt x="22471" y="17725"/>
                </a:lnTo>
                <a:lnTo>
                  <a:pt x="65281" y="16861"/>
                </a:lnTo>
                <a:lnTo>
                  <a:pt x="98118" y="14421"/>
                </a:lnTo>
                <a:lnTo>
                  <a:pt x="163636" y="7361"/>
                </a:lnTo>
                <a:lnTo>
                  <a:pt x="216733" y="2605"/>
                </a:lnTo>
                <a:lnTo>
                  <a:pt x="269766" y="0"/>
                </a:lnTo>
                <a:lnTo>
                  <a:pt x="322719" y="481"/>
                </a:lnTo>
                <a:lnTo>
                  <a:pt x="375578" y="4987"/>
                </a:lnTo>
                <a:lnTo>
                  <a:pt x="428329" y="14453"/>
                </a:lnTo>
                <a:lnTo>
                  <a:pt x="434311" y="15844"/>
                </a:lnTo>
                <a:lnTo>
                  <a:pt x="442003" y="14809"/>
                </a:lnTo>
                <a:lnTo>
                  <a:pt x="442523" y="29616"/>
                </a:lnTo>
                <a:lnTo>
                  <a:pt x="436913" y="30905"/>
                </a:lnTo>
                <a:lnTo>
                  <a:pt x="432145" y="30614"/>
                </a:lnTo>
                <a:lnTo>
                  <a:pt x="410245" y="31635"/>
                </a:lnTo>
                <a:lnTo>
                  <a:pt x="389043" y="36088"/>
                </a:lnTo>
                <a:lnTo>
                  <a:pt x="368121" y="41911"/>
                </a:lnTo>
                <a:lnTo>
                  <a:pt x="347060" y="47040"/>
                </a:lnTo>
                <a:lnTo>
                  <a:pt x="299441" y="55262"/>
                </a:lnTo>
                <a:lnTo>
                  <a:pt x="251632" y="61837"/>
                </a:lnTo>
                <a:lnTo>
                  <a:pt x="203672" y="67094"/>
                </a:lnTo>
                <a:lnTo>
                  <a:pt x="155600" y="71362"/>
                </a:lnTo>
                <a:lnTo>
                  <a:pt x="59276" y="78250"/>
                </a:lnTo>
                <a:lnTo>
                  <a:pt x="48169" y="78647"/>
                </a:lnTo>
                <a:lnTo>
                  <a:pt x="37371" y="77933"/>
                </a:lnTo>
                <a:lnTo>
                  <a:pt x="27404" y="75461"/>
                </a:lnTo>
                <a:lnTo>
                  <a:pt x="18788" y="70586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5182" y="1057790"/>
            <a:ext cx="147955" cy="62230"/>
          </a:xfrm>
          <a:custGeom>
            <a:avLst/>
            <a:gdLst/>
            <a:ahLst/>
            <a:cxnLst/>
            <a:rect l="l" t="t" r="r" b="b"/>
            <a:pathLst>
              <a:path w="147955" h="62230">
                <a:moveTo>
                  <a:pt x="12493" y="54630"/>
                </a:moveTo>
                <a:lnTo>
                  <a:pt x="6788" y="50428"/>
                </a:lnTo>
                <a:lnTo>
                  <a:pt x="2700" y="44858"/>
                </a:lnTo>
                <a:lnTo>
                  <a:pt x="386" y="38066"/>
                </a:lnTo>
                <a:lnTo>
                  <a:pt x="0" y="30196"/>
                </a:lnTo>
                <a:lnTo>
                  <a:pt x="1293" y="23389"/>
                </a:lnTo>
                <a:lnTo>
                  <a:pt x="4181" y="17521"/>
                </a:lnTo>
                <a:lnTo>
                  <a:pt x="8749" y="13382"/>
                </a:lnTo>
                <a:lnTo>
                  <a:pt x="15083" y="11763"/>
                </a:lnTo>
                <a:lnTo>
                  <a:pt x="43625" y="8804"/>
                </a:lnTo>
                <a:lnTo>
                  <a:pt x="71961" y="3499"/>
                </a:lnTo>
                <a:lnTo>
                  <a:pt x="100454" y="0"/>
                </a:lnTo>
                <a:lnTo>
                  <a:pt x="129462" y="2456"/>
                </a:lnTo>
                <a:lnTo>
                  <a:pt x="135428" y="3836"/>
                </a:lnTo>
                <a:lnTo>
                  <a:pt x="142521" y="2164"/>
                </a:lnTo>
                <a:lnTo>
                  <a:pt x="147355" y="18927"/>
                </a:lnTo>
                <a:lnTo>
                  <a:pt x="139291" y="19887"/>
                </a:lnTo>
                <a:lnTo>
                  <a:pt x="135020" y="23915"/>
                </a:lnTo>
                <a:lnTo>
                  <a:pt x="92685" y="51130"/>
                </a:lnTo>
                <a:lnTo>
                  <a:pt x="43480" y="61733"/>
                </a:lnTo>
                <a:lnTo>
                  <a:pt x="35734" y="61784"/>
                </a:lnTo>
                <a:lnTo>
                  <a:pt x="28040" y="60834"/>
                </a:lnTo>
                <a:lnTo>
                  <a:pt x="20320" y="58558"/>
                </a:lnTo>
                <a:lnTo>
                  <a:pt x="12493" y="54630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 rot="14304472">
            <a:off x="1671932" y="1592177"/>
            <a:ext cx="48895" cy="132715"/>
          </a:xfrm>
          <a:custGeom>
            <a:avLst/>
            <a:gdLst/>
            <a:ahLst/>
            <a:cxnLst/>
            <a:rect l="l" t="t" r="r" b="b"/>
            <a:pathLst>
              <a:path w="48894" h="132714">
                <a:moveTo>
                  <a:pt x="48799" y="132582"/>
                </a:moveTo>
                <a:lnTo>
                  <a:pt x="38291" y="116179"/>
                </a:lnTo>
                <a:lnTo>
                  <a:pt x="30531" y="98756"/>
                </a:lnTo>
                <a:lnTo>
                  <a:pt x="14490" y="51738"/>
                </a:lnTo>
                <a:lnTo>
                  <a:pt x="3355" y="12108"/>
                </a:lnTo>
                <a:lnTo>
                  <a:pt x="0" y="5200"/>
                </a:lnTo>
                <a:lnTo>
                  <a:pt x="16092" y="0"/>
                </a:lnTo>
                <a:lnTo>
                  <a:pt x="18467" y="6283"/>
                </a:lnTo>
                <a:lnTo>
                  <a:pt x="21005" y="10808"/>
                </a:lnTo>
                <a:lnTo>
                  <a:pt x="33913" y="39805"/>
                </a:lnTo>
                <a:lnTo>
                  <a:pt x="41816" y="70000"/>
                </a:lnTo>
                <a:lnTo>
                  <a:pt x="46263" y="101043"/>
                </a:lnTo>
                <a:lnTo>
                  <a:pt x="48799" y="132582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69F16760-B245-47CA-AA3D-99E92B19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056" y="630272"/>
            <a:ext cx="13846810" cy="738664"/>
          </a:xfrm>
        </p:spPr>
        <p:txBody>
          <a:bodyPr/>
          <a:lstStyle/>
          <a:p>
            <a:pPr algn="ctr"/>
            <a:r>
              <a:rPr lang="uk-UA" sz="4800" b="1" dirty="0">
                <a:solidFill>
                  <a:schemeClr val="accent3">
                    <a:lumMod val="75000"/>
                  </a:schemeClr>
                </a:solidFill>
              </a:rPr>
              <a:t>Загальна класифікація кулінарних виробів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59FDF4-86C4-43BC-9A01-A194D7B7DB3C}"/>
              </a:ext>
            </a:extLst>
          </p:cNvPr>
          <p:cNvSpPr txBox="1"/>
          <p:nvPr/>
        </p:nvSpPr>
        <p:spPr>
          <a:xfrm>
            <a:off x="2590800" y="2505201"/>
            <a:ext cx="43944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400" i="1" dirty="0">
                <a:solidFill>
                  <a:schemeClr val="accent3">
                    <a:lumMod val="50000"/>
                  </a:schemeClr>
                </a:solidFill>
              </a:rPr>
              <a:t>на м’ясні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400" i="1" dirty="0">
                <a:solidFill>
                  <a:schemeClr val="accent3">
                    <a:lumMod val="50000"/>
                  </a:schemeClr>
                </a:solidFill>
              </a:rPr>
              <a:t>на рибні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400" i="1" dirty="0">
                <a:solidFill>
                  <a:schemeClr val="accent3">
                    <a:lumMod val="50000"/>
                  </a:schemeClr>
                </a:solidFill>
              </a:rPr>
              <a:t>на овочеві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EE6665-8CB8-48FE-A693-B40375B17727}"/>
              </a:ext>
            </a:extLst>
          </p:cNvPr>
          <p:cNvSpPr txBox="1"/>
          <p:nvPr/>
        </p:nvSpPr>
        <p:spPr>
          <a:xfrm>
            <a:off x="1676400" y="1551622"/>
            <a:ext cx="1280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Другі страви класифікують</a:t>
            </a:r>
          </a:p>
        </p:txBody>
      </p:sp>
      <p:sp>
        <p:nvSpPr>
          <p:cNvPr id="11" name="Выноска: стрелка влево 10">
            <a:extLst>
              <a:ext uri="{FF2B5EF4-FFF2-40B4-BE49-F238E27FC236}">
                <a16:creationId xmlns:a16="http://schemas.microsoft.com/office/drawing/2014/main" xmlns="" id="{1919F252-318F-4084-BB76-FF519137ECA8}"/>
              </a:ext>
            </a:extLst>
          </p:cNvPr>
          <p:cNvSpPr/>
          <p:nvPr/>
        </p:nvSpPr>
        <p:spPr>
          <a:xfrm>
            <a:off x="7185435" y="2369052"/>
            <a:ext cx="6553200" cy="2045873"/>
          </a:xfrm>
          <a:prstGeom prst="leftArrowCallou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варені, смажені, запечені, тушковані, припущені</a:t>
            </a:r>
          </a:p>
        </p:txBody>
      </p:sp>
      <p:sp>
        <p:nvSpPr>
          <p:cNvPr id="14" name="Блок-схема: перфолента 13">
            <a:extLst>
              <a:ext uri="{FF2B5EF4-FFF2-40B4-BE49-F238E27FC236}">
                <a16:creationId xmlns:a16="http://schemas.microsoft.com/office/drawing/2014/main" xmlns="" id="{0E077095-EF85-4E87-A24C-00AA896E5BE6}"/>
              </a:ext>
            </a:extLst>
          </p:cNvPr>
          <p:cNvSpPr/>
          <p:nvPr/>
        </p:nvSpPr>
        <p:spPr>
          <a:xfrm>
            <a:off x="3124200" y="6367168"/>
            <a:ext cx="8001000" cy="3678746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900" dirty="0">
                <a:solidFill>
                  <a:schemeClr val="accent3">
                    <a:lumMod val="50000"/>
                  </a:schemeClr>
                </a:solidFill>
              </a:rPr>
              <a:t>До головного компонента</a:t>
            </a:r>
          </a:p>
          <a:p>
            <a:pPr algn="ctr"/>
            <a:r>
              <a:rPr lang="uk-UA" sz="3900" dirty="0">
                <a:solidFill>
                  <a:schemeClr val="accent3">
                    <a:lumMod val="50000"/>
                  </a:schemeClr>
                </a:solidFill>
              </a:rPr>
              <a:t> підбирають відповідні гарніри (овочеві, круп’яні, з макаронних виробів тощо)</a:t>
            </a:r>
          </a:p>
        </p:txBody>
      </p:sp>
      <p:pic>
        <p:nvPicPr>
          <p:cNvPr id="17" name="Рисунок 16" descr="Изображение выглядит как стол, еда, тарелка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459C855A-39B0-46FA-A254-4CBE57D16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0" y="5977982"/>
            <a:ext cx="4762500" cy="31527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9" name="Рисунок 18" descr="Изображение выглядит как еда, другой, блюдо, сандвич&#10;&#10;Автоматически созданное описание">
            <a:extLst>
              <a:ext uri="{FF2B5EF4-FFF2-40B4-BE49-F238E27FC236}">
                <a16:creationId xmlns:a16="http://schemas.microsoft.com/office/drawing/2014/main" xmlns="" id="{B482AD1C-4181-4BB4-BDC8-2B8C81347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732308"/>
            <a:ext cx="67341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6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65710" y="-312685"/>
            <a:ext cx="4549364" cy="4137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143507"/>
            <a:ext cx="4394419" cy="5143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04879" y="593439"/>
            <a:ext cx="146685" cy="449580"/>
          </a:xfrm>
          <a:custGeom>
            <a:avLst/>
            <a:gdLst/>
            <a:ahLst/>
            <a:cxnLst/>
            <a:rect l="l" t="t" r="r" b="b"/>
            <a:pathLst>
              <a:path w="146685" h="449580">
                <a:moveTo>
                  <a:pt x="126952" y="449032"/>
                </a:moveTo>
                <a:lnTo>
                  <a:pt x="125504" y="442944"/>
                </a:lnTo>
                <a:lnTo>
                  <a:pt x="122488" y="438253"/>
                </a:lnTo>
                <a:lnTo>
                  <a:pt x="97454" y="393976"/>
                </a:lnTo>
                <a:lnTo>
                  <a:pt x="77292" y="348167"/>
                </a:lnTo>
                <a:lnTo>
                  <a:pt x="60987" y="301146"/>
                </a:lnTo>
                <a:lnTo>
                  <a:pt x="47525" y="253233"/>
                </a:lnTo>
                <a:lnTo>
                  <a:pt x="35890" y="204746"/>
                </a:lnTo>
                <a:lnTo>
                  <a:pt x="14048" y="107332"/>
                </a:lnTo>
                <a:lnTo>
                  <a:pt x="1812" y="59043"/>
                </a:lnTo>
                <a:lnTo>
                  <a:pt x="9782" y="17609"/>
                </a:lnTo>
                <a:lnTo>
                  <a:pt x="40823" y="0"/>
                </a:lnTo>
                <a:lnTo>
                  <a:pt x="49570" y="1741"/>
                </a:lnTo>
                <a:lnTo>
                  <a:pt x="81558" y="28769"/>
                </a:lnTo>
                <a:lnTo>
                  <a:pt x="98082" y="85839"/>
                </a:lnTo>
                <a:lnTo>
                  <a:pt x="110692" y="134080"/>
                </a:lnTo>
                <a:lnTo>
                  <a:pt x="122346" y="182516"/>
                </a:lnTo>
                <a:lnTo>
                  <a:pt x="132492" y="231263"/>
                </a:lnTo>
                <a:lnTo>
                  <a:pt x="140579" y="280433"/>
                </a:lnTo>
                <a:lnTo>
                  <a:pt x="146058" y="330141"/>
                </a:lnTo>
                <a:lnTo>
                  <a:pt x="146438" y="346718"/>
                </a:lnTo>
                <a:lnTo>
                  <a:pt x="145180" y="363045"/>
                </a:lnTo>
                <a:lnTo>
                  <a:pt x="142705" y="379226"/>
                </a:lnTo>
                <a:lnTo>
                  <a:pt x="139437" y="395363"/>
                </a:lnTo>
                <a:lnTo>
                  <a:pt x="137876" y="404621"/>
                </a:lnTo>
                <a:lnTo>
                  <a:pt x="137336" y="413928"/>
                </a:lnTo>
                <a:lnTo>
                  <a:pt x="138010" y="423266"/>
                </a:lnTo>
                <a:lnTo>
                  <a:pt x="140094" y="432620"/>
                </a:lnTo>
                <a:lnTo>
                  <a:pt x="141945" y="438663"/>
                </a:lnTo>
                <a:lnTo>
                  <a:pt x="142176" y="440685"/>
                </a:lnTo>
                <a:lnTo>
                  <a:pt x="138334" y="446717"/>
                </a:lnTo>
                <a:lnTo>
                  <a:pt x="126952" y="449032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8591" y="1194090"/>
            <a:ext cx="448309" cy="318770"/>
          </a:xfrm>
          <a:custGeom>
            <a:avLst/>
            <a:gdLst/>
            <a:ahLst/>
            <a:cxnLst/>
            <a:rect l="l" t="t" r="r" b="b"/>
            <a:pathLst>
              <a:path w="448310" h="318769">
                <a:moveTo>
                  <a:pt x="201693" y="185844"/>
                </a:moveTo>
                <a:lnTo>
                  <a:pt x="158272" y="158066"/>
                </a:lnTo>
                <a:lnTo>
                  <a:pt x="115179" y="129781"/>
                </a:lnTo>
                <a:lnTo>
                  <a:pt x="72516" y="100835"/>
                </a:lnTo>
                <a:lnTo>
                  <a:pt x="30385" y="71074"/>
                </a:lnTo>
                <a:lnTo>
                  <a:pt x="3526" y="39713"/>
                </a:lnTo>
                <a:lnTo>
                  <a:pt x="0" y="25655"/>
                </a:lnTo>
                <a:lnTo>
                  <a:pt x="175" y="11209"/>
                </a:lnTo>
                <a:lnTo>
                  <a:pt x="4977" y="2649"/>
                </a:lnTo>
                <a:lnTo>
                  <a:pt x="14503" y="0"/>
                </a:lnTo>
                <a:lnTo>
                  <a:pt x="28851" y="3286"/>
                </a:lnTo>
                <a:lnTo>
                  <a:pt x="93560" y="38601"/>
                </a:lnTo>
                <a:lnTo>
                  <a:pt x="134490" y="63303"/>
                </a:lnTo>
                <a:lnTo>
                  <a:pt x="215533" y="114062"/>
                </a:lnTo>
                <a:lnTo>
                  <a:pt x="255392" y="138290"/>
                </a:lnTo>
                <a:lnTo>
                  <a:pt x="294795" y="163219"/>
                </a:lnTo>
                <a:lnTo>
                  <a:pt x="333840" y="188711"/>
                </a:lnTo>
                <a:lnTo>
                  <a:pt x="372626" y="214623"/>
                </a:lnTo>
                <a:lnTo>
                  <a:pt x="412894" y="250736"/>
                </a:lnTo>
                <a:lnTo>
                  <a:pt x="439199" y="297710"/>
                </a:lnTo>
                <a:lnTo>
                  <a:pt x="441416" y="303986"/>
                </a:lnTo>
                <a:lnTo>
                  <a:pt x="448230" y="311700"/>
                </a:lnTo>
                <a:lnTo>
                  <a:pt x="440582" y="316812"/>
                </a:lnTo>
                <a:lnTo>
                  <a:pt x="434918" y="318605"/>
                </a:lnTo>
                <a:lnTo>
                  <a:pt x="431132" y="316182"/>
                </a:lnTo>
                <a:lnTo>
                  <a:pt x="425745" y="307058"/>
                </a:lnTo>
                <a:lnTo>
                  <a:pt x="421380" y="302062"/>
                </a:lnTo>
                <a:lnTo>
                  <a:pt x="416352" y="298101"/>
                </a:lnTo>
                <a:lnTo>
                  <a:pt x="410690" y="295177"/>
                </a:lnTo>
                <a:lnTo>
                  <a:pt x="373574" y="284432"/>
                </a:lnTo>
                <a:lnTo>
                  <a:pt x="344361" y="271940"/>
                </a:lnTo>
                <a:lnTo>
                  <a:pt x="316352" y="256925"/>
                </a:lnTo>
                <a:lnTo>
                  <a:pt x="289114" y="240499"/>
                </a:lnTo>
                <a:lnTo>
                  <a:pt x="201693" y="185844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 rot="19886342">
            <a:off x="881377" y="2354024"/>
            <a:ext cx="442595" cy="78740"/>
          </a:xfrm>
          <a:custGeom>
            <a:avLst/>
            <a:gdLst/>
            <a:ahLst/>
            <a:cxnLst/>
            <a:rect l="l" t="t" r="r" b="b"/>
            <a:pathLst>
              <a:path w="442594" h="78739">
                <a:moveTo>
                  <a:pt x="18788" y="70586"/>
                </a:moveTo>
                <a:lnTo>
                  <a:pt x="8562" y="62706"/>
                </a:lnTo>
                <a:lnTo>
                  <a:pt x="2275" y="53941"/>
                </a:lnTo>
                <a:lnTo>
                  <a:pt x="0" y="44127"/>
                </a:lnTo>
                <a:lnTo>
                  <a:pt x="1806" y="33099"/>
                </a:lnTo>
                <a:lnTo>
                  <a:pt x="6697" y="24439"/>
                </a:lnTo>
                <a:lnTo>
                  <a:pt x="13759" y="19686"/>
                </a:lnTo>
                <a:lnTo>
                  <a:pt x="22471" y="17725"/>
                </a:lnTo>
                <a:lnTo>
                  <a:pt x="65281" y="16861"/>
                </a:lnTo>
                <a:lnTo>
                  <a:pt x="98118" y="14421"/>
                </a:lnTo>
                <a:lnTo>
                  <a:pt x="163636" y="7361"/>
                </a:lnTo>
                <a:lnTo>
                  <a:pt x="216733" y="2605"/>
                </a:lnTo>
                <a:lnTo>
                  <a:pt x="269766" y="0"/>
                </a:lnTo>
                <a:lnTo>
                  <a:pt x="322719" y="481"/>
                </a:lnTo>
                <a:lnTo>
                  <a:pt x="375578" y="4987"/>
                </a:lnTo>
                <a:lnTo>
                  <a:pt x="428329" y="14453"/>
                </a:lnTo>
                <a:lnTo>
                  <a:pt x="434311" y="15844"/>
                </a:lnTo>
                <a:lnTo>
                  <a:pt x="442003" y="14809"/>
                </a:lnTo>
                <a:lnTo>
                  <a:pt x="442523" y="29616"/>
                </a:lnTo>
                <a:lnTo>
                  <a:pt x="436913" y="30905"/>
                </a:lnTo>
                <a:lnTo>
                  <a:pt x="432145" y="30614"/>
                </a:lnTo>
                <a:lnTo>
                  <a:pt x="410245" y="31635"/>
                </a:lnTo>
                <a:lnTo>
                  <a:pt x="389043" y="36088"/>
                </a:lnTo>
                <a:lnTo>
                  <a:pt x="368121" y="41911"/>
                </a:lnTo>
                <a:lnTo>
                  <a:pt x="347060" y="47040"/>
                </a:lnTo>
                <a:lnTo>
                  <a:pt x="299441" y="55262"/>
                </a:lnTo>
                <a:lnTo>
                  <a:pt x="251632" y="61837"/>
                </a:lnTo>
                <a:lnTo>
                  <a:pt x="203672" y="67094"/>
                </a:lnTo>
                <a:lnTo>
                  <a:pt x="155600" y="71362"/>
                </a:lnTo>
                <a:lnTo>
                  <a:pt x="59276" y="78250"/>
                </a:lnTo>
                <a:lnTo>
                  <a:pt x="48169" y="78647"/>
                </a:lnTo>
                <a:lnTo>
                  <a:pt x="37371" y="77933"/>
                </a:lnTo>
                <a:lnTo>
                  <a:pt x="27404" y="75461"/>
                </a:lnTo>
                <a:lnTo>
                  <a:pt x="18788" y="70586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9238" y="1866900"/>
            <a:ext cx="147955" cy="62230"/>
          </a:xfrm>
          <a:custGeom>
            <a:avLst/>
            <a:gdLst/>
            <a:ahLst/>
            <a:cxnLst/>
            <a:rect l="l" t="t" r="r" b="b"/>
            <a:pathLst>
              <a:path w="147955" h="62230">
                <a:moveTo>
                  <a:pt x="12493" y="54630"/>
                </a:moveTo>
                <a:lnTo>
                  <a:pt x="6788" y="50428"/>
                </a:lnTo>
                <a:lnTo>
                  <a:pt x="2700" y="44858"/>
                </a:lnTo>
                <a:lnTo>
                  <a:pt x="386" y="38066"/>
                </a:lnTo>
                <a:lnTo>
                  <a:pt x="0" y="30196"/>
                </a:lnTo>
                <a:lnTo>
                  <a:pt x="1293" y="23389"/>
                </a:lnTo>
                <a:lnTo>
                  <a:pt x="4181" y="17521"/>
                </a:lnTo>
                <a:lnTo>
                  <a:pt x="8749" y="13382"/>
                </a:lnTo>
                <a:lnTo>
                  <a:pt x="15083" y="11763"/>
                </a:lnTo>
                <a:lnTo>
                  <a:pt x="43625" y="8804"/>
                </a:lnTo>
                <a:lnTo>
                  <a:pt x="71961" y="3499"/>
                </a:lnTo>
                <a:lnTo>
                  <a:pt x="100454" y="0"/>
                </a:lnTo>
                <a:lnTo>
                  <a:pt x="129462" y="2456"/>
                </a:lnTo>
                <a:lnTo>
                  <a:pt x="135428" y="3836"/>
                </a:lnTo>
                <a:lnTo>
                  <a:pt x="142521" y="2164"/>
                </a:lnTo>
                <a:lnTo>
                  <a:pt x="147355" y="18927"/>
                </a:lnTo>
                <a:lnTo>
                  <a:pt x="139291" y="19887"/>
                </a:lnTo>
                <a:lnTo>
                  <a:pt x="135020" y="23915"/>
                </a:lnTo>
                <a:lnTo>
                  <a:pt x="92685" y="51130"/>
                </a:lnTo>
                <a:lnTo>
                  <a:pt x="43480" y="61733"/>
                </a:lnTo>
                <a:lnTo>
                  <a:pt x="35734" y="61784"/>
                </a:lnTo>
                <a:lnTo>
                  <a:pt x="28040" y="60834"/>
                </a:lnTo>
                <a:lnTo>
                  <a:pt x="20320" y="58558"/>
                </a:lnTo>
                <a:lnTo>
                  <a:pt x="12493" y="54630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47800" y="1061375"/>
            <a:ext cx="48895" cy="132715"/>
          </a:xfrm>
          <a:custGeom>
            <a:avLst/>
            <a:gdLst/>
            <a:ahLst/>
            <a:cxnLst/>
            <a:rect l="l" t="t" r="r" b="b"/>
            <a:pathLst>
              <a:path w="48894" h="132714">
                <a:moveTo>
                  <a:pt x="48799" y="132582"/>
                </a:moveTo>
                <a:lnTo>
                  <a:pt x="38291" y="116179"/>
                </a:lnTo>
                <a:lnTo>
                  <a:pt x="30531" y="98756"/>
                </a:lnTo>
                <a:lnTo>
                  <a:pt x="14490" y="51738"/>
                </a:lnTo>
                <a:lnTo>
                  <a:pt x="3355" y="12108"/>
                </a:lnTo>
                <a:lnTo>
                  <a:pt x="0" y="5200"/>
                </a:lnTo>
                <a:lnTo>
                  <a:pt x="16092" y="0"/>
                </a:lnTo>
                <a:lnTo>
                  <a:pt x="18467" y="6283"/>
                </a:lnTo>
                <a:lnTo>
                  <a:pt x="21005" y="10808"/>
                </a:lnTo>
                <a:lnTo>
                  <a:pt x="33913" y="39805"/>
                </a:lnTo>
                <a:lnTo>
                  <a:pt x="41816" y="70000"/>
                </a:lnTo>
                <a:lnTo>
                  <a:pt x="46263" y="101043"/>
                </a:lnTo>
                <a:lnTo>
                  <a:pt x="48799" y="132582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69F16760-B245-47CA-AA3D-99E92B19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87" y="1435238"/>
            <a:ext cx="13846810" cy="738664"/>
          </a:xfrm>
        </p:spPr>
        <p:txBody>
          <a:bodyPr/>
          <a:lstStyle/>
          <a:p>
            <a:pPr algn="ctr"/>
            <a:r>
              <a:rPr lang="uk-UA" sz="4800" b="1" dirty="0">
                <a:solidFill>
                  <a:schemeClr val="accent3">
                    <a:lumMod val="75000"/>
                  </a:schemeClr>
                </a:solidFill>
              </a:rPr>
              <a:t>Загальна класифікація кулінарних виробів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59FDF4-86C4-43BC-9A01-A194D7B7DB3C}"/>
              </a:ext>
            </a:extLst>
          </p:cNvPr>
          <p:cNvSpPr txBox="1"/>
          <p:nvPr/>
        </p:nvSpPr>
        <p:spPr>
          <a:xfrm>
            <a:off x="2240854" y="2781300"/>
            <a:ext cx="12531225" cy="904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accent3">
                    <a:lumMod val="50000"/>
                  </a:schemeClr>
                </a:solidFill>
              </a:rPr>
              <a:t>Солодкі страви (десерти)  за температурою подачі поділяють на:</a:t>
            </a:r>
          </a:p>
          <a:p>
            <a:endParaRPr lang="uk-UA" sz="44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холодні (температура подачі – 12 - 15℃) – желе, муси, креми, морозиво, шоколадні вироби, фрукти, ягоди й горіхи, торти, кекси, еклери …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гарячі (температура подачі – 70 - 75℃ ) – пудинги, суфле, сирники, шарлотки, запечені фрукти, шоколадне фондю..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6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6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6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6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5" name="Трехмерная модель 14" descr="Вилка, нож и тарелка">
                <a:extLst>
                  <a:ext uri="{FF2B5EF4-FFF2-40B4-BE49-F238E27FC236}">
                    <a16:creationId xmlns:a16="http://schemas.microsoft.com/office/drawing/2014/main" id="{41E90C33-0ABE-4C09-8A1F-EA68539CC6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78000" y="6811146"/>
              <a:ext cx="3461974" cy="319566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461974" cy="3195669"/>
                    </a:xfrm>
                    <a:prstGeom prst="rect">
                      <a:avLst/>
                    </a:prstGeom>
                  </am3d:spPr>
                  <am3d:camera>
                    <am3d:pos x="0" y="0" z="585545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06186" d="1000000"/>
                    <am3d:preTrans dx="-375453" dy="-1443049" dz="4"/>
                    <am3d:scale>
                      <am3d:sx n="1000000" d="1000000"/>
                      <am3d:sy n="1000000" d="1000000"/>
                      <am3d:sz n="1000000" d="1000000"/>
                    </am3d:scale>
                    <am3d:rot ax="4039659" ay="-780715" az="-169938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1087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Трехмерная модель 14" descr="Вилка, нож и тарелка">
                <a:extLst>
                  <a:ext uri="{FF2B5EF4-FFF2-40B4-BE49-F238E27FC236}">
                    <a16:creationId xmlns:a16="http://schemas.microsoft.com/office/drawing/2014/main" xmlns="" id="{41E90C33-0ABE-4C09-8A1F-EA68539CC6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78000" y="6811146"/>
                <a:ext cx="3461974" cy="31956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475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65710" y="-312685"/>
            <a:ext cx="4549364" cy="4137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143507"/>
            <a:ext cx="4394419" cy="5143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84259" y="501987"/>
            <a:ext cx="146685" cy="449580"/>
          </a:xfrm>
          <a:custGeom>
            <a:avLst/>
            <a:gdLst/>
            <a:ahLst/>
            <a:cxnLst/>
            <a:rect l="l" t="t" r="r" b="b"/>
            <a:pathLst>
              <a:path w="146685" h="449580">
                <a:moveTo>
                  <a:pt x="126952" y="449032"/>
                </a:moveTo>
                <a:lnTo>
                  <a:pt x="125504" y="442944"/>
                </a:lnTo>
                <a:lnTo>
                  <a:pt x="122488" y="438253"/>
                </a:lnTo>
                <a:lnTo>
                  <a:pt x="97454" y="393976"/>
                </a:lnTo>
                <a:lnTo>
                  <a:pt x="77292" y="348167"/>
                </a:lnTo>
                <a:lnTo>
                  <a:pt x="60987" y="301146"/>
                </a:lnTo>
                <a:lnTo>
                  <a:pt x="47525" y="253233"/>
                </a:lnTo>
                <a:lnTo>
                  <a:pt x="35890" y="204746"/>
                </a:lnTo>
                <a:lnTo>
                  <a:pt x="14048" y="107332"/>
                </a:lnTo>
                <a:lnTo>
                  <a:pt x="1812" y="59043"/>
                </a:lnTo>
                <a:lnTo>
                  <a:pt x="9782" y="17609"/>
                </a:lnTo>
                <a:lnTo>
                  <a:pt x="40823" y="0"/>
                </a:lnTo>
                <a:lnTo>
                  <a:pt x="49570" y="1741"/>
                </a:lnTo>
                <a:lnTo>
                  <a:pt x="81558" y="28769"/>
                </a:lnTo>
                <a:lnTo>
                  <a:pt x="98082" y="85839"/>
                </a:lnTo>
                <a:lnTo>
                  <a:pt x="110692" y="134080"/>
                </a:lnTo>
                <a:lnTo>
                  <a:pt x="122346" y="182516"/>
                </a:lnTo>
                <a:lnTo>
                  <a:pt x="132492" y="231263"/>
                </a:lnTo>
                <a:lnTo>
                  <a:pt x="140579" y="280433"/>
                </a:lnTo>
                <a:lnTo>
                  <a:pt x="146058" y="330141"/>
                </a:lnTo>
                <a:lnTo>
                  <a:pt x="146438" y="346718"/>
                </a:lnTo>
                <a:lnTo>
                  <a:pt x="145180" y="363045"/>
                </a:lnTo>
                <a:lnTo>
                  <a:pt x="142705" y="379226"/>
                </a:lnTo>
                <a:lnTo>
                  <a:pt x="139437" y="395363"/>
                </a:lnTo>
                <a:lnTo>
                  <a:pt x="137876" y="404621"/>
                </a:lnTo>
                <a:lnTo>
                  <a:pt x="137336" y="413928"/>
                </a:lnTo>
                <a:lnTo>
                  <a:pt x="138010" y="423266"/>
                </a:lnTo>
                <a:lnTo>
                  <a:pt x="140094" y="432620"/>
                </a:lnTo>
                <a:lnTo>
                  <a:pt x="141945" y="438663"/>
                </a:lnTo>
                <a:lnTo>
                  <a:pt x="142176" y="440685"/>
                </a:lnTo>
                <a:lnTo>
                  <a:pt x="138334" y="446717"/>
                </a:lnTo>
                <a:lnTo>
                  <a:pt x="126952" y="449032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3681" y="1048414"/>
            <a:ext cx="448309" cy="318770"/>
          </a:xfrm>
          <a:custGeom>
            <a:avLst/>
            <a:gdLst/>
            <a:ahLst/>
            <a:cxnLst/>
            <a:rect l="l" t="t" r="r" b="b"/>
            <a:pathLst>
              <a:path w="448310" h="318769">
                <a:moveTo>
                  <a:pt x="201693" y="185844"/>
                </a:moveTo>
                <a:lnTo>
                  <a:pt x="158272" y="158066"/>
                </a:lnTo>
                <a:lnTo>
                  <a:pt x="115179" y="129781"/>
                </a:lnTo>
                <a:lnTo>
                  <a:pt x="72516" y="100835"/>
                </a:lnTo>
                <a:lnTo>
                  <a:pt x="30385" y="71074"/>
                </a:lnTo>
                <a:lnTo>
                  <a:pt x="3526" y="39713"/>
                </a:lnTo>
                <a:lnTo>
                  <a:pt x="0" y="25655"/>
                </a:lnTo>
                <a:lnTo>
                  <a:pt x="175" y="11209"/>
                </a:lnTo>
                <a:lnTo>
                  <a:pt x="4977" y="2649"/>
                </a:lnTo>
                <a:lnTo>
                  <a:pt x="14503" y="0"/>
                </a:lnTo>
                <a:lnTo>
                  <a:pt x="28851" y="3286"/>
                </a:lnTo>
                <a:lnTo>
                  <a:pt x="93560" y="38601"/>
                </a:lnTo>
                <a:lnTo>
                  <a:pt x="134490" y="63303"/>
                </a:lnTo>
                <a:lnTo>
                  <a:pt x="215533" y="114062"/>
                </a:lnTo>
                <a:lnTo>
                  <a:pt x="255392" y="138290"/>
                </a:lnTo>
                <a:lnTo>
                  <a:pt x="294795" y="163219"/>
                </a:lnTo>
                <a:lnTo>
                  <a:pt x="333840" y="188711"/>
                </a:lnTo>
                <a:lnTo>
                  <a:pt x="372626" y="214623"/>
                </a:lnTo>
                <a:lnTo>
                  <a:pt x="412894" y="250736"/>
                </a:lnTo>
                <a:lnTo>
                  <a:pt x="439199" y="297710"/>
                </a:lnTo>
                <a:lnTo>
                  <a:pt x="441416" y="303986"/>
                </a:lnTo>
                <a:lnTo>
                  <a:pt x="448230" y="311700"/>
                </a:lnTo>
                <a:lnTo>
                  <a:pt x="440582" y="316812"/>
                </a:lnTo>
                <a:lnTo>
                  <a:pt x="434918" y="318605"/>
                </a:lnTo>
                <a:lnTo>
                  <a:pt x="431132" y="316182"/>
                </a:lnTo>
                <a:lnTo>
                  <a:pt x="425745" y="307058"/>
                </a:lnTo>
                <a:lnTo>
                  <a:pt x="421380" y="302062"/>
                </a:lnTo>
                <a:lnTo>
                  <a:pt x="416352" y="298101"/>
                </a:lnTo>
                <a:lnTo>
                  <a:pt x="410690" y="295177"/>
                </a:lnTo>
                <a:lnTo>
                  <a:pt x="373574" y="284432"/>
                </a:lnTo>
                <a:lnTo>
                  <a:pt x="344361" y="271940"/>
                </a:lnTo>
                <a:lnTo>
                  <a:pt x="316352" y="256925"/>
                </a:lnTo>
                <a:lnTo>
                  <a:pt x="289114" y="240499"/>
                </a:lnTo>
                <a:lnTo>
                  <a:pt x="201693" y="185844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 rot="20135612">
            <a:off x="933857" y="2171700"/>
            <a:ext cx="442595" cy="78740"/>
          </a:xfrm>
          <a:custGeom>
            <a:avLst/>
            <a:gdLst/>
            <a:ahLst/>
            <a:cxnLst/>
            <a:rect l="l" t="t" r="r" b="b"/>
            <a:pathLst>
              <a:path w="442594" h="78739">
                <a:moveTo>
                  <a:pt x="18788" y="70586"/>
                </a:moveTo>
                <a:lnTo>
                  <a:pt x="8562" y="62706"/>
                </a:lnTo>
                <a:lnTo>
                  <a:pt x="2275" y="53941"/>
                </a:lnTo>
                <a:lnTo>
                  <a:pt x="0" y="44127"/>
                </a:lnTo>
                <a:lnTo>
                  <a:pt x="1806" y="33099"/>
                </a:lnTo>
                <a:lnTo>
                  <a:pt x="6697" y="24439"/>
                </a:lnTo>
                <a:lnTo>
                  <a:pt x="13759" y="19686"/>
                </a:lnTo>
                <a:lnTo>
                  <a:pt x="22471" y="17725"/>
                </a:lnTo>
                <a:lnTo>
                  <a:pt x="65281" y="16861"/>
                </a:lnTo>
                <a:lnTo>
                  <a:pt x="98118" y="14421"/>
                </a:lnTo>
                <a:lnTo>
                  <a:pt x="163636" y="7361"/>
                </a:lnTo>
                <a:lnTo>
                  <a:pt x="216733" y="2605"/>
                </a:lnTo>
                <a:lnTo>
                  <a:pt x="269766" y="0"/>
                </a:lnTo>
                <a:lnTo>
                  <a:pt x="322719" y="481"/>
                </a:lnTo>
                <a:lnTo>
                  <a:pt x="375578" y="4987"/>
                </a:lnTo>
                <a:lnTo>
                  <a:pt x="428329" y="14453"/>
                </a:lnTo>
                <a:lnTo>
                  <a:pt x="434311" y="15844"/>
                </a:lnTo>
                <a:lnTo>
                  <a:pt x="442003" y="14809"/>
                </a:lnTo>
                <a:lnTo>
                  <a:pt x="442523" y="29616"/>
                </a:lnTo>
                <a:lnTo>
                  <a:pt x="436913" y="30905"/>
                </a:lnTo>
                <a:lnTo>
                  <a:pt x="432145" y="30614"/>
                </a:lnTo>
                <a:lnTo>
                  <a:pt x="410245" y="31635"/>
                </a:lnTo>
                <a:lnTo>
                  <a:pt x="389043" y="36088"/>
                </a:lnTo>
                <a:lnTo>
                  <a:pt x="368121" y="41911"/>
                </a:lnTo>
                <a:lnTo>
                  <a:pt x="347060" y="47040"/>
                </a:lnTo>
                <a:lnTo>
                  <a:pt x="299441" y="55262"/>
                </a:lnTo>
                <a:lnTo>
                  <a:pt x="251632" y="61837"/>
                </a:lnTo>
                <a:lnTo>
                  <a:pt x="203672" y="67094"/>
                </a:lnTo>
                <a:lnTo>
                  <a:pt x="155600" y="71362"/>
                </a:lnTo>
                <a:lnTo>
                  <a:pt x="59276" y="78250"/>
                </a:lnTo>
                <a:lnTo>
                  <a:pt x="48169" y="78647"/>
                </a:lnTo>
                <a:lnTo>
                  <a:pt x="37371" y="77933"/>
                </a:lnTo>
                <a:lnTo>
                  <a:pt x="27404" y="75461"/>
                </a:lnTo>
                <a:lnTo>
                  <a:pt x="18788" y="70586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3857" y="1884545"/>
            <a:ext cx="147955" cy="62230"/>
          </a:xfrm>
          <a:custGeom>
            <a:avLst/>
            <a:gdLst/>
            <a:ahLst/>
            <a:cxnLst/>
            <a:rect l="l" t="t" r="r" b="b"/>
            <a:pathLst>
              <a:path w="147955" h="62230">
                <a:moveTo>
                  <a:pt x="12493" y="54630"/>
                </a:moveTo>
                <a:lnTo>
                  <a:pt x="6788" y="50428"/>
                </a:lnTo>
                <a:lnTo>
                  <a:pt x="2700" y="44858"/>
                </a:lnTo>
                <a:lnTo>
                  <a:pt x="386" y="38066"/>
                </a:lnTo>
                <a:lnTo>
                  <a:pt x="0" y="30196"/>
                </a:lnTo>
                <a:lnTo>
                  <a:pt x="1293" y="23389"/>
                </a:lnTo>
                <a:lnTo>
                  <a:pt x="4181" y="17521"/>
                </a:lnTo>
                <a:lnTo>
                  <a:pt x="8749" y="13382"/>
                </a:lnTo>
                <a:lnTo>
                  <a:pt x="15083" y="11763"/>
                </a:lnTo>
                <a:lnTo>
                  <a:pt x="43625" y="8804"/>
                </a:lnTo>
                <a:lnTo>
                  <a:pt x="71961" y="3499"/>
                </a:lnTo>
                <a:lnTo>
                  <a:pt x="100454" y="0"/>
                </a:lnTo>
                <a:lnTo>
                  <a:pt x="129462" y="2456"/>
                </a:lnTo>
                <a:lnTo>
                  <a:pt x="135428" y="3836"/>
                </a:lnTo>
                <a:lnTo>
                  <a:pt x="142521" y="2164"/>
                </a:lnTo>
                <a:lnTo>
                  <a:pt x="147355" y="18927"/>
                </a:lnTo>
                <a:lnTo>
                  <a:pt x="139291" y="19887"/>
                </a:lnTo>
                <a:lnTo>
                  <a:pt x="135020" y="23915"/>
                </a:lnTo>
                <a:lnTo>
                  <a:pt x="92685" y="51130"/>
                </a:lnTo>
                <a:lnTo>
                  <a:pt x="43480" y="61733"/>
                </a:lnTo>
                <a:lnTo>
                  <a:pt x="35734" y="61784"/>
                </a:lnTo>
                <a:lnTo>
                  <a:pt x="28040" y="60834"/>
                </a:lnTo>
                <a:lnTo>
                  <a:pt x="20320" y="58558"/>
                </a:lnTo>
                <a:lnTo>
                  <a:pt x="12493" y="54630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1600" y="951567"/>
            <a:ext cx="48895" cy="132715"/>
          </a:xfrm>
          <a:custGeom>
            <a:avLst/>
            <a:gdLst/>
            <a:ahLst/>
            <a:cxnLst/>
            <a:rect l="l" t="t" r="r" b="b"/>
            <a:pathLst>
              <a:path w="48894" h="132714">
                <a:moveTo>
                  <a:pt x="48799" y="132582"/>
                </a:moveTo>
                <a:lnTo>
                  <a:pt x="38291" y="116179"/>
                </a:lnTo>
                <a:lnTo>
                  <a:pt x="30531" y="98756"/>
                </a:lnTo>
                <a:lnTo>
                  <a:pt x="14490" y="51738"/>
                </a:lnTo>
                <a:lnTo>
                  <a:pt x="3355" y="12108"/>
                </a:lnTo>
                <a:lnTo>
                  <a:pt x="0" y="5200"/>
                </a:lnTo>
                <a:lnTo>
                  <a:pt x="16092" y="0"/>
                </a:lnTo>
                <a:lnTo>
                  <a:pt x="18467" y="6283"/>
                </a:lnTo>
                <a:lnTo>
                  <a:pt x="21005" y="10808"/>
                </a:lnTo>
                <a:lnTo>
                  <a:pt x="33913" y="39805"/>
                </a:lnTo>
                <a:lnTo>
                  <a:pt x="41816" y="70000"/>
                </a:lnTo>
                <a:lnTo>
                  <a:pt x="46263" y="101043"/>
                </a:lnTo>
                <a:lnTo>
                  <a:pt x="48799" y="132582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69F16760-B245-47CA-AA3D-99E92B19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95" y="1207799"/>
            <a:ext cx="13846810" cy="738664"/>
          </a:xfrm>
        </p:spPr>
        <p:txBody>
          <a:bodyPr/>
          <a:lstStyle/>
          <a:p>
            <a:pPr algn="ctr"/>
            <a:r>
              <a:rPr lang="uk-UA" sz="4800" b="1" dirty="0">
                <a:solidFill>
                  <a:schemeClr val="accent3">
                    <a:lumMod val="75000"/>
                  </a:schemeClr>
                </a:solidFill>
              </a:rPr>
              <a:t>Загальна класифікація кулінарних виробів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59FDF4-86C4-43BC-9A01-A194D7B7DB3C}"/>
              </a:ext>
            </a:extLst>
          </p:cNvPr>
          <p:cNvSpPr txBox="1"/>
          <p:nvPr/>
        </p:nvSpPr>
        <p:spPr>
          <a:xfrm>
            <a:off x="2590800" y="2857500"/>
            <a:ext cx="12531225" cy="92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accent3">
                    <a:lumMod val="50000"/>
                  </a:schemeClr>
                </a:solidFill>
              </a:rPr>
              <a:t>Напої за температурою подачі поділяють на:</a:t>
            </a:r>
          </a:p>
          <a:p>
            <a:endParaRPr lang="uk-UA" sz="44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холодні (температура подачі – 7 - 14℃) – молоко, кисломолочні напої, квас, кисіль, узвар, фруктово-ягідні компоти та соки (деякі холодні напої подають зі шматочками харчового льоду)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гарячі (температура подачі не нижча за 75℃ ) – гаряче молоко, чай, кава, какао, шоколад</a:t>
            </a:r>
          </a:p>
          <a:p>
            <a:endParaRPr lang="uk-UA" sz="36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uk-UA" sz="36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6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6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5" name="Трехмерная модель 14" descr="Вилка, нож и тарелка">
                <a:extLst>
                  <a:ext uri="{FF2B5EF4-FFF2-40B4-BE49-F238E27FC236}">
                    <a16:creationId xmlns:a16="http://schemas.microsoft.com/office/drawing/2014/main" id="{41E90C33-0ABE-4C09-8A1F-EA68539CC6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78000" y="6811146"/>
              <a:ext cx="3461974" cy="319566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461974" cy="3195669"/>
                    </a:xfrm>
                    <a:prstGeom prst="rect">
                      <a:avLst/>
                    </a:prstGeom>
                  </am3d:spPr>
                  <am3d:camera>
                    <am3d:pos x="0" y="0" z="585545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06186" d="1000000"/>
                    <am3d:preTrans dx="-375453" dy="-1443049" dz="4"/>
                    <am3d:scale>
                      <am3d:sx n="1000000" d="1000000"/>
                      <am3d:sy n="1000000" d="1000000"/>
                      <am3d:sz n="1000000" d="1000000"/>
                    </am3d:scale>
                    <am3d:rot ax="4039659" ay="-780715" az="-169938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1087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Трехмерная модель 14" descr="Вилка, нож и тарелка">
                <a:extLst>
                  <a:ext uri="{FF2B5EF4-FFF2-40B4-BE49-F238E27FC236}">
                    <a16:creationId xmlns:a16="http://schemas.microsoft.com/office/drawing/2014/main" xmlns="" id="{41E90C33-0ABE-4C09-8A1F-EA68539CC6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78000" y="6811146"/>
                <a:ext cx="3461974" cy="31956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643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65710" y="-312685"/>
            <a:ext cx="4549364" cy="4137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143507"/>
            <a:ext cx="4394419" cy="5143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78222" y="741981"/>
            <a:ext cx="146685" cy="449580"/>
          </a:xfrm>
          <a:custGeom>
            <a:avLst/>
            <a:gdLst/>
            <a:ahLst/>
            <a:cxnLst/>
            <a:rect l="l" t="t" r="r" b="b"/>
            <a:pathLst>
              <a:path w="146685" h="449580">
                <a:moveTo>
                  <a:pt x="126952" y="449032"/>
                </a:moveTo>
                <a:lnTo>
                  <a:pt x="125504" y="442944"/>
                </a:lnTo>
                <a:lnTo>
                  <a:pt x="122488" y="438253"/>
                </a:lnTo>
                <a:lnTo>
                  <a:pt x="97454" y="393976"/>
                </a:lnTo>
                <a:lnTo>
                  <a:pt x="77292" y="348167"/>
                </a:lnTo>
                <a:lnTo>
                  <a:pt x="60987" y="301146"/>
                </a:lnTo>
                <a:lnTo>
                  <a:pt x="47525" y="253233"/>
                </a:lnTo>
                <a:lnTo>
                  <a:pt x="35890" y="204746"/>
                </a:lnTo>
                <a:lnTo>
                  <a:pt x="14048" y="107332"/>
                </a:lnTo>
                <a:lnTo>
                  <a:pt x="1812" y="59043"/>
                </a:lnTo>
                <a:lnTo>
                  <a:pt x="9782" y="17609"/>
                </a:lnTo>
                <a:lnTo>
                  <a:pt x="40823" y="0"/>
                </a:lnTo>
                <a:lnTo>
                  <a:pt x="49570" y="1741"/>
                </a:lnTo>
                <a:lnTo>
                  <a:pt x="81558" y="28769"/>
                </a:lnTo>
                <a:lnTo>
                  <a:pt x="98082" y="85839"/>
                </a:lnTo>
                <a:lnTo>
                  <a:pt x="110692" y="134080"/>
                </a:lnTo>
                <a:lnTo>
                  <a:pt x="122346" y="182516"/>
                </a:lnTo>
                <a:lnTo>
                  <a:pt x="132492" y="231263"/>
                </a:lnTo>
                <a:lnTo>
                  <a:pt x="140579" y="280433"/>
                </a:lnTo>
                <a:lnTo>
                  <a:pt x="146058" y="330141"/>
                </a:lnTo>
                <a:lnTo>
                  <a:pt x="146438" y="346718"/>
                </a:lnTo>
                <a:lnTo>
                  <a:pt x="145180" y="363045"/>
                </a:lnTo>
                <a:lnTo>
                  <a:pt x="142705" y="379226"/>
                </a:lnTo>
                <a:lnTo>
                  <a:pt x="139437" y="395363"/>
                </a:lnTo>
                <a:lnTo>
                  <a:pt x="137876" y="404621"/>
                </a:lnTo>
                <a:lnTo>
                  <a:pt x="137336" y="413928"/>
                </a:lnTo>
                <a:lnTo>
                  <a:pt x="138010" y="423266"/>
                </a:lnTo>
                <a:lnTo>
                  <a:pt x="140094" y="432620"/>
                </a:lnTo>
                <a:lnTo>
                  <a:pt x="141945" y="438663"/>
                </a:lnTo>
                <a:lnTo>
                  <a:pt x="142176" y="440685"/>
                </a:lnTo>
                <a:lnTo>
                  <a:pt x="138334" y="446717"/>
                </a:lnTo>
                <a:lnTo>
                  <a:pt x="126952" y="449032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29913" y="1257918"/>
            <a:ext cx="448309" cy="318770"/>
          </a:xfrm>
          <a:custGeom>
            <a:avLst/>
            <a:gdLst/>
            <a:ahLst/>
            <a:cxnLst/>
            <a:rect l="l" t="t" r="r" b="b"/>
            <a:pathLst>
              <a:path w="448310" h="318769">
                <a:moveTo>
                  <a:pt x="201693" y="185844"/>
                </a:moveTo>
                <a:lnTo>
                  <a:pt x="158272" y="158066"/>
                </a:lnTo>
                <a:lnTo>
                  <a:pt x="115179" y="129781"/>
                </a:lnTo>
                <a:lnTo>
                  <a:pt x="72516" y="100835"/>
                </a:lnTo>
                <a:lnTo>
                  <a:pt x="30385" y="71074"/>
                </a:lnTo>
                <a:lnTo>
                  <a:pt x="3526" y="39713"/>
                </a:lnTo>
                <a:lnTo>
                  <a:pt x="0" y="25655"/>
                </a:lnTo>
                <a:lnTo>
                  <a:pt x="175" y="11209"/>
                </a:lnTo>
                <a:lnTo>
                  <a:pt x="4977" y="2649"/>
                </a:lnTo>
                <a:lnTo>
                  <a:pt x="14503" y="0"/>
                </a:lnTo>
                <a:lnTo>
                  <a:pt x="28851" y="3286"/>
                </a:lnTo>
                <a:lnTo>
                  <a:pt x="93560" y="38601"/>
                </a:lnTo>
                <a:lnTo>
                  <a:pt x="134490" y="63303"/>
                </a:lnTo>
                <a:lnTo>
                  <a:pt x="215533" y="114062"/>
                </a:lnTo>
                <a:lnTo>
                  <a:pt x="255392" y="138290"/>
                </a:lnTo>
                <a:lnTo>
                  <a:pt x="294795" y="163219"/>
                </a:lnTo>
                <a:lnTo>
                  <a:pt x="333840" y="188711"/>
                </a:lnTo>
                <a:lnTo>
                  <a:pt x="372626" y="214623"/>
                </a:lnTo>
                <a:lnTo>
                  <a:pt x="412894" y="250736"/>
                </a:lnTo>
                <a:lnTo>
                  <a:pt x="439199" y="297710"/>
                </a:lnTo>
                <a:lnTo>
                  <a:pt x="441416" y="303986"/>
                </a:lnTo>
                <a:lnTo>
                  <a:pt x="448230" y="311700"/>
                </a:lnTo>
                <a:lnTo>
                  <a:pt x="440582" y="316812"/>
                </a:lnTo>
                <a:lnTo>
                  <a:pt x="434918" y="318605"/>
                </a:lnTo>
                <a:lnTo>
                  <a:pt x="431132" y="316182"/>
                </a:lnTo>
                <a:lnTo>
                  <a:pt x="425745" y="307058"/>
                </a:lnTo>
                <a:lnTo>
                  <a:pt x="421380" y="302062"/>
                </a:lnTo>
                <a:lnTo>
                  <a:pt x="416352" y="298101"/>
                </a:lnTo>
                <a:lnTo>
                  <a:pt x="410690" y="295177"/>
                </a:lnTo>
                <a:lnTo>
                  <a:pt x="373574" y="284432"/>
                </a:lnTo>
                <a:lnTo>
                  <a:pt x="344361" y="271940"/>
                </a:lnTo>
                <a:lnTo>
                  <a:pt x="316352" y="256925"/>
                </a:lnTo>
                <a:lnTo>
                  <a:pt x="289114" y="240499"/>
                </a:lnTo>
                <a:lnTo>
                  <a:pt x="201693" y="185844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45684" y="1947337"/>
            <a:ext cx="442595" cy="78740"/>
          </a:xfrm>
          <a:custGeom>
            <a:avLst/>
            <a:gdLst/>
            <a:ahLst/>
            <a:cxnLst/>
            <a:rect l="l" t="t" r="r" b="b"/>
            <a:pathLst>
              <a:path w="442594" h="78739">
                <a:moveTo>
                  <a:pt x="18788" y="70586"/>
                </a:moveTo>
                <a:lnTo>
                  <a:pt x="8562" y="62706"/>
                </a:lnTo>
                <a:lnTo>
                  <a:pt x="2275" y="53941"/>
                </a:lnTo>
                <a:lnTo>
                  <a:pt x="0" y="44127"/>
                </a:lnTo>
                <a:lnTo>
                  <a:pt x="1806" y="33099"/>
                </a:lnTo>
                <a:lnTo>
                  <a:pt x="6697" y="24439"/>
                </a:lnTo>
                <a:lnTo>
                  <a:pt x="13759" y="19686"/>
                </a:lnTo>
                <a:lnTo>
                  <a:pt x="22471" y="17725"/>
                </a:lnTo>
                <a:lnTo>
                  <a:pt x="65281" y="16861"/>
                </a:lnTo>
                <a:lnTo>
                  <a:pt x="98118" y="14421"/>
                </a:lnTo>
                <a:lnTo>
                  <a:pt x="163636" y="7361"/>
                </a:lnTo>
                <a:lnTo>
                  <a:pt x="216733" y="2605"/>
                </a:lnTo>
                <a:lnTo>
                  <a:pt x="269766" y="0"/>
                </a:lnTo>
                <a:lnTo>
                  <a:pt x="322719" y="481"/>
                </a:lnTo>
                <a:lnTo>
                  <a:pt x="375578" y="4987"/>
                </a:lnTo>
                <a:lnTo>
                  <a:pt x="428329" y="14453"/>
                </a:lnTo>
                <a:lnTo>
                  <a:pt x="434311" y="15844"/>
                </a:lnTo>
                <a:lnTo>
                  <a:pt x="442003" y="14809"/>
                </a:lnTo>
                <a:lnTo>
                  <a:pt x="442523" y="29616"/>
                </a:lnTo>
                <a:lnTo>
                  <a:pt x="436913" y="30905"/>
                </a:lnTo>
                <a:lnTo>
                  <a:pt x="432145" y="30614"/>
                </a:lnTo>
                <a:lnTo>
                  <a:pt x="410245" y="31635"/>
                </a:lnTo>
                <a:lnTo>
                  <a:pt x="389043" y="36088"/>
                </a:lnTo>
                <a:lnTo>
                  <a:pt x="368121" y="41911"/>
                </a:lnTo>
                <a:lnTo>
                  <a:pt x="347060" y="47040"/>
                </a:lnTo>
                <a:lnTo>
                  <a:pt x="299441" y="55262"/>
                </a:lnTo>
                <a:lnTo>
                  <a:pt x="251632" y="61837"/>
                </a:lnTo>
                <a:lnTo>
                  <a:pt x="203672" y="67094"/>
                </a:lnTo>
                <a:lnTo>
                  <a:pt x="155600" y="71362"/>
                </a:lnTo>
                <a:lnTo>
                  <a:pt x="59276" y="78250"/>
                </a:lnTo>
                <a:lnTo>
                  <a:pt x="48169" y="78647"/>
                </a:lnTo>
                <a:lnTo>
                  <a:pt x="37371" y="77933"/>
                </a:lnTo>
                <a:lnTo>
                  <a:pt x="27404" y="75461"/>
                </a:lnTo>
                <a:lnTo>
                  <a:pt x="18788" y="70586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54067" y="1724916"/>
            <a:ext cx="147955" cy="62230"/>
          </a:xfrm>
          <a:custGeom>
            <a:avLst/>
            <a:gdLst/>
            <a:ahLst/>
            <a:cxnLst/>
            <a:rect l="l" t="t" r="r" b="b"/>
            <a:pathLst>
              <a:path w="147955" h="62230">
                <a:moveTo>
                  <a:pt x="12493" y="54630"/>
                </a:moveTo>
                <a:lnTo>
                  <a:pt x="6788" y="50428"/>
                </a:lnTo>
                <a:lnTo>
                  <a:pt x="2700" y="44858"/>
                </a:lnTo>
                <a:lnTo>
                  <a:pt x="386" y="38066"/>
                </a:lnTo>
                <a:lnTo>
                  <a:pt x="0" y="30196"/>
                </a:lnTo>
                <a:lnTo>
                  <a:pt x="1293" y="23389"/>
                </a:lnTo>
                <a:lnTo>
                  <a:pt x="4181" y="17521"/>
                </a:lnTo>
                <a:lnTo>
                  <a:pt x="8749" y="13382"/>
                </a:lnTo>
                <a:lnTo>
                  <a:pt x="15083" y="11763"/>
                </a:lnTo>
                <a:lnTo>
                  <a:pt x="43625" y="8804"/>
                </a:lnTo>
                <a:lnTo>
                  <a:pt x="71961" y="3499"/>
                </a:lnTo>
                <a:lnTo>
                  <a:pt x="100454" y="0"/>
                </a:lnTo>
                <a:lnTo>
                  <a:pt x="129462" y="2456"/>
                </a:lnTo>
                <a:lnTo>
                  <a:pt x="135428" y="3836"/>
                </a:lnTo>
                <a:lnTo>
                  <a:pt x="142521" y="2164"/>
                </a:lnTo>
                <a:lnTo>
                  <a:pt x="147355" y="18927"/>
                </a:lnTo>
                <a:lnTo>
                  <a:pt x="139291" y="19887"/>
                </a:lnTo>
                <a:lnTo>
                  <a:pt x="135020" y="23915"/>
                </a:lnTo>
                <a:lnTo>
                  <a:pt x="92685" y="51130"/>
                </a:lnTo>
                <a:lnTo>
                  <a:pt x="43480" y="61733"/>
                </a:lnTo>
                <a:lnTo>
                  <a:pt x="35734" y="61784"/>
                </a:lnTo>
                <a:lnTo>
                  <a:pt x="28040" y="60834"/>
                </a:lnTo>
                <a:lnTo>
                  <a:pt x="20320" y="58558"/>
                </a:lnTo>
                <a:lnTo>
                  <a:pt x="12493" y="54630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0200" y="1125203"/>
            <a:ext cx="48895" cy="132715"/>
          </a:xfrm>
          <a:custGeom>
            <a:avLst/>
            <a:gdLst/>
            <a:ahLst/>
            <a:cxnLst/>
            <a:rect l="l" t="t" r="r" b="b"/>
            <a:pathLst>
              <a:path w="48894" h="132714">
                <a:moveTo>
                  <a:pt x="48799" y="132582"/>
                </a:moveTo>
                <a:lnTo>
                  <a:pt x="38291" y="116179"/>
                </a:lnTo>
                <a:lnTo>
                  <a:pt x="30531" y="98756"/>
                </a:lnTo>
                <a:lnTo>
                  <a:pt x="14490" y="51738"/>
                </a:lnTo>
                <a:lnTo>
                  <a:pt x="3355" y="12108"/>
                </a:lnTo>
                <a:lnTo>
                  <a:pt x="0" y="5200"/>
                </a:lnTo>
                <a:lnTo>
                  <a:pt x="16092" y="0"/>
                </a:lnTo>
                <a:lnTo>
                  <a:pt x="18467" y="6283"/>
                </a:lnTo>
                <a:lnTo>
                  <a:pt x="21005" y="10808"/>
                </a:lnTo>
                <a:lnTo>
                  <a:pt x="33913" y="39805"/>
                </a:lnTo>
                <a:lnTo>
                  <a:pt x="41816" y="70000"/>
                </a:lnTo>
                <a:lnTo>
                  <a:pt x="46263" y="101043"/>
                </a:lnTo>
                <a:lnTo>
                  <a:pt x="48799" y="132582"/>
                </a:lnTo>
                <a:close/>
              </a:path>
            </a:pathLst>
          </a:custGeom>
          <a:solidFill>
            <a:srgbClr val="7B3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69F16760-B245-47CA-AA3D-99E92B19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7288" y="1146907"/>
            <a:ext cx="13846810" cy="738664"/>
          </a:xfrm>
        </p:spPr>
        <p:txBody>
          <a:bodyPr/>
          <a:lstStyle/>
          <a:p>
            <a:pPr algn="ctr"/>
            <a:r>
              <a:rPr lang="uk-UA" sz="4800" b="1" dirty="0">
                <a:solidFill>
                  <a:schemeClr val="accent3">
                    <a:lumMod val="75000"/>
                  </a:schemeClr>
                </a:solidFill>
              </a:rPr>
              <a:t>Загальна класифікація кулінарних виробів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59FDF4-86C4-43BC-9A01-A194D7B7DB3C}"/>
              </a:ext>
            </a:extLst>
          </p:cNvPr>
          <p:cNvSpPr txBox="1"/>
          <p:nvPr/>
        </p:nvSpPr>
        <p:spPr>
          <a:xfrm>
            <a:off x="2185833" y="2705100"/>
            <a:ext cx="14386601" cy="8371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accent3">
                    <a:lumMod val="50000"/>
                  </a:schemeClr>
                </a:solidFill>
              </a:rPr>
              <a:t>Борошняні й кондитерські вироби класифікують:</a:t>
            </a:r>
          </a:p>
          <a:p>
            <a:endParaRPr lang="uk-UA" sz="44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борошняні страви – пельмені, вареники, млинці, налисники…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борошняні кулінарні вироби – пиріжки, пончики, ватрушки…..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борошняні гарніри – галушки, локшина домашня, паста, профітролі…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напівфабрикати для подачі страв – тарталетки, воловани, флерони з листкового тіста для подачі котлет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6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uk-UA" sz="36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6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6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14" name="object 3">
            <a:extLst>
              <a:ext uri="{FF2B5EF4-FFF2-40B4-BE49-F238E27FC236}">
                <a16:creationId xmlns:a16="http://schemas.microsoft.com/office/drawing/2014/main" xmlns="" id="{1F5E7FC3-4A45-47F8-8275-EA547863453A}"/>
              </a:ext>
            </a:extLst>
          </p:cNvPr>
          <p:cNvGrpSpPr/>
          <p:nvPr/>
        </p:nvGrpSpPr>
        <p:grpSpPr>
          <a:xfrm>
            <a:off x="13641606" y="8115300"/>
            <a:ext cx="3098786" cy="2398772"/>
            <a:chOff x="10653371" y="0"/>
            <a:chExt cx="7635240" cy="7261225"/>
          </a:xfrm>
        </p:grpSpPr>
        <p:sp>
          <p:nvSpPr>
            <p:cNvPr id="16" name="object 4">
              <a:extLst>
                <a:ext uri="{FF2B5EF4-FFF2-40B4-BE49-F238E27FC236}">
                  <a16:creationId xmlns:a16="http://schemas.microsoft.com/office/drawing/2014/main" xmlns="" id="{4AAB5905-7A0A-4B24-82C0-6445795DF321}"/>
                </a:ext>
              </a:extLst>
            </p:cNvPr>
            <p:cNvSpPr/>
            <p:nvPr/>
          </p:nvSpPr>
          <p:spPr>
            <a:xfrm>
              <a:off x="10653371" y="0"/>
              <a:ext cx="6975305" cy="54609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xmlns="" id="{7659C90F-3526-44EF-9524-46B9D7980958}"/>
                </a:ext>
              </a:extLst>
            </p:cNvPr>
            <p:cNvSpPr/>
            <p:nvPr/>
          </p:nvSpPr>
          <p:spPr>
            <a:xfrm>
              <a:off x="13887787" y="0"/>
              <a:ext cx="4400211" cy="418348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6">
              <a:extLst>
                <a:ext uri="{FF2B5EF4-FFF2-40B4-BE49-F238E27FC236}">
                  <a16:creationId xmlns:a16="http://schemas.microsoft.com/office/drawing/2014/main" xmlns="" id="{35504C43-DF62-4779-87F0-72B86417F9AE}"/>
                </a:ext>
              </a:extLst>
            </p:cNvPr>
            <p:cNvSpPr/>
            <p:nvPr/>
          </p:nvSpPr>
          <p:spPr>
            <a:xfrm>
              <a:off x="11565462" y="5270152"/>
              <a:ext cx="1990724" cy="19907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7">
              <a:extLst>
                <a:ext uri="{FF2B5EF4-FFF2-40B4-BE49-F238E27FC236}">
                  <a16:creationId xmlns:a16="http://schemas.microsoft.com/office/drawing/2014/main" xmlns="" id="{E93A1F28-F6B8-4EE3-8172-5A95A6B68EC1}"/>
                </a:ext>
              </a:extLst>
            </p:cNvPr>
            <p:cNvSpPr/>
            <p:nvPr/>
          </p:nvSpPr>
          <p:spPr>
            <a:xfrm>
              <a:off x="14980175" y="5270152"/>
              <a:ext cx="1990724" cy="19907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108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A8B4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1675</Words>
  <Application>Microsoft Office PowerPoint</Application>
  <PresentationFormat>Произвольный</PresentationFormat>
  <Paragraphs>169</Paragraphs>
  <Slides>42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Office Theme</vt:lpstr>
      <vt:lpstr>Навчальний модуль  «Кулінарія» Творчий проєкт «Кенді бар»</vt:lpstr>
      <vt:lpstr>К у х а р</vt:lpstr>
      <vt:lpstr>Презентация PowerPoint</vt:lpstr>
      <vt:lpstr>Загальна класифікація кулінарних виробів</vt:lpstr>
      <vt:lpstr>Загальна класифікація кулінарних виробів</vt:lpstr>
      <vt:lpstr>Загальна класифікація кулінарних виробів</vt:lpstr>
      <vt:lpstr>Загальна класифікація кулінарних виробів</vt:lpstr>
      <vt:lpstr>Загальна класифікація кулінарних виробів</vt:lpstr>
      <vt:lpstr>Загальна класифікація кулінарних виробів</vt:lpstr>
      <vt:lpstr>Основні види обробки продуктів</vt:lpstr>
      <vt:lpstr>Кулінарний рецепт - </vt:lpstr>
      <vt:lpstr>Кулінарний рецепт містить такі складові: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Мед</vt:lpstr>
      <vt:lpstr>Сухофрукти та цукати</vt:lpstr>
      <vt:lpstr>Чорний шоколад</vt:lpstr>
      <vt:lpstr>Мармелад та желе</vt:lpstr>
      <vt:lpstr>Зефір та пастила</vt:lpstr>
      <vt:lpstr>Морозиво, сорбет</vt:lpstr>
      <vt:lpstr>Вагасі</vt:lpstr>
      <vt:lpstr>Халва</vt:lpstr>
      <vt:lpstr>Капкейки</vt:lpstr>
      <vt:lpstr>Кейк-попси</vt:lpstr>
      <vt:lpstr>Макарон</vt:lpstr>
      <vt:lpstr>Макарун</vt:lpstr>
      <vt:lpstr>Маршмелоу</vt:lpstr>
      <vt:lpstr>Пряники</vt:lpstr>
      <vt:lpstr>Безе</vt:lpstr>
      <vt:lpstr>Фрукти та ягоди</vt:lpstr>
      <vt:lpstr>Солодка «дрібнота»</vt:lpstr>
      <vt:lpstr>Напої</vt:lpstr>
      <vt:lpstr>1. Технології: підруч. для 10(11) кл.закладів загальної середньої освіти/І.Ю. Ходзицька та ін. – Харків: Вид-во «Ранок», 2019. – 208с. :іл. 2. Сайт:https://cutt.ly/ppqTEvi 3. https://www.google.com/</vt:lpstr>
      <vt:lpstr>Д                                                                                         о                                                                                      м                                                                                          а                                                                                                      ш                                                                                                        н                                                                                     я                                                                                                                                                 р                                                                                                  о                                                                                                                б                                                                                                  о                                                                                     т                                                                                                               а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Навчальний модуль  «Кулінарія»</dc:title>
  <dc:creator>Наталія Саєнко</dc:creator>
  <cp:lastModifiedBy>Рибачок</cp:lastModifiedBy>
  <cp:revision>24</cp:revision>
  <dcterms:created xsi:type="dcterms:W3CDTF">2021-01-20T16:55:49Z</dcterms:created>
  <dcterms:modified xsi:type="dcterms:W3CDTF">2021-10-06T07:29:22Z</dcterms:modified>
</cp:coreProperties>
</file>