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9" r:id="rId10"/>
    <p:sldId id="265" r:id="rId11"/>
    <p:sldId id="267" r:id="rId12"/>
    <p:sldId id="266" r:id="rId13"/>
    <p:sldId id="268" r:id="rId14"/>
    <p:sldId id="271" r:id="rId15"/>
    <p:sldId id="272" r:id="rId16"/>
    <p:sldId id="284" r:id="rId17"/>
    <p:sldId id="273" r:id="rId18"/>
    <p:sldId id="274" r:id="rId19"/>
    <p:sldId id="280" r:id="rId20"/>
    <p:sldId id="282" r:id="rId21"/>
    <p:sldId id="283" r:id="rId22"/>
    <p:sldId id="281" r:id="rId23"/>
    <p:sldId id="276" r:id="rId24"/>
    <p:sldId id="286" r:id="rId25"/>
    <p:sldId id="275" r:id="rId26"/>
    <p:sldId id="277" r:id="rId27"/>
    <p:sldId id="278" r:id="rId28"/>
    <p:sldId id="279" r:id="rId29"/>
    <p:sldId id="288" r:id="rId30"/>
    <p:sldId id="293" r:id="rId31"/>
    <p:sldId id="289" r:id="rId32"/>
    <p:sldId id="294" r:id="rId33"/>
    <p:sldId id="299" r:id="rId34"/>
    <p:sldId id="290" r:id="rId35"/>
    <p:sldId id="291" r:id="rId36"/>
    <p:sldId id="296" r:id="rId37"/>
    <p:sldId id="297" r:id="rId38"/>
    <p:sldId id="298" r:id="rId39"/>
    <p:sldId id="301" r:id="rId40"/>
    <p:sldId id="300" r:id="rId41"/>
    <p:sldId id="302"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1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image" Target="../media/image2.jp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86A16-AE33-4A1D-A34A-19CCFD2C09D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60EE3A7A-8F10-4FD4-8DF0-6D5D0591A7D2}">
      <dgm:prSet phldrT="[Текст]"/>
      <dgm:spPr/>
      <dgm:t>
        <a:bodyPr/>
        <a:lstStyle/>
        <a:p>
          <a:r>
            <a:rPr lang="uk-UA" b="1" dirty="0" smtClean="0"/>
            <a:t>Прокаріоти</a:t>
          </a:r>
          <a:endParaRPr lang="ru-RU" dirty="0"/>
        </a:p>
      </dgm:t>
    </dgm:pt>
    <dgm:pt modelId="{5E4F578F-753F-4043-8CE6-5D8088C81E08}" type="parTrans" cxnId="{B085985F-5498-4672-AA5D-01457B646A3D}">
      <dgm:prSet/>
      <dgm:spPr/>
      <dgm:t>
        <a:bodyPr/>
        <a:lstStyle/>
        <a:p>
          <a:endParaRPr lang="ru-RU"/>
        </a:p>
      </dgm:t>
    </dgm:pt>
    <dgm:pt modelId="{DA3735F5-C3E4-472F-8A1F-B4007DFA17F5}" type="sibTrans" cxnId="{B085985F-5498-4672-AA5D-01457B646A3D}">
      <dgm:prSet/>
      <dgm:spPr/>
      <dgm:t>
        <a:bodyPr/>
        <a:lstStyle/>
        <a:p>
          <a:endParaRPr lang="ru-RU"/>
        </a:p>
      </dgm:t>
    </dgm:pt>
    <dgm:pt modelId="{1835905E-BBE9-4341-BE7E-B8046629855E}">
      <dgm:prSet phldrT="[Текст]"/>
      <dgm:spPr/>
      <dgm:t>
        <a:bodyPr/>
        <a:lstStyle/>
        <a:p>
          <a:r>
            <a:rPr lang="uk-UA" b="1" i="1" dirty="0" smtClean="0"/>
            <a:t>археї</a:t>
          </a:r>
          <a:endParaRPr lang="ru-RU" dirty="0"/>
        </a:p>
      </dgm:t>
    </dgm:pt>
    <dgm:pt modelId="{53BDE62B-7856-4315-9443-C87C03A273F8}" type="parTrans" cxnId="{76F77EAE-50A0-45EF-A2BB-011C700F3625}">
      <dgm:prSet/>
      <dgm:spPr/>
      <dgm:t>
        <a:bodyPr/>
        <a:lstStyle/>
        <a:p>
          <a:endParaRPr lang="ru-RU"/>
        </a:p>
      </dgm:t>
    </dgm:pt>
    <dgm:pt modelId="{163FA326-A68C-4887-97DD-83250AECA766}" type="sibTrans" cxnId="{76F77EAE-50A0-45EF-A2BB-011C700F3625}">
      <dgm:prSet/>
      <dgm:spPr/>
      <dgm:t>
        <a:bodyPr/>
        <a:lstStyle/>
        <a:p>
          <a:endParaRPr lang="ru-RU"/>
        </a:p>
      </dgm:t>
    </dgm:pt>
    <dgm:pt modelId="{7EDBC403-B04D-441E-995A-8E21A4E619EC}">
      <dgm:prSet phldrT="[Текст]"/>
      <dgm:spPr/>
      <dgm:t>
        <a:bodyPr/>
        <a:lstStyle/>
        <a:p>
          <a:r>
            <a:rPr lang="uk-UA" b="1" i="1" dirty="0" smtClean="0"/>
            <a:t>бактерії</a:t>
          </a:r>
          <a:endParaRPr lang="ru-RU" dirty="0"/>
        </a:p>
      </dgm:t>
    </dgm:pt>
    <dgm:pt modelId="{2406BD3C-E4FE-4A7D-A297-B72CF14ED0A2}" type="parTrans" cxnId="{D4BADF51-15BE-4E21-A768-9400132E93FC}">
      <dgm:prSet/>
      <dgm:spPr/>
      <dgm:t>
        <a:bodyPr/>
        <a:lstStyle/>
        <a:p>
          <a:endParaRPr lang="ru-RU"/>
        </a:p>
      </dgm:t>
    </dgm:pt>
    <dgm:pt modelId="{F7887982-AEDA-4866-ABAF-6BB66380EBA9}" type="sibTrans" cxnId="{D4BADF51-15BE-4E21-A768-9400132E93FC}">
      <dgm:prSet/>
      <dgm:spPr/>
      <dgm:t>
        <a:bodyPr/>
        <a:lstStyle/>
        <a:p>
          <a:endParaRPr lang="ru-RU"/>
        </a:p>
      </dgm:t>
    </dgm:pt>
    <dgm:pt modelId="{E191FB69-18FE-4379-9E02-CB1B028036D5}" type="pres">
      <dgm:prSet presAssocID="{79A86A16-AE33-4A1D-A34A-19CCFD2C09DB}" presName="Name0" presStyleCnt="0">
        <dgm:presLayoutVars>
          <dgm:chPref val="1"/>
          <dgm:dir/>
          <dgm:animOne val="branch"/>
          <dgm:animLvl val="lvl"/>
          <dgm:resizeHandles val="exact"/>
        </dgm:presLayoutVars>
      </dgm:prSet>
      <dgm:spPr/>
      <dgm:t>
        <a:bodyPr/>
        <a:lstStyle/>
        <a:p>
          <a:endParaRPr lang="uk-UA"/>
        </a:p>
      </dgm:t>
    </dgm:pt>
    <dgm:pt modelId="{6C32B8C2-01B5-4DEA-A117-BE28C509A702}" type="pres">
      <dgm:prSet presAssocID="{60EE3A7A-8F10-4FD4-8DF0-6D5D0591A7D2}" presName="root1" presStyleCnt="0"/>
      <dgm:spPr/>
    </dgm:pt>
    <dgm:pt modelId="{445546F7-3082-4677-AF61-2A210AC641DC}" type="pres">
      <dgm:prSet presAssocID="{60EE3A7A-8F10-4FD4-8DF0-6D5D0591A7D2}" presName="LevelOneTextNode" presStyleLbl="node0" presStyleIdx="0" presStyleCnt="1">
        <dgm:presLayoutVars>
          <dgm:chPref val="3"/>
        </dgm:presLayoutVars>
      </dgm:prSet>
      <dgm:spPr/>
      <dgm:t>
        <a:bodyPr/>
        <a:lstStyle/>
        <a:p>
          <a:endParaRPr lang="ru-RU"/>
        </a:p>
      </dgm:t>
    </dgm:pt>
    <dgm:pt modelId="{26C7DC49-B5B7-4734-A3DC-B1C2B72B3264}" type="pres">
      <dgm:prSet presAssocID="{60EE3A7A-8F10-4FD4-8DF0-6D5D0591A7D2}" presName="level2hierChild" presStyleCnt="0"/>
      <dgm:spPr/>
    </dgm:pt>
    <dgm:pt modelId="{76FFB88A-6DA8-4A8A-BE57-854095FF039C}" type="pres">
      <dgm:prSet presAssocID="{53BDE62B-7856-4315-9443-C87C03A273F8}" presName="conn2-1" presStyleLbl="parChTrans1D2" presStyleIdx="0" presStyleCnt="2"/>
      <dgm:spPr/>
      <dgm:t>
        <a:bodyPr/>
        <a:lstStyle/>
        <a:p>
          <a:endParaRPr lang="uk-UA"/>
        </a:p>
      </dgm:t>
    </dgm:pt>
    <dgm:pt modelId="{8A98D800-CCBF-4C67-8032-D5F58F3748C5}" type="pres">
      <dgm:prSet presAssocID="{53BDE62B-7856-4315-9443-C87C03A273F8}" presName="connTx" presStyleLbl="parChTrans1D2" presStyleIdx="0" presStyleCnt="2"/>
      <dgm:spPr/>
      <dgm:t>
        <a:bodyPr/>
        <a:lstStyle/>
        <a:p>
          <a:endParaRPr lang="uk-UA"/>
        </a:p>
      </dgm:t>
    </dgm:pt>
    <dgm:pt modelId="{197E0461-1A7E-4593-A6BE-CC84058D2352}" type="pres">
      <dgm:prSet presAssocID="{1835905E-BBE9-4341-BE7E-B8046629855E}" presName="root2" presStyleCnt="0"/>
      <dgm:spPr/>
    </dgm:pt>
    <dgm:pt modelId="{423A7F1B-7EEE-4DCC-B905-2A59A6127880}" type="pres">
      <dgm:prSet presAssocID="{1835905E-BBE9-4341-BE7E-B8046629855E}" presName="LevelTwoTextNode" presStyleLbl="node2" presStyleIdx="0" presStyleCnt="2">
        <dgm:presLayoutVars>
          <dgm:chPref val="3"/>
        </dgm:presLayoutVars>
      </dgm:prSet>
      <dgm:spPr/>
      <dgm:t>
        <a:bodyPr/>
        <a:lstStyle/>
        <a:p>
          <a:endParaRPr lang="ru-RU"/>
        </a:p>
      </dgm:t>
    </dgm:pt>
    <dgm:pt modelId="{C54FCBEB-B873-4BEC-829C-BF47FB152A53}" type="pres">
      <dgm:prSet presAssocID="{1835905E-BBE9-4341-BE7E-B8046629855E}" presName="level3hierChild" presStyleCnt="0"/>
      <dgm:spPr/>
    </dgm:pt>
    <dgm:pt modelId="{254926F9-A84E-4D38-AE1F-D9C32837201C}" type="pres">
      <dgm:prSet presAssocID="{2406BD3C-E4FE-4A7D-A297-B72CF14ED0A2}" presName="conn2-1" presStyleLbl="parChTrans1D2" presStyleIdx="1" presStyleCnt="2"/>
      <dgm:spPr/>
      <dgm:t>
        <a:bodyPr/>
        <a:lstStyle/>
        <a:p>
          <a:endParaRPr lang="uk-UA"/>
        </a:p>
      </dgm:t>
    </dgm:pt>
    <dgm:pt modelId="{4D95E8FA-C5D4-45BF-A455-EC3C8507731B}" type="pres">
      <dgm:prSet presAssocID="{2406BD3C-E4FE-4A7D-A297-B72CF14ED0A2}" presName="connTx" presStyleLbl="parChTrans1D2" presStyleIdx="1" presStyleCnt="2"/>
      <dgm:spPr/>
      <dgm:t>
        <a:bodyPr/>
        <a:lstStyle/>
        <a:p>
          <a:endParaRPr lang="uk-UA"/>
        </a:p>
      </dgm:t>
    </dgm:pt>
    <dgm:pt modelId="{AD25E40E-A1E7-4035-A86D-6B06F5F009E9}" type="pres">
      <dgm:prSet presAssocID="{7EDBC403-B04D-441E-995A-8E21A4E619EC}" presName="root2" presStyleCnt="0"/>
      <dgm:spPr/>
    </dgm:pt>
    <dgm:pt modelId="{D89F3BCB-DBD3-4136-9249-544155D450AB}" type="pres">
      <dgm:prSet presAssocID="{7EDBC403-B04D-441E-995A-8E21A4E619EC}" presName="LevelTwoTextNode" presStyleLbl="node2" presStyleIdx="1" presStyleCnt="2">
        <dgm:presLayoutVars>
          <dgm:chPref val="3"/>
        </dgm:presLayoutVars>
      </dgm:prSet>
      <dgm:spPr/>
      <dgm:t>
        <a:bodyPr/>
        <a:lstStyle/>
        <a:p>
          <a:endParaRPr lang="ru-RU"/>
        </a:p>
      </dgm:t>
    </dgm:pt>
    <dgm:pt modelId="{A2A1C743-6D83-4999-B9C6-0A22A8C04EB7}" type="pres">
      <dgm:prSet presAssocID="{7EDBC403-B04D-441E-995A-8E21A4E619EC}" presName="level3hierChild" presStyleCnt="0"/>
      <dgm:spPr/>
    </dgm:pt>
  </dgm:ptLst>
  <dgm:cxnLst>
    <dgm:cxn modelId="{76F77EAE-50A0-45EF-A2BB-011C700F3625}" srcId="{60EE3A7A-8F10-4FD4-8DF0-6D5D0591A7D2}" destId="{1835905E-BBE9-4341-BE7E-B8046629855E}" srcOrd="0" destOrd="0" parTransId="{53BDE62B-7856-4315-9443-C87C03A273F8}" sibTransId="{163FA326-A68C-4887-97DD-83250AECA766}"/>
    <dgm:cxn modelId="{DBF18521-FF09-4D17-93C2-246DCC697086}" type="presOf" srcId="{2406BD3C-E4FE-4A7D-A297-B72CF14ED0A2}" destId="{4D95E8FA-C5D4-45BF-A455-EC3C8507731B}" srcOrd="1" destOrd="0" presId="urn:microsoft.com/office/officeart/2008/layout/HorizontalMultiLevelHierarchy"/>
    <dgm:cxn modelId="{F8B63EE9-C472-4D7F-91A4-4A2F063183E8}" type="presOf" srcId="{53BDE62B-7856-4315-9443-C87C03A273F8}" destId="{76FFB88A-6DA8-4A8A-BE57-854095FF039C}" srcOrd="0" destOrd="0" presId="urn:microsoft.com/office/officeart/2008/layout/HorizontalMultiLevelHierarchy"/>
    <dgm:cxn modelId="{E05AAAEE-E84A-4461-9BB8-88C49ABE7B35}" type="presOf" srcId="{7EDBC403-B04D-441E-995A-8E21A4E619EC}" destId="{D89F3BCB-DBD3-4136-9249-544155D450AB}" srcOrd="0" destOrd="0" presId="urn:microsoft.com/office/officeart/2008/layout/HorizontalMultiLevelHierarchy"/>
    <dgm:cxn modelId="{447BD9C7-AF42-4A26-924C-06D4312D37B2}" type="presOf" srcId="{1835905E-BBE9-4341-BE7E-B8046629855E}" destId="{423A7F1B-7EEE-4DCC-B905-2A59A6127880}" srcOrd="0" destOrd="0" presId="urn:microsoft.com/office/officeart/2008/layout/HorizontalMultiLevelHierarchy"/>
    <dgm:cxn modelId="{D4BADF51-15BE-4E21-A768-9400132E93FC}" srcId="{60EE3A7A-8F10-4FD4-8DF0-6D5D0591A7D2}" destId="{7EDBC403-B04D-441E-995A-8E21A4E619EC}" srcOrd="1" destOrd="0" parTransId="{2406BD3C-E4FE-4A7D-A297-B72CF14ED0A2}" sibTransId="{F7887982-AEDA-4866-ABAF-6BB66380EBA9}"/>
    <dgm:cxn modelId="{58DB8246-A8E2-42F4-99F5-46B777D81EFA}" type="presOf" srcId="{60EE3A7A-8F10-4FD4-8DF0-6D5D0591A7D2}" destId="{445546F7-3082-4677-AF61-2A210AC641DC}" srcOrd="0" destOrd="0" presId="urn:microsoft.com/office/officeart/2008/layout/HorizontalMultiLevelHierarchy"/>
    <dgm:cxn modelId="{B8F23F8C-6D0F-438D-85CE-63857DE39A6B}" type="presOf" srcId="{53BDE62B-7856-4315-9443-C87C03A273F8}" destId="{8A98D800-CCBF-4C67-8032-D5F58F3748C5}" srcOrd="1" destOrd="0" presId="urn:microsoft.com/office/officeart/2008/layout/HorizontalMultiLevelHierarchy"/>
    <dgm:cxn modelId="{731BBEBC-5C7A-4731-9F97-DCD172FDC9F4}" type="presOf" srcId="{79A86A16-AE33-4A1D-A34A-19CCFD2C09DB}" destId="{E191FB69-18FE-4379-9E02-CB1B028036D5}" srcOrd="0" destOrd="0" presId="urn:microsoft.com/office/officeart/2008/layout/HorizontalMultiLevelHierarchy"/>
    <dgm:cxn modelId="{B085985F-5498-4672-AA5D-01457B646A3D}" srcId="{79A86A16-AE33-4A1D-A34A-19CCFD2C09DB}" destId="{60EE3A7A-8F10-4FD4-8DF0-6D5D0591A7D2}" srcOrd="0" destOrd="0" parTransId="{5E4F578F-753F-4043-8CE6-5D8088C81E08}" sibTransId="{DA3735F5-C3E4-472F-8A1F-B4007DFA17F5}"/>
    <dgm:cxn modelId="{99019F71-27C7-46FC-BE05-B49297FB8FF2}" type="presOf" srcId="{2406BD3C-E4FE-4A7D-A297-B72CF14ED0A2}" destId="{254926F9-A84E-4D38-AE1F-D9C32837201C}" srcOrd="0" destOrd="0" presId="urn:microsoft.com/office/officeart/2008/layout/HorizontalMultiLevelHierarchy"/>
    <dgm:cxn modelId="{1A86BADE-C081-41B1-A116-A355AE76735A}" type="presParOf" srcId="{E191FB69-18FE-4379-9E02-CB1B028036D5}" destId="{6C32B8C2-01B5-4DEA-A117-BE28C509A702}" srcOrd="0" destOrd="0" presId="urn:microsoft.com/office/officeart/2008/layout/HorizontalMultiLevelHierarchy"/>
    <dgm:cxn modelId="{5068A4B8-26EF-4E2E-8D89-F692F0DD67F1}" type="presParOf" srcId="{6C32B8C2-01B5-4DEA-A117-BE28C509A702}" destId="{445546F7-3082-4677-AF61-2A210AC641DC}" srcOrd="0" destOrd="0" presId="urn:microsoft.com/office/officeart/2008/layout/HorizontalMultiLevelHierarchy"/>
    <dgm:cxn modelId="{7300F9B0-F625-4016-A99A-F4D61F89457E}" type="presParOf" srcId="{6C32B8C2-01B5-4DEA-A117-BE28C509A702}" destId="{26C7DC49-B5B7-4734-A3DC-B1C2B72B3264}" srcOrd="1" destOrd="0" presId="urn:microsoft.com/office/officeart/2008/layout/HorizontalMultiLevelHierarchy"/>
    <dgm:cxn modelId="{DCD79E75-C3BD-410A-B2B6-8A6ABA3BE185}" type="presParOf" srcId="{26C7DC49-B5B7-4734-A3DC-B1C2B72B3264}" destId="{76FFB88A-6DA8-4A8A-BE57-854095FF039C}" srcOrd="0" destOrd="0" presId="urn:microsoft.com/office/officeart/2008/layout/HorizontalMultiLevelHierarchy"/>
    <dgm:cxn modelId="{8BB0EB2B-E779-4170-8CD8-D161D56507F7}" type="presParOf" srcId="{76FFB88A-6DA8-4A8A-BE57-854095FF039C}" destId="{8A98D800-CCBF-4C67-8032-D5F58F3748C5}" srcOrd="0" destOrd="0" presId="urn:microsoft.com/office/officeart/2008/layout/HorizontalMultiLevelHierarchy"/>
    <dgm:cxn modelId="{4968ADA2-357F-48C8-A79B-FE2A36364686}" type="presParOf" srcId="{26C7DC49-B5B7-4734-A3DC-B1C2B72B3264}" destId="{197E0461-1A7E-4593-A6BE-CC84058D2352}" srcOrd="1" destOrd="0" presId="urn:microsoft.com/office/officeart/2008/layout/HorizontalMultiLevelHierarchy"/>
    <dgm:cxn modelId="{4C71CD6D-90FA-461A-A7F0-C29E3E0112AA}" type="presParOf" srcId="{197E0461-1A7E-4593-A6BE-CC84058D2352}" destId="{423A7F1B-7EEE-4DCC-B905-2A59A6127880}" srcOrd="0" destOrd="0" presId="urn:microsoft.com/office/officeart/2008/layout/HorizontalMultiLevelHierarchy"/>
    <dgm:cxn modelId="{BD499BF2-E1D9-429A-B764-CA7E5522BAB8}" type="presParOf" srcId="{197E0461-1A7E-4593-A6BE-CC84058D2352}" destId="{C54FCBEB-B873-4BEC-829C-BF47FB152A53}" srcOrd="1" destOrd="0" presId="urn:microsoft.com/office/officeart/2008/layout/HorizontalMultiLevelHierarchy"/>
    <dgm:cxn modelId="{DA847452-9882-4E85-8FE8-E1EE7CFD87DA}" type="presParOf" srcId="{26C7DC49-B5B7-4734-A3DC-B1C2B72B3264}" destId="{254926F9-A84E-4D38-AE1F-D9C32837201C}" srcOrd="2" destOrd="0" presId="urn:microsoft.com/office/officeart/2008/layout/HorizontalMultiLevelHierarchy"/>
    <dgm:cxn modelId="{E86DA652-DE63-46A9-8F6C-B6C3379EB6FC}" type="presParOf" srcId="{254926F9-A84E-4D38-AE1F-D9C32837201C}" destId="{4D95E8FA-C5D4-45BF-A455-EC3C8507731B}" srcOrd="0" destOrd="0" presId="urn:microsoft.com/office/officeart/2008/layout/HorizontalMultiLevelHierarchy"/>
    <dgm:cxn modelId="{11BE393F-7185-47EC-95B2-CB1B7925D1B5}" type="presParOf" srcId="{26C7DC49-B5B7-4734-A3DC-B1C2B72B3264}" destId="{AD25E40E-A1E7-4035-A86D-6B06F5F009E9}" srcOrd="3" destOrd="0" presId="urn:microsoft.com/office/officeart/2008/layout/HorizontalMultiLevelHierarchy"/>
    <dgm:cxn modelId="{46FFBB38-B814-49A7-B31F-26EDD020DA24}" type="presParOf" srcId="{AD25E40E-A1E7-4035-A86D-6B06F5F009E9}" destId="{D89F3BCB-DBD3-4136-9249-544155D450AB}" srcOrd="0" destOrd="0" presId="urn:microsoft.com/office/officeart/2008/layout/HorizontalMultiLevelHierarchy"/>
    <dgm:cxn modelId="{A23D8535-E1D8-4659-A957-D37C0E6CABE1}" type="presParOf" srcId="{AD25E40E-A1E7-4035-A86D-6B06F5F009E9}" destId="{A2A1C743-6D83-4999-B9C6-0A22A8C04EB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4DE87-9314-4663-BD02-10BB49E4168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158570F2-B3E2-4A00-9B81-60A0D8AA5643}">
      <dgm:prSet phldrT="[Текст]"/>
      <dgm:spPr/>
      <dgm:t>
        <a:bodyPr/>
        <a:lstStyle/>
        <a:p>
          <a:r>
            <a:rPr lang="uk-UA" noProof="0" dirty="0" smtClean="0"/>
            <a:t>прокаріоти</a:t>
          </a:r>
          <a:endParaRPr lang="uk-UA" noProof="0" dirty="0"/>
        </a:p>
      </dgm:t>
    </dgm:pt>
    <dgm:pt modelId="{3E42E110-6AD6-414A-AB0E-DDF9E0370E7D}" type="parTrans" cxnId="{0B4287E9-6D5D-45D4-8BD9-506112178603}">
      <dgm:prSet/>
      <dgm:spPr/>
      <dgm:t>
        <a:bodyPr/>
        <a:lstStyle/>
        <a:p>
          <a:endParaRPr lang="ru-RU"/>
        </a:p>
      </dgm:t>
    </dgm:pt>
    <dgm:pt modelId="{9A882C6E-CC2F-415F-8E66-4C4BE875CDA4}" type="sibTrans" cxnId="{0B4287E9-6D5D-45D4-8BD9-506112178603}">
      <dgm:prSet/>
      <dgm:spPr/>
      <dgm:t>
        <a:bodyPr/>
        <a:lstStyle/>
        <a:p>
          <a:endParaRPr lang="ru-RU"/>
        </a:p>
      </dgm:t>
    </dgm:pt>
    <dgm:pt modelId="{763C6A71-B9B3-4F4C-B328-E65E0F4AFA7D}">
      <dgm:prSet phldrT="[Текст]"/>
      <dgm:spPr/>
      <dgm:t>
        <a:bodyPr/>
        <a:lstStyle/>
        <a:p>
          <a:r>
            <a:rPr lang="uk-UA" b="1" noProof="0" dirty="0" smtClean="0"/>
            <a:t>кулясті</a:t>
          </a:r>
          <a:endParaRPr lang="uk-UA" b="1" noProof="0" dirty="0"/>
        </a:p>
      </dgm:t>
    </dgm:pt>
    <dgm:pt modelId="{D81705E5-6EFF-467C-A36A-B3E7A9B0CF47}" type="parTrans" cxnId="{BC9FC921-227F-4693-BE24-99D76B772526}">
      <dgm:prSet/>
      <dgm:spPr/>
      <dgm:t>
        <a:bodyPr/>
        <a:lstStyle/>
        <a:p>
          <a:endParaRPr lang="ru-RU"/>
        </a:p>
      </dgm:t>
    </dgm:pt>
    <dgm:pt modelId="{AF5BA87E-2867-4BCF-AFED-28CE74FBE106}" type="sibTrans" cxnId="{BC9FC921-227F-4693-BE24-99D76B772526}">
      <dgm:prSet/>
      <dgm:spPr/>
      <dgm:t>
        <a:bodyPr/>
        <a:lstStyle/>
        <a:p>
          <a:endParaRPr lang="ru-RU"/>
        </a:p>
      </dgm:t>
    </dgm:pt>
    <dgm:pt modelId="{64A3C11C-7D3D-44ED-9F16-43742C89195E}">
      <dgm:prSet phldrT="[Текст]"/>
      <dgm:spPr/>
      <dgm:t>
        <a:bodyPr/>
        <a:lstStyle/>
        <a:p>
          <a:r>
            <a:rPr lang="uk-UA" b="1" noProof="0" dirty="0" smtClean="0"/>
            <a:t>Паличкоподібні</a:t>
          </a:r>
          <a:endParaRPr lang="uk-UA" b="1" noProof="0" dirty="0"/>
        </a:p>
      </dgm:t>
    </dgm:pt>
    <dgm:pt modelId="{82FA04FE-369A-48E1-87DD-927233C8807D}" type="parTrans" cxnId="{ABE264E9-4915-4E2B-A135-FA0541B7FEEB}">
      <dgm:prSet/>
      <dgm:spPr/>
      <dgm:t>
        <a:bodyPr/>
        <a:lstStyle/>
        <a:p>
          <a:endParaRPr lang="ru-RU"/>
        </a:p>
      </dgm:t>
    </dgm:pt>
    <dgm:pt modelId="{757D22DB-6BE7-442D-9BB4-CA3F0FB8808A}" type="sibTrans" cxnId="{ABE264E9-4915-4E2B-A135-FA0541B7FEEB}">
      <dgm:prSet/>
      <dgm:spPr/>
      <dgm:t>
        <a:bodyPr/>
        <a:lstStyle/>
        <a:p>
          <a:endParaRPr lang="ru-RU"/>
        </a:p>
      </dgm:t>
    </dgm:pt>
    <dgm:pt modelId="{11089E7E-89AF-4051-BCEF-FB040C5FE14A}">
      <dgm:prSet phldrT="[Текст]"/>
      <dgm:spPr/>
      <dgm:t>
        <a:bodyPr/>
        <a:lstStyle/>
        <a:p>
          <a:r>
            <a:rPr lang="uk-UA" b="1" noProof="0" dirty="0" smtClean="0"/>
            <a:t>нитчасті</a:t>
          </a:r>
          <a:endParaRPr lang="uk-UA" b="1" noProof="0" dirty="0"/>
        </a:p>
      </dgm:t>
    </dgm:pt>
    <dgm:pt modelId="{8B1D7CC7-36FF-46BB-94D1-AF4B65F26D66}" type="parTrans" cxnId="{D48F960B-2C37-4138-9E89-8664B039E5AF}">
      <dgm:prSet/>
      <dgm:spPr/>
      <dgm:t>
        <a:bodyPr/>
        <a:lstStyle/>
        <a:p>
          <a:endParaRPr lang="ru-RU"/>
        </a:p>
      </dgm:t>
    </dgm:pt>
    <dgm:pt modelId="{A68FA95C-96FB-4963-B89F-E8388401367C}" type="sibTrans" cxnId="{D48F960B-2C37-4138-9E89-8664B039E5AF}">
      <dgm:prSet/>
      <dgm:spPr/>
      <dgm:t>
        <a:bodyPr/>
        <a:lstStyle/>
        <a:p>
          <a:endParaRPr lang="ru-RU"/>
        </a:p>
      </dgm:t>
    </dgm:pt>
    <dgm:pt modelId="{B8EA3E6C-7175-43EC-AE44-A62AD656C20F}">
      <dgm:prSet/>
      <dgm:spPr/>
      <dgm:t>
        <a:bodyPr/>
        <a:lstStyle/>
        <a:p>
          <a:r>
            <a:rPr lang="uk-UA" b="1" noProof="0" dirty="0" smtClean="0"/>
            <a:t>звивисті</a:t>
          </a:r>
          <a:endParaRPr lang="uk-UA" b="1" noProof="0" dirty="0"/>
        </a:p>
      </dgm:t>
    </dgm:pt>
    <dgm:pt modelId="{6FAFB3FE-F81D-4BE9-8BC6-BBDDFB687CF0}" type="parTrans" cxnId="{B811A6F9-536E-4B37-B3B1-38D32DDCF6D6}">
      <dgm:prSet/>
      <dgm:spPr/>
      <dgm:t>
        <a:bodyPr/>
        <a:lstStyle/>
        <a:p>
          <a:endParaRPr lang="ru-RU"/>
        </a:p>
      </dgm:t>
    </dgm:pt>
    <dgm:pt modelId="{52DBB49F-50C7-4DC8-8609-E2827DB67025}" type="sibTrans" cxnId="{B811A6F9-536E-4B37-B3B1-38D32DDCF6D6}">
      <dgm:prSet/>
      <dgm:spPr/>
      <dgm:t>
        <a:bodyPr/>
        <a:lstStyle/>
        <a:p>
          <a:endParaRPr lang="ru-RU"/>
        </a:p>
      </dgm:t>
    </dgm:pt>
    <dgm:pt modelId="{B3D08483-9D50-44C7-AABA-3D47D4A8B327}" type="pres">
      <dgm:prSet presAssocID="{51B4DE87-9314-4663-BD02-10BB49E4168A}" presName="Name0" presStyleCnt="0">
        <dgm:presLayoutVars>
          <dgm:chPref val="1"/>
          <dgm:dir/>
          <dgm:animOne val="branch"/>
          <dgm:animLvl val="lvl"/>
          <dgm:resizeHandles val="exact"/>
        </dgm:presLayoutVars>
      </dgm:prSet>
      <dgm:spPr/>
      <dgm:t>
        <a:bodyPr/>
        <a:lstStyle/>
        <a:p>
          <a:endParaRPr lang="uk-UA"/>
        </a:p>
      </dgm:t>
    </dgm:pt>
    <dgm:pt modelId="{5E282F0E-5BE3-4968-84BE-94466B666A23}" type="pres">
      <dgm:prSet presAssocID="{158570F2-B3E2-4A00-9B81-60A0D8AA5643}" presName="root1" presStyleCnt="0"/>
      <dgm:spPr/>
    </dgm:pt>
    <dgm:pt modelId="{CEC8FC7B-569F-48B1-88D8-142A3AEF27FC}" type="pres">
      <dgm:prSet presAssocID="{158570F2-B3E2-4A00-9B81-60A0D8AA5643}" presName="LevelOneTextNode" presStyleLbl="node0" presStyleIdx="0" presStyleCnt="1" custScaleY="94203">
        <dgm:presLayoutVars>
          <dgm:chPref val="3"/>
        </dgm:presLayoutVars>
      </dgm:prSet>
      <dgm:spPr/>
      <dgm:t>
        <a:bodyPr/>
        <a:lstStyle/>
        <a:p>
          <a:endParaRPr lang="ru-RU"/>
        </a:p>
      </dgm:t>
    </dgm:pt>
    <dgm:pt modelId="{2D1F34AF-6176-476D-8935-C56E952D262E}" type="pres">
      <dgm:prSet presAssocID="{158570F2-B3E2-4A00-9B81-60A0D8AA5643}" presName="level2hierChild" presStyleCnt="0"/>
      <dgm:spPr/>
    </dgm:pt>
    <dgm:pt modelId="{F0F2EB27-F3EE-4220-8397-F05A294BAE05}" type="pres">
      <dgm:prSet presAssocID="{D81705E5-6EFF-467C-A36A-B3E7A9B0CF47}" presName="conn2-1" presStyleLbl="parChTrans1D2" presStyleIdx="0" presStyleCnt="4"/>
      <dgm:spPr/>
      <dgm:t>
        <a:bodyPr/>
        <a:lstStyle/>
        <a:p>
          <a:endParaRPr lang="uk-UA"/>
        </a:p>
      </dgm:t>
    </dgm:pt>
    <dgm:pt modelId="{56D1DDF3-DC3E-4B17-B387-2DC5161F7278}" type="pres">
      <dgm:prSet presAssocID="{D81705E5-6EFF-467C-A36A-B3E7A9B0CF47}" presName="connTx" presStyleLbl="parChTrans1D2" presStyleIdx="0" presStyleCnt="4"/>
      <dgm:spPr/>
      <dgm:t>
        <a:bodyPr/>
        <a:lstStyle/>
        <a:p>
          <a:endParaRPr lang="uk-UA"/>
        </a:p>
      </dgm:t>
    </dgm:pt>
    <dgm:pt modelId="{3A24CF6C-8A7B-452C-BD5C-0977CB42543E}" type="pres">
      <dgm:prSet presAssocID="{763C6A71-B9B3-4F4C-B328-E65E0F4AFA7D}" presName="root2" presStyleCnt="0"/>
      <dgm:spPr/>
    </dgm:pt>
    <dgm:pt modelId="{5675BAC7-BA0A-47D0-8D06-4D8D754CD043}" type="pres">
      <dgm:prSet presAssocID="{763C6A71-B9B3-4F4C-B328-E65E0F4AFA7D}" presName="LevelTwoTextNode" presStyleLbl="node2" presStyleIdx="0" presStyleCnt="4">
        <dgm:presLayoutVars>
          <dgm:chPref val="3"/>
        </dgm:presLayoutVars>
      </dgm:prSet>
      <dgm:spPr/>
      <dgm:t>
        <a:bodyPr/>
        <a:lstStyle/>
        <a:p>
          <a:endParaRPr lang="ru-RU"/>
        </a:p>
      </dgm:t>
    </dgm:pt>
    <dgm:pt modelId="{D5172A58-B9F0-4D40-A53A-E7196A282801}" type="pres">
      <dgm:prSet presAssocID="{763C6A71-B9B3-4F4C-B328-E65E0F4AFA7D}" presName="level3hierChild" presStyleCnt="0"/>
      <dgm:spPr/>
    </dgm:pt>
    <dgm:pt modelId="{EDD95459-6B74-4E08-A269-83297D848263}" type="pres">
      <dgm:prSet presAssocID="{82FA04FE-369A-48E1-87DD-927233C8807D}" presName="conn2-1" presStyleLbl="parChTrans1D2" presStyleIdx="1" presStyleCnt="4"/>
      <dgm:spPr/>
      <dgm:t>
        <a:bodyPr/>
        <a:lstStyle/>
        <a:p>
          <a:endParaRPr lang="uk-UA"/>
        </a:p>
      </dgm:t>
    </dgm:pt>
    <dgm:pt modelId="{CD005CB4-7E99-4038-8205-30A9E5580B7E}" type="pres">
      <dgm:prSet presAssocID="{82FA04FE-369A-48E1-87DD-927233C8807D}" presName="connTx" presStyleLbl="parChTrans1D2" presStyleIdx="1" presStyleCnt="4"/>
      <dgm:spPr/>
      <dgm:t>
        <a:bodyPr/>
        <a:lstStyle/>
        <a:p>
          <a:endParaRPr lang="uk-UA"/>
        </a:p>
      </dgm:t>
    </dgm:pt>
    <dgm:pt modelId="{F970E6D9-3DAB-4672-9674-FB995FDB3E4B}" type="pres">
      <dgm:prSet presAssocID="{64A3C11C-7D3D-44ED-9F16-43742C89195E}" presName="root2" presStyleCnt="0"/>
      <dgm:spPr/>
    </dgm:pt>
    <dgm:pt modelId="{CAC224BD-1A27-49CC-85F2-A8A5B40B3FC6}" type="pres">
      <dgm:prSet presAssocID="{64A3C11C-7D3D-44ED-9F16-43742C89195E}" presName="LevelTwoTextNode" presStyleLbl="node2" presStyleIdx="1" presStyleCnt="4">
        <dgm:presLayoutVars>
          <dgm:chPref val="3"/>
        </dgm:presLayoutVars>
      </dgm:prSet>
      <dgm:spPr/>
      <dgm:t>
        <a:bodyPr/>
        <a:lstStyle/>
        <a:p>
          <a:endParaRPr lang="ru-RU"/>
        </a:p>
      </dgm:t>
    </dgm:pt>
    <dgm:pt modelId="{6E7D85F6-2916-482D-ADA0-01294A898C71}" type="pres">
      <dgm:prSet presAssocID="{64A3C11C-7D3D-44ED-9F16-43742C89195E}" presName="level3hierChild" presStyleCnt="0"/>
      <dgm:spPr/>
    </dgm:pt>
    <dgm:pt modelId="{E7FCF9B1-BCD4-4A4A-BD4A-8666329F7648}" type="pres">
      <dgm:prSet presAssocID="{8B1D7CC7-36FF-46BB-94D1-AF4B65F26D66}" presName="conn2-1" presStyleLbl="parChTrans1D2" presStyleIdx="2" presStyleCnt="4"/>
      <dgm:spPr/>
      <dgm:t>
        <a:bodyPr/>
        <a:lstStyle/>
        <a:p>
          <a:endParaRPr lang="uk-UA"/>
        </a:p>
      </dgm:t>
    </dgm:pt>
    <dgm:pt modelId="{9A9C18A0-C1C3-4789-9029-A2C008468D94}" type="pres">
      <dgm:prSet presAssocID="{8B1D7CC7-36FF-46BB-94D1-AF4B65F26D66}" presName="connTx" presStyleLbl="parChTrans1D2" presStyleIdx="2" presStyleCnt="4"/>
      <dgm:spPr/>
      <dgm:t>
        <a:bodyPr/>
        <a:lstStyle/>
        <a:p>
          <a:endParaRPr lang="uk-UA"/>
        </a:p>
      </dgm:t>
    </dgm:pt>
    <dgm:pt modelId="{00827C05-FA3A-4173-BC66-D0A21A02BF2E}" type="pres">
      <dgm:prSet presAssocID="{11089E7E-89AF-4051-BCEF-FB040C5FE14A}" presName="root2" presStyleCnt="0"/>
      <dgm:spPr/>
    </dgm:pt>
    <dgm:pt modelId="{72B7AA0D-76DF-4C30-91AF-4C0B214CBEAD}" type="pres">
      <dgm:prSet presAssocID="{11089E7E-89AF-4051-BCEF-FB040C5FE14A}" presName="LevelTwoTextNode" presStyleLbl="node2" presStyleIdx="2" presStyleCnt="4">
        <dgm:presLayoutVars>
          <dgm:chPref val="3"/>
        </dgm:presLayoutVars>
      </dgm:prSet>
      <dgm:spPr/>
      <dgm:t>
        <a:bodyPr/>
        <a:lstStyle/>
        <a:p>
          <a:endParaRPr lang="ru-RU"/>
        </a:p>
      </dgm:t>
    </dgm:pt>
    <dgm:pt modelId="{4F22EC6D-75EA-44AA-97DB-2F1A22981A96}" type="pres">
      <dgm:prSet presAssocID="{11089E7E-89AF-4051-BCEF-FB040C5FE14A}" presName="level3hierChild" presStyleCnt="0"/>
      <dgm:spPr/>
    </dgm:pt>
    <dgm:pt modelId="{AC2DDC03-648E-4892-92BC-3B9ED04DE0A8}" type="pres">
      <dgm:prSet presAssocID="{6FAFB3FE-F81D-4BE9-8BC6-BBDDFB687CF0}" presName="conn2-1" presStyleLbl="parChTrans1D2" presStyleIdx="3" presStyleCnt="4"/>
      <dgm:spPr/>
      <dgm:t>
        <a:bodyPr/>
        <a:lstStyle/>
        <a:p>
          <a:endParaRPr lang="uk-UA"/>
        </a:p>
      </dgm:t>
    </dgm:pt>
    <dgm:pt modelId="{3BAF3543-8025-4C08-A21D-1BFF2A493AC5}" type="pres">
      <dgm:prSet presAssocID="{6FAFB3FE-F81D-4BE9-8BC6-BBDDFB687CF0}" presName="connTx" presStyleLbl="parChTrans1D2" presStyleIdx="3" presStyleCnt="4"/>
      <dgm:spPr/>
      <dgm:t>
        <a:bodyPr/>
        <a:lstStyle/>
        <a:p>
          <a:endParaRPr lang="uk-UA"/>
        </a:p>
      </dgm:t>
    </dgm:pt>
    <dgm:pt modelId="{A819BCB1-CC33-4DF9-BE55-26D89F266672}" type="pres">
      <dgm:prSet presAssocID="{B8EA3E6C-7175-43EC-AE44-A62AD656C20F}" presName="root2" presStyleCnt="0"/>
      <dgm:spPr/>
    </dgm:pt>
    <dgm:pt modelId="{067D63E6-C2B9-4129-AD92-9C6B973E9382}" type="pres">
      <dgm:prSet presAssocID="{B8EA3E6C-7175-43EC-AE44-A62AD656C20F}" presName="LevelTwoTextNode" presStyleLbl="node2" presStyleIdx="3" presStyleCnt="4">
        <dgm:presLayoutVars>
          <dgm:chPref val="3"/>
        </dgm:presLayoutVars>
      </dgm:prSet>
      <dgm:spPr/>
      <dgm:t>
        <a:bodyPr/>
        <a:lstStyle/>
        <a:p>
          <a:endParaRPr lang="uk-UA"/>
        </a:p>
      </dgm:t>
    </dgm:pt>
    <dgm:pt modelId="{EB7427C5-05AB-471B-8CE0-473C40CC0E95}" type="pres">
      <dgm:prSet presAssocID="{B8EA3E6C-7175-43EC-AE44-A62AD656C20F}" presName="level3hierChild" presStyleCnt="0"/>
      <dgm:spPr/>
    </dgm:pt>
  </dgm:ptLst>
  <dgm:cxnLst>
    <dgm:cxn modelId="{DECD4E7F-5F81-4980-BED0-AC62146D8A2D}" type="presOf" srcId="{158570F2-B3E2-4A00-9B81-60A0D8AA5643}" destId="{CEC8FC7B-569F-48B1-88D8-142A3AEF27FC}" srcOrd="0" destOrd="0" presId="urn:microsoft.com/office/officeart/2008/layout/HorizontalMultiLevelHierarchy"/>
    <dgm:cxn modelId="{DF546EC1-ACE6-4944-9A47-85EC96D1477C}" type="presOf" srcId="{11089E7E-89AF-4051-BCEF-FB040C5FE14A}" destId="{72B7AA0D-76DF-4C30-91AF-4C0B214CBEAD}" srcOrd="0" destOrd="0" presId="urn:microsoft.com/office/officeart/2008/layout/HorizontalMultiLevelHierarchy"/>
    <dgm:cxn modelId="{B811A6F9-536E-4B37-B3B1-38D32DDCF6D6}" srcId="{158570F2-B3E2-4A00-9B81-60A0D8AA5643}" destId="{B8EA3E6C-7175-43EC-AE44-A62AD656C20F}" srcOrd="3" destOrd="0" parTransId="{6FAFB3FE-F81D-4BE9-8BC6-BBDDFB687CF0}" sibTransId="{52DBB49F-50C7-4DC8-8609-E2827DB67025}"/>
    <dgm:cxn modelId="{ABE264E9-4915-4E2B-A135-FA0541B7FEEB}" srcId="{158570F2-B3E2-4A00-9B81-60A0D8AA5643}" destId="{64A3C11C-7D3D-44ED-9F16-43742C89195E}" srcOrd="1" destOrd="0" parTransId="{82FA04FE-369A-48E1-87DD-927233C8807D}" sibTransId="{757D22DB-6BE7-442D-9BB4-CA3F0FB8808A}"/>
    <dgm:cxn modelId="{3F7EEC62-F54C-4CD4-8EB4-1800BDB7B741}" type="presOf" srcId="{82FA04FE-369A-48E1-87DD-927233C8807D}" destId="{EDD95459-6B74-4E08-A269-83297D848263}" srcOrd="0" destOrd="0" presId="urn:microsoft.com/office/officeart/2008/layout/HorizontalMultiLevelHierarchy"/>
    <dgm:cxn modelId="{C2B7F687-241B-45CA-9B26-23980068A31B}" type="presOf" srcId="{6FAFB3FE-F81D-4BE9-8BC6-BBDDFB687CF0}" destId="{3BAF3543-8025-4C08-A21D-1BFF2A493AC5}" srcOrd="1" destOrd="0" presId="urn:microsoft.com/office/officeart/2008/layout/HorizontalMultiLevelHierarchy"/>
    <dgm:cxn modelId="{0C7A61AA-0DC6-41B5-A8B5-4322AE8DF852}" type="presOf" srcId="{D81705E5-6EFF-467C-A36A-B3E7A9B0CF47}" destId="{56D1DDF3-DC3E-4B17-B387-2DC5161F7278}" srcOrd="1" destOrd="0" presId="urn:microsoft.com/office/officeart/2008/layout/HorizontalMultiLevelHierarchy"/>
    <dgm:cxn modelId="{D48F960B-2C37-4138-9E89-8664B039E5AF}" srcId="{158570F2-B3E2-4A00-9B81-60A0D8AA5643}" destId="{11089E7E-89AF-4051-BCEF-FB040C5FE14A}" srcOrd="2" destOrd="0" parTransId="{8B1D7CC7-36FF-46BB-94D1-AF4B65F26D66}" sibTransId="{A68FA95C-96FB-4963-B89F-E8388401367C}"/>
    <dgm:cxn modelId="{6DE0069C-7016-4177-888A-377D70849C8E}" type="presOf" srcId="{8B1D7CC7-36FF-46BB-94D1-AF4B65F26D66}" destId="{9A9C18A0-C1C3-4789-9029-A2C008468D94}" srcOrd="1" destOrd="0" presId="urn:microsoft.com/office/officeart/2008/layout/HorizontalMultiLevelHierarchy"/>
    <dgm:cxn modelId="{651E632E-9BFA-4D81-A72A-5FD3CA59D25B}" type="presOf" srcId="{6FAFB3FE-F81D-4BE9-8BC6-BBDDFB687CF0}" destId="{AC2DDC03-648E-4892-92BC-3B9ED04DE0A8}" srcOrd="0" destOrd="0" presId="urn:microsoft.com/office/officeart/2008/layout/HorizontalMultiLevelHierarchy"/>
    <dgm:cxn modelId="{BC9FC921-227F-4693-BE24-99D76B772526}" srcId="{158570F2-B3E2-4A00-9B81-60A0D8AA5643}" destId="{763C6A71-B9B3-4F4C-B328-E65E0F4AFA7D}" srcOrd="0" destOrd="0" parTransId="{D81705E5-6EFF-467C-A36A-B3E7A9B0CF47}" sibTransId="{AF5BA87E-2867-4BCF-AFED-28CE74FBE106}"/>
    <dgm:cxn modelId="{619B0CB1-2334-4618-AA86-E8D44C145F27}" type="presOf" srcId="{8B1D7CC7-36FF-46BB-94D1-AF4B65F26D66}" destId="{E7FCF9B1-BCD4-4A4A-BD4A-8666329F7648}" srcOrd="0" destOrd="0" presId="urn:microsoft.com/office/officeart/2008/layout/HorizontalMultiLevelHierarchy"/>
    <dgm:cxn modelId="{37B84ADF-6279-472D-A673-8F51013D8325}" type="presOf" srcId="{82FA04FE-369A-48E1-87DD-927233C8807D}" destId="{CD005CB4-7E99-4038-8205-30A9E5580B7E}" srcOrd="1" destOrd="0" presId="urn:microsoft.com/office/officeart/2008/layout/HorizontalMultiLevelHierarchy"/>
    <dgm:cxn modelId="{E78520D4-BEAF-4F90-B8CC-479057751979}" type="presOf" srcId="{D81705E5-6EFF-467C-A36A-B3E7A9B0CF47}" destId="{F0F2EB27-F3EE-4220-8397-F05A294BAE05}" srcOrd="0" destOrd="0" presId="urn:microsoft.com/office/officeart/2008/layout/HorizontalMultiLevelHierarchy"/>
    <dgm:cxn modelId="{0B4287E9-6D5D-45D4-8BD9-506112178603}" srcId="{51B4DE87-9314-4663-BD02-10BB49E4168A}" destId="{158570F2-B3E2-4A00-9B81-60A0D8AA5643}" srcOrd="0" destOrd="0" parTransId="{3E42E110-6AD6-414A-AB0E-DDF9E0370E7D}" sibTransId="{9A882C6E-CC2F-415F-8E66-4C4BE875CDA4}"/>
    <dgm:cxn modelId="{3CB6D50B-BC22-461B-A928-C7282234504D}" type="presOf" srcId="{51B4DE87-9314-4663-BD02-10BB49E4168A}" destId="{B3D08483-9D50-44C7-AABA-3D47D4A8B327}" srcOrd="0" destOrd="0" presId="urn:microsoft.com/office/officeart/2008/layout/HorizontalMultiLevelHierarchy"/>
    <dgm:cxn modelId="{D7323313-62F1-4B14-A3B7-47BCB8FEE11E}" type="presOf" srcId="{B8EA3E6C-7175-43EC-AE44-A62AD656C20F}" destId="{067D63E6-C2B9-4129-AD92-9C6B973E9382}" srcOrd="0" destOrd="0" presId="urn:microsoft.com/office/officeart/2008/layout/HorizontalMultiLevelHierarchy"/>
    <dgm:cxn modelId="{1C56CDEB-0180-43B3-ABB1-419502979578}" type="presOf" srcId="{64A3C11C-7D3D-44ED-9F16-43742C89195E}" destId="{CAC224BD-1A27-49CC-85F2-A8A5B40B3FC6}" srcOrd="0" destOrd="0" presId="urn:microsoft.com/office/officeart/2008/layout/HorizontalMultiLevelHierarchy"/>
    <dgm:cxn modelId="{3BE0D86B-EC2E-4A30-BD3B-EFC90812E393}" type="presOf" srcId="{763C6A71-B9B3-4F4C-B328-E65E0F4AFA7D}" destId="{5675BAC7-BA0A-47D0-8D06-4D8D754CD043}" srcOrd="0" destOrd="0" presId="urn:microsoft.com/office/officeart/2008/layout/HorizontalMultiLevelHierarchy"/>
    <dgm:cxn modelId="{5712582B-9498-4910-B514-D81397306AF7}" type="presParOf" srcId="{B3D08483-9D50-44C7-AABA-3D47D4A8B327}" destId="{5E282F0E-5BE3-4968-84BE-94466B666A23}" srcOrd="0" destOrd="0" presId="urn:microsoft.com/office/officeart/2008/layout/HorizontalMultiLevelHierarchy"/>
    <dgm:cxn modelId="{7432B090-FB33-45F8-9C42-3B445586E2F3}" type="presParOf" srcId="{5E282F0E-5BE3-4968-84BE-94466B666A23}" destId="{CEC8FC7B-569F-48B1-88D8-142A3AEF27FC}" srcOrd="0" destOrd="0" presId="urn:microsoft.com/office/officeart/2008/layout/HorizontalMultiLevelHierarchy"/>
    <dgm:cxn modelId="{E7500DFD-A5C1-4D92-8C70-AA8C90A9A75B}" type="presParOf" srcId="{5E282F0E-5BE3-4968-84BE-94466B666A23}" destId="{2D1F34AF-6176-476D-8935-C56E952D262E}" srcOrd="1" destOrd="0" presId="urn:microsoft.com/office/officeart/2008/layout/HorizontalMultiLevelHierarchy"/>
    <dgm:cxn modelId="{5F0A362E-EEE7-4BB7-8BC1-CDB6403D92C6}" type="presParOf" srcId="{2D1F34AF-6176-476D-8935-C56E952D262E}" destId="{F0F2EB27-F3EE-4220-8397-F05A294BAE05}" srcOrd="0" destOrd="0" presId="urn:microsoft.com/office/officeart/2008/layout/HorizontalMultiLevelHierarchy"/>
    <dgm:cxn modelId="{96918F02-29FE-430B-8CEF-2B1D9E9AA9B0}" type="presParOf" srcId="{F0F2EB27-F3EE-4220-8397-F05A294BAE05}" destId="{56D1DDF3-DC3E-4B17-B387-2DC5161F7278}" srcOrd="0" destOrd="0" presId="urn:microsoft.com/office/officeart/2008/layout/HorizontalMultiLevelHierarchy"/>
    <dgm:cxn modelId="{363D7FC5-CB0C-48B2-9D97-6917F0A68496}" type="presParOf" srcId="{2D1F34AF-6176-476D-8935-C56E952D262E}" destId="{3A24CF6C-8A7B-452C-BD5C-0977CB42543E}" srcOrd="1" destOrd="0" presId="urn:microsoft.com/office/officeart/2008/layout/HorizontalMultiLevelHierarchy"/>
    <dgm:cxn modelId="{8917CA25-8A66-4700-A66B-7343366A1542}" type="presParOf" srcId="{3A24CF6C-8A7B-452C-BD5C-0977CB42543E}" destId="{5675BAC7-BA0A-47D0-8D06-4D8D754CD043}" srcOrd="0" destOrd="0" presId="urn:microsoft.com/office/officeart/2008/layout/HorizontalMultiLevelHierarchy"/>
    <dgm:cxn modelId="{87D75A71-DE19-4A6A-B408-774FF7CB6039}" type="presParOf" srcId="{3A24CF6C-8A7B-452C-BD5C-0977CB42543E}" destId="{D5172A58-B9F0-4D40-A53A-E7196A282801}" srcOrd="1" destOrd="0" presId="urn:microsoft.com/office/officeart/2008/layout/HorizontalMultiLevelHierarchy"/>
    <dgm:cxn modelId="{8B40C075-04EA-4724-89A0-0083244DE384}" type="presParOf" srcId="{2D1F34AF-6176-476D-8935-C56E952D262E}" destId="{EDD95459-6B74-4E08-A269-83297D848263}" srcOrd="2" destOrd="0" presId="urn:microsoft.com/office/officeart/2008/layout/HorizontalMultiLevelHierarchy"/>
    <dgm:cxn modelId="{56278C9F-45F2-4885-8CB3-1E6A2425C009}" type="presParOf" srcId="{EDD95459-6B74-4E08-A269-83297D848263}" destId="{CD005CB4-7E99-4038-8205-30A9E5580B7E}" srcOrd="0" destOrd="0" presId="urn:microsoft.com/office/officeart/2008/layout/HorizontalMultiLevelHierarchy"/>
    <dgm:cxn modelId="{BD06B4E8-1588-42EF-9B14-11FC882909CD}" type="presParOf" srcId="{2D1F34AF-6176-476D-8935-C56E952D262E}" destId="{F970E6D9-3DAB-4672-9674-FB995FDB3E4B}" srcOrd="3" destOrd="0" presId="urn:microsoft.com/office/officeart/2008/layout/HorizontalMultiLevelHierarchy"/>
    <dgm:cxn modelId="{EC25851D-C21E-46E8-AB45-2C5ADD1137DE}" type="presParOf" srcId="{F970E6D9-3DAB-4672-9674-FB995FDB3E4B}" destId="{CAC224BD-1A27-49CC-85F2-A8A5B40B3FC6}" srcOrd="0" destOrd="0" presId="urn:microsoft.com/office/officeart/2008/layout/HorizontalMultiLevelHierarchy"/>
    <dgm:cxn modelId="{DE49279D-E05A-4B1A-8211-E052E6C92A1C}" type="presParOf" srcId="{F970E6D9-3DAB-4672-9674-FB995FDB3E4B}" destId="{6E7D85F6-2916-482D-ADA0-01294A898C71}" srcOrd="1" destOrd="0" presId="urn:microsoft.com/office/officeart/2008/layout/HorizontalMultiLevelHierarchy"/>
    <dgm:cxn modelId="{F712B0CA-BF7B-4EE9-9258-A0D6DBB8760E}" type="presParOf" srcId="{2D1F34AF-6176-476D-8935-C56E952D262E}" destId="{E7FCF9B1-BCD4-4A4A-BD4A-8666329F7648}" srcOrd="4" destOrd="0" presId="urn:microsoft.com/office/officeart/2008/layout/HorizontalMultiLevelHierarchy"/>
    <dgm:cxn modelId="{047701F7-D6F3-42C0-A5C4-FE3BDEAA0C36}" type="presParOf" srcId="{E7FCF9B1-BCD4-4A4A-BD4A-8666329F7648}" destId="{9A9C18A0-C1C3-4789-9029-A2C008468D94}" srcOrd="0" destOrd="0" presId="urn:microsoft.com/office/officeart/2008/layout/HorizontalMultiLevelHierarchy"/>
    <dgm:cxn modelId="{990F0855-8675-4F79-B66A-F91370EA3039}" type="presParOf" srcId="{2D1F34AF-6176-476D-8935-C56E952D262E}" destId="{00827C05-FA3A-4173-BC66-D0A21A02BF2E}" srcOrd="5" destOrd="0" presId="urn:microsoft.com/office/officeart/2008/layout/HorizontalMultiLevelHierarchy"/>
    <dgm:cxn modelId="{008A480C-929E-4DA2-8463-870CB42F9495}" type="presParOf" srcId="{00827C05-FA3A-4173-BC66-D0A21A02BF2E}" destId="{72B7AA0D-76DF-4C30-91AF-4C0B214CBEAD}" srcOrd="0" destOrd="0" presId="urn:microsoft.com/office/officeart/2008/layout/HorizontalMultiLevelHierarchy"/>
    <dgm:cxn modelId="{8D8DCE2A-9749-408A-920E-61620CFEFB70}" type="presParOf" srcId="{00827C05-FA3A-4173-BC66-D0A21A02BF2E}" destId="{4F22EC6D-75EA-44AA-97DB-2F1A22981A96}" srcOrd="1" destOrd="0" presId="urn:microsoft.com/office/officeart/2008/layout/HorizontalMultiLevelHierarchy"/>
    <dgm:cxn modelId="{A76C18EC-DE11-4013-B7A7-587B1AD701F3}" type="presParOf" srcId="{2D1F34AF-6176-476D-8935-C56E952D262E}" destId="{AC2DDC03-648E-4892-92BC-3B9ED04DE0A8}" srcOrd="6" destOrd="0" presId="urn:microsoft.com/office/officeart/2008/layout/HorizontalMultiLevelHierarchy"/>
    <dgm:cxn modelId="{725E8747-0994-473C-AC24-7F949D9FF59D}" type="presParOf" srcId="{AC2DDC03-648E-4892-92BC-3B9ED04DE0A8}" destId="{3BAF3543-8025-4C08-A21D-1BFF2A493AC5}" srcOrd="0" destOrd="0" presId="urn:microsoft.com/office/officeart/2008/layout/HorizontalMultiLevelHierarchy"/>
    <dgm:cxn modelId="{91CC996D-C05A-462F-A331-C561637181EC}" type="presParOf" srcId="{2D1F34AF-6176-476D-8935-C56E952D262E}" destId="{A819BCB1-CC33-4DF9-BE55-26D89F266672}" srcOrd="7" destOrd="0" presId="urn:microsoft.com/office/officeart/2008/layout/HorizontalMultiLevelHierarchy"/>
    <dgm:cxn modelId="{D897E0B5-C0DF-4BED-8258-F2BC3FEEADD3}" type="presParOf" srcId="{A819BCB1-CC33-4DF9-BE55-26D89F266672}" destId="{067D63E6-C2B9-4129-AD92-9C6B973E9382}" srcOrd="0" destOrd="0" presId="urn:microsoft.com/office/officeart/2008/layout/HorizontalMultiLevelHierarchy"/>
    <dgm:cxn modelId="{4E451785-7E26-4E9C-96B9-4C1F0F35AE9B}" type="presParOf" srcId="{A819BCB1-CC33-4DF9-BE55-26D89F266672}" destId="{EB7427C5-05AB-471B-8CE0-473C40CC0E9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BEADE4-6F86-41CB-A41E-9955690A16CD}"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uk-UA"/>
        </a:p>
      </dgm:t>
    </dgm:pt>
    <dgm:pt modelId="{0354E79A-BE8F-430B-96B3-E4614E19C093}">
      <dgm:prSet phldrT="[Текст]" custT="1"/>
      <dgm:spPr/>
      <dgm:t>
        <a:bodyPr/>
        <a:lstStyle/>
        <a:p>
          <a:r>
            <a:rPr lang="uk-UA" sz="1600" b="1" dirty="0" smtClean="0"/>
            <a:t>прокаріоти</a:t>
          </a:r>
          <a:endParaRPr lang="uk-UA" sz="1600" b="1" dirty="0"/>
        </a:p>
      </dgm:t>
    </dgm:pt>
    <dgm:pt modelId="{9C0F787E-AA19-48BD-84C3-F544368E25F3}" type="parTrans" cxnId="{9C373720-5906-4F9D-8B98-3E7113FD5B0D}">
      <dgm:prSet/>
      <dgm:spPr/>
      <dgm:t>
        <a:bodyPr/>
        <a:lstStyle/>
        <a:p>
          <a:endParaRPr lang="uk-UA"/>
        </a:p>
      </dgm:t>
    </dgm:pt>
    <dgm:pt modelId="{A8BEF143-67DC-44D0-996B-BB5CDF381D16}" type="sibTrans" cxnId="{9C373720-5906-4F9D-8B98-3E7113FD5B0D}">
      <dgm:prSet/>
      <dgm:spPr/>
      <dgm:t>
        <a:bodyPr/>
        <a:lstStyle/>
        <a:p>
          <a:endParaRPr lang="uk-UA"/>
        </a:p>
      </dgm:t>
    </dgm:pt>
    <dgm:pt modelId="{A5BF3713-A514-4107-BDAC-82135DA2D20C}">
      <dgm:prSet phldrT="[Текст]" custT="1"/>
      <dgm:spPr/>
      <dgm:t>
        <a:bodyPr/>
        <a:lstStyle/>
        <a:p>
          <a:r>
            <a:rPr lang="ru-RU" sz="1400" b="1" i="1" dirty="0" err="1" smtClean="0"/>
            <a:t>гетеротрофи</a:t>
          </a:r>
          <a:endParaRPr lang="uk-UA" sz="1400" dirty="0"/>
        </a:p>
      </dgm:t>
    </dgm:pt>
    <dgm:pt modelId="{7BE2010F-F7D8-4080-BA82-AE8051D48339}" type="parTrans" cxnId="{A6855EF2-C6BE-422A-AC4F-C687D1C168E9}">
      <dgm:prSet/>
      <dgm:spPr/>
      <dgm:t>
        <a:bodyPr/>
        <a:lstStyle/>
        <a:p>
          <a:endParaRPr lang="uk-UA"/>
        </a:p>
      </dgm:t>
    </dgm:pt>
    <dgm:pt modelId="{F4C59EEA-A82D-4C6A-BC15-A1F8BC59A7E9}" type="sibTrans" cxnId="{A6855EF2-C6BE-422A-AC4F-C687D1C168E9}">
      <dgm:prSet/>
      <dgm:spPr/>
      <dgm:t>
        <a:bodyPr/>
        <a:lstStyle/>
        <a:p>
          <a:endParaRPr lang="uk-UA"/>
        </a:p>
      </dgm:t>
    </dgm:pt>
    <dgm:pt modelId="{2A3CAAA2-4003-4953-B88D-B1BBEACCC523}">
      <dgm:prSet phldrT="[Текст]" custT="1"/>
      <dgm:spPr/>
      <dgm:t>
        <a:bodyPr/>
        <a:lstStyle/>
        <a:p>
          <a:r>
            <a:rPr lang="ru-RU" sz="1100" b="1" i="1" dirty="0" err="1" smtClean="0"/>
            <a:t>Сапротрофи</a:t>
          </a:r>
          <a:endParaRPr lang="ru-RU" sz="1100" b="1" i="1" dirty="0" smtClean="0"/>
        </a:p>
        <a:p>
          <a:r>
            <a:rPr lang="ru-RU" sz="1000" dirty="0" err="1" smtClean="0"/>
            <a:t>живляться</a:t>
          </a:r>
          <a:r>
            <a:rPr lang="ru-RU" sz="1000" dirty="0" smtClean="0"/>
            <a:t> </a:t>
          </a:r>
          <a:r>
            <a:rPr lang="ru-RU" sz="1000" dirty="0" err="1" smtClean="0"/>
            <a:t>органічними</a:t>
          </a:r>
          <a:r>
            <a:rPr lang="ru-RU" sz="1000" dirty="0" smtClean="0"/>
            <a:t> </a:t>
          </a:r>
          <a:r>
            <a:rPr lang="ru-RU" sz="1000" dirty="0" err="1" smtClean="0"/>
            <a:t>сполуками</a:t>
          </a:r>
          <a:r>
            <a:rPr lang="ru-RU" sz="1000" dirty="0" smtClean="0"/>
            <a:t> </a:t>
          </a:r>
          <a:r>
            <a:rPr lang="ru-RU" sz="1000" dirty="0" err="1" smtClean="0"/>
            <a:t>відмерлих</a:t>
          </a:r>
          <a:r>
            <a:rPr lang="ru-RU" sz="1000" dirty="0" smtClean="0"/>
            <a:t> </a:t>
          </a:r>
          <a:r>
            <a:rPr lang="ru-RU" sz="1000" dirty="0" err="1" smtClean="0"/>
            <a:t>решток</a:t>
          </a:r>
          <a:r>
            <a:rPr lang="ru-RU" sz="600" dirty="0" smtClean="0"/>
            <a:t> </a:t>
          </a:r>
          <a:endParaRPr lang="uk-UA" sz="600" dirty="0"/>
        </a:p>
      </dgm:t>
    </dgm:pt>
    <dgm:pt modelId="{BE38E8FC-978D-48C6-A007-FA657BE757D5}" type="parTrans" cxnId="{7F3BC285-A233-4A60-A28E-ECB234059281}">
      <dgm:prSet/>
      <dgm:spPr/>
      <dgm:t>
        <a:bodyPr/>
        <a:lstStyle/>
        <a:p>
          <a:endParaRPr lang="uk-UA"/>
        </a:p>
      </dgm:t>
    </dgm:pt>
    <dgm:pt modelId="{CD6C2F21-87D2-4DC5-8FA8-049115327A6A}" type="sibTrans" cxnId="{7F3BC285-A233-4A60-A28E-ECB234059281}">
      <dgm:prSet/>
      <dgm:spPr/>
      <dgm:t>
        <a:bodyPr/>
        <a:lstStyle/>
        <a:p>
          <a:endParaRPr lang="uk-UA"/>
        </a:p>
      </dgm:t>
    </dgm:pt>
    <dgm:pt modelId="{61107B20-6E5D-435A-893B-518BB12FB2DC}">
      <dgm:prSet phldrT="[Текст]" custT="1"/>
      <dgm:spPr/>
      <dgm:t>
        <a:bodyPr/>
        <a:lstStyle/>
        <a:p>
          <a:r>
            <a:rPr lang="ru-RU" sz="1200" b="1" i="1" dirty="0" err="1" smtClean="0"/>
            <a:t>Паразити</a:t>
          </a:r>
          <a:endParaRPr lang="ru-RU" sz="1200" b="1" i="1" dirty="0" smtClean="0"/>
        </a:p>
        <a:p>
          <a:r>
            <a:rPr lang="ru-RU" sz="1000" dirty="0" err="1" smtClean="0"/>
            <a:t>Використовують</a:t>
          </a:r>
          <a:r>
            <a:rPr lang="ru-RU" sz="1000" dirty="0" smtClean="0"/>
            <a:t> </a:t>
          </a:r>
          <a:r>
            <a:rPr lang="ru-RU" sz="1000" dirty="0" err="1" smtClean="0"/>
            <a:t>живі</a:t>
          </a:r>
          <a:r>
            <a:rPr lang="ru-RU" sz="1000" dirty="0" smtClean="0"/>
            <a:t> </a:t>
          </a:r>
          <a:r>
            <a:rPr lang="ru-RU" sz="1000" dirty="0" err="1" smtClean="0"/>
            <a:t>організми</a:t>
          </a:r>
          <a:r>
            <a:rPr lang="ru-RU" sz="1000" dirty="0" smtClean="0"/>
            <a:t> </a:t>
          </a:r>
          <a:endParaRPr lang="uk-UA" sz="1000" dirty="0"/>
        </a:p>
      </dgm:t>
    </dgm:pt>
    <dgm:pt modelId="{CBAE126E-B9FD-41B0-9F3D-AE158B60F367}" type="parTrans" cxnId="{7B87ADE4-0B24-453A-9D16-9E50C63D384D}">
      <dgm:prSet/>
      <dgm:spPr/>
      <dgm:t>
        <a:bodyPr/>
        <a:lstStyle/>
        <a:p>
          <a:endParaRPr lang="uk-UA"/>
        </a:p>
      </dgm:t>
    </dgm:pt>
    <dgm:pt modelId="{3F2B7177-4EFF-4A86-999D-458C6176F0C7}" type="sibTrans" cxnId="{7B87ADE4-0B24-453A-9D16-9E50C63D384D}">
      <dgm:prSet/>
      <dgm:spPr/>
      <dgm:t>
        <a:bodyPr/>
        <a:lstStyle/>
        <a:p>
          <a:endParaRPr lang="uk-UA"/>
        </a:p>
      </dgm:t>
    </dgm:pt>
    <dgm:pt modelId="{69B3BD37-F9CC-4148-90BE-6551A18FC2FA}">
      <dgm:prSet phldrT="[Текст]" custT="1"/>
      <dgm:spPr/>
      <dgm:t>
        <a:bodyPr/>
        <a:lstStyle/>
        <a:p>
          <a:r>
            <a:rPr lang="ru-RU" sz="1400" b="1" i="1" dirty="0" err="1" smtClean="0"/>
            <a:t>автотрофи</a:t>
          </a:r>
          <a:endParaRPr lang="uk-UA" sz="1400" dirty="0"/>
        </a:p>
      </dgm:t>
    </dgm:pt>
    <dgm:pt modelId="{5B96B320-906D-4C23-86C7-B90FD3A81A41}" type="parTrans" cxnId="{4320563C-B269-46FF-9D01-1053B66931B2}">
      <dgm:prSet/>
      <dgm:spPr/>
      <dgm:t>
        <a:bodyPr/>
        <a:lstStyle/>
        <a:p>
          <a:endParaRPr lang="uk-UA"/>
        </a:p>
      </dgm:t>
    </dgm:pt>
    <dgm:pt modelId="{35508DB6-0265-47E1-B36A-1CEE8E3E2D40}" type="sibTrans" cxnId="{4320563C-B269-46FF-9D01-1053B66931B2}">
      <dgm:prSet/>
      <dgm:spPr/>
      <dgm:t>
        <a:bodyPr/>
        <a:lstStyle/>
        <a:p>
          <a:endParaRPr lang="uk-UA"/>
        </a:p>
      </dgm:t>
    </dgm:pt>
    <dgm:pt modelId="{088B65DD-E785-4FB0-ADDB-B940B095B0EA}">
      <dgm:prSet phldrT="[Текст]" custT="1"/>
      <dgm:spPr/>
      <dgm:t>
        <a:bodyPr/>
        <a:lstStyle/>
        <a:p>
          <a:r>
            <a:rPr lang="ru-RU" sz="1200" b="1" i="1" dirty="0" err="1" smtClean="0"/>
            <a:t>Хемосинтетики</a:t>
          </a:r>
          <a:endParaRPr lang="ru-RU" sz="500" b="1" i="1" dirty="0" smtClean="0"/>
        </a:p>
        <a:p>
          <a:r>
            <a:rPr lang="ru-RU" sz="1000" dirty="0" err="1" smtClean="0"/>
            <a:t>джерелом</a:t>
          </a:r>
          <a:endParaRPr lang="ru-RU" sz="1000" dirty="0" smtClean="0"/>
        </a:p>
        <a:p>
          <a:r>
            <a:rPr lang="ru-RU" sz="1000" dirty="0" err="1" smtClean="0"/>
            <a:t>енергії</a:t>
          </a:r>
          <a:r>
            <a:rPr lang="ru-RU" sz="1000" dirty="0" smtClean="0"/>
            <a:t>  є </a:t>
          </a:r>
          <a:r>
            <a:rPr lang="ru-RU" sz="1000" dirty="0" err="1" smtClean="0"/>
            <a:t>реакції</a:t>
          </a:r>
          <a:r>
            <a:rPr lang="ru-RU" sz="1000" dirty="0" smtClean="0"/>
            <a:t> </a:t>
          </a:r>
          <a:r>
            <a:rPr lang="ru-RU" sz="1000" dirty="0" err="1" smtClean="0"/>
            <a:t>окиснення</a:t>
          </a:r>
          <a:r>
            <a:rPr lang="ru-RU" sz="1000" dirty="0" smtClean="0"/>
            <a:t> </a:t>
          </a:r>
          <a:r>
            <a:rPr lang="ru-RU" sz="1000" dirty="0" err="1" smtClean="0"/>
            <a:t>неорганічних</a:t>
          </a:r>
          <a:r>
            <a:rPr lang="ru-RU" sz="1000" dirty="0" smtClean="0"/>
            <a:t> сполук </a:t>
          </a:r>
          <a:endParaRPr lang="uk-UA" sz="1000" dirty="0"/>
        </a:p>
      </dgm:t>
    </dgm:pt>
    <dgm:pt modelId="{97DF2BB9-BC69-4506-B209-3C92526F7823}" type="parTrans" cxnId="{AED66100-F039-4FF9-BF85-6B9FBD048E5C}">
      <dgm:prSet/>
      <dgm:spPr/>
      <dgm:t>
        <a:bodyPr/>
        <a:lstStyle/>
        <a:p>
          <a:endParaRPr lang="uk-UA"/>
        </a:p>
      </dgm:t>
    </dgm:pt>
    <dgm:pt modelId="{C6DF9F65-5050-4FCF-8B96-6D07F4488407}" type="sibTrans" cxnId="{AED66100-F039-4FF9-BF85-6B9FBD048E5C}">
      <dgm:prSet/>
      <dgm:spPr/>
      <dgm:t>
        <a:bodyPr/>
        <a:lstStyle/>
        <a:p>
          <a:endParaRPr lang="uk-UA"/>
        </a:p>
      </dgm:t>
    </dgm:pt>
    <dgm:pt modelId="{22008394-EC11-46A3-AE5A-5322E511214A}">
      <dgm:prSet phldrT="[Текст]" custT="1"/>
      <dgm:spPr/>
      <dgm:t>
        <a:bodyPr/>
        <a:lstStyle/>
        <a:p>
          <a:r>
            <a:rPr lang="ru-RU" sz="1200" b="1" i="1" dirty="0" err="1" smtClean="0"/>
            <a:t>Симбіотрофи</a:t>
          </a:r>
          <a:endParaRPr lang="ru-RU" sz="1200" b="1" i="1" dirty="0" smtClean="0"/>
        </a:p>
        <a:p>
          <a:r>
            <a:rPr lang="ru-RU" sz="1000" dirty="0" err="1" smtClean="0"/>
            <a:t>співіснування</a:t>
          </a:r>
          <a:r>
            <a:rPr lang="ru-RU" sz="1000" dirty="0" smtClean="0"/>
            <a:t> </a:t>
          </a:r>
          <a:endParaRPr lang="uk-UA" sz="1000" dirty="0"/>
        </a:p>
      </dgm:t>
    </dgm:pt>
    <dgm:pt modelId="{F2E18962-41BD-40C9-912D-E9261737DC78}" type="parTrans" cxnId="{D0A7837D-E142-4AA5-A732-61C2267B1066}">
      <dgm:prSet/>
      <dgm:spPr/>
      <dgm:t>
        <a:bodyPr/>
        <a:lstStyle/>
        <a:p>
          <a:endParaRPr lang="uk-UA"/>
        </a:p>
      </dgm:t>
    </dgm:pt>
    <dgm:pt modelId="{C61385E9-8BEC-4E91-AA11-8DC51B074E5B}" type="sibTrans" cxnId="{D0A7837D-E142-4AA5-A732-61C2267B1066}">
      <dgm:prSet/>
      <dgm:spPr/>
      <dgm:t>
        <a:bodyPr/>
        <a:lstStyle/>
        <a:p>
          <a:endParaRPr lang="uk-UA"/>
        </a:p>
      </dgm:t>
    </dgm:pt>
    <dgm:pt modelId="{B5807086-6E07-438C-97F6-5C047D12EA9E}">
      <dgm:prSet phldrT="[Текст]" custT="1"/>
      <dgm:spPr/>
      <dgm:t>
        <a:bodyPr/>
        <a:lstStyle/>
        <a:p>
          <a:r>
            <a:rPr lang="uk-UA" sz="1200" b="1" dirty="0" smtClean="0"/>
            <a:t>Фотосинтетики</a:t>
          </a:r>
        </a:p>
        <a:p>
          <a:r>
            <a:rPr lang="ru-RU" sz="1000" dirty="0" err="1" smtClean="0"/>
            <a:t>використовують</a:t>
          </a:r>
          <a:endParaRPr lang="ru-RU" sz="1000" dirty="0" smtClean="0"/>
        </a:p>
        <a:p>
          <a:r>
            <a:rPr lang="ru-RU" sz="1000" dirty="0" err="1" smtClean="0"/>
            <a:t>енергію</a:t>
          </a:r>
          <a:r>
            <a:rPr lang="ru-RU" sz="1000" dirty="0" smtClean="0"/>
            <a:t> </a:t>
          </a:r>
          <a:r>
            <a:rPr lang="ru-RU" sz="1000" dirty="0" err="1" smtClean="0"/>
            <a:t>світла</a:t>
          </a:r>
          <a:r>
            <a:rPr lang="ru-RU" sz="1000" dirty="0" smtClean="0"/>
            <a:t> для синтезу </a:t>
          </a:r>
          <a:r>
            <a:rPr lang="ru-RU" sz="1000" dirty="0" err="1" smtClean="0"/>
            <a:t>органічних</a:t>
          </a:r>
          <a:r>
            <a:rPr lang="ru-RU" sz="1000" dirty="0" smtClean="0"/>
            <a:t> </a:t>
          </a:r>
          <a:r>
            <a:rPr lang="ru-RU" sz="1000" dirty="0" err="1" smtClean="0"/>
            <a:t>речовин</a:t>
          </a:r>
          <a:endParaRPr lang="uk-UA" sz="1000" dirty="0"/>
        </a:p>
      </dgm:t>
    </dgm:pt>
    <dgm:pt modelId="{3A0C1935-F41D-4A30-B735-907F75F83DD3}" type="parTrans" cxnId="{4C262CC9-C748-4ED0-A89F-12039DC50C74}">
      <dgm:prSet/>
      <dgm:spPr/>
      <dgm:t>
        <a:bodyPr/>
        <a:lstStyle/>
        <a:p>
          <a:endParaRPr lang="uk-UA"/>
        </a:p>
      </dgm:t>
    </dgm:pt>
    <dgm:pt modelId="{CE964DFB-3E80-4FD4-8F76-290EA8F4974E}" type="sibTrans" cxnId="{4C262CC9-C748-4ED0-A89F-12039DC50C74}">
      <dgm:prSet/>
      <dgm:spPr/>
      <dgm:t>
        <a:bodyPr/>
        <a:lstStyle/>
        <a:p>
          <a:endParaRPr lang="uk-UA"/>
        </a:p>
      </dgm:t>
    </dgm:pt>
    <dgm:pt modelId="{1F7C21D6-8A98-4F79-BAB8-D7399E7218BF}" type="pres">
      <dgm:prSet presAssocID="{8EBEADE4-6F86-41CB-A41E-9955690A16CD}" presName="hierChild1" presStyleCnt="0">
        <dgm:presLayoutVars>
          <dgm:chPref val="1"/>
          <dgm:dir/>
          <dgm:animOne val="branch"/>
          <dgm:animLvl val="lvl"/>
          <dgm:resizeHandles/>
        </dgm:presLayoutVars>
      </dgm:prSet>
      <dgm:spPr/>
      <dgm:t>
        <a:bodyPr/>
        <a:lstStyle/>
        <a:p>
          <a:endParaRPr lang="uk-UA"/>
        </a:p>
      </dgm:t>
    </dgm:pt>
    <dgm:pt modelId="{8744F128-2F13-407D-B6A1-9AD140E0DA89}" type="pres">
      <dgm:prSet presAssocID="{0354E79A-BE8F-430B-96B3-E4614E19C093}" presName="hierRoot1" presStyleCnt="0"/>
      <dgm:spPr/>
    </dgm:pt>
    <dgm:pt modelId="{B04C94B2-9C80-4E37-A221-AC9475AC3C97}" type="pres">
      <dgm:prSet presAssocID="{0354E79A-BE8F-430B-96B3-E4614E19C093}" presName="composite" presStyleCnt="0"/>
      <dgm:spPr/>
    </dgm:pt>
    <dgm:pt modelId="{A7F1FCCF-EC4A-4CE9-8127-D37447F9D5F0}" type="pres">
      <dgm:prSet presAssocID="{0354E79A-BE8F-430B-96B3-E4614E19C093}" presName="image" presStyleLbl="node0" presStyleIdx="0" presStyleCnt="1" custScaleX="291764" custScaleY="258745" custLinFactNeighborX="-34053" custLinFactNeighborY="-80522"/>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CF33939B-C19A-4721-8B23-28C1C586D4DD}" type="pres">
      <dgm:prSet presAssocID="{0354E79A-BE8F-430B-96B3-E4614E19C093}" presName="text" presStyleLbl="revTx" presStyleIdx="0" presStyleCnt="8" custScaleX="302620" custLinFactX="46779" custLinFactNeighborX="100000" custLinFactNeighborY="-20356">
        <dgm:presLayoutVars>
          <dgm:chPref val="3"/>
        </dgm:presLayoutVars>
      </dgm:prSet>
      <dgm:spPr/>
      <dgm:t>
        <a:bodyPr/>
        <a:lstStyle/>
        <a:p>
          <a:endParaRPr lang="uk-UA"/>
        </a:p>
      </dgm:t>
    </dgm:pt>
    <dgm:pt modelId="{D3675F2D-93E3-4AA2-BE0E-A2568D1A87E6}" type="pres">
      <dgm:prSet presAssocID="{0354E79A-BE8F-430B-96B3-E4614E19C093}" presName="hierChild2" presStyleCnt="0"/>
      <dgm:spPr/>
    </dgm:pt>
    <dgm:pt modelId="{3D892E1B-EA15-4ED2-8785-BAC472368DDA}" type="pres">
      <dgm:prSet presAssocID="{7BE2010F-F7D8-4080-BA82-AE8051D48339}" presName="Name10" presStyleLbl="parChTrans1D2" presStyleIdx="0" presStyleCnt="2"/>
      <dgm:spPr/>
      <dgm:t>
        <a:bodyPr/>
        <a:lstStyle/>
        <a:p>
          <a:endParaRPr lang="uk-UA"/>
        </a:p>
      </dgm:t>
    </dgm:pt>
    <dgm:pt modelId="{BD9EDFFE-944E-40C1-84C7-4B6E37F348C8}" type="pres">
      <dgm:prSet presAssocID="{A5BF3713-A514-4107-BDAC-82135DA2D20C}" presName="hierRoot2" presStyleCnt="0"/>
      <dgm:spPr/>
    </dgm:pt>
    <dgm:pt modelId="{9385E319-4860-441B-835C-0A87F52B4214}" type="pres">
      <dgm:prSet presAssocID="{A5BF3713-A514-4107-BDAC-82135DA2D20C}" presName="composite2" presStyleCnt="0"/>
      <dgm:spPr/>
    </dgm:pt>
    <dgm:pt modelId="{CC36D497-41F0-40A4-B304-9764B75F1652}" type="pres">
      <dgm:prSet presAssocID="{A5BF3713-A514-4107-BDAC-82135DA2D20C}" presName="image2" presStyleLbl="node2" presStyleIdx="0" presStyleCnt="2" custScaleX="234689" custScaleY="234108"/>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280852B4-4788-4E5F-87C4-5BEC451C13BA}" type="pres">
      <dgm:prSet presAssocID="{A5BF3713-A514-4107-BDAC-82135DA2D20C}" presName="text2" presStyleLbl="revTx" presStyleIdx="1" presStyleCnt="8" custScaleX="217494" custLinFactX="25078" custLinFactNeighborX="100000" custLinFactNeighborY="-22416">
        <dgm:presLayoutVars>
          <dgm:chPref val="3"/>
        </dgm:presLayoutVars>
      </dgm:prSet>
      <dgm:spPr/>
      <dgm:t>
        <a:bodyPr/>
        <a:lstStyle/>
        <a:p>
          <a:endParaRPr lang="uk-UA"/>
        </a:p>
      </dgm:t>
    </dgm:pt>
    <dgm:pt modelId="{5128EDCA-4F0B-40F9-99BE-69A6AF526BA4}" type="pres">
      <dgm:prSet presAssocID="{A5BF3713-A514-4107-BDAC-82135DA2D20C}" presName="hierChild3" presStyleCnt="0"/>
      <dgm:spPr/>
    </dgm:pt>
    <dgm:pt modelId="{E6356148-494B-4E67-B5F7-FC5CD573A5AD}" type="pres">
      <dgm:prSet presAssocID="{BE38E8FC-978D-48C6-A007-FA657BE757D5}" presName="Name17" presStyleLbl="parChTrans1D3" presStyleIdx="0" presStyleCnt="5"/>
      <dgm:spPr/>
      <dgm:t>
        <a:bodyPr/>
        <a:lstStyle/>
        <a:p>
          <a:endParaRPr lang="uk-UA"/>
        </a:p>
      </dgm:t>
    </dgm:pt>
    <dgm:pt modelId="{9715DAB0-0AF6-4D78-A663-97878C9034AB}" type="pres">
      <dgm:prSet presAssocID="{2A3CAAA2-4003-4953-B88D-B1BBEACCC523}" presName="hierRoot3" presStyleCnt="0"/>
      <dgm:spPr/>
    </dgm:pt>
    <dgm:pt modelId="{1811D28B-5AA7-47EA-AD0F-5BC5AFDD737E}" type="pres">
      <dgm:prSet presAssocID="{2A3CAAA2-4003-4953-B88D-B1BBEACCC523}" presName="composite3" presStyleCnt="0"/>
      <dgm:spPr/>
    </dgm:pt>
    <dgm:pt modelId="{ECDF2FF5-8D19-4D38-8FE5-E2085546ACDF}" type="pres">
      <dgm:prSet presAssocID="{2A3CAAA2-4003-4953-B88D-B1BBEACCC523}" presName="image3" presStyleLbl="node3" presStyleIdx="0"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t>
        <a:bodyPr/>
        <a:lstStyle/>
        <a:p>
          <a:endParaRPr lang="uk-UA"/>
        </a:p>
      </dgm:t>
    </dgm:pt>
    <dgm:pt modelId="{7ED70AFC-A0E6-49F8-97BC-C7B3B778CEEE}" type="pres">
      <dgm:prSet presAssocID="{2A3CAAA2-4003-4953-B88D-B1BBEACCC523}" presName="text3" presStyleLbl="revTx" presStyleIdx="2" presStyleCnt="8" custScaleX="157294" custScaleY="257340" custLinFactNeighborX="20746" custLinFactNeighborY="50436">
        <dgm:presLayoutVars>
          <dgm:chPref val="3"/>
        </dgm:presLayoutVars>
      </dgm:prSet>
      <dgm:spPr/>
      <dgm:t>
        <a:bodyPr/>
        <a:lstStyle/>
        <a:p>
          <a:endParaRPr lang="uk-UA"/>
        </a:p>
      </dgm:t>
    </dgm:pt>
    <dgm:pt modelId="{81816185-1B1D-402C-8391-4E0AF64CFD12}" type="pres">
      <dgm:prSet presAssocID="{2A3CAAA2-4003-4953-B88D-B1BBEACCC523}" presName="hierChild4" presStyleCnt="0"/>
      <dgm:spPr/>
    </dgm:pt>
    <dgm:pt modelId="{5D3BD422-616D-4270-A167-62AB9745A8EF}" type="pres">
      <dgm:prSet presAssocID="{CBAE126E-B9FD-41B0-9F3D-AE158B60F367}" presName="Name17" presStyleLbl="parChTrans1D3" presStyleIdx="1" presStyleCnt="5"/>
      <dgm:spPr/>
      <dgm:t>
        <a:bodyPr/>
        <a:lstStyle/>
        <a:p>
          <a:endParaRPr lang="uk-UA"/>
        </a:p>
      </dgm:t>
    </dgm:pt>
    <dgm:pt modelId="{ECAC690C-DD62-40DD-BADA-E338C711B448}" type="pres">
      <dgm:prSet presAssocID="{61107B20-6E5D-435A-893B-518BB12FB2DC}" presName="hierRoot3" presStyleCnt="0"/>
      <dgm:spPr/>
    </dgm:pt>
    <dgm:pt modelId="{EFA1128B-2D59-483B-AB70-7B6DE29C1223}" type="pres">
      <dgm:prSet presAssocID="{61107B20-6E5D-435A-893B-518BB12FB2DC}" presName="composite3" presStyleCnt="0"/>
      <dgm:spPr/>
    </dgm:pt>
    <dgm:pt modelId="{3369E12C-1BB2-4C1D-B48C-A34E57E1B038}" type="pres">
      <dgm:prSet presAssocID="{61107B20-6E5D-435A-893B-518BB12FB2DC}" presName="image3" presStyleLbl="node3" presStyleIdx="1"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FCCFDBAE-E684-404C-9D9A-76AB8F50D72C}" type="pres">
      <dgm:prSet presAssocID="{61107B20-6E5D-435A-893B-518BB12FB2DC}" presName="text3" presStyleLbl="revTx" presStyleIdx="3" presStyleCnt="8" custScaleX="154997" custLinFactNeighborX="6444" custLinFactNeighborY="93644">
        <dgm:presLayoutVars>
          <dgm:chPref val="3"/>
        </dgm:presLayoutVars>
      </dgm:prSet>
      <dgm:spPr/>
      <dgm:t>
        <a:bodyPr/>
        <a:lstStyle/>
        <a:p>
          <a:endParaRPr lang="uk-UA"/>
        </a:p>
      </dgm:t>
    </dgm:pt>
    <dgm:pt modelId="{D8DB6E74-06F4-4F01-B204-4A9866040688}" type="pres">
      <dgm:prSet presAssocID="{61107B20-6E5D-435A-893B-518BB12FB2DC}" presName="hierChild4" presStyleCnt="0"/>
      <dgm:spPr/>
    </dgm:pt>
    <dgm:pt modelId="{348B5C38-A94C-4D54-B162-87E46C1B40C6}" type="pres">
      <dgm:prSet presAssocID="{F2E18962-41BD-40C9-912D-E9261737DC78}" presName="Name17" presStyleLbl="parChTrans1D3" presStyleIdx="2" presStyleCnt="5"/>
      <dgm:spPr/>
      <dgm:t>
        <a:bodyPr/>
        <a:lstStyle/>
        <a:p>
          <a:endParaRPr lang="uk-UA"/>
        </a:p>
      </dgm:t>
    </dgm:pt>
    <dgm:pt modelId="{DDB78F51-FADA-488E-A0B9-2A86DA3C706D}" type="pres">
      <dgm:prSet presAssocID="{22008394-EC11-46A3-AE5A-5322E511214A}" presName="hierRoot3" presStyleCnt="0"/>
      <dgm:spPr/>
    </dgm:pt>
    <dgm:pt modelId="{05106E68-98AB-4C3F-B31F-CDB8540D68D1}" type="pres">
      <dgm:prSet presAssocID="{22008394-EC11-46A3-AE5A-5322E511214A}" presName="composite3" presStyleCnt="0"/>
      <dgm:spPr/>
    </dgm:pt>
    <dgm:pt modelId="{31989A7B-CBF2-42CE-93FD-F4E2EB677A44}" type="pres">
      <dgm:prSet presAssocID="{22008394-EC11-46A3-AE5A-5322E511214A}" presName="image3" presStyleLbl="node3" presStyleIdx="2"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dgm:spPr>
    </dgm:pt>
    <dgm:pt modelId="{877D6450-DA74-4EB6-BC22-D1B9E84871D3}" type="pres">
      <dgm:prSet presAssocID="{22008394-EC11-46A3-AE5A-5322E511214A}" presName="text3" presStyleLbl="revTx" presStyleIdx="4" presStyleCnt="8" custScaleX="181747" custScaleY="167631" custLinFactY="31374" custLinFactNeighborX="-7873" custLinFactNeighborY="100000">
        <dgm:presLayoutVars>
          <dgm:chPref val="3"/>
        </dgm:presLayoutVars>
      </dgm:prSet>
      <dgm:spPr/>
      <dgm:t>
        <a:bodyPr/>
        <a:lstStyle/>
        <a:p>
          <a:endParaRPr lang="uk-UA"/>
        </a:p>
      </dgm:t>
    </dgm:pt>
    <dgm:pt modelId="{9C680F8F-8925-4B9D-9AB8-4467D46D994B}" type="pres">
      <dgm:prSet presAssocID="{22008394-EC11-46A3-AE5A-5322E511214A}" presName="hierChild4" presStyleCnt="0"/>
      <dgm:spPr/>
    </dgm:pt>
    <dgm:pt modelId="{CAF0093C-915A-4F7D-AD8E-7755A56436FE}" type="pres">
      <dgm:prSet presAssocID="{5B96B320-906D-4C23-86C7-B90FD3A81A41}" presName="Name10" presStyleLbl="parChTrans1D2" presStyleIdx="1" presStyleCnt="2"/>
      <dgm:spPr/>
      <dgm:t>
        <a:bodyPr/>
        <a:lstStyle/>
        <a:p>
          <a:endParaRPr lang="uk-UA"/>
        </a:p>
      </dgm:t>
    </dgm:pt>
    <dgm:pt modelId="{29AB18B1-55D6-469E-B148-092D04F2EF12}" type="pres">
      <dgm:prSet presAssocID="{69B3BD37-F9CC-4148-90BE-6551A18FC2FA}" presName="hierRoot2" presStyleCnt="0"/>
      <dgm:spPr/>
    </dgm:pt>
    <dgm:pt modelId="{51DE27EE-E4ED-4E30-B51E-38B44D6835F7}" type="pres">
      <dgm:prSet presAssocID="{69B3BD37-F9CC-4148-90BE-6551A18FC2FA}" presName="composite2" presStyleCnt="0"/>
      <dgm:spPr/>
    </dgm:pt>
    <dgm:pt modelId="{DF32A6D1-CC7D-41BF-89E3-76DB90A2B636}" type="pres">
      <dgm:prSet presAssocID="{69B3BD37-F9CC-4148-90BE-6551A18FC2FA}" presName="image2" presStyleLbl="node2" presStyleIdx="1" presStyleCnt="2" custScaleX="240826" custScaleY="22243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34000" r="-34000"/>
          </a:stretch>
        </a:blipFill>
      </dgm:spPr>
    </dgm:pt>
    <dgm:pt modelId="{A55AF9CB-523F-4619-9B74-EB1D3B73812E}" type="pres">
      <dgm:prSet presAssocID="{69B3BD37-F9CC-4148-90BE-6551A18FC2FA}" presName="text2" presStyleLbl="revTx" presStyleIdx="5" presStyleCnt="8" custScaleX="162088" custScaleY="71169" custLinFactNeighborX="47908" custLinFactNeighborY="-99369">
        <dgm:presLayoutVars>
          <dgm:chPref val="3"/>
        </dgm:presLayoutVars>
      </dgm:prSet>
      <dgm:spPr/>
      <dgm:t>
        <a:bodyPr/>
        <a:lstStyle/>
        <a:p>
          <a:endParaRPr lang="uk-UA"/>
        </a:p>
      </dgm:t>
    </dgm:pt>
    <dgm:pt modelId="{4944249A-9DC8-4DF9-8AF6-6B880677D3AC}" type="pres">
      <dgm:prSet presAssocID="{69B3BD37-F9CC-4148-90BE-6551A18FC2FA}" presName="hierChild3" presStyleCnt="0"/>
      <dgm:spPr/>
    </dgm:pt>
    <dgm:pt modelId="{D75E7727-E784-4E73-8296-A31E5DDFE965}" type="pres">
      <dgm:prSet presAssocID="{97DF2BB9-BC69-4506-B209-3C92526F7823}" presName="Name17" presStyleLbl="parChTrans1D3" presStyleIdx="3" presStyleCnt="5"/>
      <dgm:spPr/>
      <dgm:t>
        <a:bodyPr/>
        <a:lstStyle/>
        <a:p>
          <a:endParaRPr lang="uk-UA"/>
        </a:p>
      </dgm:t>
    </dgm:pt>
    <dgm:pt modelId="{778E6AC3-3322-48D5-B587-457082960B19}" type="pres">
      <dgm:prSet presAssocID="{088B65DD-E785-4FB0-ADDB-B940B095B0EA}" presName="hierRoot3" presStyleCnt="0"/>
      <dgm:spPr/>
    </dgm:pt>
    <dgm:pt modelId="{2BF5B013-782E-4880-B3A4-A656BAFC7F59}" type="pres">
      <dgm:prSet presAssocID="{088B65DD-E785-4FB0-ADDB-B940B095B0EA}" presName="composite3" presStyleCnt="0"/>
      <dgm:spPr/>
    </dgm:pt>
    <dgm:pt modelId="{7E75B8C6-1133-443F-8107-750CCA371B3E}" type="pres">
      <dgm:prSet presAssocID="{088B65DD-E785-4FB0-ADDB-B940B095B0EA}" presName="image3" presStyleLbl="node3" presStyleIdx="3"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22000" r="-22000"/>
          </a:stretch>
        </a:blipFill>
      </dgm:spPr>
      <dgm:t>
        <a:bodyPr/>
        <a:lstStyle/>
        <a:p>
          <a:endParaRPr lang="uk-UA"/>
        </a:p>
      </dgm:t>
    </dgm:pt>
    <dgm:pt modelId="{FA96F840-B932-4C31-99BC-858360158785}" type="pres">
      <dgm:prSet presAssocID="{088B65DD-E785-4FB0-ADDB-B940B095B0EA}" presName="text3" presStyleLbl="revTx" presStyleIdx="6" presStyleCnt="8" custScaleX="202279" custScaleY="200280" custLinFactY="62799" custLinFactNeighborX="-30084" custLinFactNeighborY="100000">
        <dgm:presLayoutVars>
          <dgm:chPref val="3"/>
        </dgm:presLayoutVars>
      </dgm:prSet>
      <dgm:spPr/>
      <dgm:t>
        <a:bodyPr/>
        <a:lstStyle/>
        <a:p>
          <a:endParaRPr lang="uk-UA"/>
        </a:p>
      </dgm:t>
    </dgm:pt>
    <dgm:pt modelId="{4FA1F0B4-B1F6-45FE-BB84-5DAD25029EEE}" type="pres">
      <dgm:prSet presAssocID="{088B65DD-E785-4FB0-ADDB-B940B095B0EA}" presName="hierChild4" presStyleCnt="0"/>
      <dgm:spPr/>
    </dgm:pt>
    <dgm:pt modelId="{93703ABF-0631-49D7-B15C-E3D211B8AE42}" type="pres">
      <dgm:prSet presAssocID="{3A0C1935-F41D-4A30-B735-907F75F83DD3}" presName="Name17" presStyleLbl="parChTrans1D3" presStyleIdx="4" presStyleCnt="5"/>
      <dgm:spPr/>
      <dgm:t>
        <a:bodyPr/>
        <a:lstStyle/>
        <a:p>
          <a:endParaRPr lang="uk-UA"/>
        </a:p>
      </dgm:t>
    </dgm:pt>
    <dgm:pt modelId="{5C440520-CAD1-418E-BDD1-1BF6F2B065CF}" type="pres">
      <dgm:prSet presAssocID="{B5807086-6E07-438C-97F6-5C047D12EA9E}" presName="hierRoot3" presStyleCnt="0"/>
      <dgm:spPr/>
    </dgm:pt>
    <dgm:pt modelId="{E41923D9-5403-4AAA-BE57-3FDD1A638D6A}" type="pres">
      <dgm:prSet presAssocID="{B5807086-6E07-438C-97F6-5C047D12EA9E}" presName="composite3" presStyleCnt="0"/>
      <dgm:spPr/>
    </dgm:pt>
    <dgm:pt modelId="{682DAF3A-4DF4-46C7-AEF5-0555598E83BA}" type="pres">
      <dgm:prSet presAssocID="{B5807086-6E07-438C-97F6-5C047D12EA9E}" presName="image3" presStyleLbl="node3" presStyleIdx="4" presStyleCnt="5"/>
      <dgm:spPr>
        <a:blipFill>
          <a:blip xmlns:r="http://schemas.openxmlformats.org/officeDocument/2006/relationships" r:embed="rId8">
            <a:extLst>
              <a:ext uri="{28A0092B-C50C-407E-A947-70E740481C1C}">
                <a14:useLocalDpi xmlns:a14="http://schemas.microsoft.com/office/drawing/2010/main" val="0"/>
              </a:ext>
            </a:extLst>
          </a:blip>
          <a:srcRect/>
          <a:stretch>
            <a:fillRect l="-19000" r="-19000"/>
          </a:stretch>
        </a:blipFill>
      </dgm:spPr>
      <dgm:t>
        <a:bodyPr/>
        <a:lstStyle/>
        <a:p>
          <a:endParaRPr lang="uk-UA"/>
        </a:p>
      </dgm:t>
    </dgm:pt>
    <dgm:pt modelId="{98E5B4D9-1C2D-4E62-BCFD-758EC5ADBDD8}" type="pres">
      <dgm:prSet presAssocID="{B5807086-6E07-438C-97F6-5C047D12EA9E}" presName="text3" presStyleLbl="revTx" presStyleIdx="7" presStyleCnt="8" custScaleX="204930" custScaleY="229441" custLinFactY="50252" custLinFactNeighborX="941" custLinFactNeighborY="100000">
        <dgm:presLayoutVars>
          <dgm:chPref val="3"/>
        </dgm:presLayoutVars>
      </dgm:prSet>
      <dgm:spPr/>
      <dgm:t>
        <a:bodyPr/>
        <a:lstStyle/>
        <a:p>
          <a:endParaRPr lang="uk-UA"/>
        </a:p>
      </dgm:t>
    </dgm:pt>
    <dgm:pt modelId="{0D036165-742F-4E1E-9572-8F0031AB81CA}" type="pres">
      <dgm:prSet presAssocID="{B5807086-6E07-438C-97F6-5C047D12EA9E}" presName="hierChild4" presStyleCnt="0"/>
      <dgm:spPr/>
    </dgm:pt>
  </dgm:ptLst>
  <dgm:cxnLst>
    <dgm:cxn modelId="{1E7BC8FF-8B28-4E07-8647-6688D4840037}" type="presOf" srcId="{2A3CAAA2-4003-4953-B88D-B1BBEACCC523}" destId="{7ED70AFC-A0E6-49F8-97BC-C7B3B778CEEE}" srcOrd="0" destOrd="0" presId="urn:microsoft.com/office/officeart/2009/layout/CirclePictureHierarchy"/>
    <dgm:cxn modelId="{A6855EF2-C6BE-422A-AC4F-C687D1C168E9}" srcId="{0354E79A-BE8F-430B-96B3-E4614E19C093}" destId="{A5BF3713-A514-4107-BDAC-82135DA2D20C}" srcOrd="0" destOrd="0" parTransId="{7BE2010F-F7D8-4080-BA82-AE8051D48339}" sibTransId="{F4C59EEA-A82D-4C6A-BC15-A1F8BC59A7E9}"/>
    <dgm:cxn modelId="{B1F5DE09-1CFD-4919-9C6D-9A7D21DA63EE}" type="presOf" srcId="{BE38E8FC-978D-48C6-A007-FA657BE757D5}" destId="{E6356148-494B-4E67-B5F7-FC5CD573A5AD}" srcOrd="0" destOrd="0" presId="urn:microsoft.com/office/officeart/2009/layout/CirclePictureHierarchy"/>
    <dgm:cxn modelId="{42EF019E-5373-4371-BDD3-0B3FCF1606DB}" type="presOf" srcId="{97DF2BB9-BC69-4506-B209-3C92526F7823}" destId="{D75E7727-E784-4E73-8296-A31E5DDFE965}" srcOrd="0" destOrd="0" presId="urn:microsoft.com/office/officeart/2009/layout/CirclePictureHierarchy"/>
    <dgm:cxn modelId="{C87E9F1F-34CD-43DD-A57C-E1E26232BBB1}" type="presOf" srcId="{8EBEADE4-6F86-41CB-A41E-9955690A16CD}" destId="{1F7C21D6-8A98-4F79-BAB8-D7399E7218BF}" srcOrd="0" destOrd="0" presId="urn:microsoft.com/office/officeart/2009/layout/CirclePictureHierarchy"/>
    <dgm:cxn modelId="{1A62C0A0-BB89-43BB-9045-78500D90ABCB}" type="presOf" srcId="{3A0C1935-F41D-4A30-B735-907F75F83DD3}" destId="{93703ABF-0631-49D7-B15C-E3D211B8AE42}" srcOrd="0" destOrd="0" presId="urn:microsoft.com/office/officeart/2009/layout/CirclePictureHierarchy"/>
    <dgm:cxn modelId="{B3492614-8EAF-4B34-964A-18ADDE9866CE}" type="presOf" srcId="{088B65DD-E785-4FB0-ADDB-B940B095B0EA}" destId="{FA96F840-B932-4C31-99BC-858360158785}" srcOrd="0" destOrd="0" presId="urn:microsoft.com/office/officeart/2009/layout/CirclePictureHierarchy"/>
    <dgm:cxn modelId="{BC06A8DC-D628-4997-AE4A-47574977B16B}" type="presOf" srcId="{7BE2010F-F7D8-4080-BA82-AE8051D48339}" destId="{3D892E1B-EA15-4ED2-8785-BAC472368DDA}" srcOrd="0" destOrd="0" presId="urn:microsoft.com/office/officeart/2009/layout/CirclePictureHierarchy"/>
    <dgm:cxn modelId="{7B87ADE4-0B24-453A-9D16-9E50C63D384D}" srcId="{A5BF3713-A514-4107-BDAC-82135DA2D20C}" destId="{61107B20-6E5D-435A-893B-518BB12FB2DC}" srcOrd="1" destOrd="0" parTransId="{CBAE126E-B9FD-41B0-9F3D-AE158B60F367}" sibTransId="{3F2B7177-4EFF-4A86-999D-458C6176F0C7}"/>
    <dgm:cxn modelId="{9ED1D287-1739-4F46-AF79-907ECEB7C48C}" type="presOf" srcId="{22008394-EC11-46A3-AE5A-5322E511214A}" destId="{877D6450-DA74-4EB6-BC22-D1B9E84871D3}" srcOrd="0" destOrd="0" presId="urn:microsoft.com/office/officeart/2009/layout/CirclePictureHierarchy"/>
    <dgm:cxn modelId="{D0A7837D-E142-4AA5-A732-61C2267B1066}" srcId="{A5BF3713-A514-4107-BDAC-82135DA2D20C}" destId="{22008394-EC11-46A3-AE5A-5322E511214A}" srcOrd="2" destOrd="0" parTransId="{F2E18962-41BD-40C9-912D-E9261737DC78}" sibTransId="{C61385E9-8BEC-4E91-AA11-8DC51B074E5B}"/>
    <dgm:cxn modelId="{7F3BC285-A233-4A60-A28E-ECB234059281}" srcId="{A5BF3713-A514-4107-BDAC-82135DA2D20C}" destId="{2A3CAAA2-4003-4953-B88D-B1BBEACCC523}" srcOrd="0" destOrd="0" parTransId="{BE38E8FC-978D-48C6-A007-FA657BE757D5}" sibTransId="{CD6C2F21-87D2-4DC5-8FA8-049115327A6A}"/>
    <dgm:cxn modelId="{E38EB5CB-D897-4FF9-A0CD-5918D81DCA2B}" type="presOf" srcId="{CBAE126E-B9FD-41B0-9F3D-AE158B60F367}" destId="{5D3BD422-616D-4270-A167-62AB9745A8EF}" srcOrd="0" destOrd="0" presId="urn:microsoft.com/office/officeart/2009/layout/CirclePictureHierarchy"/>
    <dgm:cxn modelId="{4320563C-B269-46FF-9D01-1053B66931B2}" srcId="{0354E79A-BE8F-430B-96B3-E4614E19C093}" destId="{69B3BD37-F9CC-4148-90BE-6551A18FC2FA}" srcOrd="1" destOrd="0" parTransId="{5B96B320-906D-4C23-86C7-B90FD3A81A41}" sibTransId="{35508DB6-0265-47E1-B36A-1CEE8E3E2D40}"/>
    <dgm:cxn modelId="{CC5C1F52-71DA-4B44-ACE9-95775582A003}" type="presOf" srcId="{B5807086-6E07-438C-97F6-5C047D12EA9E}" destId="{98E5B4D9-1C2D-4E62-BCFD-758EC5ADBDD8}" srcOrd="0" destOrd="0" presId="urn:microsoft.com/office/officeart/2009/layout/CirclePictureHierarchy"/>
    <dgm:cxn modelId="{211EBDF1-04BA-4E3F-8EEB-6EF493F09778}" type="presOf" srcId="{5B96B320-906D-4C23-86C7-B90FD3A81A41}" destId="{CAF0093C-915A-4F7D-AD8E-7755A56436FE}" srcOrd="0" destOrd="0" presId="urn:microsoft.com/office/officeart/2009/layout/CirclePictureHierarchy"/>
    <dgm:cxn modelId="{AED66100-F039-4FF9-BF85-6B9FBD048E5C}" srcId="{69B3BD37-F9CC-4148-90BE-6551A18FC2FA}" destId="{088B65DD-E785-4FB0-ADDB-B940B095B0EA}" srcOrd="0" destOrd="0" parTransId="{97DF2BB9-BC69-4506-B209-3C92526F7823}" sibTransId="{C6DF9F65-5050-4FCF-8B96-6D07F4488407}"/>
    <dgm:cxn modelId="{B542C70B-F9BD-4D33-95BA-253E43C26E1C}" type="presOf" srcId="{0354E79A-BE8F-430B-96B3-E4614E19C093}" destId="{CF33939B-C19A-4721-8B23-28C1C586D4DD}" srcOrd="0" destOrd="0" presId="urn:microsoft.com/office/officeart/2009/layout/CirclePictureHierarchy"/>
    <dgm:cxn modelId="{9C373720-5906-4F9D-8B98-3E7113FD5B0D}" srcId="{8EBEADE4-6F86-41CB-A41E-9955690A16CD}" destId="{0354E79A-BE8F-430B-96B3-E4614E19C093}" srcOrd="0" destOrd="0" parTransId="{9C0F787E-AA19-48BD-84C3-F544368E25F3}" sibTransId="{A8BEF143-67DC-44D0-996B-BB5CDF381D16}"/>
    <dgm:cxn modelId="{AB39E98B-DB59-4BFA-86B7-30CEEFA06FA9}" type="presOf" srcId="{F2E18962-41BD-40C9-912D-E9261737DC78}" destId="{348B5C38-A94C-4D54-B162-87E46C1B40C6}" srcOrd="0" destOrd="0" presId="urn:microsoft.com/office/officeart/2009/layout/CirclePictureHierarchy"/>
    <dgm:cxn modelId="{59AFFF04-26E5-4FD1-94A0-C6BEA06F61DC}" type="presOf" srcId="{69B3BD37-F9CC-4148-90BE-6551A18FC2FA}" destId="{A55AF9CB-523F-4619-9B74-EB1D3B73812E}" srcOrd="0" destOrd="0" presId="urn:microsoft.com/office/officeart/2009/layout/CirclePictureHierarchy"/>
    <dgm:cxn modelId="{4C262CC9-C748-4ED0-A89F-12039DC50C74}" srcId="{69B3BD37-F9CC-4148-90BE-6551A18FC2FA}" destId="{B5807086-6E07-438C-97F6-5C047D12EA9E}" srcOrd="1" destOrd="0" parTransId="{3A0C1935-F41D-4A30-B735-907F75F83DD3}" sibTransId="{CE964DFB-3E80-4FD4-8F76-290EA8F4974E}"/>
    <dgm:cxn modelId="{AF3E5028-E592-4E68-A17A-74AF6B8C356C}" type="presOf" srcId="{A5BF3713-A514-4107-BDAC-82135DA2D20C}" destId="{280852B4-4788-4E5F-87C4-5BEC451C13BA}" srcOrd="0" destOrd="0" presId="urn:microsoft.com/office/officeart/2009/layout/CirclePictureHierarchy"/>
    <dgm:cxn modelId="{A1914D6C-0FB5-4D25-9925-93AF06F5559F}" type="presOf" srcId="{61107B20-6E5D-435A-893B-518BB12FB2DC}" destId="{FCCFDBAE-E684-404C-9D9A-76AB8F50D72C}" srcOrd="0" destOrd="0" presId="urn:microsoft.com/office/officeart/2009/layout/CirclePictureHierarchy"/>
    <dgm:cxn modelId="{4E38BC38-B25F-41B5-96D7-0A9705C11F82}" type="presParOf" srcId="{1F7C21D6-8A98-4F79-BAB8-D7399E7218BF}" destId="{8744F128-2F13-407D-B6A1-9AD140E0DA89}" srcOrd="0" destOrd="0" presId="urn:microsoft.com/office/officeart/2009/layout/CirclePictureHierarchy"/>
    <dgm:cxn modelId="{0C6E6BFB-B92E-47C1-8AB1-9384E851139D}" type="presParOf" srcId="{8744F128-2F13-407D-B6A1-9AD140E0DA89}" destId="{B04C94B2-9C80-4E37-A221-AC9475AC3C97}" srcOrd="0" destOrd="0" presId="urn:microsoft.com/office/officeart/2009/layout/CirclePictureHierarchy"/>
    <dgm:cxn modelId="{2B14AFD0-7E22-4459-B8F6-9EE3701C5E86}" type="presParOf" srcId="{B04C94B2-9C80-4E37-A221-AC9475AC3C97}" destId="{A7F1FCCF-EC4A-4CE9-8127-D37447F9D5F0}" srcOrd="0" destOrd="0" presId="urn:microsoft.com/office/officeart/2009/layout/CirclePictureHierarchy"/>
    <dgm:cxn modelId="{74960E63-26FF-4AE6-83E2-0D07441DF48B}" type="presParOf" srcId="{B04C94B2-9C80-4E37-A221-AC9475AC3C97}" destId="{CF33939B-C19A-4721-8B23-28C1C586D4DD}" srcOrd="1" destOrd="0" presId="urn:microsoft.com/office/officeart/2009/layout/CirclePictureHierarchy"/>
    <dgm:cxn modelId="{468C3E35-E605-451D-A959-DF160939F3EF}" type="presParOf" srcId="{8744F128-2F13-407D-B6A1-9AD140E0DA89}" destId="{D3675F2D-93E3-4AA2-BE0E-A2568D1A87E6}" srcOrd="1" destOrd="0" presId="urn:microsoft.com/office/officeart/2009/layout/CirclePictureHierarchy"/>
    <dgm:cxn modelId="{EE2A7D0B-371D-494E-BB4A-6090497EC5DA}" type="presParOf" srcId="{D3675F2D-93E3-4AA2-BE0E-A2568D1A87E6}" destId="{3D892E1B-EA15-4ED2-8785-BAC472368DDA}" srcOrd="0" destOrd="0" presId="urn:microsoft.com/office/officeart/2009/layout/CirclePictureHierarchy"/>
    <dgm:cxn modelId="{C2153626-6CA1-4E5C-BD1B-33DB1A3F5222}" type="presParOf" srcId="{D3675F2D-93E3-4AA2-BE0E-A2568D1A87E6}" destId="{BD9EDFFE-944E-40C1-84C7-4B6E37F348C8}" srcOrd="1" destOrd="0" presId="urn:microsoft.com/office/officeart/2009/layout/CirclePictureHierarchy"/>
    <dgm:cxn modelId="{EAD2516C-7042-4FEC-B590-ED1A01088812}" type="presParOf" srcId="{BD9EDFFE-944E-40C1-84C7-4B6E37F348C8}" destId="{9385E319-4860-441B-835C-0A87F52B4214}" srcOrd="0" destOrd="0" presId="urn:microsoft.com/office/officeart/2009/layout/CirclePictureHierarchy"/>
    <dgm:cxn modelId="{CAA14FD7-9A84-48F7-8239-3898ACD72FC3}" type="presParOf" srcId="{9385E319-4860-441B-835C-0A87F52B4214}" destId="{CC36D497-41F0-40A4-B304-9764B75F1652}" srcOrd="0" destOrd="0" presId="urn:microsoft.com/office/officeart/2009/layout/CirclePictureHierarchy"/>
    <dgm:cxn modelId="{1A46470F-41A2-4810-9D1B-AECFA6628082}" type="presParOf" srcId="{9385E319-4860-441B-835C-0A87F52B4214}" destId="{280852B4-4788-4E5F-87C4-5BEC451C13BA}" srcOrd="1" destOrd="0" presId="urn:microsoft.com/office/officeart/2009/layout/CirclePictureHierarchy"/>
    <dgm:cxn modelId="{DB743C2B-171A-4377-B84D-41A70CAC8366}" type="presParOf" srcId="{BD9EDFFE-944E-40C1-84C7-4B6E37F348C8}" destId="{5128EDCA-4F0B-40F9-99BE-69A6AF526BA4}" srcOrd="1" destOrd="0" presId="urn:microsoft.com/office/officeart/2009/layout/CirclePictureHierarchy"/>
    <dgm:cxn modelId="{0916BD16-B3BC-4DF5-8310-78858089CB54}" type="presParOf" srcId="{5128EDCA-4F0B-40F9-99BE-69A6AF526BA4}" destId="{E6356148-494B-4E67-B5F7-FC5CD573A5AD}" srcOrd="0" destOrd="0" presId="urn:microsoft.com/office/officeart/2009/layout/CirclePictureHierarchy"/>
    <dgm:cxn modelId="{B3D78365-398B-46F4-9E43-03B519B06368}" type="presParOf" srcId="{5128EDCA-4F0B-40F9-99BE-69A6AF526BA4}" destId="{9715DAB0-0AF6-4D78-A663-97878C9034AB}" srcOrd="1" destOrd="0" presId="urn:microsoft.com/office/officeart/2009/layout/CirclePictureHierarchy"/>
    <dgm:cxn modelId="{F5A2499C-9AF3-4AAF-A105-F84DDA338184}" type="presParOf" srcId="{9715DAB0-0AF6-4D78-A663-97878C9034AB}" destId="{1811D28B-5AA7-47EA-AD0F-5BC5AFDD737E}" srcOrd="0" destOrd="0" presId="urn:microsoft.com/office/officeart/2009/layout/CirclePictureHierarchy"/>
    <dgm:cxn modelId="{E723CC2C-2A54-4C8E-8DEA-58C2C4C2F8CD}" type="presParOf" srcId="{1811D28B-5AA7-47EA-AD0F-5BC5AFDD737E}" destId="{ECDF2FF5-8D19-4D38-8FE5-E2085546ACDF}" srcOrd="0" destOrd="0" presId="urn:microsoft.com/office/officeart/2009/layout/CirclePictureHierarchy"/>
    <dgm:cxn modelId="{6C7EAC9D-4A50-4378-A4CD-713DF37545B2}" type="presParOf" srcId="{1811D28B-5AA7-47EA-AD0F-5BC5AFDD737E}" destId="{7ED70AFC-A0E6-49F8-97BC-C7B3B778CEEE}" srcOrd="1" destOrd="0" presId="urn:microsoft.com/office/officeart/2009/layout/CirclePictureHierarchy"/>
    <dgm:cxn modelId="{5D39B6FF-5A33-4EDC-BFC8-6891F5CDD564}" type="presParOf" srcId="{9715DAB0-0AF6-4D78-A663-97878C9034AB}" destId="{81816185-1B1D-402C-8391-4E0AF64CFD12}" srcOrd="1" destOrd="0" presId="urn:microsoft.com/office/officeart/2009/layout/CirclePictureHierarchy"/>
    <dgm:cxn modelId="{A4035B81-57C4-4372-A85E-064074C37B1A}" type="presParOf" srcId="{5128EDCA-4F0B-40F9-99BE-69A6AF526BA4}" destId="{5D3BD422-616D-4270-A167-62AB9745A8EF}" srcOrd="2" destOrd="0" presId="urn:microsoft.com/office/officeart/2009/layout/CirclePictureHierarchy"/>
    <dgm:cxn modelId="{23CABD79-7E97-4CFF-8DEF-CAB0418F454C}" type="presParOf" srcId="{5128EDCA-4F0B-40F9-99BE-69A6AF526BA4}" destId="{ECAC690C-DD62-40DD-BADA-E338C711B448}" srcOrd="3" destOrd="0" presId="urn:microsoft.com/office/officeart/2009/layout/CirclePictureHierarchy"/>
    <dgm:cxn modelId="{4BCF4522-71D0-45BF-A42F-8D93A83874A1}" type="presParOf" srcId="{ECAC690C-DD62-40DD-BADA-E338C711B448}" destId="{EFA1128B-2D59-483B-AB70-7B6DE29C1223}" srcOrd="0" destOrd="0" presId="urn:microsoft.com/office/officeart/2009/layout/CirclePictureHierarchy"/>
    <dgm:cxn modelId="{ED5C4905-DA34-49BE-A2BA-688B64665260}" type="presParOf" srcId="{EFA1128B-2D59-483B-AB70-7B6DE29C1223}" destId="{3369E12C-1BB2-4C1D-B48C-A34E57E1B038}" srcOrd="0" destOrd="0" presId="urn:microsoft.com/office/officeart/2009/layout/CirclePictureHierarchy"/>
    <dgm:cxn modelId="{F7A427E0-E89E-4EC0-AF0B-26D8C342181C}" type="presParOf" srcId="{EFA1128B-2D59-483B-AB70-7B6DE29C1223}" destId="{FCCFDBAE-E684-404C-9D9A-76AB8F50D72C}" srcOrd="1" destOrd="0" presId="urn:microsoft.com/office/officeart/2009/layout/CirclePictureHierarchy"/>
    <dgm:cxn modelId="{13629F93-22AE-4BDC-A2FE-EC44F708F179}" type="presParOf" srcId="{ECAC690C-DD62-40DD-BADA-E338C711B448}" destId="{D8DB6E74-06F4-4F01-B204-4A9866040688}" srcOrd="1" destOrd="0" presId="urn:microsoft.com/office/officeart/2009/layout/CirclePictureHierarchy"/>
    <dgm:cxn modelId="{DB19AF55-392F-4562-A818-659FBA9441B7}" type="presParOf" srcId="{5128EDCA-4F0B-40F9-99BE-69A6AF526BA4}" destId="{348B5C38-A94C-4D54-B162-87E46C1B40C6}" srcOrd="4" destOrd="0" presId="urn:microsoft.com/office/officeart/2009/layout/CirclePictureHierarchy"/>
    <dgm:cxn modelId="{95992D5B-75AA-4716-B2A9-F264C8CBB642}" type="presParOf" srcId="{5128EDCA-4F0B-40F9-99BE-69A6AF526BA4}" destId="{DDB78F51-FADA-488E-A0B9-2A86DA3C706D}" srcOrd="5" destOrd="0" presId="urn:microsoft.com/office/officeart/2009/layout/CirclePictureHierarchy"/>
    <dgm:cxn modelId="{1A402289-EF60-4155-95A6-570462EFF024}" type="presParOf" srcId="{DDB78F51-FADA-488E-A0B9-2A86DA3C706D}" destId="{05106E68-98AB-4C3F-B31F-CDB8540D68D1}" srcOrd="0" destOrd="0" presId="urn:microsoft.com/office/officeart/2009/layout/CirclePictureHierarchy"/>
    <dgm:cxn modelId="{064D83B1-5D8D-4DF9-9BB8-036D691508F5}" type="presParOf" srcId="{05106E68-98AB-4C3F-B31F-CDB8540D68D1}" destId="{31989A7B-CBF2-42CE-93FD-F4E2EB677A44}" srcOrd="0" destOrd="0" presId="urn:microsoft.com/office/officeart/2009/layout/CirclePictureHierarchy"/>
    <dgm:cxn modelId="{E6FDB2BC-F543-4C27-A68A-D509FCAB5C9E}" type="presParOf" srcId="{05106E68-98AB-4C3F-B31F-CDB8540D68D1}" destId="{877D6450-DA74-4EB6-BC22-D1B9E84871D3}" srcOrd="1" destOrd="0" presId="urn:microsoft.com/office/officeart/2009/layout/CirclePictureHierarchy"/>
    <dgm:cxn modelId="{ABCC3E07-8EDD-4E3A-912C-8E61CCA69471}" type="presParOf" srcId="{DDB78F51-FADA-488E-A0B9-2A86DA3C706D}" destId="{9C680F8F-8925-4B9D-9AB8-4467D46D994B}" srcOrd="1" destOrd="0" presId="urn:microsoft.com/office/officeart/2009/layout/CirclePictureHierarchy"/>
    <dgm:cxn modelId="{C27ADE5B-4E73-43B2-94B7-972C507386E6}" type="presParOf" srcId="{D3675F2D-93E3-4AA2-BE0E-A2568D1A87E6}" destId="{CAF0093C-915A-4F7D-AD8E-7755A56436FE}" srcOrd="2" destOrd="0" presId="urn:microsoft.com/office/officeart/2009/layout/CirclePictureHierarchy"/>
    <dgm:cxn modelId="{46788CCF-3A15-4120-AFB1-677046EFB478}" type="presParOf" srcId="{D3675F2D-93E3-4AA2-BE0E-A2568D1A87E6}" destId="{29AB18B1-55D6-469E-B148-092D04F2EF12}" srcOrd="3" destOrd="0" presId="urn:microsoft.com/office/officeart/2009/layout/CirclePictureHierarchy"/>
    <dgm:cxn modelId="{2A468C7A-8F9B-4CD8-8AD7-1AF0B7DFE14D}" type="presParOf" srcId="{29AB18B1-55D6-469E-B148-092D04F2EF12}" destId="{51DE27EE-E4ED-4E30-B51E-38B44D6835F7}" srcOrd="0" destOrd="0" presId="urn:microsoft.com/office/officeart/2009/layout/CirclePictureHierarchy"/>
    <dgm:cxn modelId="{234411ED-960C-4EEB-A922-80EE86B0E1E2}" type="presParOf" srcId="{51DE27EE-E4ED-4E30-B51E-38B44D6835F7}" destId="{DF32A6D1-CC7D-41BF-89E3-76DB90A2B636}" srcOrd="0" destOrd="0" presId="urn:microsoft.com/office/officeart/2009/layout/CirclePictureHierarchy"/>
    <dgm:cxn modelId="{1B92066B-80ED-43DC-9191-492A5EE4E483}" type="presParOf" srcId="{51DE27EE-E4ED-4E30-B51E-38B44D6835F7}" destId="{A55AF9CB-523F-4619-9B74-EB1D3B73812E}" srcOrd="1" destOrd="0" presId="urn:microsoft.com/office/officeart/2009/layout/CirclePictureHierarchy"/>
    <dgm:cxn modelId="{CF04FBE2-586A-457D-AEE9-A2286056F410}" type="presParOf" srcId="{29AB18B1-55D6-469E-B148-092D04F2EF12}" destId="{4944249A-9DC8-4DF9-8AF6-6B880677D3AC}" srcOrd="1" destOrd="0" presId="urn:microsoft.com/office/officeart/2009/layout/CirclePictureHierarchy"/>
    <dgm:cxn modelId="{BBD04510-477E-4779-A307-6A2A11B37D27}" type="presParOf" srcId="{4944249A-9DC8-4DF9-8AF6-6B880677D3AC}" destId="{D75E7727-E784-4E73-8296-A31E5DDFE965}" srcOrd="0" destOrd="0" presId="urn:microsoft.com/office/officeart/2009/layout/CirclePictureHierarchy"/>
    <dgm:cxn modelId="{D6276E34-E566-49E2-BD66-2762CB094A1C}" type="presParOf" srcId="{4944249A-9DC8-4DF9-8AF6-6B880677D3AC}" destId="{778E6AC3-3322-48D5-B587-457082960B19}" srcOrd="1" destOrd="0" presId="urn:microsoft.com/office/officeart/2009/layout/CirclePictureHierarchy"/>
    <dgm:cxn modelId="{C13BA8DC-2DE8-4C97-85FC-5A055103B896}" type="presParOf" srcId="{778E6AC3-3322-48D5-B587-457082960B19}" destId="{2BF5B013-782E-4880-B3A4-A656BAFC7F59}" srcOrd="0" destOrd="0" presId="urn:microsoft.com/office/officeart/2009/layout/CirclePictureHierarchy"/>
    <dgm:cxn modelId="{5A1633D8-CC23-4B33-A307-0DF87A0042F0}" type="presParOf" srcId="{2BF5B013-782E-4880-B3A4-A656BAFC7F59}" destId="{7E75B8C6-1133-443F-8107-750CCA371B3E}" srcOrd="0" destOrd="0" presId="urn:microsoft.com/office/officeart/2009/layout/CirclePictureHierarchy"/>
    <dgm:cxn modelId="{B9BF4871-0144-4380-9A2A-70E3DB2B3C1B}" type="presParOf" srcId="{2BF5B013-782E-4880-B3A4-A656BAFC7F59}" destId="{FA96F840-B932-4C31-99BC-858360158785}" srcOrd="1" destOrd="0" presId="urn:microsoft.com/office/officeart/2009/layout/CirclePictureHierarchy"/>
    <dgm:cxn modelId="{2EAF56A1-1320-4A9B-A7B2-F5E6767B42CC}" type="presParOf" srcId="{778E6AC3-3322-48D5-B587-457082960B19}" destId="{4FA1F0B4-B1F6-45FE-BB84-5DAD25029EEE}" srcOrd="1" destOrd="0" presId="urn:microsoft.com/office/officeart/2009/layout/CirclePictureHierarchy"/>
    <dgm:cxn modelId="{4D7849C4-0551-42E0-83B4-97176F5D6F01}" type="presParOf" srcId="{4944249A-9DC8-4DF9-8AF6-6B880677D3AC}" destId="{93703ABF-0631-49D7-B15C-E3D211B8AE42}" srcOrd="2" destOrd="0" presId="urn:microsoft.com/office/officeart/2009/layout/CirclePictureHierarchy"/>
    <dgm:cxn modelId="{331F6520-79B7-44E4-B0BD-64E1E34B3034}" type="presParOf" srcId="{4944249A-9DC8-4DF9-8AF6-6B880677D3AC}" destId="{5C440520-CAD1-418E-BDD1-1BF6F2B065CF}" srcOrd="3" destOrd="0" presId="urn:microsoft.com/office/officeart/2009/layout/CirclePictureHierarchy"/>
    <dgm:cxn modelId="{465D12D2-FCED-4D70-8EBF-5859B0A3DB4F}" type="presParOf" srcId="{5C440520-CAD1-418E-BDD1-1BF6F2B065CF}" destId="{E41923D9-5403-4AAA-BE57-3FDD1A638D6A}" srcOrd="0" destOrd="0" presId="urn:microsoft.com/office/officeart/2009/layout/CirclePictureHierarchy"/>
    <dgm:cxn modelId="{E705D1EE-3612-4F95-A772-167E410D54ED}" type="presParOf" srcId="{E41923D9-5403-4AAA-BE57-3FDD1A638D6A}" destId="{682DAF3A-4DF4-46C7-AEF5-0555598E83BA}" srcOrd="0" destOrd="0" presId="urn:microsoft.com/office/officeart/2009/layout/CirclePictureHierarchy"/>
    <dgm:cxn modelId="{7C92FC10-C481-4493-AB8E-46653359FAD1}" type="presParOf" srcId="{E41923D9-5403-4AAA-BE57-3FDD1A638D6A}" destId="{98E5B4D9-1C2D-4E62-BCFD-758EC5ADBDD8}" srcOrd="1" destOrd="0" presId="urn:microsoft.com/office/officeart/2009/layout/CirclePictureHierarchy"/>
    <dgm:cxn modelId="{4C62B159-588B-482B-99DD-C984B8D06F27}" type="presParOf" srcId="{5C440520-CAD1-418E-BDD1-1BF6F2B065CF}" destId="{0D036165-742F-4E1E-9572-8F0031AB81CA}"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926F9-A84E-4D38-AE1F-D9C32837201C}">
      <dsp:nvSpPr>
        <dsp:cNvPr id="0" name=""/>
        <dsp:cNvSpPr/>
      </dsp:nvSpPr>
      <dsp:spPr>
        <a:xfrm>
          <a:off x="886892" y="2032000"/>
          <a:ext cx="506536" cy="482599"/>
        </a:xfrm>
        <a:custGeom>
          <a:avLst/>
          <a:gdLst/>
          <a:ahLst/>
          <a:cxnLst/>
          <a:rect l="0" t="0" r="0" b="0"/>
          <a:pathLst>
            <a:path>
              <a:moveTo>
                <a:pt x="0" y="0"/>
              </a:moveTo>
              <a:lnTo>
                <a:pt x="253268" y="0"/>
              </a:lnTo>
              <a:lnTo>
                <a:pt x="253268" y="482599"/>
              </a:lnTo>
              <a:lnTo>
                <a:pt x="506536" y="4825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1122669" y="2255809"/>
        <a:ext cx="34981" cy="34981"/>
      </dsp:txXfrm>
    </dsp:sp>
    <dsp:sp modelId="{76FFB88A-6DA8-4A8A-BE57-854095FF039C}">
      <dsp:nvSpPr>
        <dsp:cNvPr id="0" name=""/>
        <dsp:cNvSpPr/>
      </dsp:nvSpPr>
      <dsp:spPr>
        <a:xfrm>
          <a:off x="886892" y="1549399"/>
          <a:ext cx="506536" cy="482600"/>
        </a:xfrm>
        <a:custGeom>
          <a:avLst/>
          <a:gdLst/>
          <a:ahLst/>
          <a:cxnLst/>
          <a:rect l="0" t="0" r="0" b="0"/>
          <a:pathLst>
            <a:path>
              <a:moveTo>
                <a:pt x="0" y="482600"/>
              </a:moveTo>
              <a:lnTo>
                <a:pt x="253268" y="482600"/>
              </a:lnTo>
              <a:lnTo>
                <a:pt x="253268" y="0"/>
              </a:lnTo>
              <a:lnTo>
                <a:pt x="506536"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1122669" y="1773209"/>
        <a:ext cx="34981" cy="34981"/>
      </dsp:txXfrm>
    </dsp:sp>
    <dsp:sp modelId="{445546F7-3082-4677-AF61-2A210AC641DC}">
      <dsp:nvSpPr>
        <dsp:cNvPr id="0" name=""/>
        <dsp:cNvSpPr/>
      </dsp:nvSpPr>
      <dsp:spPr>
        <a:xfrm rot="16200000">
          <a:off x="-1531187" y="1645920"/>
          <a:ext cx="4064000" cy="7721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uk-UA" sz="5000" b="1" kern="1200" dirty="0" smtClean="0"/>
            <a:t>Прокаріоти</a:t>
          </a:r>
          <a:endParaRPr lang="ru-RU" sz="5000" kern="1200" dirty="0"/>
        </a:p>
      </dsp:txBody>
      <dsp:txXfrm>
        <a:off x="-1531187" y="1645920"/>
        <a:ext cx="4064000" cy="772160"/>
      </dsp:txXfrm>
    </dsp:sp>
    <dsp:sp modelId="{423A7F1B-7EEE-4DCC-B905-2A59A6127880}">
      <dsp:nvSpPr>
        <dsp:cNvPr id="0" name=""/>
        <dsp:cNvSpPr/>
      </dsp:nvSpPr>
      <dsp:spPr>
        <a:xfrm>
          <a:off x="1393429" y="1163319"/>
          <a:ext cx="2532684" cy="7721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uk-UA" sz="4600" b="1" i="1" kern="1200" dirty="0" smtClean="0"/>
            <a:t>археї</a:t>
          </a:r>
          <a:endParaRPr lang="ru-RU" sz="4600" kern="1200" dirty="0"/>
        </a:p>
      </dsp:txBody>
      <dsp:txXfrm>
        <a:off x="1393429" y="1163319"/>
        <a:ext cx="2532684" cy="772160"/>
      </dsp:txXfrm>
    </dsp:sp>
    <dsp:sp modelId="{D89F3BCB-DBD3-4136-9249-544155D450AB}">
      <dsp:nvSpPr>
        <dsp:cNvPr id="0" name=""/>
        <dsp:cNvSpPr/>
      </dsp:nvSpPr>
      <dsp:spPr>
        <a:xfrm>
          <a:off x="1393429" y="2128519"/>
          <a:ext cx="2532684" cy="77216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uk-UA" sz="4600" b="1" i="1" kern="1200" dirty="0" smtClean="0"/>
            <a:t>бактерії</a:t>
          </a:r>
          <a:endParaRPr lang="ru-RU" sz="4600" kern="1200" dirty="0"/>
        </a:p>
      </dsp:txBody>
      <dsp:txXfrm>
        <a:off x="1393429" y="2128519"/>
        <a:ext cx="2532684" cy="772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DDC03-648E-4892-92BC-3B9ED04DE0A8}">
      <dsp:nvSpPr>
        <dsp:cNvPr id="0" name=""/>
        <dsp:cNvSpPr/>
      </dsp:nvSpPr>
      <dsp:spPr>
        <a:xfrm>
          <a:off x="1443763" y="1929795"/>
          <a:ext cx="481059" cy="1374978"/>
        </a:xfrm>
        <a:custGeom>
          <a:avLst/>
          <a:gdLst/>
          <a:ahLst/>
          <a:cxnLst/>
          <a:rect l="0" t="0" r="0" b="0"/>
          <a:pathLst>
            <a:path>
              <a:moveTo>
                <a:pt x="0" y="0"/>
              </a:moveTo>
              <a:lnTo>
                <a:pt x="240529" y="0"/>
              </a:lnTo>
              <a:lnTo>
                <a:pt x="240529" y="1374978"/>
              </a:lnTo>
              <a:lnTo>
                <a:pt x="481059" y="137497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1647875" y="2580866"/>
        <a:ext cx="72835" cy="72835"/>
      </dsp:txXfrm>
    </dsp:sp>
    <dsp:sp modelId="{E7FCF9B1-BCD4-4A4A-BD4A-8666329F7648}">
      <dsp:nvSpPr>
        <dsp:cNvPr id="0" name=""/>
        <dsp:cNvSpPr/>
      </dsp:nvSpPr>
      <dsp:spPr>
        <a:xfrm>
          <a:off x="1443763" y="1929795"/>
          <a:ext cx="481059" cy="458326"/>
        </a:xfrm>
        <a:custGeom>
          <a:avLst/>
          <a:gdLst/>
          <a:ahLst/>
          <a:cxnLst/>
          <a:rect l="0" t="0" r="0" b="0"/>
          <a:pathLst>
            <a:path>
              <a:moveTo>
                <a:pt x="0" y="0"/>
              </a:moveTo>
              <a:lnTo>
                <a:pt x="240529" y="0"/>
              </a:lnTo>
              <a:lnTo>
                <a:pt x="240529" y="458326"/>
              </a:lnTo>
              <a:lnTo>
                <a:pt x="481059" y="45832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1667681" y="2142347"/>
        <a:ext cx="33222" cy="33222"/>
      </dsp:txXfrm>
    </dsp:sp>
    <dsp:sp modelId="{EDD95459-6B74-4E08-A269-83297D848263}">
      <dsp:nvSpPr>
        <dsp:cNvPr id="0" name=""/>
        <dsp:cNvSpPr/>
      </dsp:nvSpPr>
      <dsp:spPr>
        <a:xfrm>
          <a:off x="1443763" y="1471468"/>
          <a:ext cx="481059" cy="458326"/>
        </a:xfrm>
        <a:custGeom>
          <a:avLst/>
          <a:gdLst/>
          <a:ahLst/>
          <a:cxnLst/>
          <a:rect l="0" t="0" r="0" b="0"/>
          <a:pathLst>
            <a:path>
              <a:moveTo>
                <a:pt x="0" y="458326"/>
              </a:moveTo>
              <a:lnTo>
                <a:pt x="240529" y="458326"/>
              </a:lnTo>
              <a:lnTo>
                <a:pt x="240529" y="0"/>
              </a:lnTo>
              <a:lnTo>
                <a:pt x="481059"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1667681" y="1684020"/>
        <a:ext cx="33222" cy="33222"/>
      </dsp:txXfrm>
    </dsp:sp>
    <dsp:sp modelId="{F0F2EB27-F3EE-4220-8397-F05A294BAE05}">
      <dsp:nvSpPr>
        <dsp:cNvPr id="0" name=""/>
        <dsp:cNvSpPr/>
      </dsp:nvSpPr>
      <dsp:spPr>
        <a:xfrm>
          <a:off x="1443763" y="554816"/>
          <a:ext cx="481059" cy="1374978"/>
        </a:xfrm>
        <a:custGeom>
          <a:avLst/>
          <a:gdLst/>
          <a:ahLst/>
          <a:cxnLst/>
          <a:rect l="0" t="0" r="0" b="0"/>
          <a:pathLst>
            <a:path>
              <a:moveTo>
                <a:pt x="0" y="1374978"/>
              </a:moveTo>
              <a:lnTo>
                <a:pt x="240529" y="1374978"/>
              </a:lnTo>
              <a:lnTo>
                <a:pt x="240529" y="0"/>
              </a:lnTo>
              <a:lnTo>
                <a:pt x="481059"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1647875" y="1205887"/>
        <a:ext cx="72835" cy="72835"/>
      </dsp:txXfrm>
    </dsp:sp>
    <dsp:sp modelId="{CEC8FC7B-569F-48B1-88D8-142A3AEF27FC}">
      <dsp:nvSpPr>
        <dsp:cNvPr id="0" name=""/>
        <dsp:cNvSpPr/>
      </dsp:nvSpPr>
      <dsp:spPr>
        <a:xfrm rot="16200000">
          <a:off x="-740822" y="1563133"/>
          <a:ext cx="3635849" cy="733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uk-UA" sz="4700" kern="1200" noProof="0" dirty="0" smtClean="0"/>
            <a:t>прокаріоти</a:t>
          </a:r>
          <a:endParaRPr lang="uk-UA" sz="4700" kern="1200" noProof="0" dirty="0"/>
        </a:p>
      </dsp:txBody>
      <dsp:txXfrm>
        <a:off x="-740822" y="1563133"/>
        <a:ext cx="3635849" cy="733322"/>
      </dsp:txXfrm>
    </dsp:sp>
    <dsp:sp modelId="{5675BAC7-BA0A-47D0-8D06-4D8D754CD043}">
      <dsp:nvSpPr>
        <dsp:cNvPr id="0" name=""/>
        <dsp:cNvSpPr/>
      </dsp:nvSpPr>
      <dsp:spPr>
        <a:xfrm>
          <a:off x="1924822" y="188155"/>
          <a:ext cx="2405296" cy="733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uk-UA" sz="2300" b="1" kern="1200" noProof="0" dirty="0" smtClean="0"/>
            <a:t>кулясті</a:t>
          </a:r>
          <a:endParaRPr lang="uk-UA" sz="2300" b="1" kern="1200" noProof="0" dirty="0"/>
        </a:p>
      </dsp:txBody>
      <dsp:txXfrm>
        <a:off x="1924822" y="188155"/>
        <a:ext cx="2405296" cy="733322"/>
      </dsp:txXfrm>
    </dsp:sp>
    <dsp:sp modelId="{CAC224BD-1A27-49CC-85F2-A8A5B40B3FC6}">
      <dsp:nvSpPr>
        <dsp:cNvPr id="0" name=""/>
        <dsp:cNvSpPr/>
      </dsp:nvSpPr>
      <dsp:spPr>
        <a:xfrm>
          <a:off x="1924822" y="1104807"/>
          <a:ext cx="2405296" cy="733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uk-UA" sz="2300" b="1" kern="1200" noProof="0" dirty="0" smtClean="0"/>
            <a:t>Паличкоподібні</a:t>
          </a:r>
          <a:endParaRPr lang="uk-UA" sz="2300" b="1" kern="1200" noProof="0" dirty="0"/>
        </a:p>
      </dsp:txBody>
      <dsp:txXfrm>
        <a:off x="1924822" y="1104807"/>
        <a:ext cx="2405296" cy="733322"/>
      </dsp:txXfrm>
    </dsp:sp>
    <dsp:sp modelId="{72B7AA0D-76DF-4C30-91AF-4C0B214CBEAD}">
      <dsp:nvSpPr>
        <dsp:cNvPr id="0" name=""/>
        <dsp:cNvSpPr/>
      </dsp:nvSpPr>
      <dsp:spPr>
        <a:xfrm>
          <a:off x="1924822" y="2021460"/>
          <a:ext cx="2405296" cy="733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uk-UA" sz="2300" b="1" kern="1200" noProof="0" dirty="0" smtClean="0"/>
            <a:t>нитчасті</a:t>
          </a:r>
          <a:endParaRPr lang="uk-UA" sz="2300" b="1" kern="1200" noProof="0" dirty="0"/>
        </a:p>
      </dsp:txBody>
      <dsp:txXfrm>
        <a:off x="1924822" y="2021460"/>
        <a:ext cx="2405296" cy="733322"/>
      </dsp:txXfrm>
    </dsp:sp>
    <dsp:sp modelId="{067D63E6-C2B9-4129-AD92-9C6B973E9382}">
      <dsp:nvSpPr>
        <dsp:cNvPr id="0" name=""/>
        <dsp:cNvSpPr/>
      </dsp:nvSpPr>
      <dsp:spPr>
        <a:xfrm>
          <a:off x="1924822" y="2938112"/>
          <a:ext cx="2405296" cy="73332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uk-UA" sz="2300" b="1" kern="1200" noProof="0" dirty="0" smtClean="0"/>
            <a:t>звивисті</a:t>
          </a:r>
          <a:endParaRPr lang="uk-UA" sz="2300" b="1" kern="1200" noProof="0" dirty="0"/>
        </a:p>
      </dsp:txBody>
      <dsp:txXfrm>
        <a:off x="1924822" y="2938112"/>
        <a:ext cx="2405296" cy="7333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17.02.2019</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17.02.2019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17.02.2019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17.02.2019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17.02.2019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17.02.2019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17.02.2019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17.02.2019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17.02.2019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17.02.2019</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17.02.2019</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17.02.2019</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png"/><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emf"/><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1.xml"/><Relationship Id="rId7" Type="http://schemas.openxmlformats.org/officeDocument/2006/relationships/image" Target="../media/image9.em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uk-UA" dirty="0"/>
              <a:t>Прокаріотичні організми: археї та бактерії. </a:t>
            </a:r>
            <a:endParaRPr lang="ru-RU" dirty="0"/>
          </a:p>
        </p:txBody>
      </p:sp>
      <p:sp>
        <p:nvSpPr>
          <p:cNvPr id="3" name="Подзаголовок 2"/>
          <p:cNvSpPr>
            <a:spLocks noGrp="1"/>
          </p:cNvSpPr>
          <p:nvPr>
            <p:ph type="subTitle" idx="1"/>
          </p:nvPr>
        </p:nvSpPr>
        <p:spPr/>
        <p:txBody>
          <a:bodyPr/>
          <a:lstStyle/>
          <a:p>
            <a:r>
              <a:rPr lang="uk-UA" dirty="0" smtClean="0"/>
              <a:t>Особливості  </a:t>
            </a:r>
            <a:r>
              <a:rPr lang="uk-UA" dirty="0"/>
              <a:t>їхньої організації </a:t>
            </a:r>
            <a:r>
              <a:rPr lang="uk-UA" dirty="0" smtClean="0"/>
              <a:t> та </a:t>
            </a:r>
            <a:r>
              <a:rPr lang="uk-UA" dirty="0"/>
              <a:t>функціонування</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947" y="188640"/>
            <a:ext cx="3401074" cy="1864043"/>
          </a:xfrm>
          <a:prstGeom prst="rect">
            <a:avLst/>
          </a:prstGeom>
        </p:spPr>
      </p:pic>
    </p:spTree>
    <p:extLst>
      <p:ext uri="{BB962C8B-B14F-4D97-AF65-F5344CB8AC3E}">
        <p14:creationId xmlns:p14="http://schemas.microsoft.com/office/powerpoint/2010/main" val="2756421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764704"/>
            <a:ext cx="4572000" cy="1754326"/>
          </a:xfrm>
          <a:prstGeom prst="rect">
            <a:avLst/>
          </a:prstGeom>
        </p:spPr>
        <p:txBody>
          <a:bodyPr>
            <a:spAutoFit/>
          </a:bodyPr>
          <a:lstStyle/>
          <a:p>
            <a:r>
              <a:rPr lang="ru-RU" dirty="0" smtClean="0"/>
              <a:t> </a:t>
            </a:r>
            <a:r>
              <a:rPr lang="uk-UA" b="1" i="1" dirty="0" smtClean="0"/>
              <a:t>Кулясті прокаріоти </a:t>
            </a:r>
            <a:r>
              <a:rPr lang="uk-UA" dirty="0" smtClean="0"/>
              <a:t>– коки – можуть розташовуватися поодиноко (мікрококи), парами (диплококи), ланцюжками (стрептококи),</a:t>
            </a:r>
          </a:p>
          <a:p>
            <a:r>
              <a:rPr lang="uk-UA" dirty="0" smtClean="0"/>
              <a:t>скупченням клітин у вигляді виноградного грона (стафілококи). </a:t>
            </a:r>
            <a:endParaRPr lang="uk-UA"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4743" r="8468"/>
          <a:stretch/>
        </p:blipFill>
        <p:spPr>
          <a:xfrm>
            <a:off x="395536" y="219371"/>
            <a:ext cx="3306619" cy="2590800"/>
          </a:xfrm>
          <a:prstGeom prst="roundRect">
            <a:avLst/>
          </a:prstGeom>
        </p:spPr>
      </p:pic>
      <p:sp>
        <p:nvSpPr>
          <p:cNvPr id="4" name="TextBox 3"/>
          <p:cNvSpPr txBox="1"/>
          <p:nvPr/>
        </p:nvSpPr>
        <p:spPr>
          <a:xfrm>
            <a:off x="827584" y="3068960"/>
            <a:ext cx="184731" cy="369332"/>
          </a:xfrm>
          <a:prstGeom prst="rect">
            <a:avLst/>
          </a:prstGeom>
          <a:noFill/>
        </p:spPr>
        <p:txBody>
          <a:bodyPr wrap="none" rtlCol="0">
            <a:spAutoFit/>
          </a:bodyPr>
          <a:lstStyle/>
          <a:p>
            <a:endParaRPr lang="ru-RU" dirty="0"/>
          </a:p>
        </p:txBody>
      </p:sp>
      <p:sp>
        <p:nvSpPr>
          <p:cNvPr id="5" name="TextBox 4"/>
          <p:cNvSpPr txBox="1"/>
          <p:nvPr/>
        </p:nvSpPr>
        <p:spPr>
          <a:xfrm>
            <a:off x="490596" y="251713"/>
            <a:ext cx="1584176" cy="369332"/>
          </a:xfrm>
          <a:prstGeom prst="rect">
            <a:avLst/>
          </a:prstGeom>
          <a:noFill/>
        </p:spPr>
        <p:txBody>
          <a:bodyPr wrap="square" rtlCol="0">
            <a:spAutoFit/>
          </a:bodyPr>
          <a:lstStyle/>
          <a:p>
            <a:r>
              <a:rPr lang="uk-UA" dirty="0" smtClean="0">
                <a:solidFill>
                  <a:schemeClr val="bg1"/>
                </a:solidFill>
              </a:rPr>
              <a:t>мікрококи</a:t>
            </a:r>
            <a:endParaRPr lang="uk-UA" dirty="0">
              <a:solidFill>
                <a:schemeClr val="bg1"/>
              </a:solidFill>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00" y="2796029"/>
            <a:ext cx="4257708" cy="3482805"/>
          </a:xfrm>
          <a:prstGeom prst="roundRect">
            <a:avLst/>
          </a:prstGeom>
        </p:spPr>
      </p:pic>
      <p:sp>
        <p:nvSpPr>
          <p:cNvPr id="6" name="Прямоугольник 5"/>
          <p:cNvSpPr/>
          <p:nvPr/>
        </p:nvSpPr>
        <p:spPr>
          <a:xfrm>
            <a:off x="323528" y="5733256"/>
            <a:ext cx="2510624" cy="369332"/>
          </a:xfrm>
          <a:prstGeom prst="rect">
            <a:avLst/>
          </a:prstGeom>
        </p:spPr>
        <p:txBody>
          <a:bodyPr wrap="none">
            <a:spAutoFit/>
          </a:bodyPr>
          <a:lstStyle/>
          <a:p>
            <a:r>
              <a:rPr lang="ru-RU" dirty="0" smtClean="0"/>
              <a:t>Диплококк-гонококк</a:t>
            </a:r>
            <a:endParaRPr lang="ru-RU"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861" y="3253626"/>
            <a:ext cx="3902075" cy="303053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582940" y="5363924"/>
            <a:ext cx="1701107" cy="369332"/>
          </a:xfrm>
          <a:prstGeom prst="rect">
            <a:avLst/>
          </a:prstGeom>
        </p:spPr>
        <p:txBody>
          <a:bodyPr wrap="none">
            <a:spAutoFit/>
          </a:bodyPr>
          <a:lstStyle/>
          <a:p>
            <a:r>
              <a:rPr lang="uk-UA" dirty="0" smtClean="0">
                <a:solidFill>
                  <a:schemeClr val="bg1"/>
                </a:solidFill>
              </a:rPr>
              <a:t>стафілококи</a:t>
            </a:r>
            <a:endParaRPr lang="uk-UA" dirty="0">
              <a:solidFill>
                <a:schemeClr val="bg1"/>
              </a:solidFill>
            </a:endParaRPr>
          </a:p>
        </p:txBody>
      </p:sp>
      <p:sp>
        <p:nvSpPr>
          <p:cNvPr id="12" name="Прямоугольник 11"/>
          <p:cNvSpPr/>
          <p:nvPr/>
        </p:nvSpPr>
        <p:spPr>
          <a:xfrm>
            <a:off x="5148064" y="78654"/>
            <a:ext cx="2501006" cy="369332"/>
          </a:xfrm>
          <a:prstGeom prst="rect">
            <a:avLst/>
          </a:prstGeom>
        </p:spPr>
        <p:txBody>
          <a:bodyPr wrap="none">
            <a:spAutoFit/>
          </a:bodyPr>
          <a:lstStyle/>
          <a:p>
            <a:r>
              <a:rPr lang="uk-UA" b="1" i="1" dirty="0">
                <a:solidFill>
                  <a:schemeClr val="bg1"/>
                </a:solidFill>
              </a:rPr>
              <a:t>Кулясті прокаріоти </a:t>
            </a:r>
            <a:endParaRPr lang="ru-RU" dirty="0">
              <a:solidFill>
                <a:schemeClr val="bg1"/>
              </a:solidFill>
            </a:endParaRPr>
          </a:p>
        </p:txBody>
      </p:sp>
    </p:spTree>
    <p:extLst>
      <p:ext uri="{BB962C8B-B14F-4D97-AF65-F5344CB8AC3E}">
        <p14:creationId xmlns:p14="http://schemas.microsoft.com/office/powerpoint/2010/main" val="322806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85" t="4266" r="13636" b="3638"/>
          <a:stretch/>
        </p:blipFill>
        <p:spPr bwMode="auto">
          <a:xfrm>
            <a:off x="827584" y="620688"/>
            <a:ext cx="7121236" cy="564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148064" y="836712"/>
            <a:ext cx="2882520" cy="584775"/>
          </a:xfrm>
          <a:prstGeom prst="rect">
            <a:avLst/>
          </a:prstGeom>
        </p:spPr>
        <p:txBody>
          <a:bodyPr wrap="none">
            <a:spAutoFit/>
          </a:bodyPr>
          <a:lstStyle/>
          <a:p>
            <a:r>
              <a:rPr lang="uk-UA" sz="3200" b="1" dirty="0" smtClean="0">
                <a:solidFill>
                  <a:schemeClr val="bg1"/>
                </a:solidFill>
              </a:rPr>
              <a:t>стрептококи</a:t>
            </a:r>
            <a:endParaRPr lang="uk-UA" sz="3200" b="1" dirty="0">
              <a:solidFill>
                <a:schemeClr val="bg1"/>
              </a:solidFill>
            </a:endParaRPr>
          </a:p>
        </p:txBody>
      </p:sp>
      <p:sp>
        <p:nvSpPr>
          <p:cNvPr id="3" name="Прямоугольник 2"/>
          <p:cNvSpPr/>
          <p:nvPr/>
        </p:nvSpPr>
        <p:spPr>
          <a:xfrm>
            <a:off x="5004048" y="116632"/>
            <a:ext cx="2557110" cy="369332"/>
          </a:xfrm>
          <a:prstGeom prst="rect">
            <a:avLst/>
          </a:prstGeom>
        </p:spPr>
        <p:txBody>
          <a:bodyPr wrap="none">
            <a:spAutoFit/>
          </a:bodyPr>
          <a:lstStyle/>
          <a:p>
            <a:r>
              <a:rPr lang="ru-RU" b="1" dirty="0">
                <a:solidFill>
                  <a:schemeClr val="bg1"/>
                </a:solidFill>
              </a:rPr>
              <a:t>Форма  </a:t>
            </a:r>
            <a:r>
              <a:rPr lang="uk-UA" b="1" dirty="0">
                <a:solidFill>
                  <a:schemeClr val="bg1"/>
                </a:solidFill>
              </a:rPr>
              <a:t>прокаріотів </a:t>
            </a:r>
          </a:p>
        </p:txBody>
      </p:sp>
    </p:spTree>
    <p:extLst>
      <p:ext uri="{BB962C8B-B14F-4D97-AF65-F5344CB8AC3E}">
        <p14:creationId xmlns:p14="http://schemas.microsoft.com/office/powerpoint/2010/main" val="70894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3968" y="836712"/>
            <a:ext cx="4320480" cy="1384995"/>
          </a:xfrm>
          <a:prstGeom prst="rect">
            <a:avLst/>
          </a:prstGeom>
        </p:spPr>
        <p:txBody>
          <a:bodyPr wrap="square">
            <a:spAutoFit/>
          </a:bodyPr>
          <a:lstStyle/>
          <a:p>
            <a:pPr algn="ctr"/>
            <a:r>
              <a:rPr lang="uk-UA" sz="2800" b="1" i="1" dirty="0" smtClean="0"/>
              <a:t>Паличкоподібні прокаріоти </a:t>
            </a:r>
            <a:r>
              <a:rPr lang="uk-UA" sz="2800" dirty="0" smtClean="0"/>
              <a:t>  поділяють на  бацили і клостридії          </a:t>
            </a:r>
            <a:endParaRPr lang="uk-UA" sz="2800"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7030" r="4424"/>
          <a:stretch/>
        </p:blipFill>
        <p:spPr>
          <a:xfrm>
            <a:off x="107504" y="116633"/>
            <a:ext cx="4176464" cy="380563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789040"/>
            <a:ext cx="2857500" cy="2771775"/>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3394006"/>
            <a:ext cx="3933825" cy="2752725"/>
          </a:xfrm>
          <a:prstGeom prst="rect">
            <a:avLst/>
          </a:prstGeom>
        </p:spPr>
      </p:pic>
      <p:sp>
        <p:nvSpPr>
          <p:cNvPr id="6" name="Прямоугольник 5"/>
          <p:cNvSpPr/>
          <p:nvPr/>
        </p:nvSpPr>
        <p:spPr>
          <a:xfrm>
            <a:off x="5004048" y="116633"/>
            <a:ext cx="2557110" cy="369332"/>
          </a:xfrm>
          <a:prstGeom prst="rect">
            <a:avLst/>
          </a:prstGeom>
        </p:spPr>
        <p:txBody>
          <a:bodyPr wrap="none">
            <a:spAutoFit/>
          </a:bodyPr>
          <a:lstStyle/>
          <a:p>
            <a:r>
              <a:rPr lang="ru-RU" b="1" dirty="0">
                <a:solidFill>
                  <a:schemeClr val="bg1"/>
                </a:solidFill>
              </a:rPr>
              <a:t>Форма  </a:t>
            </a:r>
            <a:r>
              <a:rPr lang="uk-UA" b="1" dirty="0">
                <a:solidFill>
                  <a:schemeClr val="bg1"/>
                </a:solidFill>
              </a:rPr>
              <a:t>прокаріотів </a:t>
            </a:r>
          </a:p>
        </p:txBody>
      </p:sp>
    </p:spTree>
    <p:extLst>
      <p:ext uri="{BB962C8B-B14F-4D97-AF65-F5344CB8AC3E}">
        <p14:creationId xmlns:p14="http://schemas.microsoft.com/office/powerpoint/2010/main" val="235778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573652"/>
            <a:ext cx="3240360" cy="2585323"/>
          </a:xfrm>
          <a:prstGeom prst="rect">
            <a:avLst/>
          </a:prstGeom>
        </p:spPr>
        <p:txBody>
          <a:bodyPr wrap="square">
            <a:spAutoFit/>
          </a:bodyPr>
          <a:lstStyle/>
          <a:p>
            <a:r>
              <a:rPr lang="uk-UA" b="1" i="1" dirty="0" smtClean="0"/>
              <a:t>Звивисті прокаріоти</a:t>
            </a:r>
            <a:r>
              <a:rPr lang="uk-UA" dirty="0" smtClean="0"/>
              <a:t> поділяють на:   </a:t>
            </a:r>
            <a:endParaRPr lang="uk-UA" dirty="0"/>
          </a:p>
          <a:p>
            <a:pPr marL="285750" indent="-285750">
              <a:buFont typeface="Arial" panose="020B0604020202020204" pitchFamily="34" charset="0"/>
              <a:buChar char="•"/>
            </a:pPr>
            <a:r>
              <a:rPr lang="uk-UA" b="1" dirty="0" smtClean="0"/>
              <a:t>вібріони </a:t>
            </a:r>
            <a:r>
              <a:rPr lang="uk-UA" dirty="0" smtClean="0"/>
              <a:t>(у вигляді коми), </a:t>
            </a:r>
          </a:p>
          <a:p>
            <a:pPr marL="285750" indent="-285750">
              <a:buFont typeface="Arial" panose="020B0604020202020204" pitchFamily="34" charset="0"/>
              <a:buChar char="•"/>
            </a:pPr>
            <a:r>
              <a:rPr lang="uk-UA" b="1" dirty="0" smtClean="0"/>
              <a:t>спірили</a:t>
            </a:r>
            <a:r>
              <a:rPr lang="uk-UA" dirty="0" smtClean="0"/>
              <a:t> (у вигляді спіралі у 2–3 оберти) </a:t>
            </a:r>
          </a:p>
          <a:p>
            <a:pPr marL="285750" indent="-285750">
              <a:buFont typeface="Arial" panose="020B0604020202020204" pitchFamily="34" charset="0"/>
              <a:buChar char="•"/>
            </a:pPr>
            <a:r>
              <a:rPr lang="uk-UA" b="1" dirty="0" smtClean="0"/>
              <a:t>спірохети</a:t>
            </a:r>
            <a:r>
              <a:rPr lang="uk-UA" dirty="0" smtClean="0"/>
              <a:t> (у вигляді спіралі більше ніж у 3 оберти).</a:t>
            </a:r>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620688"/>
            <a:ext cx="4762500" cy="3095625"/>
          </a:xfrm>
          <a:prstGeom prst="rect">
            <a:avLst/>
          </a:prstGeom>
        </p:spPr>
      </p:pic>
      <p:sp>
        <p:nvSpPr>
          <p:cNvPr id="4" name="Прямоугольник 3"/>
          <p:cNvSpPr/>
          <p:nvPr/>
        </p:nvSpPr>
        <p:spPr>
          <a:xfrm>
            <a:off x="6255230" y="3071275"/>
            <a:ext cx="2133918" cy="369332"/>
          </a:xfrm>
          <a:prstGeom prst="rect">
            <a:avLst/>
          </a:prstGeom>
        </p:spPr>
        <p:txBody>
          <a:bodyPr wrap="none">
            <a:spAutoFit/>
          </a:bodyPr>
          <a:lstStyle/>
          <a:p>
            <a:r>
              <a:rPr lang="uk-UA" b="1" dirty="0">
                <a:solidFill>
                  <a:schemeClr val="bg1"/>
                </a:solidFill>
              </a:rPr>
              <a:t>Холерні вібріони</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3861048"/>
            <a:ext cx="3175000" cy="2387600"/>
          </a:xfrm>
          <a:prstGeom prst="rect">
            <a:avLst/>
          </a:prstGeom>
        </p:spPr>
      </p:pic>
      <p:sp>
        <p:nvSpPr>
          <p:cNvPr id="6" name="Прямоугольник 5"/>
          <p:cNvSpPr/>
          <p:nvPr/>
        </p:nvSpPr>
        <p:spPr>
          <a:xfrm>
            <a:off x="7322189" y="4005064"/>
            <a:ext cx="1152880" cy="369332"/>
          </a:xfrm>
          <a:prstGeom prst="rect">
            <a:avLst/>
          </a:prstGeom>
        </p:spPr>
        <p:txBody>
          <a:bodyPr wrap="none">
            <a:spAutoFit/>
          </a:bodyPr>
          <a:lstStyle/>
          <a:p>
            <a:r>
              <a:rPr lang="uk-UA" b="1" dirty="0">
                <a:solidFill>
                  <a:schemeClr val="bg1"/>
                </a:solidFill>
              </a:rPr>
              <a:t>спірили</a:t>
            </a:r>
            <a:r>
              <a:rPr lang="uk-UA" dirty="0"/>
              <a:t> </a:t>
            </a:r>
          </a:p>
        </p:txBody>
      </p:sp>
      <p:sp>
        <p:nvSpPr>
          <p:cNvPr id="7" name="Прямоугольник 6"/>
          <p:cNvSpPr/>
          <p:nvPr/>
        </p:nvSpPr>
        <p:spPr>
          <a:xfrm>
            <a:off x="780716" y="5776346"/>
            <a:ext cx="2590774" cy="646331"/>
          </a:xfrm>
          <a:prstGeom prst="rect">
            <a:avLst/>
          </a:prstGeom>
        </p:spPr>
        <p:txBody>
          <a:bodyPr wrap="none">
            <a:spAutoFit/>
          </a:bodyPr>
          <a:lstStyle/>
          <a:p>
            <a:r>
              <a:rPr lang="uk-UA" dirty="0"/>
              <a:t>Збудник сифілісу — </a:t>
            </a:r>
            <a:endParaRPr lang="uk-UA" dirty="0" smtClean="0"/>
          </a:p>
          <a:p>
            <a:r>
              <a:rPr lang="uk-UA" dirty="0" smtClean="0"/>
              <a:t>бліда </a:t>
            </a:r>
            <a:r>
              <a:rPr lang="uk-UA" dirty="0"/>
              <a:t>трепонема</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103" y="3861048"/>
            <a:ext cx="2286000" cy="1905000"/>
          </a:xfrm>
          <a:prstGeom prst="rect">
            <a:avLst/>
          </a:prstGeom>
        </p:spPr>
      </p:pic>
      <p:sp>
        <p:nvSpPr>
          <p:cNvPr id="9" name="Прямоугольник 8"/>
          <p:cNvSpPr/>
          <p:nvPr/>
        </p:nvSpPr>
        <p:spPr>
          <a:xfrm>
            <a:off x="5148064" y="116632"/>
            <a:ext cx="2557110" cy="369332"/>
          </a:xfrm>
          <a:prstGeom prst="rect">
            <a:avLst/>
          </a:prstGeom>
        </p:spPr>
        <p:txBody>
          <a:bodyPr wrap="none">
            <a:spAutoFit/>
          </a:bodyPr>
          <a:lstStyle/>
          <a:p>
            <a:r>
              <a:rPr lang="ru-RU" b="1" dirty="0">
                <a:solidFill>
                  <a:schemeClr val="bg1"/>
                </a:solidFill>
              </a:rPr>
              <a:t>Форма  </a:t>
            </a:r>
            <a:r>
              <a:rPr lang="uk-UA" b="1" dirty="0">
                <a:solidFill>
                  <a:schemeClr val="bg1"/>
                </a:solidFill>
              </a:rPr>
              <a:t>прокаріотів </a:t>
            </a:r>
          </a:p>
        </p:txBody>
      </p:sp>
    </p:spTree>
    <p:extLst>
      <p:ext uri="{BB962C8B-B14F-4D97-AF65-F5344CB8AC3E}">
        <p14:creationId xmlns:p14="http://schemas.microsoft.com/office/powerpoint/2010/main" val="415752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04664"/>
            <a:ext cx="7884368" cy="1143000"/>
          </a:xfrm>
        </p:spPr>
        <p:txBody>
          <a:bodyPr>
            <a:normAutofit fontScale="90000"/>
          </a:bodyPr>
          <a:lstStyle/>
          <a:p>
            <a:r>
              <a:rPr lang="uk-UA" dirty="0"/>
              <a:t>Будова </a:t>
            </a:r>
            <a:r>
              <a:rPr lang="uk-UA" dirty="0" smtClean="0"/>
              <a:t>прокаріотичної клітини</a:t>
            </a:r>
            <a:r>
              <a:rPr lang="uk-UA" dirty="0"/>
              <a:t>.</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28800"/>
            <a:ext cx="5790438" cy="3562255"/>
          </a:xfrm>
        </p:spPr>
      </p:pic>
      <p:sp>
        <p:nvSpPr>
          <p:cNvPr id="5" name="Прямоугольник 4"/>
          <p:cNvSpPr/>
          <p:nvPr/>
        </p:nvSpPr>
        <p:spPr>
          <a:xfrm>
            <a:off x="5220072" y="4869160"/>
            <a:ext cx="3563888" cy="1631216"/>
          </a:xfrm>
          <a:prstGeom prst="rect">
            <a:avLst/>
          </a:prstGeom>
        </p:spPr>
        <p:txBody>
          <a:bodyPr wrap="square">
            <a:spAutoFit/>
          </a:bodyPr>
          <a:lstStyle/>
          <a:p>
            <a:r>
              <a:rPr lang="ru-RU" sz="2000" b="1" dirty="0"/>
              <a:t>Прокаріотичні </a:t>
            </a:r>
            <a:r>
              <a:rPr lang="ru-RU" sz="2000" b="1" dirty="0" err="1"/>
              <a:t>клітини</a:t>
            </a:r>
            <a:r>
              <a:rPr lang="ru-RU" sz="2000" b="1" dirty="0"/>
              <a:t> </a:t>
            </a:r>
            <a:r>
              <a:rPr lang="ru-RU" sz="2000" dirty="0" err="1"/>
              <a:t>складаються</a:t>
            </a:r>
            <a:r>
              <a:rPr lang="ru-RU" sz="2000" dirty="0"/>
              <a:t> </a:t>
            </a:r>
            <a:r>
              <a:rPr lang="ru-RU" sz="2000" dirty="0" smtClean="0"/>
              <a:t>з:</a:t>
            </a:r>
          </a:p>
          <a:p>
            <a:pPr marL="342900" indent="-342900">
              <a:buFont typeface="Arial" panose="020B0604020202020204" pitchFamily="34" charset="0"/>
              <a:buChar char="•"/>
            </a:pPr>
            <a:r>
              <a:rPr lang="ru-RU" sz="2000" dirty="0" err="1" smtClean="0"/>
              <a:t>поверхневого</a:t>
            </a:r>
            <a:r>
              <a:rPr lang="ru-RU" sz="2000" dirty="0" smtClean="0"/>
              <a:t> </a:t>
            </a:r>
            <a:r>
              <a:rPr lang="uk-UA" sz="2000" dirty="0" smtClean="0"/>
              <a:t>апарату, </a:t>
            </a:r>
          </a:p>
          <a:p>
            <a:pPr marL="342900" indent="-342900">
              <a:buFont typeface="Arial" panose="020B0604020202020204" pitchFamily="34" charset="0"/>
              <a:buChar char="•"/>
            </a:pPr>
            <a:r>
              <a:rPr lang="uk-UA" sz="2000" dirty="0" smtClean="0"/>
              <a:t>цитоплазми</a:t>
            </a:r>
          </a:p>
          <a:p>
            <a:pPr marL="285750" indent="-285750">
              <a:buFont typeface="Arial" panose="020B0604020202020204" pitchFamily="34" charset="0"/>
              <a:buChar char="•"/>
            </a:pPr>
            <a:r>
              <a:rPr lang="uk-UA" sz="2000" dirty="0" err="1" smtClean="0"/>
              <a:t>нуклеоїду</a:t>
            </a:r>
            <a:endParaRPr lang="uk-UA" sz="2000" dirty="0"/>
          </a:p>
        </p:txBody>
      </p:sp>
      <p:sp>
        <p:nvSpPr>
          <p:cNvPr id="6" name="Прямоугольник 5"/>
          <p:cNvSpPr/>
          <p:nvPr/>
        </p:nvSpPr>
        <p:spPr>
          <a:xfrm>
            <a:off x="4572000" y="48491"/>
            <a:ext cx="3816424" cy="369332"/>
          </a:xfrm>
          <a:prstGeom prst="rect">
            <a:avLst/>
          </a:prstGeom>
        </p:spPr>
        <p:txBody>
          <a:bodyPr wrap="square">
            <a:spAutoFit/>
          </a:bodyPr>
          <a:lstStyle/>
          <a:p>
            <a:r>
              <a:rPr lang="uk-UA" dirty="0">
                <a:solidFill>
                  <a:schemeClr val="bg1"/>
                </a:solidFill>
              </a:rPr>
              <a:t>Будова прокаріотичної клітини.</a:t>
            </a:r>
          </a:p>
        </p:txBody>
      </p:sp>
    </p:spTree>
    <p:extLst>
      <p:ext uri="{BB962C8B-B14F-4D97-AF65-F5344CB8AC3E}">
        <p14:creationId xmlns:p14="http://schemas.microsoft.com/office/powerpoint/2010/main" val="212631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86721"/>
            <a:ext cx="8352928" cy="3416320"/>
          </a:xfrm>
          <a:prstGeom prst="rect">
            <a:avLst/>
          </a:prstGeom>
        </p:spPr>
        <p:txBody>
          <a:bodyPr wrap="square">
            <a:spAutoFit/>
          </a:bodyPr>
          <a:lstStyle/>
          <a:p>
            <a:pPr algn="just"/>
            <a:r>
              <a:rPr lang="uk-UA" dirty="0" smtClean="0"/>
              <a:t>   Зовні клітини розташована клітинна стінка, яка забезпечує її структурну цілісність і захист. У багатьох прокаріотів клітинна стінка ззовні оточена шаром слизової речовини, який дістав назву </a:t>
            </a:r>
            <a:r>
              <a:rPr lang="uk-UA" b="1" i="1" dirty="0" smtClean="0"/>
              <a:t>капсули</a:t>
            </a:r>
            <a:r>
              <a:rPr lang="uk-UA" dirty="0" smtClean="0"/>
              <a:t>. Вона захищає клітини від висихання, механічних ушкоджень, перешкоджає проникненню вірусів, забезпечує зв’язок між сусідніми клітинами в колоніях тощо. </a:t>
            </a:r>
          </a:p>
          <a:p>
            <a:pPr algn="just"/>
            <a:r>
              <a:rPr lang="uk-UA" dirty="0" smtClean="0"/>
              <a:t>   До структур поверхневого апарату прокаріотичної клітини також належать ворсинки (</a:t>
            </a:r>
            <a:r>
              <a:rPr lang="uk-UA" dirty="0" err="1" smtClean="0"/>
              <a:t>пілі</a:t>
            </a:r>
            <a:r>
              <a:rPr lang="uk-UA" dirty="0" smtClean="0"/>
              <a:t>) і джгутики. </a:t>
            </a:r>
          </a:p>
          <a:p>
            <a:pPr algn="just"/>
            <a:r>
              <a:rPr lang="uk-UA" b="1" i="1" dirty="0" smtClean="0"/>
              <a:t>  Ворсинки </a:t>
            </a:r>
            <a:r>
              <a:rPr lang="uk-UA" dirty="0" smtClean="0"/>
              <a:t>– це невеликі порожнисті вирости клітини, які забезпечують її прикріплення до різних організмів і субстрату. </a:t>
            </a:r>
          </a:p>
          <a:p>
            <a:pPr algn="just"/>
            <a:r>
              <a:rPr lang="uk-UA" dirty="0" smtClean="0"/>
              <a:t>  На поверхні тіла багатьох прокаріотів є </a:t>
            </a:r>
            <a:r>
              <a:rPr lang="uk-UA" b="1" i="1" dirty="0" smtClean="0"/>
              <a:t>джгутики </a:t>
            </a:r>
            <a:r>
              <a:rPr lang="uk-UA" dirty="0" smtClean="0"/>
              <a:t>– органели руху, які</a:t>
            </a:r>
          </a:p>
          <a:p>
            <a:pPr algn="just"/>
            <a:r>
              <a:rPr lang="uk-UA" dirty="0" smtClean="0"/>
              <a:t>забезпечують пересування клітин у просторі.</a:t>
            </a:r>
            <a:endParaRPr lang="uk-UA" dirty="0"/>
          </a:p>
        </p:txBody>
      </p:sp>
      <p:sp>
        <p:nvSpPr>
          <p:cNvPr id="3" name="Прямоугольник 2"/>
          <p:cNvSpPr/>
          <p:nvPr/>
        </p:nvSpPr>
        <p:spPr>
          <a:xfrm>
            <a:off x="4572000" y="48491"/>
            <a:ext cx="3816424" cy="369332"/>
          </a:xfrm>
          <a:prstGeom prst="rect">
            <a:avLst/>
          </a:prstGeom>
        </p:spPr>
        <p:txBody>
          <a:bodyPr wrap="square">
            <a:spAutoFit/>
          </a:bodyPr>
          <a:lstStyle/>
          <a:p>
            <a:r>
              <a:rPr lang="uk-UA" dirty="0">
                <a:solidFill>
                  <a:schemeClr val="bg1"/>
                </a:solidFill>
              </a:rPr>
              <a:t>Будова прокаріотичної клітини.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589" y="4097602"/>
            <a:ext cx="4333875" cy="2730341"/>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4911581"/>
            <a:ext cx="2133600" cy="157162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65" y="5176824"/>
            <a:ext cx="1003811" cy="1290613"/>
          </a:xfrm>
          <a:prstGeom prst="rect">
            <a:avLst/>
          </a:prstGeom>
        </p:spPr>
      </p:pic>
    </p:spTree>
    <p:extLst>
      <p:ext uri="{BB962C8B-B14F-4D97-AF65-F5344CB8AC3E}">
        <p14:creationId xmlns:p14="http://schemas.microsoft.com/office/powerpoint/2010/main" val="2149867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67944" y="836712"/>
            <a:ext cx="4572000" cy="2585323"/>
          </a:xfrm>
          <a:prstGeom prst="rect">
            <a:avLst/>
          </a:prstGeom>
        </p:spPr>
        <p:txBody>
          <a:bodyPr>
            <a:spAutoFit/>
          </a:bodyPr>
          <a:lstStyle/>
          <a:p>
            <a:r>
              <a:rPr lang="uk-UA" dirty="0"/>
              <a:t>Багато бактерій (спірили, холерний вібріон) </a:t>
            </a:r>
            <a:r>
              <a:rPr lang="uk-UA" dirty="0" smtClean="0"/>
              <a:t>здатні </a:t>
            </a:r>
            <a:r>
              <a:rPr lang="uk-UA" dirty="0"/>
              <a:t>до самостійного руху</a:t>
            </a:r>
          </a:p>
          <a:p>
            <a:r>
              <a:rPr lang="uk-UA" dirty="0"/>
              <a:t>за допомогою джгутиків – такі організми будуть плавальними. </a:t>
            </a:r>
            <a:r>
              <a:rPr lang="uk-UA" dirty="0" err="1" smtClean="0"/>
              <a:t>Повзальні</a:t>
            </a:r>
            <a:r>
              <a:rPr lang="uk-UA" dirty="0" smtClean="0"/>
              <a:t> бактерії </a:t>
            </a:r>
            <a:r>
              <a:rPr lang="uk-UA" dirty="0"/>
              <a:t>– ціанобактерії, сіркобактерії – можуть пересуватися твердим </a:t>
            </a:r>
            <a:r>
              <a:rPr lang="uk-UA" dirty="0" smtClean="0"/>
              <a:t>субстратом </a:t>
            </a:r>
            <a:r>
              <a:rPr lang="uk-UA" dirty="0"/>
              <a:t>за допомогою білкових фібрил, які містяться в клітинній оболонці.</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605" y="3881421"/>
            <a:ext cx="3904339" cy="253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385519" y="5949280"/>
            <a:ext cx="2133918" cy="369332"/>
          </a:xfrm>
          <a:prstGeom prst="rect">
            <a:avLst/>
          </a:prstGeom>
        </p:spPr>
        <p:txBody>
          <a:bodyPr wrap="none">
            <a:spAutoFit/>
          </a:bodyPr>
          <a:lstStyle/>
          <a:p>
            <a:r>
              <a:rPr lang="uk-UA" b="1" dirty="0">
                <a:solidFill>
                  <a:schemeClr val="bg1"/>
                </a:solidFill>
              </a:rPr>
              <a:t>Холерні вібріони</a:t>
            </a: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6448" t="43593" r="44554"/>
          <a:stretch/>
        </p:blipFill>
        <p:spPr>
          <a:xfrm>
            <a:off x="899592" y="1111235"/>
            <a:ext cx="2571530" cy="2036276"/>
          </a:xfrm>
          <a:prstGeom prst="rect">
            <a:avLst/>
          </a:prstGeom>
        </p:spPr>
      </p:pic>
      <p:sp>
        <p:nvSpPr>
          <p:cNvPr id="7" name="Прямоугольник 6"/>
          <p:cNvSpPr/>
          <p:nvPr/>
        </p:nvSpPr>
        <p:spPr>
          <a:xfrm>
            <a:off x="4572000" y="48491"/>
            <a:ext cx="3816424" cy="369332"/>
          </a:xfrm>
          <a:prstGeom prst="rect">
            <a:avLst/>
          </a:prstGeom>
        </p:spPr>
        <p:txBody>
          <a:bodyPr wrap="square">
            <a:spAutoFit/>
          </a:bodyPr>
          <a:lstStyle/>
          <a:p>
            <a:r>
              <a:rPr lang="uk-UA" dirty="0" smtClean="0">
                <a:solidFill>
                  <a:schemeClr val="bg1"/>
                </a:solidFill>
              </a:rPr>
              <a:t>Рух </a:t>
            </a:r>
            <a:r>
              <a:rPr lang="uk-UA" dirty="0">
                <a:solidFill>
                  <a:schemeClr val="bg1"/>
                </a:solidFill>
              </a:rPr>
              <a:t>прокаріотичної клітини.</a:t>
            </a: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3343" t="5838" r="4901" b="7612"/>
          <a:stretch/>
        </p:blipFill>
        <p:spPr>
          <a:xfrm>
            <a:off x="571128" y="3881421"/>
            <a:ext cx="4100946" cy="2550581"/>
          </a:xfrm>
          <a:prstGeom prst="rect">
            <a:avLst/>
          </a:prstGeom>
        </p:spPr>
      </p:pic>
      <p:sp>
        <p:nvSpPr>
          <p:cNvPr id="9" name="Прямоугольник 8"/>
          <p:cNvSpPr/>
          <p:nvPr/>
        </p:nvSpPr>
        <p:spPr>
          <a:xfrm>
            <a:off x="1331640" y="3331573"/>
            <a:ext cx="1923925" cy="369332"/>
          </a:xfrm>
          <a:prstGeom prst="rect">
            <a:avLst/>
          </a:prstGeom>
        </p:spPr>
        <p:txBody>
          <a:bodyPr wrap="none">
            <a:spAutoFit/>
          </a:bodyPr>
          <a:lstStyle/>
          <a:p>
            <a:r>
              <a:rPr lang="uk-UA" b="1" dirty="0" smtClean="0"/>
              <a:t> ціанобактерії </a:t>
            </a:r>
            <a:endParaRPr lang="uk-UA" b="1" dirty="0"/>
          </a:p>
        </p:txBody>
      </p:sp>
    </p:spTree>
    <p:extLst>
      <p:ext uri="{BB962C8B-B14F-4D97-AF65-F5344CB8AC3E}">
        <p14:creationId xmlns:p14="http://schemas.microsoft.com/office/powerpoint/2010/main" val="1762360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92696"/>
            <a:ext cx="7992888" cy="1477328"/>
          </a:xfrm>
          <a:prstGeom prst="rect">
            <a:avLst/>
          </a:prstGeom>
        </p:spPr>
        <p:txBody>
          <a:bodyPr wrap="square">
            <a:spAutoFit/>
          </a:bodyPr>
          <a:lstStyle/>
          <a:p>
            <a:r>
              <a:rPr lang="uk-UA" dirty="0" smtClean="0"/>
              <a:t>Обов’язковим компонентом поверхневого апарату прокаріотичної клітини є </a:t>
            </a:r>
            <a:r>
              <a:rPr lang="uk-UA" b="1" dirty="0" smtClean="0"/>
              <a:t>плазматична мембрана</a:t>
            </a:r>
            <a:r>
              <a:rPr lang="uk-UA" dirty="0" smtClean="0"/>
              <a:t>.</a:t>
            </a:r>
          </a:p>
          <a:p>
            <a:r>
              <a:rPr lang="uk-UA" dirty="0" smtClean="0"/>
              <a:t>За хімічним складом мембрана є білково-ліпідною. У мембранах багатьох прокаріотів виявлено специфічні ліпіди, яких немає в мембранах еукаріотів.</a:t>
            </a:r>
            <a:endParaRPr lang="uk-UA" dirty="0"/>
          </a:p>
        </p:txBody>
      </p:sp>
      <p:sp>
        <p:nvSpPr>
          <p:cNvPr id="4" name="Прямоугольник 3"/>
          <p:cNvSpPr/>
          <p:nvPr/>
        </p:nvSpPr>
        <p:spPr>
          <a:xfrm>
            <a:off x="435433" y="2206448"/>
            <a:ext cx="8241023" cy="3970318"/>
          </a:xfrm>
          <a:prstGeom prst="rect">
            <a:avLst/>
          </a:prstGeom>
        </p:spPr>
        <p:txBody>
          <a:bodyPr wrap="square">
            <a:spAutoFit/>
          </a:bodyPr>
          <a:lstStyle/>
          <a:p>
            <a:pPr algn="just"/>
            <a:r>
              <a:rPr lang="ru-RU" dirty="0"/>
              <a:t> </a:t>
            </a:r>
            <a:r>
              <a:rPr lang="ru-RU" dirty="0" smtClean="0"/>
              <a:t> </a:t>
            </a:r>
            <a:r>
              <a:rPr lang="uk-UA" dirty="0" smtClean="0"/>
              <a:t>У цитоплазмі  є такі структурні елементи, як </a:t>
            </a:r>
            <a:r>
              <a:rPr lang="uk-UA" b="1" dirty="0" smtClean="0"/>
              <a:t>рибосоми, цитоскелет, плазміди, включення. </a:t>
            </a:r>
          </a:p>
          <a:p>
            <a:pPr algn="just"/>
            <a:endParaRPr lang="uk-UA" b="1" dirty="0" smtClean="0"/>
          </a:p>
          <a:p>
            <a:pPr algn="just"/>
            <a:r>
              <a:rPr lang="uk-UA" b="1" i="1" dirty="0" smtClean="0"/>
              <a:t>  Рибосоми </a:t>
            </a:r>
            <a:r>
              <a:rPr lang="uk-UA" dirty="0" smtClean="0"/>
              <a:t>– це немембранні органели, які забезпечують синтез білків. За структурою рибосоми прокаріотів і еукаріотів подібні, однак рибосоми прокаріотів мають менші розміри. </a:t>
            </a:r>
          </a:p>
          <a:p>
            <a:pPr algn="just"/>
            <a:r>
              <a:rPr lang="uk-UA" b="1" i="1" dirty="0" smtClean="0"/>
              <a:t>  Цитоскелет </a:t>
            </a:r>
            <a:r>
              <a:rPr lang="uk-UA" dirty="0" smtClean="0"/>
              <a:t>виконує багато функцій, здебільшого</a:t>
            </a:r>
          </a:p>
          <a:p>
            <a:pPr algn="just"/>
            <a:r>
              <a:rPr lang="uk-UA" dirty="0" smtClean="0"/>
              <a:t>відповідаючи за форму клітини та за внутрішньоклітинне транспортування.</a:t>
            </a:r>
          </a:p>
          <a:p>
            <a:pPr algn="just"/>
            <a:r>
              <a:rPr lang="uk-UA" dirty="0" smtClean="0"/>
              <a:t>   У клітинах багатьох прокаріотів поряд з </a:t>
            </a:r>
            <a:r>
              <a:rPr lang="uk-UA" dirty="0" err="1" smtClean="0"/>
              <a:t>нуклеоїдом</a:t>
            </a:r>
            <a:r>
              <a:rPr lang="uk-UA" dirty="0" smtClean="0"/>
              <a:t> містяться </a:t>
            </a:r>
            <a:r>
              <a:rPr lang="uk-UA" dirty="0" err="1" smtClean="0"/>
              <a:t>позахромосомні</a:t>
            </a:r>
            <a:r>
              <a:rPr lang="uk-UA" dirty="0" smtClean="0"/>
              <a:t> кільцеві молекули ДНК, що дістали назву </a:t>
            </a:r>
            <a:r>
              <a:rPr lang="uk-UA" b="1" i="1" dirty="0" err="1" smtClean="0"/>
              <a:t>плазмід</a:t>
            </a:r>
            <a:r>
              <a:rPr lang="uk-UA" dirty="0" smtClean="0"/>
              <a:t>. З їх допомогою бактеріальні клітини здатні обмінюватися деякими генами, що має важливе значення в забезпеченні їхньої пристосованості до умов існування.</a:t>
            </a:r>
            <a:endParaRPr lang="uk-UA" dirty="0"/>
          </a:p>
        </p:txBody>
      </p:sp>
      <p:sp>
        <p:nvSpPr>
          <p:cNvPr id="5" name="Прямоугольник 4"/>
          <p:cNvSpPr/>
          <p:nvPr/>
        </p:nvSpPr>
        <p:spPr>
          <a:xfrm>
            <a:off x="4572000" y="48491"/>
            <a:ext cx="3816424" cy="369332"/>
          </a:xfrm>
          <a:prstGeom prst="rect">
            <a:avLst/>
          </a:prstGeom>
        </p:spPr>
        <p:txBody>
          <a:bodyPr wrap="square">
            <a:spAutoFit/>
          </a:bodyPr>
          <a:lstStyle/>
          <a:p>
            <a:r>
              <a:rPr lang="uk-UA" dirty="0">
                <a:solidFill>
                  <a:schemeClr val="bg1"/>
                </a:solidFill>
              </a:rPr>
              <a:t>Будова прокаріотичної клітини.</a:t>
            </a:r>
          </a:p>
        </p:txBody>
      </p:sp>
    </p:spTree>
    <p:extLst>
      <p:ext uri="{BB962C8B-B14F-4D97-AF65-F5344CB8AC3E}">
        <p14:creationId xmlns:p14="http://schemas.microsoft.com/office/powerpoint/2010/main" val="3071461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548680"/>
            <a:ext cx="8676456" cy="523220"/>
          </a:xfrm>
          <a:prstGeom prst="rect">
            <a:avLst/>
          </a:prstGeom>
        </p:spPr>
        <p:txBody>
          <a:bodyPr wrap="square">
            <a:spAutoFit/>
          </a:bodyPr>
          <a:lstStyle/>
          <a:p>
            <a:r>
              <a:rPr lang="uk-UA" sz="2800" dirty="0" smtClean="0">
                <a:solidFill>
                  <a:schemeClr val="accent1"/>
                </a:solidFill>
              </a:rPr>
              <a:t>За способом живлення прокаріоти поділяють </a:t>
            </a:r>
            <a:endParaRPr lang="uk-UA" sz="2800" dirty="0">
              <a:solidFill>
                <a:schemeClr val="accent1"/>
              </a:solidFill>
            </a:endParaRPr>
          </a:p>
        </p:txBody>
      </p:sp>
      <p:graphicFrame>
        <p:nvGraphicFramePr>
          <p:cNvPr id="5" name="Схема 4"/>
          <p:cNvGraphicFramePr/>
          <p:nvPr>
            <p:extLst>
              <p:ext uri="{D42A27DB-BD31-4B8C-83A1-F6EECF244321}">
                <p14:modId xmlns:p14="http://schemas.microsoft.com/office/powerpoint/2010/main" val="861588635"/>
              </p:ext>
            </p:extLst>
          </p:nvPr>
        </p:nvGraphicFramePr>
        <p:xfrm>
          <a:off x="611560" y="1108688"/>
          <a:ext cx="7956376" cy="4840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Прямоугольник 8"/>
          <p:cNvSpPr/>
          <p:nvPr/>
        </p:nvSpPr>
        <p:spPr>
          <a:xfrm>
            <a:off x="5004048" y="116632"/>
            <a:ext cx="2480166" cy="400110"/>
          </a:xfrm>
          <a:prstGeom prst="rect">
            <a:avLst/>
          </a:prstGeom>
        </p:spPr>
        <p:txBody>
          <a:bodyPr wrap="none">
            <a:spAutoFit/>
          </a:bodyPr>
          <a:lstStyle/>
          <a:p>
            <a:r>
              <a:rPr lang="uk-UA" sz="2000" b="1" dirty="0" smtClean="0">
                <a:solidFill>
                  <a:schemeClr val="bg1"/>
                </a:solidFill>
              </a:rPr>
              <a:t>Спосіб </a:t>
            </a:r>
            <a:r>
              <a:rPr lang="uk-UA" sz="2000" b="1" dirty="0">
                <a:solidFill>
                  <a:schemeClr val="bg1"/>
                </a:solidFill>
              </a:rPr>
              <a:t>живлення </a:t>
            </a:r>
          </a:p>
        </p:txBody>
      </p:sp>
    </p:spTree>
    <p:extLst>
      <p:ext uri="{BB962C8B-B14F-4D97-AF65-F5344CB8AC3E}">
        <p14:creationId xmlns:p14="http://schemas.microsoft.com/office/powerpoint/2010/main" val="2761318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99592" y="659485"/>
            <a:ext cx="7024744" cy="537267"/>
          </a:xfrm>
          <a:prstGeom prst="rect">
            <a:avLst/>
          </a:prstGeom>
        </p:spPr>
        <p:txBody>
          <a:bodyPr>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dirty="0" smtClean="0"/>
              <a:t>Фототрофи </a:t>
            </a:r>
            <a:r>
              <a:rPr lang="uk-UA" dirty="0"/>
              <a:t>або </a:t>
            </a:r>
            <a:r>
              <a:rPr lang="uk-UA" dirty="0" smtClean="0"/>
              <a:t>фотосинтетики</a:t>
            </a:r>
            <a:endParaRPr lang="uk-UA"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617" y="1196752"/>
            <a:ext cx="2495550" cy="1838325"/>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077072"/>
            <a:ext cx="5601081" cy="2469356"/>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528" y="3035077"/>
            <a:ext cx="2619375" cy="1743075"/>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3544" y="2183164"/>
            <a:ext cx="2514600" cy="1892808"/>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1358676"/>
            <a:ext cx="3028950" cy="1514475"/>
          </a:xfrm>
          <a:prstGeom prst="rect">
            <a:avLst/>
          </a:prstGeom>
        </p:spPr>
      </p:pic>
      <p:sp>
        <p:nvSpPr>
          <p:cNvPr id="11" name="TextBox 10"/>
          <p:cNvSpPr txBox="1"/>
          <p:nvPr/>
        </p:nvSpPr>
        <p:spPr>
          <a:xfrm>
            <a:off x="5171491" y="116632"/>
            <a:ext cx="2160240" cy="400110"/>
          </a:xfrm>
          <a:prstGeom prst="rect">
            <a:avLst/>
          </a:prstGeom>
          <a:noFill/>
        </p:spPr>
        <p:txBody>
          <a:bodyPr wrap="square" rtlCol="0">
            <a:spAutoFit/>
          </a:bodyPr>
          <a:lstStyle/>
          <a:p>
            <a:r>
              <a:rPr lang="uk-UA" sz="2000" dirty="0" smtClean="0">
                <a:solidFill>
                  <a:schemeClr val="bg1"/>
                </a:solidFill>
              </a:rPr>
              <a:t>ціанобактерії</a:t>
            </a:r>
            <a:endParaRPr lang="uk-UA" sz="2000" dirty="0">
              <a:solidFill>
                <a:schemeClr val="bg1"/>
              </a:solidFill>
            </a:endParaRPr>
          </a:p>
        </p:txBody>
      </p:sp>
    </p:spTree>
    <p:extLst>
      <p:ext uri="{BB962C8B-B14F-4D97-AF65-F5344CB8AC3E}">
        <p14:creationId xmlns:p14="http://schemas.microsoft.com/office/powerpoint/2010/main" val="426541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normAutofit fontScale="92500" lnSpcReduction="10000"/>
          </a:bodyPr>
          <a:lstStyle/>
          <a:p>
            <a:pPr algn="just"/>
            <a:r>
              <a:rPr lang="uk-UA" b="1" i="1" dirty="0"/>
              <a:t>Карл </a:t>
            </a:r>
            <a:r>
              <a:rPr lang="uk-UA" b="1" i="1" dirty="0" err="1"/>
              <a:t>Воуз</a:t>
            </a:r>
            <a:r>
              <a:rPr lang="uk-UA" b="1" i="1" dirty="0"/>
              <a:t> </a:t>
            </a:r>
            <a:r>
              <a:rPr lang="uk-UA" b="1" dirty="0"/>
              <a:t>(1928–2012) – американський біолог, поділив всі організми на домени Бактерії, Археї та Еукаріоти. До його досліджень живу природу поділяли на два надцарства – Прокаріоти та Еукаріоти. </a:t>
            </a:r>
            <a:endParaRPr lang="ru-RU" b="1"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6117"/>
          <a:stretch/>
        </p:blipFill>
        <p:spPr>
          <a:xfrm>
            <a:off x="1386066" y="371911"/>
            <a:ext cx="3129981" cy="3888432"/>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43342" t="14788" r="8718" b="10399"/>
          <a:stretch/>
        </p:blipFill>
        <p:spPr>
          <a:xfrm>
            <a:off x="4788024" y="725627"/>
            <a:ext cx="2992581" cy="3497948"/>
          </a:xfrm>
          <a:prstGeom prst="rect">
            <a:avLst/>
          </a:prstGeom>
        </p:spPr>
      </p:pic>
    </p:spTree>
    <p:extLst>
      <p:ext uri="{BB962C8B-B14F-4D97-AF65-F5344CB8AC3E}">
        <p14:creationId xmlns:p14="http://schemas.microsoft.com/office/powerpoint/2010/main" val="356400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4008" y="116632"/>
            <a:ext cx="3456383" cy="400110"/>
          </a:xfrm>
          <a:prstGeom prst="rect">
            <a:avLst/>
          </a:prstGeom>
          <a:noFill/>
        </p:spPr>
        <p:txBody>
          <a:bodyPr wrap="square" rtlCol="0">
            <a:spAutoFit/>
          </a:bodyPr>
          <a:lstStyle/>
          <a:p>
            <a:r>
              <a:rPr lang="uk-UA" sz="2000" b="1" dirty="0" smtClean="0">
                <a:solidFill>
                  <a:schemeClr val="bg1"/>
                </a:solidFill>
              </a:rPr>
              <a:t>пурпурні сіркобактерії</a:t>
            </a:r>
            <a:endParaRPr lang="uk-UA" sz="2000" b="1" dirty="0">
              <a:solidFill>
                <a:schemeClr val="bg1"/>
              </a:solidFill>
            </a:endParaRPr>
          </a:p>
        </p:txBody>
      </p:sp>
      <p:sp>
        <p:nvSpPr>
          <p:cNvPr id="3" name="Заголовок 1"/>
          <p:cNvSpPr txBox="1">
            <a:spLocks/>
          </p:cNvSpPr>
          <p:nvPr/>
        </p:nvSpPr>
        <p:spPr>
          <a:xfrm>
            <a:off x="899592" y="659485"/>
            <a:ext cx="7024744" cy="537267"/>
          </a:xfrm>
          <a:prstGeom prst="rect">
            <a:avLst/>
          </a:prstGeom>
        </p:spPr>
        <p:txBody>
          <a:bodyPr>
            <a:normAutofit fontScale="77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dirty="0" smtClean="0"/>
              <a:t>Фототрофи </a:t>
            </a:r>
            <a:r>
              <a:rPr lang="uk-UA" dirty="0"/>
              <a:t>або </a:t>
            </a:r>
            <a:r>
              <a:rPr lang="uk-UA" dirty="0" smtClean="0"/>
              <a:t>фотосинтетики</a:t>
            </a:r>
            <a:endParaRPr lang="uk-UA"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6443" r="9986"/>
          <a:stretch/>
        </p:blipFill>
        <p:spPr>
          <a:xfrm>
            <a:off x="395536" y="1818026"/>
            <a:ext cx="4669935" cy="4610100"/>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2058" t="19528" r="3392" b="8368"/>
          <a:stretch/>
        </p:blipFill>
        <p:spPr>
          <a:xfrm>
            <a:off x="3563888" y="1196752"/>
            <a:ext cx="5131589" cy="2931190"/>
          </a:xfrm>
          <a:prstGeom prst="rect">
            <a:avLst/>
          </a:prstGeom>
        </p:spPr>
      </p:pic>
    </p:spTree>
    <p:extLst>
      <p:ext uri="{BB962C8B-B14F-4D97-AF65-F5344CB8AC3E}">
        <p14:creationId xmlns:p14="http://schemas.microsoft.com/office/powerpoint/2010/main" val="1082149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25532" y="686702"/>
            <a:ext cx="5796136" cy="923330"/>
          </a:xfrm>
          <a:prstGeom prst="rect">
            <a:avLst/>
          </a:prstGeom>
        </p:spPr>
        <p:txBody>
          <a:bodyPr wrap="square">
            <a:spAutoFit/>
          </a:bodyPr>
          <a:lstStyle/>
          <a:p>
            <a:r>
              <a:rPr lang="uk-UA" dirty="0" smtClean="0"/>
              <a:t>Хемотрофні бактерії </a:t>
            </a:r>
            <a:r>
              <a:rPr lang="uk-UA" dirty="0"/>
              <a:t>– сіркобактерії, залізобактерії, нітрифікувальні бактерії</a:t>
            </a:r>
            <a:r>
              <a:rPr lang="uk-UA" dirty="0" smtClean="0"/>
              <a:t>, </a:t>
            </a:r>
            <a:r>
              <a:rPr lang="uk-UA" dirty="0"/>
              <a:t>вико-</a:t>
            </a:r>
          </a:p>
          <a:p>
            <a:r>
              <a:rPr lang="uk-UA" dirty="0" err="1"/>
              <a:t>ристовують</a:t>
            </a:r>
            <a:r>
              <a:rPr lang="uk-UA" dirty="0"/>
              <a:t> для синтезу енергію хімічних реакцій</a:t>
            </a:r>
          </a:p>
        </p:txBody>
      </p:sp>
      <p:sp>
        <p:nvSpPr>
          <p:cNvPr id="5" name="Прямоугольник 4"/>
          <p:cNvSpPr/>
          <p:nvPr/>
        </p:nvSpPr>
        <p:spPr>
          <a:xfrm>
            <a:off x="4716016" y="60593"/>
            <a:ext cx="3456384" cy="400110"/>
          </a:xfrm>
          <a:prstGeom prst="rect">
            <a:avLst/>
          </a:prstGeom>
        </p:spPr>
        <p:txBody>
          <a:bodyPr wrap="square">
            <a:spAutoFit/>
          </a:bodyPr>
          <a:lstStyle/>
          <a:p>
            <a:r>
              <a:rPr lang="uk-UA" sz="2000" b="1" dirty="0" smtClean="0">
                <a:solidFill>
                  <a:schemeClr val="bg1"/>
                </a:solidFill>
              </a:rPr>
              <a:t>Хемотрофні бактерії </a:t>
            </a:r>
            <a:endParaRPr lang="uk-UA" sz="2000" b="1" dirty="0">
              <a:solidFill>
                <a:schemeClr val="bg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208597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4" y="2443543"/>
            <a:ext cx="16668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99592" y="2045898"/>
            <a:ext cx="1814920" cy="369332"/>
          </a:xfrm>
          <a:prstGeom prst="rect">
            <a:avLst/>
          </a:prstGeom>
        </p:spPr>
        <p:txBody>
          <a:bodyPr wrap="none">
            <a:spAutoFit/>
          </a:bodyPr>
          <a:lstStyle/>
          <a:p>
            <a:r>
              <a:rPr lang="uk-UA" dirty="0"/>
              <a:t>Залізобактерії</a:t>
            </a:r>
          </a:p>
        </p:txBody>
      </p:sp>
      <p:sp>
        <p:nvSpPr>
          <p:cNvPr id="7" name="Прямоугольник 6"/>
          <p:cNvSpPr/>
          <p:nvPr/>
        </p:nvSpPr>
        <p:spPr>
          <a:xfrm>
            <a:off x="683568" y="4725144"/>
            <a:ext cx="2304256" cy="1200329"/>
          </a:xfrm>
          <a:prstGeom prst="rect">
            <a:avLst/>
          </a:prstGeom>
        </p:spPr>
        <p:txBody>
          <a:bodyPr wrap="square">
            <a:spAutoFit/>
          </a:bodyPr>
          <a:lstStyle/>
          <a:p>
            <a:pPr algn="ctr"/>
            <a:r>
              <a:rPr lang="uk-UA" dirty="0" smtClean="0"/>
              <a:t>Залізобактерії надають воді характерного</a:t>
            </a:r>
          </a:p>
          <a:p>
            <a:pPr algn="ctr"/>
            <a:r>
              <a:rPr lang="uk-UA" dirty="0" smtClean="0"/>
              <a:t>іржавого кольору</a:t>
            </a:r>
            <a:r>
              <a:rPr lang="ru-RU" dirty="0" smtClean="0"/>
              <a:t>.</a:t>
            </a:r>
            <a:endParaRPr lang="uk-UA" dirty="0"/>
          </a:p>
        </p:txBody>
      </p:sp>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3427" t="8114" r="4549" b="2822"/>
          <a:stretch/>
        </p:blipFill>
        <p:spPr>
          <a:xfrm>
            <a:off x="2987824" y="1700808"/>
            <a:ext cx="5583521" cy="3975730"/>
          </a:xfrm>
          <a:prstGeom prst="rect">
            <a:avLst/>
          </a:prstGeom>
        </p:spPr>
      </p:pic>
      <p:sp>
        <p:nvSpPr>
          <p:cNvPr id="9" name="Прямоугольник 8"/>
          <p:cNvSpPr/>
          <p:nvPr/>
        </p:nvSpPr>
        <p:spPr>
          <a:xfrm>
            <a:off x="3452098" y="2032450"/>
            <a:ext cx="3076483" cy="369332"/>
          </a:xfrm>
          <a:prstGeom prst="rect">
            <a:avLst/>
          </a:prstGeom>
        </p:spPr>
        <p:txBody>
          <a:bodyPr wrap="none">
            <a:spAutoFit/>
          </a:bodyPr>
          <a:lstStyle/>
          <a:p>
            <a:r>
              <a:rPr lang="uk-UA" b="1" dirty="0">
                <a:solidFill>
                  <a:schemeClr val="bg1"/>
                </a:solidFill>
              </a:rPr>
              <a:t>нітрифікувальні бактерії</a:t>
            </a:r>
          </a:p>
        </p:txBody>
      </p:sp>
    </p:spTree>
    <p:extLst>
      <p:ext uri="{BB962C8B-B14F-4D97-AF65-F5344CB8AC3E}">
        <p14:creationId xmlns:p14="http://schemas.microsoft.com/office/powerpoint/2010/main" val="3623708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620688"/>
            <a:ext cx="7024744" cy="720080"/>
          </a:xfrm>
        </p:spPr>
        <p:txBody>
          <a:bodyPr>
            <a:normAutofit/>
          </a:bodyPr>
          <a:lstStyle/>
          <a:p>
            <a:r>
              <a:rPr lang="uk-UA" dirty="0" smtClean="0"/>
              <a:t>Паразитичні бактерії</a:t>
            </a:r>
            <a:endParaRPr lang="uk-UA"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17049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9767" y="1410305"/>
            <a:ext cx="2288250" cy="171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628800"/>
            <a:ext cx="17049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48" y="3943325"/>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4005064"/>
            <a:ext cx="17240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3377" y="4005064"/>
            <a:ext cx="17049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11560" y="2924944"/>
            <a:ext cx="2502024" cy="646331"/>
          </a:xfrm>
          <a:prstGeom prst="rect">
            <a:avLst/>
          </a:prstGeom>
        </p:spPr>
        <p:txBody>
          <a:bodyPr wrap="square">
            <a:spAutoFit/>
          </a:bodyPr>
          <a:lstStyle/>
          <a:p>
            <a:pPr algn="ctr"/>
            <a:r>
              <a:rPr lang="uk-UA" dirty="0" smtClean="0"/>
              <a:t>Холерний вібріон</a:t>
            </a:r>
          </a:p>
          <a:p>
            <a:pPr algn="ctr"/>
            <a:r>
              <a:rPr lang="en-US" i="1" dirty="0" smtClean="0"/>
              <a:t>Vibrio </a:t>
            </a:r>
            <a:r>
              <a:rPr lang="en-US" i="1" dirty="0" err="1" smtClean="0"/>
              <a:t>cholerae</a:t>
            </a:r>
            <a:endParaRPr lang="uk-UA" dirty="0"/>
          </a:p>
        </p:txBody>
      </p:sp>
      <p:sp>
        <p:nvSpPr>
          <p:cNvPr id="5" name="Прямоугольник 4"/>
          <p:cNvSpPr/>
          <p:nvPr/>
        </p:nvSpPr>
        <p:spPr>
          <a:xfrm>
            <a:off x="3131840" y="3068960"/>
            <a:ext cx="2646040" cy="646331"/>
          </a:xfrm>
          <a:prstGeom prst="rect">
            <a:avLst/>
          </a:prstGeom>
        </p:spPr>
        <p:txBody>
          <a:bodyPr wrap="square">
            <a:spAutoFit/>
          </a:bodyPr>
          <a:lstStyle/>
          <a:p>
            <a:pPr algn="ctr"/>
            <a:r>
              <a:rPr lang="uk-UA" dirty="0"/>
              <a:t>Чумна паличка</a:t>
            </a:r>
          </a:p>
          <a:p>
            <a:pPr algn="ctr"/>
            <a:r>
              <a:rPr lang="en-US" i="1" dirty="0"/>
              <a:t>Yersinia </a:t>
            </a:r>
            <a:r>
              <a:rPr lang="en-US" i="1" dirty="0" err="1"/>
              <a:t>pestis</a:t>
            </a:r>
            <a:endParaRPr lang="uk-UA" dirty="0"/>
          </a:p>
        </p:txBody>
      </p:sp>
      <p:sp>
        <p:nvSpPr>
          <p:cNvPr id="6" name="Прямоугольник 5"/>
          <p:cNvSpPr/>
          <p:nvPr/>
        </p:nvSpPr>
        <p:spPr>
          <a:xfrm>
            <a:off x="5652120" y="2943250"/>
            <a:ext cx="3024336" cy="646331"/>
          </a:xfrm>
          <a:prstGeom prst="rect">
            <a:avLst/>
          </a:prstGeom>
        </p:spPr>
        <p:txBody>
          <a:bodyPr wrap="square">
            <a:spAutoFit/>
          </a:bodyPr>
          <a:lstStyle/>
          <a:p>
            <a:r>
              <a:rPr lang="uk-UA" dirty="0"/>
              <a:t>Золотистий стафілокок</a:t>
            </a:r>
          </a:p>
          <a:p>
            <a:r>
              <a:rPr lang="en-US" i="1" dirty="0"/>
              <a:t>Staphylococcus aureus</a:t>
            </a:r>
            <a:endParaRPr lang="uk-UA" dirty="0"/>
          </a:p>
        </p:txBody>
      </p:sp>
      <p:sp>
        <p:nvSpPr>
          <p:cNvPr id="7" name="Прямоугольник 6"/>
          <p:cNvSpPr/>
          <p:nvPr/>
        </p:nvSpPr>
        <p:spPr>
          <a:xfrm>
            <a:off x="643905" y="5229200"/>
            <a:ext cx="2559943" cy="923330"/>
          </a:xfrm>
          <a:prstGeom prst="rect">
            <a:avLst/>
          </a:prstGeom>
        </p:spPr>
        <p:txBody>
          <a:bodyPr wrap="square">
            <a:spAutoFit/>
          </a:bodyPr>
          <a:lstStyle/>
          <a:p>
            <a:pPr algn="ctr"/>
            <a:r>
              <a:rPr lang="uk-UA" dirty="0"/>
              <a:t>Збудник виразкової</a:t>
            </a:r>
          </a:p>
          <a:p>
            <a:pPr algn="ctr"/>
            <a:r>
              <a:rPr lang="uk-UA" dirty="0"/>
              <a:t>хвороби шлунку</a:t>
            </a:r>
          </a:p>
          <a:p>
            <a:pPr algn="ctr"/>
            <a:r>
              <a:rPr lang="en-US" dirty="0"/>
              <a:t>Helicobacter pylori</a:t>
            </a:r>
            <a:endParaRPr lang="uk-UA" dirty="0"/>
          </a:p>
        </p:txBody>
      </p:sp>
      <p:sp>
        <p:nvSpPr>
          <p:cNvPr id="8" name="Прямоугольник 7"/>
          <p:cNvSpPr/>
          <p:nvPr/>
        </p:nvSpPr>
        <p:spPr>
          <a:xfrm>
            <a:off x="3105277" y="5292069"/>
            <a:ext cx="2546843" cy="1200329"/>
          </a:xfrm>
          <a:prstGeom prst="rect">
            <a:avLst/>
          </a:prstGeom>
        </p:spPr>
        <p:txBody>
          <a:bodyPr wrap="square">
            <a:spAutoFit/>
          </a:bodyPr>
          <a:lstStyle/>
          <a:p>
            <a:pPr algn="ctr"/>
            <a:r>
              <a:rPr lang="uk-UA" dirty="0"/>
              <a:t>Збудник туберкульозу</a:t>
            </a:r>
          </a:p>
          <a:p>
            <a:pPr algn="ctr"/>
            <a:r>
              <a:rPr lang="en-US" i="1" dirty="0"/>
              <a:t>Mycobacterium tuberculosis</a:t>
            </a:r>
            <a:endParaRPr lang="uk-UA" dirty="0"/>
          </a:p>
        </p:txBody>
      </p:sp>
      <p:sp>
        <p:nvSpPr>
          <p:cNvPr id="9" name="Прямоугольник 8"/>
          <p:cNvSpPr/>
          <p:nvPr/>
        </p:nvSpPr>
        <p:spPr>
          <a:xfrm>
            <a:off x="5940152" y="5281414"/>
            <a:ext cx="2325209" cy="923330"/>
          </a:xfrm>
          <a:prstGeom prst="rect">
            <a:avLst/>
          </a:prstGeom>
        </p:spPr>
        <p:txBody>
          <a:bodyPr wrap="square">
            <a:spAutoFit/>
          </a:bodyPr>
          <a:lstStyle/>
          <a:p>
            <a:pPr algn="ctr"/>
            <a:r>
              <a:rPr lang="uk-UA" dirty="0"/>
              <a:t>Збудник ботулізму</a:t>
            </a:r>
          </a:p>
          <a:p>
            <a:pPr algn="ctr"/>
            <a:r>
              <a:rPr lang="en-US" dirty="0"/>
              <a:t>Clostridium botulinum</a:t>
            </a:r>
            <a:endParaRPr lang="uk-UA" dirty="0"/>
          </a:p>
        </p:txBody>
      </p:sp>
    </p:spTree>
    <p:extLst>
      <p:ext uri="{BB962C8B-B14F-4D97-AF65-F5344CB8AC3E}">
        <p14:creationId xmlns:p14="http://schemas.microsoft.com/office/powerpoint/2010/main" val="559866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043608" y="836712"/>
            <a:ext cx="3425651" cy="2592288"/>
          </a:xfrm>
        </p:spPr>
        <p:txBody>
          <a:bodyPr>
            <a:normAutofit/>
          </a:bodyPr>
          <a:lstStyle/>
          <a:p>
            <a:r>
              <a:rPr lang="uk-UA" sz="1700" b="0" dirty="0" smtClean="0">
                <a:solidFill>
                  <a:schemeClr val="tx1"/>
                </a:solidFill>
              </a:rPr>
              <a:t>Унаслідок </a:t>
            </a:r>
            <a:r>
              <a:rPr lang="uk-UA" sz="1700" b="0" dirty="0">
                <a:solidFill>
                  <a:schemeClr val="tx1"/>
                </a:solidFill>
              </a:rPr>
              <a:t>фотосинтезу ціанобактерій</a:t>
            </a:r>
          </a:p>
          <a:p>
            <a:r>
              <a:rPr lang="uk-UA" sz="1700" b="0" dirty="0">
                <a:solidFill>
                  <a:schemeClr val="tx1"/>
                </a:solidFill>
              </a:rPr>
              <a:t>виділяється молекулярний кисень</a:t>
            </a:r>
            <a:r>
              <a:rPr lang="uk-UA" sz="1700" b="0" dirty="0" smtClean="0">
                <a:solidFill>
                  <a:schemeClr val="tx1"/>
                </a:solidFill>
              </a:rPr>
              <a:t>.</a:t>
            </a:r>
          </a:p>
          <a:p>
            <a:r>
              <a:rPr lang="uk-UA" b="0" dirty="0" smtClean="0"/>
              <a:t> </a:t>
            </a:r>
            <a:r>
              <a:rPr lang="uk-UA" b="0" dirty="0"/>
              <a:t>Мікрофотографія ціанобактерії  </a:t>
            </a:r>
            <a:r>
              <a:rPr lang="uk-UA" b="0" dirty="0" err="1"/>
              <a:t>Носток</a:t>
            </a:r>
            <a:r>
              <a:rPr lang="uk-UA" b="0" dirty="0"/>
              <a:t>. </a:t>
            </a:r>
          </a:p>
          <a:p>
            <a:endParaRPr lang="uk-UA" dirty="0">
              <a:solidFill>
                <a:schemeClr val="tx1"/>
              </a:solidFill>
            </a:endParaRPr>
          </a:p>
        </p:txBody>
      </p:sp>
      <p:sp>
        <p:nvSpPr>
          <p:cNvPr id="5" name="Текст 4"/>
          <p:cNvSpPr>
            <a:spLocks noGrp="1"/>
          </p:cNvSpPr>
          <p:nvPr>
            <p:ph type="body" sz="quarter" idx="3"/>
          </p:nvPr>
        </p:nvSpPr>
        <p:spPr>
          <a:xfrm>
            <a:off x="4716016" y="1340768"/>
            <a:ext cx="3528392" cy="1296144"/>
          </a:xfrm>
        </p:spPr>
        <p:txBody>
          <a:bodyPr>
            <a:noAutofit/>
          </a:bodyPr>
          <a:lstStyle/>
          <a:p>
            <a:r>
              <a:rPr lang="uk-UA" sz="2000" b="0" dirty="0" smtClean="0"/>
              <a:t>Корінь бобової рослини з бульбочками, які  утворені азотфіксувальними бактеріями –хемосинтетиками</a:t>
            </a:r>
            <a:endParaRPr lang="uk-UA" sz="2000"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41400" y="3156581"/>
            <a:ext cx="3419475" cy="24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004048" y="116632"/>
            <a:ext cx="2480166" cy="400110"/>
          </a:xfrm>
          <a:prstGeom prst="rect">
            <a:avLst/>
          </a:prstGeom>
        </p:spPr>
        <p:txBody>
          <a:bodyPr wrap="none">
            <a:spAutoFit/>
          </a:bodyPr>
          <a:lstStyle/>
          <a:p>
            <a:r>
              <a:rPr lang="uk-UA" sz="2000" b="1" dirty="0" smtClean="0">
                <a:solidFill>
                  <a:schemeClr val="bg1"/>
                </a:solidFill>
              </a:rPr>
              <a:t>Спосіб </a:t>
            </a:r>
            <a:r>
              <a:rPr lang="uk-UA" sz="2000" b="1" dirty="0">
                <a:solidFill>
                  <a:schemeClr val="bg1"/>
                </a:solidFill>
              </a:rPr>
              <a:t>живлення </a:t>
            </a:r>
          </a:p>
        </p:txBody>
      </p:sp>
      <p:pic>
        <p:nvPicPr>
          <p:cNvPr id="10" name="Объект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3140968"/>
            <a:ext cx="3419475" cy="2520280"/>
          </a:xfrm>
        </p:spPr>
      </p:pic>
    </p:spTree>
    <p:extLst>
      <p:ext uri="{BB962C8B-B14F-4D97-AF65-F5344CB8AC3E}">
        <p14:creationId xmlns:p14="http://schemas.microsoft.com/office/powerpoint/2010/main" val="2053074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95" r="11754"/>
          <a:stretch/>
        </p:blipFill>
        <p:spPr bwMode="auto">
          <a:xfrm>
            <a:off x="126969" y="502204"/>
            <a:ext cx="5885191" cy="623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496" y="3311227"/>
            <a:ext cx="3810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64703" y="674192"/>
            <a:ext cx="2569260" cy="2800767"/>
          </a:xfrm>
          <a:prstGeom prst="rect">
            <a:avLst/>
          </a:prstGeom>
          <a:noFill/>
        </p:spPr>
        <p:txBody>
          <a:bodyPr wrap="square" rtlCol="0">
            <a:spAutoFit/>
          </a:bodyPr>
          <a:lstStyle/>
          <a:p>
            <a:r>
              <a:rPr lang="uk-UA" sz="1600" dirty="0" smtClean="0"/>
              <a:t>Азотфіксувальні бактерії здатні засвоювати</a:t>
            </a:r>
          </a:p>
          <a:p>
            <a:r>
              <a:rPr lang="uk-UA" sz="1600" dirty="0" smtClean="0"/>
              <a:t>безпосередньо з атмосфери молекулярний азот, який надходить в екосистему в доступній для засвоєння рослинами формі.</a:t>
            </a:r>
            <a:endParaRPr lang="uk-UA" sz="1600" dirty="0"/>
          </a:p>
        </p:txBody>
      </p:sp>
      <p:sp>
        <p:nvSpPr>
          <p:cNvPr id="5" name="Прямоугольник 4"/>
          <p:cNvSpPr/>
          <p:nvPr/>
        </p:nvSpPr>
        <p:spPr>
          <a:xfrm>
            <a:off x="5004048" y="116632"/>
            <a:ext cx="2480166" cy="400110"/>
          </a:xfrm>
          <a:prstGeom prst="rect">
            <a:avLst/>
          </a:prstGeom>
        </p:spPr>
        <p:txBody>
          <a:bodyPr wrap="none">
            <a:spAutoFit/>
          </a:bodyPr>
          <a:lstStyle/>
          <a:p>
            <a:r>
              <a:rPr lang="uk-UA" sz="2000" b="1" dirty="0" smtClean="0">
                <a:solidFill>
                  <a:schemeClr val="bg1"/>
                </a:solidFill>
              </a:rPr>
              <a:t>Спосіб </a:t>
            </a:r>
            <a:r>
              <a:rPr lang="uk-UA" sz="2000" b="1" dirty="0">
                <a:solidFill>
                  <a:schemeClr val="bg1"/>
                </a:solidFill>
              </a:rPr>
              <a:t>живлення </a:t>
            </a:r>
          </a:p>
        </p:txBody>
      </p:sp>
    </p:spTree>
    <p:extLst>
      <p:ext uri="{BB962C8B-B14F-4D97-AF65-F5344CB8AC3E}">
        <p14:creationId xmlns:p14="http://schemas.microsoft.com/office/powerpoint/2010/main" val="174267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8208912" cy="1143000"/>
          </a:xfrm>
        </p:spPr>
        <p:txBody>
          <a:bodyPr>
            <a:normAutofit fontScale="90000"/>
          </a:bodyPr>
          <a:lstStyle/>
          <a:p>
            <a:pPr algn="ctr"/>
            <a:r>
              <a:rPr lang="uk-UA" dirty="0"/>
              <a:t>За типом дихання </a:t>
            </a:r>
            <a:r>
              <a:rPr lang="uk-UA" dirty="0" smtClean="0"/>
              <a:t/>
            </a:r>
            <a:br>
              <a:rPr lang="uk-UA" dirty="0" smtClean="0"/>
            </a:br>
            <a:r>
              <a:rPr lang="uk-UA" dirty="0" smtClean="0"/>
              <a:t>прокаріоти поділяють</a:t>
            </a:r>
            <a:endParaRPr lang="uk-UA" dirty="0"/>
          </a:p>
        </p:txBody>
      </p:sp>
      <p:sp>
        <p:nvSpPr>
          <p:cNvPr id="3" name="Текст 2"/>
          <p:cNvSpPr>
            <a:spLocks noGrp="1"/>
          </p:cNvSpPr>
          <p:nvPr>
            <p:ph type="body" idx="1"/>
          </p:nvPr>
        </p:nvSpPr>
        <p:spPr>
          <a:xfrm>
            <a:off x="683568" y="2060848"/>
            <a:ext cx="3785691" cy="894923"/>
          </a:xfrm>
        </p:spPr>
        <p:txBody>
          <a:bodyPr>
            <a:normAutofit fontScale="47500" lnSpcReduction="20000"/>
          </a:bodyPr>
          <a:lstStyle/>
          <a:p>
            <a:pPr algn="ctr"/>
            <a:r>
              <a:rPr lang="uk-UA" sz="6700" dirty="0" smtClean="0"/>
              <a:t>Аероби</a:t>
            </a:r>
          </a:p>
          <a:p>
            <a:pPr algn="ctr"/>
            <a:r>
              <a:rPr lang="uk-UA" dirty="0" smtClean="0"/>
              <a:t> використовують </a:t>
            </a:r>
            <a:r>
              <a:rPr lang="uk-UA" dirty="0"/>
              <a:t>для </a:t>
            </a:r>
            <a:r>
              <a:rPr lang="uk-UA" dirty="0" smtClean="0"/>
              <a:t>дихання молекулярний </a:t>
            </a:r>
            <a:r>
              <a:rPr lang="uk-UA" dirty="0"/>
              <a:t>кисень </a:t>
            </a:r>
            <a:r>
              <a:rPr lang="uk-UA" dirty="0" smtClean="0"/>
              <a:t>атмосфери</a:t>
            </a:r>
            <a:endParaRPr lang="uk-UA"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41400" y="3068961"/>
            <a:ext cx="3419475" cy="2457778"/>
          </a:xfrm>
        </p:spPr>
      </p:pic>
      <p:sp>
        <p:nvSpPr>
          <p:cNvPr id="5" name="Текст 4"/>
          <p:cNvSpPr>
            <a:spLocks noGrp="1"/>
          </p:cNvSpPr>
          <p:nvPr>
            <p:ph type="body" sz="quarter" idx="3"/>
          </p:nvPr>
        </p:nvSpPr>
        <p:spPr>
          <a:xfrm>
            <a:off x="4716016" y="2132856"/>
            <a:ext cx="3816424" cy="822916"/>
          </a:xfrm>
        </p:spPr>
        <p:txBody>
          <a:bodyPr>
            <a:normAutofit fontScale="70000" lnSpcReduction="20000"/>
          </a:bodyPr>
          <a:lstStyle/>
          <a:p>
            <a:pPr algn="ctr"/>
            <a:r>
              <a:rPr lang="uk-UA" sz="3800" dirty="0" smtClean="0"/>
              <a:t>Анаероби</a:t>
            </a:r>
            <a:r>
              <a:rPr lang="uk-UA" sz="2600" dirty="0" smtClean="0"/>
              <a:t> </a:t>
            </a:r>
          </a:p>
          <a:p>
            <a:pPr algn="ctr"/>
            <a:r>
              <a:rPr lang="uk-UA" sz="1800" dirty="0" smtClean="0"/>
              <a:t> </a:t>
            </a:r>
            <a:r>
              <a:rPr lang="uk-UA" sz="1800" dirty="0"/>
              <a:t>можуть жити без доступу атмосферного кисню</a:t>
            </a:r>
          </a:p>
        </p:txBody>
      </p:sp>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60032" y="3047355"/>
            <a:ext cx="3069883" cy="2541885"/>
          </a:xfrm>
        </p:spPr>
      </p:pic>
      <p:sp>
        <p:nvSpPr>
          <p:cNvPr id="9" name="Прямоугольник 8"/>
          <p:cNvSpPr/>
          <p:nvPr/>
        </p:nvSpPr>
        <p:spPr>
          <a:xfrm>
            <a:off x="5436096" y="11607"/>
            <a:ext cx="1922321" cy="400110"/>
          </a:xfrm>
          <a:prstGeom prst="rect">
            <a:avLst/>
          </a:prstGeom>
        </p:spPr>
        <p:txBody>
          <a:bodyPr wrap="none">
            <a:spAutoFit/>
          </a:bodyPr>
          <a:lstStyle/>
          <a:p>
            <a:r>
              <a:rPr lang="uk-UA" sz="2000" b="1" dirty="0" smtClean="0">
                <a:solidFill>
                  <a:schemeClr val="bg1"/>
                </a:solidFill>
              </a:rPr>
              <a:t>Тип  </a:t>
            </a:r>
            <a:r>
              <a:rPr lang="uk-UA" sz="2000" b="1" dirty="0">
                <a:solidFill>
                  <a:schemeClr val="bg1"/>
                </a:solidFill>
              </a:rPr>
              <a:t>дихання </a:t>
            </a:r>
          </a:p>
        </p:txBody>
      </p:sp>
    </p:spTree>
    <p:extLst>
      <p:ext uri="{BB962C8B-B14F-4D97-AF65-F5344CB8AC3E}">
        <p14:creationId xmlns:p14="http://schemas.microsoft.com/office/powerpoint/2010/main" val="832689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4282" y="764704"/>
            <a:ext cx="8064896" cy="2862322"/>
          </a:xfrm>
          <a:prstGeom prst="rect">
            <a:avLst/>
          </a:prstGeom>
        </p:spPr>
        <p:txBody>
          <a:bodyPr wrap="square">
            <a:spAutoFit/>
          </a:bodyPr>
          <a:lstStyle/>
          <a:p>
            <a:r>
              <a:rPr lang="uk-UA" dirty="0" smtClean="0"/>
              <a:t>  Найчастіше </a:t>
            </a:r>
            <a:r>
              <a:rPr lang="uk-UA" dirty="0"/>
              <a:t>прокаріоти розмножуються </a:t>
            </a:r>
            <a:r>
              <a:rPr lang="uk-UA" b="1" dirty="0"/>
              <a:t>нестатевим</a:t>
            </a:r>
            <a:r>
              <a:rPr lang="uk-UA" dirty="0"/>
              <a:t> поділом клітини </a:t>
            </a:r>
            <a:r>
              <a:rPr lang="uk-UA" dirty="0" smtClean="0"/>
              <a:t>навпіл </a:t>
            </a:r>
            <a:r>
              <a:rPr lang="uk-UA" dirty="0"/>
              <a:t>(</a:t>
            </a:r>
            <a:r>
              <a:rPr lang="uk-UA" b="1" dirty="0"/>
              <a:t>бінарний поділ</a:t>
            </a:r>
            <a:r>
              <a:rPr lang="uk-UA" dirty="0"/>
              <a:t>) або ж </a:t>
            </a:r>
            <a:r>
              <a:rPr lang="uk-UA" b="1" dirty="0"/>
              <a:t>множинним </a:t>
            </a:r>
            <a:r>
              <a:rPr lang="uk-UA" dirty="0"/>
              <a:t>поділом (ціанобактерії</a:t>
            </a:r>
            <a:r>
              <a:rPr lang="uk-UA" dirty="0" smtClean="0"/>
              <a:t>).   Цим організмам </a:t>
            </a:r>
            <a:r>
              <a:rPr lang="uk-UA" dirty="0"/>
              <a:t>властивий високий темп розмноження. За сприятливих умов </a:t>
            </a:r>
            <a:r>
              <a:rPr lang="uk-UA" dirty="0" smtClean="0"/>
              <a:t>час поділу для </a:t>
            </a:r>
            <a:r>
              <a:rPr lang="uk-UA" dirty="0"/>
              <a:t>багатьох видів </a:t>
            </a:r>
            <a:r>
              <a:rPr lang="uk-UA" dirty="0" smtClean="0"/>
              <a:t>коливається в </a:t>
            </a:r>
            <a:r>
              <a:rPr lang="uk-UA" dirty="0"/>
              <a:t>межах від 15 до 30 хвилин. </a:t>
            </a:r>
            <a:endParaRPr lang="uk-UA" dirty="0" smtClean="0"/>
          </a:p>
          <a:p>
            <a:r>
              <a:rPr lang="uk-UA" dirty="0" smtClean="0"/>
              <a:t>У </a:t>
            </a:r>
            <a:r>
              <a:rPr lang="uk-UA" dirty="0"/>
              <a:t>прокаріотів відсутнє статеве </a:t>
            </a:r>
            <a:r>
              <a:rPr lang="uk-UA" dirty="0" smtClean="0"/>
              <a:t>розмноження, проте </a:t>
            </a:r>
            <a:r>
              <a:rPr lang="uk-UA" dirty="0"/>
              <a:t>існує статевий процес, який полягає в обміні між різними організмами</a:t>
            </a:r>
          </a:p>
          <a:p>
            <a:r>
              <a:rPr lang="uk-UA" dirty="0"/>
              <a:t>генетичною інформацією. Це відбувається під час процесу, що називають </a:t>
            </a:r>
            <a:r>
              <a:rPr lang="uk-UA" dirty="0" smtClean="0"/>
              <a:t>бактеріальною </a:t>
            </a:r>
            <a:r>
              <a:rPr lang="uk-UA" b="1" dirty="0"/>
              <a:t>кон’югацією</a:t>
            </a:r>
            <a:r>
              <a:rPr lang="uk-UA" dirty="0"/>
              <a:t> – обміну ділянками ДНК (</a:t>
            </a:r>
            <a:r>
              <a:rPr lang="uk-UA" dirty="0" err="1"/>
              <a:t>плазмідами</a:t>
            </a:r>
            <a:r>
              <a:rPr lang="uk-UA" dirty="0"/>
              <a:t>) через </a:t>
            </a:r>
            <a:r>
              <a:rPr lang="uk-UA" dirty="0" smtClean="0"/>
              <a:t>цитоплазматичні </a:t>
            </a:r>
            <a:r>
              <a:rPr lang="uk-UA" dirty="0"/>
              <a:t>місточки між клітинами.</a:t>
            </a:r>
          </a:p>
        </p:txBody>
      </p:sp>
      <p:sp>
        <p:nvSpPr>
          <p:cNvPr id="3" name="Прямоугольник 2"/>
          <p:cNvSpPr/>
          <p:nvPr/>
        </p:nvSpPr>
        <p:spPr>
          <a:xfrm>
            <a:off x="5148064" y="116632"/>
            <a:ext cx="1962397" cy="400110"/>
          </a:xfrm>
          <a:prstGeom prst="rect">
            <a:avLst/>
          </a:prstGeom>
        </p:spPr>
        <p:txBody>
          <a:bodyPr wrap="none">
            <a:spAutoFit/>
          </a:bodyPr>
          <a:lstStyle/>
          <a:p>
            <a:r>
              <a:rPr lang="uk-UA" sz="2000" b="1" dirty="0" smtClean="0">
                <a:solidFill>
                  <a:schemeClr val="bg1"/>
                </a:solidFill>
              </a:rPr>
              <a:t>розмноження</a:t>
            </a:r>
            <a:endParaRPr lang="uk-UA" sz="2000" b="1" dirty="0">
              <a:solidFill>
                <a:schemeClr val="bg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647631"/>
            <a:ext cx="4276346" cy="2520280"/>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b="14467"/>
          <a:stretch/>
        </p:blipFill>
        <p:spPr>
          <a:xfrm>
            <a:off x="4788024" y="3726034"/>
            <a:ext cx="2160240" cy="2463612"/>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6584" r="21495"/>
          <a:stretch/>
        </p:blipFill>
        <p:spPr>
          <a:xfrm>
            <a:off x="6804248" y="3861048"/>
            <a:ext cx="1856509" cy="1771650"/>
          </a:xfrm>
          <a:prstGeom prst="ellipse">
            <a:avLst/>
          </a:prstGeom>
        </p:spPr>
      </p:pic>
    </p:spTree>
    <p:extLst>
      <p:ext uri="{BB962C8B-B14F-4D97-AF65-F5344CB8AC3E}">
        <p14:creationId xmlns:p14="http://schemas.microsoft.com/office/powerpoint/2010/main" val="1892456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46" y="970035"/>
            <a:ext cx="4791871" cy="4419983"/>
          </a:xfrm>
          <a:prstGeom prst="rect">
            <a:avLst/>
          </a:prstGeom>
        </p:spPr>
      </p:pic>
      <p:sp>
        <p:nvSpPr>
          <p:cNvPr id="3" name="Прямоугольник 2"/>
          <p:cNvSpPr/>
          <p:nvPr/>
        </p:nvSpPr>
        <p:spPr>
          <a:xfrm>
            <a:off x="5331423" y="1196752"/>
            <a:ext cx="3057002" cy="3046988"/>
          </a:xfrm>
          <a:prstGeom prst="rect">
            <a:avLst/>
          </a:prstGeom>
        </p:spPr>
        <p:txBody>
          <a:bodyPr wrap="square">
            <a:spAutoFit/>
          </a:bodyPr>
          <a:lstStyle/>
          <a:p>
            <a:r>
              <a:rPr lang="uk-UA" sz="2400" dirty="0" smtClean="0"/>
              <a:t>Бактеріальна кон’югація </a:t>
            </a:r>
            <a:r>
              <a:rPr lang="uk-UA" sz="2400" dirty="0"/>
              <a:t>– </a:t>
            </a:r>
            <a:r>
              <a:rPr lang="uk-UA" sz="2400" dirty="0" smtClean="0"/>
              <a:t>обмін  </a:t>
            </a:r>
            <a:r>
              <a:rPr lang="uk-UA" sz="2400" dirty="0"/>
              <a:t>ділянками ДНК (</a:t>
            </a:r>
            <a:r>
              <a:rPr lang="uk-UA" sz="2400" dirty="0" err="1"/>
              <a:t>плазмідами</a:t>
            </a:r>
            <a:r>
              <a:rPr lang="uk-UA" sz="2400" dirty="0"/>
              <a:t>) через цитоплазматичні місточки між клітинами.</a:t>
            </a:r>
          </a:p>
        </p:txBody>
      </p:sp>
      <p:sp>
        <p:nvSpPr>
          <p:cNvPr id="4" name="Прямоугольник 3"/>
          <p:cNvSpPr/>
          <p:nvPr/>
        </p:nvSpPr>
        <p:spPr>
          <a:xfrm>
            <a:off x="5148064" y="116632"/>
            <a:ext cx="1962397" cy="400110"/>
          </a:xfrm>
          <a:prstGeom prst="rect">
            <a:avLst/>
          </a:prstGeom>
        </p:spPr>
        <p:txBody>
          <a:bodyPr wrap="none">
            <a:spAutoFit/>
          </a:bodyPr>
          <a:lstStyle/>
          <a:p>
            <a:r>
              <a:rPr lang="uk-UA" sz="2000" b="1" dirty="0" smtClean="0">
                <a:solidFill>
                  <a:schemeClr val="bg1"/>
                </a:solidFill>
              </a:rPr>
              <a:t>розмноження</a:t>
            </a:r>
            <a:endParaRPr lang="uk-UA" sz="2000" b="1" dirty="0">
              <a:solidFill>
                <a:schemeClr val="bg1"/>
              </a:solidFill>
            </a:endParaRPr>
          </a:p>
        </p:txBody>
      </p:sp>
    </p:spTree>
    <p:extLst>
      <p:ext uri="{BB962C8B-B14F-4D97-AF65-F5344CB8AC3E}">
        <p14:creationId xmlns:p14="http://schemas.microsoft.com/office/powerpoint/2010/main" val="330419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79912" y="779836"/>
            <a:ext cx="4896544" cy="4247317"/>
          </a:xfrm>
          <a:prstGeom prst="rect">
            <a:avLst/>
          </a:prstGeom>
        </p:spPr>
        <p:txBody>
          <a:bodyPr wrap="square">
            <a:spAutoFit/>
          </a:bodyPr>
          <a:lstStyle/>
          <a:p>
            <a:r>
              <a:rPr lang="uk-UA" dirty="0"/>
              <a:t>Несприятливі умови прокаріоти переживають за допомогою </a:t>
            </a:r>
            <a:r>
              <a:rPr lang="uk-UA" b="1" dirty="0"/>
              <a:t>спор</a:t>
            </a:r>
            <a:r>
              <a:rPr lang="uk-UA" dirty="0"/>
              <a:t> – </a:t>
            </a:r>
            <a:r>
              <a:rPr lang="uk-UA" dirty="0" smtClean="0"/>
              <a:t>клітин з </a:t>
            </a:r>
            <a:r>
              <a:rPr lang="uk-UA" dirty="0"/>
              <a:t>пониженим метаболізмом, оточених </a:t>
            </a:r>
            <a:r>
              <a:rPr lang="uk-UA" dirty="0" smtClean="0"/>
              <a:t>багатошаровою оболонкою</a:t>
            </a:r>
            <a:r>
              <a:rPr lang="uk-UA" dirty="0"/>
              <a:t>, стійких до</a:t>
            </a:r>
          </a:p>
          <a:p>
            <a:r>
              <a:rPr lang="uk-UA" dirty="0"/>
              <a:t>впливів, нищівних для звичайних </a:t>
            </a:r>
            <a:r>
              <a:rPr lang="uk-UA" dirty="0" smtClean="0"/>
              <a:t>клітин. </a:t>
            </a:r>
            <a:r>
              <a:rPr lang="uk-UA" dirty="0"/>
              <a:t>Спороутворення слугує як</a:t>
            </a:r>
          </a:p>
          <a:p>
            <a:r>
              <a:rPr lang="uk-UA" dirty="0"/>
              <a:t>для переживання несприятливих умов, так і для розселення бактерій. </a:t>
            </a:r>
            <a:r>
              <a:rPr lang="uk-UA" dirty="0" smtClean="0"/>
              <a:t>Спори можуть </a:t>
            </a:r>
            <a:r>
              <a:rPr lang="uk-UA" dirty="0"/>
              <a:t>витримувати високі рівні </a:t>
            </a:r>
            <a:r>
              <a:rPr lang="uk-UA" dirty="0" smtClean="0"/>
              <a:t>ультрафіолетового випромінювання</a:t>
            </a:r>
            <a:r>
              <a:rPr lang="uk-UA" dirty="0"/>
              <a:t>, </a:t>
            </a:r>
            <a:r>
              <a:rPr lang="uk-UA" dirty="0" smtClean="0"/>
              <a:t>гамма-випромінювання</a:t>
            </a:r>
            <a:r>
              <a:rPr lang="uk-UA" dirty="0"/>
              <a:t>, дезінфікуючих засобів, нагрівання, тиску і висушування, </a:t>
            </a:r>
            <a:r>
              <a:rPr lang="uk-UA" dirty="0" smtClean="0"/>
              <a:t>а в </a:t>
            </a:r>
            <a:r>
              <a:rPr lang="uk-UA" dirty="0"/>
              <a:t>деяких випадках – можуть виживати навіть у космічному просторі.</a:t>
            </a:r>
          </a:p>
        </p:txBody>
      </p:sp>
      <p:sp>
        <p:nvSpPr>
          <p:cNvPr id="3" name="Прямоугольник 2"/>
          <p:cNvSpPr/>
          <p:nvPr/>
        </p:nvSpPr>
        <p:spPr>
          <a:xfrm>
            <a:off x="5292080" y="0"/>
            <a:ext cx="1872208" cy="400110"/>
          </a:xfrm>
          <a:prstGeom prst="rect">
            <a:avLst/>
          </a:prstGeom>
        </p:spPr>
        <p:txBody>
          <a:bodyPr wrap="square">
            <a:spAutoFit/>
          </a:bodyPr>
          <a:lstStyle/>
          <a:p>
            <a:r>
              <a:rPr lang="uk-UA" sz="2000" b="1" dirty="0" smtClean="0">
                <a:solidFill>
                  <a:schemeClr val="bg1"/>
                </a:solidFill>
              </a:rPr>
              <a:t>спори</a:t>
            </a:r>
            <a:endParaRPr lang="uk-UA" sz="2000" dirty="0">
              <a:solidFill>
                <a:schemeClr val="bg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20859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3412836"/>
            <a:ext cx="3240360" cy="2585323"/>
          </a:xfrm>
          <a:prstGeom prst="rect">
            <a:avLst/>
          </a:prstGeom>
        </p:spPr>
        <p:txBody>
          <a:bodyPr wrap="square">
            <a:spAutoFit/>
          </a:bodyPr>
          <a:lstStyle/>
          <a:p>
            <a:pPr algn="just"/>
            <a:r>
              <a:rPr lang="uk-UA" dirty="0"/>
              <a:t>Спори </a:t>
            </a:r>
            <a:r>
              <a:rPr lang="en-US" dirty="0" err="1"/>
              <a:t>Geobacillus</a:t>
            </a:r>
            <a:endParaRPr lang="en-US" dirty="0"/>
          </a:p>
          <a:p>
            <a:pPr algn="just"/>
            <a:r>
              <a:rPr lang="en-US" dirty="0" err="1"/>
              <a:t>stearothermophilus</a:t>
            </a:r>
            <a:r>
              <a:rPr lang="en-US" dirty="0"/>
              <a:t>,</a:t>
            </a:r>
          </a:p>
          <a:p>
            <a:pPr algn="just"/>
            <a:r>
              <a:rPr lang="uk-UA" dirty="0"/>
              <a:t>утворені внаслідок</a:t>
            </a:r>
          </a:p>
          <a:p>
            <a:pPr algn="just"/>
            <a:r>
              <a:rPr lang="uk-UA" dirty="0"/>
              <a:t>дії високих</a:t>
            </a:r>
          </a:p>
          <a:p>
            <a:pPr algn="just"/>
            <a:r>
              <a:rPr lang="uk-UA" dirty="0"/>
              <a:t>температури і тиску,</a:t>
            </a:r>
          </a:p>
          <a:p>
            <a:pPr algn="just"/>
            <a:r>
              <a:rPr lang="uk-UA" dirty="0"/>
              <a:t>можна бачити</a:t>
            </a:r>
          </a:p>
          <a:p>
            <a:pPr algn="just"/>
            <a:r>
              <a:rPr lang="uk-UA" dirty="0"/>
              <a:t>міцну оболонку та</a:t>
            </a:r>
          </a:p>
          <a:p>
            <a:pPr algn="just"/>
            <a:r>
              <a:rPr lang="uk-UA" dirty="0"/>
              <a:t>внутрішній вміст</a:t>
            </a:r>
          </a:p>
          <a:p>
            <a:pPr algn="just"/>
            <a:r>
              <a:rPr lang="uk-UA" dirty="0"/>
              <a:t>спор.</a:t>
            </a:r>
          </a:p>
        </p:txBody>
      </p:sp>
    </p:spTree>
    <p:extLst>
      <p:ext uri="{BB962C8B-B14F-4D97-AF65-F5344CB8AC3E}">
        <p14:creationId xmlns:p14="http://schemas.microsoft.com/office/powerpoint/2010/main" val="4192352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08920"/>
            <a:ext cx="6637468" cy="1362075"/>
          </a:xfrm>
        </p:spPr>
        <p:txBody>
          <a:bodyPr/>
          <a:lstStyle/>
          <a:p>
            <a:r>
              <a:rPr lang="uk-UA" b="1" dirty="0"/>
              <a:t>Археї (Архебактерії</a:t>
            </a:r>
            <a:r>
              <a:rPr lang="uk-UA" b="1" dirty="0" smtClean="0"/>
              <a:t>)</a:t>
            </a:r>
            <a:endParaRPr lang="uk-UA" dirty="0"/>
          </a:p>
        </p:txBody>
      </p:sp>
      <p:sp>
        <p:nvSpPr>
          <p:cNvPr id="3" name="Текст 2"/>
          <p:cNvSpPr>
            <a:spLocks noGrp="1"/>
          </p:cNvSpPr>
          <p:nvPr>
            <p:ph type="body" idx="1"/>
          </p:nvPr>
        </p:nvSpPr>
        <p:spPr/>
        <p:txBody>
          <a:bodyPr/>
          <a:lstStyle/>
          <a:p>
            <a:pPr algn="just"/>
            <a:r>
              <a:rPr lang="uk-UA" b="1" i="1" dirty="0"/>
              <a:t>прокаріотичні одноклітинні мікроорганізми з </a:t>
            </a:r>
            <a:r>
              <a:rPr lang="uk-UA" b="1" i="1" dirty="0" smtClean="0"/>
              <a:t>біохімічними особливостями</a:t>
            </a:r>
            <a:r>
              <a:rPr lang="uk-UA" b="1" i="1" dirty="0"/>
              <a:t>, що відрізняють їх від бактерій та еукаріотів.</a:t>
            </a:r>
            <a:endParaRPr lang="uk-UA" b="1" dirty="0"/>
          </a:p>
        </p:txBody>
      </p:sp>
      <p:sp>
        <p:nvSpPr>
          <p:cNvPr id="4" name="Прямоугольник 3"/>
          <p:cNvSpPr/>
          <p:nvPr/>
        </p:nvSpPr>
        <p:spPr>
          <a:xfrm>
            <a:off x="5868144" y="0"/>
            <a:ext cx="1059906" cy="461665"/>
          </a:xfrm>
          <a:prstGeom prst="rect">
            <a:avLst/>
          </a:prstGeom>
        </p:spPr>
        <p:txBody>
          <a:bodyPr wrap="none">
            <a:spAutoFit/>
          </a:bodyPr>
          <a:lstStyle/>
          <a:p>
            <a:r>
              <a:rPr lang="uk-UA" sz="2400" b="1" dirty="0">
                <a:solidFill>
                  <a:schemeClr val="bg1"/>
                </a:solidFill>
              </a:rPr>
              <a:t>Археї</a:t>
            </a:r>
            <a:endParaRPr lang="uk-UA" sz="2400" dirty="0">
              <a:solidFill>
                <a:schemeClr val="bg1"/>
              </a:solidFill>
            </a:endParaRPr>
          </a:p>
        </p:txBody>
      </p:sp>
    </p:spTree>
    <p:extLst>
      <p:ext uri="{BB962C8B-B14F-4D97-AF65-F5344CB8AC3E}">
        <p14:creationId xmlns:p14="http://schemas.microsoft.com/office/powerpoint/2010/main" val="685009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115616" y="4941168"/>
            <a:ext cx="6637467" cy="1520413"/>
          </a:xfrm>
        </p:spPr>
        <p:txBody>
          <a:bodyPr/>
          <a:lstStyle/>
          <a:p>
            <a:pPr algn="just"/>
            <a:r>
              <a:rPr lang="uk-UA" b="1" dirty="0"/>
              <a:t>Філогенетичне дерево життя, збудоване </a:t>
            </a:r>
            <a:r>
              <a:rPr lang="uk-UA" b="1" dirty="0" err="1"/>
              <a:t>Воузом</a:t>
            </a:r>
            <a:r>
              <a:rPr lang="uk-UA" b="1" dirty="0"/>
              <a:t>, показує значну різноманітність світу мікроорганізмів.</a:t>
            </a:r>
            <a:endParaRPr lang="ru-RU" b="1" dirty="0"/>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20688"/>
            <a:ext cx="7315200" cy="4583430"/>
          </a:xfrm>
          <a:prstGeom prst="rect">
            <a:avLst/>
          </a:prstGeom>
        </p:spPr>
      </p:pic>
    </p:spTree>
    <p:extLst>
      <p:ext uri="{BB962C8B-B14F-4D97-AF65-F5344CB8AC3E}">
        <p14:creationId xmlns:p14="http://schemas.microsoft.com/office/powerpoint/2010/main" val="2860409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764704"/>
            <a:ext cx="4572000" cy="3693319"/>
          </a:xfrm>
          <a:prstGeom prst="rect">
            <a:avLst/>
          </a:prstGeom>
        </p:spPr>
        <p:txBody>
          <a:bodyPr>
            <a:spAutoFit/>
          </a:bodyPr>
          <a:lstStyle/>
          <a:p>
            <a:r>
              <a:rPr lang="uk-UA" dirty="0"/>
              <a:t>Археї були відкриті у 1977 р. К. </a:t>
            </a:r>
            <a:r>
              <a:rPr lang="uk-UA" dirty="0" err="1" smtClean="0"/>
              <a:t>Воузом</a:t>
            </a:r>
            <a:r>
              <a:rPr lang="uk-UA" dirty="0" smtClean="0"/>
              <a:t>, який </a:t>
            </a:r>
            <a:r>
              <a:rPr lang="uk-UA" dirty="0"/>
              <a:t>разом із своїм аспірантом </a:t>
            </a:r>
            <a:r>
              <a:rPr lang="uk-UA" dirty="0" err="1"/>
              <a:t>Дж</a:t>
            </a:r>
            <a:r>
              <a:rPr lang="uk-UA" dirty="0"/>
              <a:t>. </a:t>
            </a:r>
            <a:r>
              <a:rPr lang="uk-UA" dirty="0" smtClean="0"/>
              <a:t>Фоксом порівнював </a:t>
            </a:r>
            <a:r>
              <a:rPr lang="uk-UA" dirty="0"/>
              <a:t>послідовності нуклеотидів у генах</a:t>
            </a:r>
          </a:p>
          <a:p>
            <a:r>
              <a:rPr lang="uk-UA" dirty="0"/>
              <a:t>16</a:t>
            </a:r>
            <a:r>
              <a:rPr lang="en-US" dirty="0" smtClean="0"/>
              <a:t>S-</a:t>
            </a:r>
            <a:r>
              <a:rPr lang="uk-UA" dirty="0" smtClean="0"/>
              <a:t> </a:t>
            </a:r>
            <a:r>
              <a:rPr lang="uk-UA" dirty="0" err="1" smtClean="0"/>
              <a:t>рРНК</a:t>
            </a:r>
            <a:r>
              <a:rPr lang="uk-UA" dirty="0" smtClean="0"/>
              <a:t> </a:t>
            </a:r>
            <a:r>
              <a:rPr lang="uk-UA" dirty="0"/>
              <a:t>різних організмів. Одного разу </a:t>
            </a:r>
            <a:r>
              <a:rPr lang="uk-UA" dirty="0" smtClean="0"/>
              <a:t>вони виявили </a:t>
            </a:r>
            <a:r>
              <a:rPr lang="uk-UA" dirty="0"/>
              <a:t>мікроорганізми, в яких </a:t>
            </a:r>
            <a:r>
              <a:rPr lang="uk-UA" dirty="0" err="1" smtClean="0"/>
              <a:t>нуклеотидні</a:t>
            </a:r>
            <a:r>
              <a:rPr lang="uk-UA" dirty="0" smtClean="0"/>
              <a:t> послідовності </a:t>
            </a:r>
            <a:r>
              <a:rPr lang="uk-UA" dirty="0" err="1"/>
              <a:t>рРНК</a:t>
            </a:r>
            <a:r>
              <a:rPr lang="uk-UA" dirty="0"/>
              <a:t> відрізнялися від </a:t>
            </a:r>
            <a:r>
              <a:rPr lang="uk-UA" dirty="0" err="1" smtClean="0"/>
              <a:t>рРНК</a:t>
            </a:r>
            <a:r>
              <a:rPr lang="uk-UA" dirty="0" smtClean="0"/>
              <a:t> бактерій </a:t>
            </a:r>
            <a:r>
              <a:rPr lang="uk-UA" dirty="0"/>
              <a:t>і еукаріотів. Це стало однією із </a:t>
            </a:r>
            <a:r>
              <a:rPr lang="uk-UA" dirty="0" smtClean="0"/>
              <a:t>най важливіших </a:t>
            </a:r>
            <a:r>
              <a:rPr lang="uk-UA" dirty="0"/>
              <a:t>наукових подій ХХ ст. Нова </a:t>
            </a:r>
            <a:r>
              <a:rPr lang="uk-UA" dirty="0" smtClean="0"/>
              <a:t>група отримала </a:t>
            </a:r>
            <a:r>
              <a:rPr lang="uk-UA" dirty="0"/>
              <a:t>назву АРХЕЇ (від </a:t>
            </a:r>
            <a:r>
              <a:rPr lang="uk-UA" dirty="0" err="1"/>
              <a:t>грец</a:t>
            </a:r>
            <a:r>
              <a:rPr lang="uk-UA" dirty="0"/>
              <a:t>. </a:t>
            </a:r>
            <a:r>
              <a:rPr lang="uk-UA" dirty="0" err="1"/>
              <a:t>археос</a:t>
            </a:r>
            <a:r>
              <a:rPr lang="uk-UA" dirty="0"/>
              <a:t> – </a:t>
            </a:r>
            <a:r>
              <a:rPr lang="uk-UA" dirty="0" smtClean="0"/>
              <a:t>дуже давній</a:t>
            </a:r>
            <a:r>
              <a:rPr lang="uk-UA" dirty="0"/>
              <a:t>) і новий таксономічний ранг – домен.</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61938"/>
            <a:ext cx="2994025"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76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3928" y="785128"/>
            <a:ext cx="4752528" cy="4247317"/>
          </a:xfrm>
          <a:prstGeom prst="rect">
            <a:avLst/>
          </a:prstGeom>
        </p:spPr>
        <p:txBody>
          <a:bodyPr wrap="square">
            <a:spAutoFit/>
          </a:bodyPr>
          <a:lstStyle/>
          <a:p>
            <a:pPr algn="just"/>
            <a:r>
              <a:rPr lang="uk-UA" dirty="0" smtClean="0"/>
              <a:t>Спочатку їх було виявлено в екстремальних середовищах, але потім було знайдено в усіх типах екосистем.</a:t>
            </a:r>
          </a:p>
          <a:p>
            <a:pPr algn="just"/>
            <a:r>
              <a:rPr lang="uk-UA" dirty="0" smtClean="0"/>
              <a:t> Деякі з них живуть за дуже високих температур, часто вищих ніж 100 °C, наприклад ті, котрих знайшли в гейзерах (температура +45 ... +113 °С), інших знайдено в дуже холодних середовищах . Археї можуть існувати в надзвичайно солоних водах, зокрема багато з них живе в Мертвому морі та на півдні затоки Сан-Франциско, надаючи їй яскравих кольорів: від червоного до зеленого.</a:t>
            </a:r>
            <a:endParaRPr lang="uk-UA" dirty="0"/>
          </a:p>
        </p:txBody>
      </p:sp>
      <p:sp>
        <p:nvSpPr>
          <p:cNvPr id="3" name="Прямоугольник 2"/>
          <p:cNvSpPr/>
          <p:nvPr/>
        </p:nvSpPr>
        <p:spPr>
          <a:xfrm>
            <a:off x="5868144" y="0"/>
            <a:ext cx="1059906" cy="461665"/>
          </a:xfrm>
          <a:prstGeom prst="rect">
            <a:avLst/>
          </a:prstGeom>
        </p:spPr>
        <p:txBody>
          <a:bodyPr wrap="none">
            <a:spAutoFit/>
          </a:bodyPr>
          <a:lstStyle/>
          <a:p>
            <a:r>
              <a:rPr lang="uk-UA" sz="2400" b="1" dirty="0">
                <a:solidFill>
                  <a:schemeClr val="bg1"/>
                </a:solidFill>
              </a:rPr>
              <a:t>Археї</a:t>
            </a:r>
            <a:endParaRPr lang="uk-UA" sz="2400" dirty="0">
              <a:solidFill>
                <a:schemeClr val="bg1"/>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53" y="620688"/>
            <a:ext cx="33813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99592" y="2620938"/>
            <a:ext cx="2818400" cy="369332"/>
          </a:xfrm>
          <a:prstGeom prst="rect">
            <a:avLst/>
          </a:prstGeom>
        </p:spPr>
        <p:txBody>
          <a:bodyPr wrap="none">
            <a:spAutoFit/>
          </a:bodyPr>
          <a:lstStyle/>
          <a:p>
            <a:r>
              <a:rPr lang="uk-UA" smtClean="0"/>
              <a:t>Архея </a:t>
            </a:r>
            <a:r>
              <a:rPr lang="en-US" smtClean="0"/>
              <a:t>Pyrolobus fumari</a:t>
            </a:r>
            <a:r>
              <a:rPr lang="uk-UA" smtClean="0"/>
              <a:t>і</a:t>
            </a:r>
            <a:endParaRPr lang="uk-UA" dirty="0"/>
          </a:p>
        </p:txBody>
      </p:sp>
      <p:sp>
        <p:nvSpPr>
          <p:cNvPr id="5" name="Прямоугольник 4"/>
          <p:cNvSpPr/>
          <p:nvPr/>
        </p:nvSpPr>
        <p:spPr>
          <a:xfrm>
            <a:off x="722572" y="3005581"/>
            <a:ext cx="3021335" cy="2800767"/>
          </a:xfrm>
          <a:prstGeom prst="rect">
            <a:avLst/>
          </a:prstGeom>
        </p:spPr>
        <p:txBody>
          <a:bodyPr wrap="square">
            <a:spAutoFit/>
          </a:bodyPr>
          <a:lstStyle/>
          <a:p>
            <a:r>
              <a:rPr lang="uk-UA" sz="1600" dirty="0" smtClean="0"/>
              <a:t>Живуть поблизу підводних гідротермальних джерел за температури 106 °С та рН5,5.  ДНК цих мікроорганізмів стабільна за рахунок великого відсотка нуклеотидних пар гуанін-</a:t>
            </a:r>
            <a:r>
              <a:rPr lang="uk-UA" sz="1600" dirty="0" err="1" smtClean="0"/>
              <a:t>цитозин</a:t>
            </a:r>
            <a:r>
              <a:rPr lang="uk-UA" sz="1600" dirty="0" smtClean="0"/>
              <a:t>, а клітина не руйнується внаслідок особливостей будови мембран.</a:t>
            </a:r>
            <a:endParaRPr lang="uk-UA" sz="1600" dirty="0"/>
          </a:p>
        </p:txBody>
      </p:sp>
    </p:spTree>
    <p:extLst>
      <p:ext uri="{BB962C8B-B14F-4D97-AF65-F5344CB8AC3E}">
        <p14:creationId xmlns:p14="http://schemas.microsoft.com/office/powerpoint/2010/main" val="1667298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280920" cy="6001643"/>
          </a:xfrm>
          <a:prstGeom prst="rect">
            <a:avLst/>
          </a:prstGeom>
        </p:spPr>
        <p:txBody>
          <a:bodyPr wrap="square">
            <a:spAutoFit/>
          </a:bodyPr>
          <a:lstStyle/>
          <a:p>
            <a:r>
              <a:rPr lang="uk-UA" sz="1600" i="1" dirty="0" smtClean="0"/>
              <a:t>Археї мають свою незалежну еволюційну історію і характеризуються багать-</a:t>
            </a:r>
          </a:p>
          <a:p>
            <a:r>
              <a:rPr lang="uk-UA" sz="1600" i="1" dirty="0" err="1" smtClean="0"/>
              <a:t>ма</a:t>
            </a:r>
            <a:r>
              <a:rPr lang="uk-UA" sz="1600" i="1" dirty="0" smtClean="0"/>
              <a:t> рідкісними властивостями, що відрізняють їх від бактерій та еукаріотів. Які ж</a:t>
            </a:r>
          </a:p>
          <a:p>
            <a:r>
              <a:rPr lang="uk-UA" sz="1600" i="1" dirty="0" smtClean="0"/>
              <a:t>це особливості?</a:t>
            </a:r>
          </a:p>
          <a:p>
            <a:r>
              <a:rPr lang="uk-UA" sz="1600" dirty="0" smtClean="0"/>
              <a:t>1. Геном археїв представлений </a:t>
            </a:r>
            <a:r>
              <a:rPr lang="uk-UA" sz="1600" dirty="0" err="1" smtClean="0"/>
              <a:t>дволанцюговою</a:t>
            </a:r>
            <a:r>
              <a:rPr lang="uk-UA" sz="1600" dirty="0" smtClean="0"/>
              <a:t> ДНК у </a:t>
            </a:r>
            <a:r>
              <a:rPr lang="uk-UA" sz="1600" dirty="0" err="1" smtClean="0"/>
              <a:t>нуклеоїді</a:t>
            </a:r>
            <a:r>
              <a:rPr lang="uk-UA" sz="1600" dirty="0" smtClean="0"/>
              <a:t> та кільцевими </a:t>
            </a:r>
            <a:r>
              <a:rPr lang="uk-UA" sz="1600" dirty="0" err="1" smtClean="0"/>
              <a:t>плазмідами</a:t>
            </a:r>
            <a:r>
              <a:rPr lang="uk-UA" sz="1600" dirty="0" smtClean="0"/>
              <a:t>. Містить білки-</a:t>
            </a:r>
            <a:r>
              <a:rPr lang="uk-UA" sz="1600" dirty="0" err="1" smtClean="0"/>
              <a:t>гістони</a:t>
            </a:r>
            <a:r>
              <a:rPr lang="uk-UA" sz="1600" dirty="0" smtClean="0"/>
              <a:t>, унікальні </a:t>
            </a:r>
            <a:r>
              <a:rPr lang="uk-UA" sz="1600" dirty="0" err="1" smtClean="0"/>
              <a:t>інтрони</a:t>
            </a:r>
            <a:r>
              <a:rPr lang="uk-UA" sz="1600" dirty="0" smtClean="0"/>
              <a:t>, що відрізняються від еукаріотичних. Гени </a:t>
            </a:r>
            <a:r>
              <a:rPr lang="uk-UA" sz="1600" dirty="0" err="1" smtClean="0"/>
              <a:t>тРНК</a:t>
            </a:r>
            <a:r>
              <a:rPr lang="uk-UA" sz="1600" dirty="0" smtClean="0"/>
              <a:t> та </a:t>
            </a:r>
            <a:r>
              <a:rPr lang="uk-UA" sz="1600" dirty="0" err="1" smtClean="0"/>
              <a:t>рРНК</a:t>
            </a:r>
            <a:r>
              <a:rPr lang="uk-UA" sz="1600" dirty="0" smtClean="0"/>
              <a:t> археїв різняться між собою специфічним складом й послідовністю нуклеотидів.</a:t>
            </a:r>
          </a:p>
          <a:p>
            <a:r>
              <a:rPr lang="uk-UA" sz="1600" dirty="0" smtClean="0"/>
              <a:t>2. Клітинна оболонка архей не містить </a:t>
            </a:r>
            <a:r>
              <a:rPr lang="uk-UA" sz="1600" dirty="0" err="1" smtClean="0"/>
              <a:t>муреїну</a:t>
            </a:r>
            <a:r>
              <a:rPr lang="uk-UA" sz="1600" dirty="0" smtClean="0"/>
              <a:t>, в багатьох видів утворена поверхневими білками (так званий S-шар) та </a:t>
            </a:r>
            <a:r>
              <a:rPr lang="uk-UA" sz="1600" dirty="0" err="1" smtClean="0"/>
              <a:t>псевдомуреїном</a:t>
            </a:r>
            <a:r>
              <a:rPr lang="uk-UA" sz="1600" dirty="0" smtClean="0"/>
              <a:t>. Оболонка здійснює ефективний захист, і тому, можливо, археї ніколи не утворюють спор для існування за несприятливих умов, як це є у бактерій.</a:t>
            </a:r>
          </a:p>
          <a:p>
            <a:r>
              <a:rPr lang="uk-UA" sz="1600" dirty="0" smtClean="0"/>
              <a:t>3. Клітинні мембрани різняться структурою й хімічним складом, що визначають їхню більшу стійкість за екстремальних умов існування. У археїв </a:t>
            </a:r>
            <a:r>
              <a:rPr lang="uk-UA" sz="1600" dirty="0" err="1" smtClean="0"/>
              <a:t>мембра</a:t>
            </a:r>
            <a:r>
              <a:rPr lang="uk-UA" sz="1600" dirty="0" smtClean="0"/>
              <a:t> </a:t>
            </a:r>
            <a:r>
              <a:rPr lang="uk-UA" sz="1600" dirty="0" err="1" smtClean="0"/>
              <a:t>ни</a:t>
            </a:r>
            <a:r>
              <a:rPr lang="uk-UA" sz="1600" dirty="0" smtClean="0"/>
              <a:t> одношарові, утворені з особливих </a:t>
            </a:r>
            <a:r>
              <a:rPr lang="uk-UA" sz="1600" dirty="0" err="1" smtClean="0"/>
              <a:t>фітанолгліцеридів</a:t>
            </a:r>
            <a:r>
              <a:rPr lang="uk-UA" sz="1600" dirty="0" smtClean="0"/>
              <a:t>, а не фосфоліпідів, як в інших клітинних організмів.</a:t>
            </a:r>
          </a:p>
          <a:p>
            <a:r>
              <a:rPr lang="uk-UA" sz="1600" dirty="0" smtClean="0"/>
              <a:t>4. Рухи забезпечуються джгутиками, відмінними від джгутиків бактерій: ростуть шляхом приєднання </a:t>
            </a:r>
            <a:r>
              <a:rPr lang="uk-UA" sz="1600" dirty="0" err="1" smtClean="0"/>
              <a:t>субодиниць</a:t>
            </a:r>
            <a:r>
              <a:rPr lang="uk-UA" sz="1600" dirty="0" smtClean="0"/>
              <a:t> білка </a:t>
            </a:r>
            <a:r>
              <a:rPr lang="uk-UA" sz="1600" dirty="0" err="1" smtClean="0"/>
              <a:t>флагеліну</a:t>
            </a:r>
            <a:r>
              <a:rPr lang="uk-UA" sz="1600" dirty="0" smtClean="0"/>
              <a:t> від основи, джерелом енергії для їхнього руху є АТФ тощо.</a:t>
            </a:r>
          </a:p>
          <a:p>
            <a:r>
              <a:rPr lang="uk-UA" sz="1600" dirty="0" smtClean="0"/>
              <a:t>5. Розмноження нестатеве (бінарний поділ, множинний поділ, фрагментація й брунькування).</a:t>
            </a:r>
          </a:p>
          <a:p>
            <a:r>
              <a:rPr lang="uk-UA" sz="1600" dirty="0" smtClean="0"/>
              <a:t>6. Живлення </a:t>
            </a:r>
            <a:r>
              <a:rPr lang="uk-UA" sz="1600" dirty="0" err="1" smtClean="0"/>
              <a:t>хемоавтотрофне</a:t>
            </a:r>
            <a:r>
              <a:rPr lang="uk-UA" sz="1600" dirty="0" smtClean="0"/>
              <a:t> й </a:t>
            </a:r>
            <a:r>
              <a:rPr lang="uk-UA" sz="1600" dirty="0" err="1" smtClean="0"/>
              <a:t>хемогетеротрофне</a:t>
            </a:r>
            <a:r>
              <a:rPr lang="uk-UA" sz="1600" dirty="0" smtClean="0"/>
              <a:t> з використанням найрізноманітніших джерел енергії: світла, органічних сполук, амоніаку, </a:t>
            </a:r>
            <a:r>
              <a:rPr lang="uk-UA" sz="1600" dirty="0" err="1" smtClean="0"/>
              <a:t>йонів</a:t>
            </a:r>
            <a:r>
              <a:rPr lang="uk-UA" sz="1600" dirty="0" smtClean="0"/>
              <a:t> металів, водню та ін. </a:t>
            </a:r>
            <a:r>
              <a:rPr lang="uk-UA" sz="1600" dirty="0" err="1" smtClean="0"/>
              <a:t>Археям</a:t>
            </a:r>
            <a:r>
              <a:rPr lang="uk-UA" sz="1600" dirty="0" smtClean="0"/>
              <a:t> притаманні унікальні метаболічні процеси: </a:t>
            </a:r>
            <a:r>
              <a:rPr lang="uk-UA" sz="1600" dirty="0" err="1" smtClean="0"/>
              <a:t>бактеріородопсиновий,фотосинтез</a:t>
            </a:r>
            <a:r>
              <a:rPr lang="uk-UA" sz="1600" dirty="0" smtClean="0"/>
              <a:t> і метагенез.</a:t>
            </a:r>
            <a:endParaRPr lang="uk-UA" sz="1600" dirty="0"/>
          </a:p>
        </p:txBody>
      </p:sp>
      <p:sp>
        <p:nvSpPr>
          <p:cNvPr id="3" name="Прямоугольник 2"/>
          <p:cNvSpPr/>
          <p:nvPr/>
        </p:nvSpPr>
        <p:spPr>
          <a:xfrm>
            <a:off x="5868144" y="0"/>
            <a:ext cx="1059906" cy="461665"/>
          </a:xfrm>
          <a:prstGeom prst="rect">
            <a:avLst/>
          </a:prstGeom>
        </p:spPr>
        <p:txBody>
          <a:bodyPr wrap="none">
            <a:spAutoFit/>
          </a:bodyPr>
          <a:lstStyle/>
          <a:p>
            <a:r>
              <a:rPr lang="uk-UA" sz="2400" b="1" dirty="0">
                <a:solidFill>
                  <a:schemeClr val="bg1"/>
                </a:solidFill>
              </a:rPr>
              <a:t>Археї</a:t>
            </a:r>
            <a:endParaRPr lang="uk-UA" sz="2400" dirty="0">
              <a:solidFill>
                <a:schemeClr val="bg1"/>
              </a:solidFill>
            </a:endParaRPr>
          </a:p>
        </p:txBody>
      </p:sp>
    </p:spTree>
    <p:extLst>
      <p:ext uri="{BB962C8B-B14F-4D97-AF65-F5344CB8AC3E}">
        <p14:creationId xmlns:p14="http://schemas.microsoft.com/office/powerpoint/2010/main" val="862727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94"/>
          <a:stretch/>
        </p:blipFill>
        <p:spPr bwMode="auto">
          <a:xfrm>
            <a:off x="467544" y="354507"/>
            <a:ext cx="3704783"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2899759"/>
            <a:ext cx="5438378" cy="3625585"/>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3518394"/>
            <a:ext cx="2160240" cy="3006950"/>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641050"/>
            <a:ext cx="4013200" cy="2590800"/>
          </a:xfrm>
          <a:prstGeom prst="rect">
            <a:avLst/>
          </a:prstGeom>
        </p:spPr>
      </p:pic>
      <p:sp>
        <p:nvSpPr>
          <p:cNvPr id="8" name="Прямоугольник 7"/>
          <p:cNvSpPr/>
          <p:nvPr/>
        </p:nvSpPr>
        <p:spPr>
          <a:xfrm>
            <a:off x="5868144" y="0"/>
            <a:ext cx="1059906" cy="461665"/>
          </a:xfrm>
          <a:prstGeom prst="rect">
            <a:avLst/>
          </a:prstGeom>
        </p:spPr>
        <p:txBody>
          <a:bodyPr wrap="none">
            <a:spAutoFit/>
          </a:bodyPr>
          <a:lstStyle/>
          <a:p>
            <a:r>
              <a:rPr lang="uk-UA" sz="2400" b="1" dirty="0">
                <a:solidFill>
                  <a:schemeClr val="bg1"/>
                </a:solidFill>
              </a:rPr>
              <a:t>Археї</a:t>
            </a:r>
            <a:endParaRPr lang="uk-UA" sz="2400" dirty="0">
              <a:solidFill>
                <a:schemeClr val="bg1"/>
              </a:solidFill>
            </a:endParaRPr>
          </a:p>
        </p:txBody>
      </p:sp>
    </p:spTree>
    <p:extLst>
      <p:ext uri="{BB962C8B-B14F-4D97-AF65-F5344CB8AC3E}">
        <p14:creationId xmlns:p14="http://schemas.microsoft.com/office/powerpoint/2010/main" val="2306632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753553"/>
            <a:ext cx="7416824" cy="707886"/>
          </a:xfrm>
          <a:prstGeom prst="rect">
            <a:avLst/>
          </a:prstGeom>
        </p:spPr>
        <p:txBody>
          <a:bodyPr wrap="square">
            <a:spAutoFit/>
          </a:bodyPr>
          <a:lstStyle/>
          <a:p>
            <a:pPr algn="ctr"/>
            <a:r>
              <a:rPr lang="ru-RU" sz="2000" dirty="0" smtClean="0"/>
              <a:t>За </a:t>
            </a:r>
            <a:r>
              <a:rPr lang="ru-RU" sz="2000" dirty="0"/>
              <a:t>способом </a:t>
            </a:r>
            <a:r>
              <a:rPr lang="ru-RU" sz="2000" dirty="0" err="1"/>
              <a:t>живлення</a:t>
            </a:r>
            <a:r>
              <a:rPr lang="ru-RU" sz="2000" dirty="0"/>
              <a:t> </a:t>
            </a:r>
            <a:r>
              <a:rPr lang="ru-RU" sz="2000" dirty="0" err="1"/>
              <a:t>поміж</a:t>
            </a:r>
            <a:r>
              <a:rPr lang="ru-RU" sz="2000" dirty="0"/>
              <a:t> </a:t>
            </a:r>
            <a:r>
              <a:rPr lang="ru-RU" sz="2000" dirty="0" smtClean="0"/>
              <a:t>архей </a:t>
            </a:r>
            <a:r>
              <a:rPr lang="ru-RU" sz="2000" dirty="0" err="1"/>
              <a:t>переважають</a:t>
            </a:r>
            <a:r>
              <a:rPr lang="ru-RU" sz="2000" dirty="0"/>
              <a:t> </a:t>
            </a:r>
            <a:r>
              <a:rPr lang="ru-RU" sz="2000" dirty="0" err="1" smtClean="0"/>
              <a:t>хемосинтетики</a:t>
            </a:r>
            <a:r>
              <a:rPr lang="ru-RU" sz="2000" dirty="0" smtClean="0"/>
              <a:t>.</a:t>
            </a:r>
            <a:endParaRPr lang="uk-UA"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269557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250507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868144" y="0"/>
            <a:ext cx="1059906" cy="461665"/>
          </a:xfrm>
          <a:prstGeom prst="rect">
            <a:avLst/>
          </a:prstGeom>
        </p:spPr>
        <p:txBody>
          <a:bodyPr wrap="none">
            <a:spAutoFit/>
          </a:bodyPr>
          <a:lstStyle/>
          <a:p>
            <a:r>
              <a:rPr lang="uk-UA" sz="2400" b="1" dirty="0">
                <a:solidFill>
                  <a:schemeClr val="bg1"/>
                </a:solidFill>
              </a:rPr>
              <a:t>Археї</a:t>
            </a:r>
            <a:endParaRPr lang="uk-UA" sz="2400" dirty="0">
              <a:solidFill>
                <a:schemeClr val="bg1"/>
              </a:solidFill>
            </a:endParaRPr>
          </a:p>
        </p:txBody>
      </p:sp>
      <p:sp>
        <p:nvSpPr>
          <p:cNvPr id="3" name="Прямоугольник 2"/>
          <p:cNvSpPr/>
          <p:nvPr/>
        </p:nvSpPr>
        <p:spPr>
          <a:xfrm>
            <a:off x="814344" y="3717032"/>
            <a:ext cx="3384376" cy="584775"/>
          </a:xfrm>
          <a:prstGeom prst="rect">
            <a:avLst/>
          </a:prstGeom>
        </p:spPr>
        <p:txBody>
          <a:bodyPr wrap="square">
            <a:spAutoFit/>
          </a:bodyPr>
          <a:lstStyle/>
          <a:p>
            <a:pPr algn="ctr"/>
            <a:r>
              <a:rPr lang="uk-UA" sz="1600" dirty="0"/>
              <a:t>Гетеротрофні </a:t>
            </a:r>
            <a:endParaRPr lang="uk-UA" sz="1600" dirty="0" smtClean="0"/>
          </a:p>
          <a:p>
            <a:pPr algn="ctr"/>
            <a:r>
              <a:rPr lang="uk-UA" sz="1600" dirty="0" err="1" smtClean="0"/>
              <a:t>метано</a:t>
            </a:r>
            <a:r>
              <a:rPr lang="uk-UA" sz="1600" dirty="0" smtClean="0"/>
              <a:t>-утворювальні </a:t>
            </a:r>
            <a:r>
              <a:rPr lang="uk-UA" sz="1600" dirty="0"/>
              <a:t>археї</a:t>
            </a:r>
          </a:p>
        </p:txBody>
      </p:sp>
      <p:sp>
        <p:nvSpPr>
          <p:cNvPr id="4" name="Прямоугольник 3"/>
          <p:cNvSpPr/>
          <p:nvPr/>
        </p:nvSpPr>
        <p:spPr>
          <a:xfrm>
            <a:off x="4319972" y="3861048"/>
            <a:ext cx="3084499" cy="338554"/>
          </a:xfrm>
          <a:prstGeom prst="rect">
            <a:avLst/>
          </a:prstGeom>
        </p:spPr>
        <p:txBody>
          <a:bodyPr wrap="none">
            <a:spAutoFit/>
          </a:bodyPr>
          <a:lstStyle/>
          <a:p>
            <a:r>
              <a:rPr lang="uk-UA" sz="1600" dirty="0"/>
              <a:t>Екосистема «чорних курців»</a:t>
            </a:r>
          </a:p>
        </p:txBody>
      </p:sp>
      <p:sp>
        <p:nvSpPr>
          <p:cNvPr id="6" name="Прямоугольник 5"/>
          <p:cNvSpPr/>
          <p:nvPr/>
        </p:nvSpPr>
        <p:spPr>
          <a:xfrm>
            <a:off x="539552" y="4653136"/>
            <a:ext cx="8208912" cy="1477328"/>
          </a:xfrm>
          <a:prstGeom prst="rect">
            <a:avLst/>
          </a:prstGeom>
        </p:spPr>
        <p:txBody>
          <a:bodyPr wrap="square">
            <a:spAutoFit/>
          </a:bodyPr>
          <a:lstStyle/>
          <a:p>
            <a:pPr algn="just"/>
            <a:r>
              <a:rPr lang="uk-UA" dirty="0"/>
              <a:t>«Чорні курці» </a:t>
            </a:r>
            <a:r>
              <a:rPr lang="uk-UA" dirty="0" smtClean="0"/>
              <a:t>–гідротермальні джерела в </a:t>
            </a:r>
            <a:r>
              <a:rPr lang="uk-UA" dirty="0" err="1"/>
              <a:t>рифтових</a:t>
            </a:r>
            <a:r>
              <a:rPr lang="uk-UA" dirty="0"/>
              <a:t> </a:t>
            </a:r>
            <a:r>
              <a:rPr lang="uk-UA" dirty="0" smtClean="0"/>
              <a:t>зонах світового океану, температура </a:t>
            </a:r>
            <a:r>
              <a:rPr lang="uk-UA" dirty="0"/>
              <a:t>води </a:t>
            </a:r>
            <a:r>
              <a:rPr lang="uk-UA" dirty="0" smtClean="0"/>
              <a:t>яких понад </a:t>
            </a:r>
            <a:r>
              <a:rPr lang="uk-UA" dirty="0"/>
              <a:t>300°С, </a:t>
            </a:r>
            <a:r>
              <a:rPr lang="uk-UA" dirty="0" smtClean="0"/>
              <a:t>насичена отруйними сполуками сірки </a:t>
            </a:r>
            <a:r>
              <a:rPr lang="uk-UA" dirty="0"/>
              <a:t>та важких </a:t>
            </a:r>
            <a:r>
              <a:rPr lang="uk-UA" dirty="0" smtClean="0"/>
              <a:t>металів з </a:t>
            </a:r>
            <a:r>
              <a:rPr lang="uk-UA" dirty="0"/>
              <a:t>кислотністю 2,2–2,8 </a:t>
            </a:r>
            <a:r>
              <a:rPr lang="uk-UA" dirty="0" smtClean="0"/>
              <a:t>та дуже </a:t>
            </a:r>
            <a:r>
              <a:rPr lang="uk-UA" dirty="0"/>
              <a:t>високим </a:t>
            </a:r>
            <a:r>
              <a:rPr lang="uk-UA" dirty="0" smtClean="0"/>
              <a:t>тиском. Основу харчового ланцюга становлять </a:t>
            </a:r>
            <a:r>
              <a:rPr lang="uk-UA" dirty="0" err="1" smtClean="0"/>
              <a:t>хемотрофні</a:t>
            </a:r>
            <a:r>
              <a:rPr lang="uk-UA" dirty="0" smtClean="0"/>
              <a:t> </a:t>
            </a:r>
            <a:r>
              <a:rPr lang="uk-UA" dirty="0"/>
              <a:t>археї.</a:t>
            </a:r>
          </a:p>
        </p:txBody>
      </p:sp>
    </p:spTree>
    <p:extLst>
      <p:ext uri="{BB962C8B-B14F-4D97-AF65-F5344CB8AC3E}">
        <p14:creationId xmlns:p14="http://schemas.microsoft.com/office/powerpoint/2010/main" val="353585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19753"/>
            <a:ext cx="835330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868144" y="0"/>
            <a:ext cx="1059906" cy="461665"/>
          </a:xfrm>
          <a:prstGeom prst="rect">
            <a:avLst/>
          </a:prstGeom>
        </p:spPr>
        <p:txBody>
          <a:bodyPr wrap="none">
            <a:spAutoFit/>
          </a:bodyPr>
          <a:lstStyle/>
          <a:p>
            <a:r>
              <a:rPr lang="uk-UA" sz="2400" b="1" dirty="0">
                <a:solidFill>
                  <a:schemeClr val="bg1"/>
                </a:solidFill>
              </a:rPr>
              <a:t>Археї</a:t>
            </a:r>
            <a:endParaRPr lang="uk-UA" sz="2400" dirty="0">
              <a:solidFill>
                <a:schemeClr val="bg1"/>
              </a:solidFill>
            </a:endParaRPr>
          </a:p>
        </p:txBody>
      </p:sp>
      <p:sp>
        <p:nvSpPr>
          <p:cNvPr id="2" name="Прямоугольник 1"/>
          <p:cNvSpPr/>
          <p:nvPr/>
        </p:nvSpPr>
        <p:spPr>
          <a:xfrm>
            <a:off x="476155" y="3471485"/>
            <a:ext cx="8192068" cy="2031325"/>
          </a:xfrm>
          <a:prstGeom prst="rect">
            <a:avLst/>
          </a:prstGeom>
        </p:spPr>
        <p:txBody>
          <a:bodyPr wrap="square">
            <a:spAutoFit/>
          </a:bodyPr>
          <a:lstStyle/>
          <a:p>
            <a:pPr algn="ctr"/>
            <a:r>
              <a:rPr lang="uk-UA" dirty="0"/>
              <a:t>Представники </a:t>
            </a:r>
            <a:r>
              <a:rPr lang="uk-UA" dirty="0" smtClean="0"/>
              <a:t>архей (зліва на право):</a:t>
            </a:r>
          </a:p>
          <a:p>
            <a:r>
              <a:rPr lang="uk-UA" dirty="0" smtClean="0"/>
              <a:t> </a:t>
            </a:r>
            <a:r>
              <a:rPr lang="uk-UA" dirty="0"/>
              <a:t>1 – </a:t>
            </a:r>
            <a:r>
              <a:rPr lang="uk-UA" dirty="0" err="1"/>
              <a:t>пірококус</a:t>
            </a:r>
            <a:r>
              <a:rPr lang="uk-UA" dirty="0"/>
              <a:t> (</a:t>
            </a:r>
            <a:r>
              <a:rPr lang="en-US" dirty="0" err="1"/>
              <a:t>Pyrococcus</a:t>
            </a:r>
            <a:r>
              <a:rPr lang="en-US" dirty="0"/>
              <a:t> </a:t>
            </a:r>
            <a:r>
              <a:rPr lang="en-US" dirty="0" err="1"/>
              <a:t>furiosus</a:t>
            </a:r>
            <a:r>
              <a:rPr lang="en-US" dirty="0"/>
              <a:t>) – </a:t>
            </a:r>
            <a:r>
              <a:rPr lang="uk-UA" dirty="0"/>
              <a:t>є джерелом </a:t>
            </a:r>
            <a:r>
              <a:rPr lang="uk-UA" dirty="0" smtClean="0"/>
              <a:t>ферментів у біотехнології</a:t>
            </a:r>
            <a:r>
              <a:rPr lang="uk-UA" dirty="0"/>
              <a:t>; </a:t>
            </a:r>
            <a:endParaRPr lang="uk-UA" dirty="0" smtClean="0"/>
          </a:p>
          <a:p>
            <a:r>
              <a:rPr lang="uk-UA" dirty="0" smtClean="0"/>
              <a:t>2 – </a:t>
            </a:r>
            <a:r>
              <a:rPr lang="uk-UA" dirty="0" err="1"/>
              <a:t>метанобревібактер</a:t>
            </a:r>
            <a:r>
              <a:rPr lang="uk-UA" dirty="0"/>
              <a:t> (</a:t>
            </a:r>
            <a:r>
              <a:rPr lang="en-US" dirty="0" err="1"/>
              <a:t>Methanobrevibacter</a:t>
            </a:r>
            <a:r>
              <a:rPr lang="en-US" dirty="0"/>
              <a:t> </a:t>
            </a:r>
            <a:r>
              <a:rPr lang="en-US" dirty="0" err="1"/>
              <a:t>smithii</a:t>
            </a:r>
            <a:r>
              <a:rPr lang="en-US" dirty="0"/>
              <a:t>) </a:t>
            </a:r>
            <a:r>
              <a:rPr lang="uk-UA" dirty="0"/>
              <a:t>з кишечнику людини;</a:t>
            </a:r>
          </a:p>
          <a:p>
            <a:r>
              <a:rPr lang="uk-UA" dirty="0"/>
              <a:t>3 – </a:t>
            </a:r>
            <a:r>
              <a:rPr lang="uk-UA" dirty="0" err="1"/>
              <a:t>фероплазма</a:t>
            </a:r>
            <a:r>
              <a:rPr lang="uk-UA" dirty="0"/>
              <a:t> (</a:t>
            </a:r>
            <a:r>
              <a:rPr lang="en-US" dirty="0" err="1"/>
              <a:t>Ferroplasma</a:t>
            </a:r>
            <a:r>
              <a:rPr lang="en-US" dirty="0"/>
              <a:t> </a:t>
            </a:r>
            <a:r>
              <a:rPr lang="en-US" dirty="0" err="1"/>
              <a:t>acidophilum</a:t>
            </a:r>
            <a:r>
              <a:rPr lang="en-US" dirty="0"/>
              <a:t>), </a:t>
            </a:r>
            <a:r>
              <a:rPr lang="uk-UA" dirty="0"/>
              <a:t>яка проживає за </a:t>
            </a:r>
            <a:r>
              <a:rPr lang="uk-UA" dirty="0" err="1"/>
              <a:t>рН</a:t>
            </a:r>
            <a:r>
              <a:rPr lang="uk-UA" dirty="0"/>
              <a:t> 0;</a:t>
            </a:r>
          </a:p>
          <a:p>
            <a:r>
              <a:rPr lang="uk-UA" dirty="0"/>
              <a:t>4 – </a:t>
            </a:r>
            <a:r>
              <a:rPr lang="uk-UA" dirty="0" err="1"/>
              <a:t>термококус</a:t>
            </a:r>
            <a:r>
              <a:rPr lang="uk-UA" dirty="0"/>
              <a:t>, яка витримує великі дози радіації</a:t>
            </a:r>
          </a:p>
        </p:txBody>
      </p:sp>
    </p:spTree>
    <p:extLst>
      <p:ext uri="{BB962C8B-B14F-4D97-AF65-F5344CB8AC3E}">
        <p14:creationId xmlns:p14="http://schemas.microsoft.com/office/powerpoint/2010/main" val="2119247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836712"/>
            <a:ext cx="7024744" cy="457120"/>
          </a:xfrm>
        </p:spPr>
        <p:txBody>
          <a:bodyPr>
            <a:normAutofit fontScale="90000"/>
          </a:bodyPr>
          <a:lstStyle/>
          <a:p>
            <a:r>
              <a:rPr lang="uk-UA" dirty="0"/>
              <a:t>Біологічна роль прокаріотів. </a:t>
            </a:r>
          </a:p>
        </p:txBody>
      </p:sp>
      <p:sp>
        <p:nvSpPr>
          <p:cNvPr id="3" name="Объект 2"/>
          <p:cNvSpPr>
            <a:spLocks noGrp="1"/>
          </p:cNvSpPr>
          <p:nvPr>
            <p:ph idx="1"/>
          </p:nvPr>
        </p:nvSpPr>
        <p:spPr>
          <a:xfrm>
            <a:off x="539552" y="1340768"/>
            <a:ext cx="8208912" cy="4896544"/>
          </a:xfrm>
        </p:spPr>
        <p:txBody>
          <a:bodyPr>
            <a:noAutofit/>
          </a:bodyPr>
          <a:lstStyle/>
          <a:p>
            <a:pPr marL="68580" indent="0" algn="just">
              <a:buNone/>
            </a:pPr>
            <a:r>
              <a:rPr lang="uk-UA" sz="1600" dirty="0" smtClean="0"/>
              <a:t>Автотрофні </a:t>
            </a:r>
            <a:r>
              <a:rPr lang="uk-UA" sz="1600" dirty="0"/>
              <a:t>організми є </a:t>
            </a:r>
            <a:r>
              <a:rPr lang="uk-UA" sz="1600" dirty="0" smtClean="0"/>
              <a:t>продуцентами, утворюючи </a:t>
            </a:r>
            <a:r>
              <a:rPr lang="uk-UA" sz="1600" dirty="0"/>
              <a:t>первинну органічну речовину. Проте не завжди роль </a:t>
            </a:r>
            <a:r>
              <a:rPr lang="uk-UA" sz="1600" dirty="0" smtClean="0"/>
              <a:t>фототрофних прокаріотів </a:t>
            </a:r>
            <a:r>
              <a:rPr lang="uk-UA" sz="1600" dirty="0"/>
              <a:t>є позитивною, зокрема інтенсивне розмноження </a:t>
            </a:r>
            <a:r>
              <a:rPr lang="uk-UA" sz="1600" dirty="0" smtClean="0"/>
              <a:t>ціанобактерій спричинює </a:t>
            </a:r>
            <a:r>
              <a:rPr lang="uk-UA" sz="1600" dirty="0"/>
              <a:t>«цвітіння» води. </a:t>
            </a:r>
            <a:endParaRPr lang="uk-UA" sz="1600" dirty="0" smtClean="0"/>
          </a:p>
          <a:p>
            <a:pPr marL="68580" indent="0" algn="just">
              <a:buNone/>
            </a:pPr>
            <a:r>
              <a:rPr lang="uk-UA" sz="1600" dirty="0" smtClean="0"/>
              <a:t>Різноманітна </a:t>
            </a:r>
            <a:r>
              <a:rPr lang="uk-UA" sz="1600" dirty="0"/>
              <a:t>роль гетеротрофних </a:t>
            </a:r>
            <a:r>
              <a:rPr lang="uk-UA" sz="1600" dirty="0" smtClean="0"/>
              <a:t>прокаріотів. Паразитичні </a:t>
            </a:r>
            <a:r>
              <a:rPr lang="uk-UA" sz="1600" dirty="0"/>
              <a:t>організми спричиняють захворювання людини, тварин і </a:t>
            </a:r>
            <a:r>
              <a:rPr lang="uk-UA" sz="1600" dirty="0" smtClean="0"/>
              <a:t>рослин. Симбіотичні </a:t>
            </a:r>
            <a:r>
              <a:rPr lang="uk-UA" sz="1600" dirty="0"/>
              <a:t>прокаріоти співіснують із грибами, рослинами чи тваринами. </a:t>
            </a:r>
            <a:r>
              <a:rPr lang="uk-UA" sz="1600" dirty="0" smtClean="0"/>
              <a:t>Сапротрофні </a:t>
            </a:r>
            <a:r>
              <a:rPr lang="uk-UA" sz="1600" dirty="0"/>
              <a:t>прокаріоти руйнують мертву органічну речовину, перетворюючи </a:t>
            </a:r>
            <a:r>
              <a:rPr lang="uk-UA" sz="1600" dirty="0" smtClean="0"/>
              <a:t>її на </a:t>
            </a:r>
            <a:r>
              <a:rPr lang="uk-UA" sz="1600" dirty="0"/>
              <a:t>неорганічні сполуки, доступні для подальшого використання </a:t>
            </a:r>
            <a:r>
              <a:rPr lang="uk-UA" sz="1600" dirty="0" smtClean="0"/>
              <a:t>автотрофами, замикаючи </a:t>
            </a:r>
            <a:r>
              <a:rPr lang="uk-UA" sz="1600" dirty="0"/>
              <a:t>колообіг речовин. Значна різноманітність хімічних реакцій, які </a:t>
            </a:r>
            <a:r>
              <a:rPr lang="uk-UA" sz="1600" dirty="0" smtClean="0"/>
              <a:t>є основою </a:t>
            </a:r>
            <a:r>
              <a:rPr lang="uk-UA" sz="1600" dirty="0"/>
              <a:t>метаболізму прокаріотів, зумовлює важливу роль їх у багатьох </a:t>
            </a:r>
            <a:r>
              <a:rPr lang="uk-UA" sz="1600" dirty="0" smtClean="0"/>
              <a:t>колообігах</a:t>
            </a:r>
            <a:r>
              <a:rPr lang="uk-UA" sz="1600" dirty="0"/>
              <a:t>. Азотфіксувальні та нітрифікувальні бактерії є необхідними для </a:t>
            </a:r>
            <a:r>
              <a:rPr lang="uk-UA" sz="1600" dirty="0" smtClean="0"/>
              <a:t>перетворень </a:t>
            </a:r>
            <a:r>
              <a:rPr lang="uk-UA" sz="1600" dirty="0"/>
              <a:t>нітрогеновмісних сполук, сіркобактерії беруть участь у </a:t>
            </a:r>
            <a:r>
              <a:rPr lang="uk-UA" sz="1600" dirty="0" smtClean="0"/>
              <a:t>перетворенні сполук </a:t>
            </a:r>
            <a:r>
              <a:rPr lang="uk-UA" sz="1600" dirty="0"/>
              <a:t>Сульфуру, залізобактерії окиснюють ферумвмісні речовини.</a:t>
            </a:r>
          </a:p>
        </p:txBody>
      </p:sp>
      <p:sp>
        <p:nvSpPr>
          <p:cNvPr id="4" name="Прямоугольник 3"/>
          <p:cNvSpPr/>
          <p:nvPr/>
        </p:nvSpPr>
        <p:spPr>
          <a:xfrm>
            <a:off x="5148064" y="116632"/>
            <a:ext cx="2387192" cy="400110"/>
          </a:xfrm>
          <a:prstGeom prst="rect">
            <a:avLst/>
          </a:prstGeom>
        </p:spPr>
        <p:txBody>
          <a:bodyPr wrap="none">
            <a:spAutoFit/>
          </a:bodyPr>
          <a:lstStyle/>
          <a:p>
            <a:r>
              <a:rPr lang="uk-UA" sz="2000" b="1" dirty="0">
                <a:solidFill>
                  <a:schemeClr val="bg1"/>
                </a:solidFill>
              </a:rPr>
              <a:t>роль прокаріотів</a:t>
            </a:r>
          </a:p>
        </p:txBody>
      </p:sp>
    </p:spTree>
    <p:extLst>
      <p:ext uri="{BB962C8B-B14F-4D97-AF65-F5344CB8AC3E}">
        <p14:creationId xmlns:p14="http://schemas.microsoft.com/office/powerpoint/2010/main" val="3274474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556" y="620688"/>
            <a:ext cx="7992888" cy="720080"/>
          </a:xfrm>
        </p:spPr>
        <p:txBody>
          <a:bodyPr>
            <a:normAutofit/>
          </a:bodyPr>
          <a:lstStyle/>
          <a:p>
            <a:r>
              <a:rPr lang="uk-UA" sz="3200" dirty="0" smtClean="0"/>
              <a:t>Використання </a:t>
            </a:r>
            <a:r>
              <a:rPr lang="uk-UA" sz="3200" dirty="0"/>
              <a:t>прокаріотів </a:t>
            </a:r>
            <a:r>
              <a:rPr lang="uk-UA" sz="3200" dirty="0" smtClean="0"/>
              <a:t>людиною</a:t>
            </a:r>
            <a:endParaRPr lang="uk-UA" sz="3200" dirty="0"/>
          </a:p>
        </p:txBody>
      </p:sp>
      <p:sp>
        <p:nvSpPr>
          <p:cNvPr id="3" name="Объект 2"/>
          <p:cNvSpPr>
            <a:spLocks noGrp="1"/>
          </p:cNvSpPr>
          <p:nvPr>
            <p:ph idx="1"/>
          </p:nvPr>
        </p:nvSpPr>
        <p:spPr>
          <a:xfrm>
            <a:off x="574004" y="1484784"/>
            <a:ext cx="7344816" cy="1152128"/>
          </a:xfrm>
        </p:spPr>
        <p:txBody>
          <a:bodyPr>
            <a:normAutofit lnSpcReduction="10000"/>
          </a:bodyPr>
          <a:lstStyle/>
          <a:p>
            <a:pPr marL="68580" indent="0">
              <a:buNone/>
            </a:pPr>
            <a:r>
              <a:rPr lang="uk-UA" dirty="0" smtClean="0"/>
              <a:t>Протягом </a:t>
            </a:r>
            <a:r>
              <a:rPr lang="uk-UA" dirty="0"/>
              <a:t>тисяч років </a:t>
            </a:r>
            <a:r>
              <a:rPr lang="uk-UA" dirty="0" err="1" smtClean="0"/>
              <a:t>сапротрофні</a:t>
            </a:r>
            <a:r>
              <a:rPr lang="uk-UA" dirty="0" smtClean="0"/>
              <a:t> бактерії </a:t>
            </a:r>
            <a:r>
              <a:rPr lang="uk-UA" dirty="0"/>
              <a:t>використовуються для виробництва харчових продуктів </a:t>
            </a:r>
            <a:r>
              <a:rPr lang="uk-UA" dirty="0" smtClean="0"/>
              <a:t>. </a:t>
            </a:r>
            <a:endParaRPr lang="uk-UA" dirty="0"/>
          </a:p>
        </p:txBody>
      </p:sp>
      <p:sp>
        <p:nvSpPr>
          <p:cNvPr id="4" name="Прямоугольник 3"/>
          <p:cNvSpPr/>
          <p:nvPr/>
        </p:nvSpPr>
        <p:spPr>
          <a:xfrm>
            <a:off x="4572000" y="31622"/>
            <a:ext cx="3695242" cy="400110"/>
          </a:xfrm>
          <a:prstGeom prst="rect">
            <a:avLst/>
          </a:prstGeom>
        </p:spPr>
        <p:txBody>
          <a:bodyPr wrap="none">
            <a:spAutoFit/>
          </a:bodyPr>
          <a:lstStyle/>
          <a:p>
            <a:r>
              <a:rPr lang="uk-UA" sz="2000" b="1" dirty="0">
                <a:solidFill>
                  <a:schemeClr val="bg1"/>
                </a:solidFill>
              </a:rPr>
              <a:t>Використання прокаріотів </a:t>
            </a: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5890" t="4537" r="5687" b="9046"/>
          <a:stretch/>
        </p:blipFill>
        <p:spPr>
          <a:xfrm>
            <a:off x="4604549" y="4797152"/>
            <a:ext cx="2055044" cy="169563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621" y="2722452"/>
            <a:ext cx="2277403" cy="174307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873" y="4853608"/>
            <a:ext cx="2439317" cy="1671173"/>
          </a:xfrm>
          <a:prstGeom prst="ellipse">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4439603"/>
            <a:ext cx="2143125" cy="2143125"/>
          </a:xfrm>
          <a:prstGeom prst="roundRect">
            <a:avLst/>
          </a:prstGeom>
        </p:spPr>
      </p:pic>
      <p:pic>
        <p:nvPicPr>
          <p:cNvPr id="10" name="Рисунок 9"/>
          <p:cNvPicPr>
            <a:picLocks noChangeAspect="1"/>
          </p:cNvPicPr>
          <p:nvPr/>
        </p:nvPicPr>
        <p:blipFill rotWithShape="1">
          <a:blip r:embed="rId6">
            <a:extLst>
              <a:ext uri="{28A0092B-C50C-407E-A947-70E740481C1C}">
                <a14:useLocalDpi xmlns:a14="http://schemas.microsoft.com/office/drawing/2010/main" val="0"/>
              </a:ext>
            </a:extLst>
          </a:blip>
          <a:srcRect l="28940" t="9557" r="17599" b="9636"/>
          <a:stretch/>
        </p:blipFill>
        <p:spPr>
          <a:xfrm>
            <a:off x="291771" y="2852936"/>
            <a:ext cx="1831957" cy="3965275"/>
          </a:xfrm>
          <a:prstGeom prst="round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5762" y="2827227"/>
            <a:ext cx="2781300" cy="1638300"/>
          </a:xfrm>
          <a:prstGeom prst="ellipse">
            <a:avLst/>
          </a:prstGeom>
        </p:spPr>
      </p:pic>
    </p:spTree>
    <p:extLst>
      <p:ext uri="{BB962C8B-B14F-4D97-AF65-F5344CB8AC3E}">
        <p14:creationId xmlns:p14="http://schemas.microsoft.com/office/powerpoint/2010/main" val="364432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161" y="1268760"/>
            <a:ext cx="4947939" cy="923330"/>
          </a:xfrm>
          <a:prstGeom prst="rect">
            <a:avLst/>
          </a:prstGeom>
        </p:spPr>
        <p:txBody>
          <a:bodyPr wrap="square">
            <a:spAutoFit/>
          </a:bodyPr>
          <a:lstStyle/>
          <a:p>
            <a:pPr marL="285750" indent="-285750">
              <a:buFont typeface="Wingdings" panose="05000000000000000000" pitchFamily="2" charset="2"/>
              <a:buChar char="§"/>
            </a:pPr>
            <a:r>
              <a:rPr lang="uk-UA" dirty="0" err="1"/>
              <a:t>Актинобактерії</a:t>
            </a:r>
            <a:r>
              <a:rPr lang="uk-UA" dirty="0"/>
              <a:t> роду </a:t>
            </a:r>
            <a:r>
              <a:rPr lang="uk-UA" dirty="0" err="1"/>
              <a:t>Стрептоміцес</a:t>
            </a:r>
            <a:r>
              <a:rPr lang="uk-UA" dirty="0"/>
              <a:t> дають людині близько половини відомих науці антибіотиків. </a:t>
            </a:r>
            <a:endParaRPr lang="uk-UA" dirty="0" smtClean="0"/>
          </a:p>
        </p:txBody>
      </p:sp>
      <p:sp>
        <p:nvSpPr>
          <p:cNvPr id="6" name="Заголовок 1"/>
          <p:cNvSpPr txBox="1">
            <a:spLocks/>
          </p:cNvSpPr>
          <p:nvPr/>
        </p:nvSpPr>
        <p:spPr>
          <a:xfrm>
            <a:off x="431540" y="692696"/>
            <a:ext cx="7992888" cy="72008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dirty="0" smtClean="0"/>
              <a:t>Використання прокаріотів людиною</a:t>
            </a:r>
            <a:endParaRPr lang="uk-UA" sz="32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94" y="2386098"/>
            <a:ext cx="23526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56145" y="4149080"/>
            <a:ext cx="3395775" cy="1938992"/>
          </a:xfrm>
          <a:prstGeom prst="rect">
            <a:avLst/>
          </a:prstGeom>
        </p:spPr>
        <p:txBody>
          <a:bodyPr wrap="square">
            <a:spAutoFit/>
          </a:bodyPr>
          <a:lstStyle/>
          <a:p>
            <a:pPr algn="just"/>
            <a:r>
              <a:rPr lang="uk-UA" sz="1200" dirty="0" smtClean="0"/>
              <a:t>У зразках води й ґрунту, взятих на території заводу з переробки пластикових пляшок, було</a:t>
            </a:r>
          </a:p>
          <a:p>
            <a:pPr algn="just"/>
            <a:r>
              <a:rPr lang="uk-UA" sz="1200" dirty="0" smtClean="0"/>
              <a:t>знайдено бактерії невідомого раніше виду </a:t>
            </a:r>
            <a:r>
              <a:rPr lang="uk-UA" sz="1200" i="1" dirty="0" err="1" smtClean="0"/>
              <a:t>ідеонела</a:t>
            </a:r>
            <a:r>
              <a:rPr lang="uk-UA" sz="1200" i="1" dirty="0" smtClean="0"/>
              <a:t> </a:t>
            </a:r>
            <a:r>
              <a:rPr lang="uk-UA" sz="1200" dirty="0" smtClean="0"/>
              <a:t>(</a:t>
            </a:r>
            <a:r>
              <a:rPr lang="uk-UA" sz="1200" i="1" dirty="0" err="1" smtClean="0"/>
              <a:t>Ideonella</a:t>
            </a:r>
            <a:r>
              <a:rPr lang="uk-UA" sz="1200" i="1" dirty="0" smtClean="0"/>
              <a:t> </a:t>
            </a:r>
            <a:r>
              <a:rPr lang="uk-UA" sz="1200" i="1" dirty="0" err="1" smtClean="0"/>
              <a:t>sakaiensis</a:t>
            </a:r>
            <a:r>
              <a:rPr lang="uk-UA" sz="1200" dirty="0" smtClean="0"/>
              <a:t>). Ці бактерії для свого живлення використовують пластик, розкладаючи його на безпечні для природи компоненти  всього за 6 тижнів.</a:t>
            </a:r>
          </a:p>
          <a:p>
            <a:r>
              <a:rPr lang="ru-RU" sz="1200" dirty="0" smtClean="0"/>
              <a:t>  </a:t>
            </a:r>
            <a:endParaRPr lang="uk-UA" sz="12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268760"/>
            <a:ext cx="2828925" cy="1619250"/>
          </a:xfrm>
          <a:prstGeom prst="rect">
            <a:avLst/>
          </a:prstGeom>
        </p:spPr>
      </p:pic>
      <p:sp>
        <p:nvSpPr>
          <p:cNvPr id="9" name="Прямоугольник 8"/>
          <p:cNvSpPr/>
          <p:nvPr/>
        </p:nvSpPr>
        <p:spPr>
          <a:xfrm>
            <a:off x="4277637" y="3135729"/>
            <a:ext cx="4283968" cy="1477328"/>
          </a:xfrm>
          <a:prstGeom prst="rect">
            <a:avLst/>
          </a:prstGeom>
        </p:spPr>
        <p:txBody>
          <a:bodyPr wrap="square">
            <a:spAutoFit/>
          </a:bodyPr>
          <a:lstStyle/>
          <a:p>
            <a:pPr marL="285750" indent="-285750" algn="just">
              <a:buFont typeface="Arial" panose="020B0604020202020204" pitchFamily="34" charset="0"/>
              <a:buChar char="•"/>
            </a:pPr>
            <a:r>
              <a:rPr lang="uk-UA" dirty="0" smtClean="0"/>
              <a:t>Здатність </a:t>
            </a:r>
            <a:r>
              <a:rPr lang="uk-UA" dirty="0"/>
              <a:t>бактерій руйнувати різноманітні органічні сполуки використовують у переробці відходів, збиранні розлитої нафти.</a:t>
            </a:r>
          </a:p>
        </p:txBody>
      </p:sp>
      <p:sp>
        <p:nvSpPr>
          <p:cNvPr id="12" name="Прямоугольник 11"/>
          <p:cNvSpPr/>
          <p:nvPr/>
        </p:nvSpPr>
        <p:spPr>
          <a:xfrm>
            <a:off x="4572000" y="31622"/>
            <a:ext cx="3695242" cy="400110"/>
          </a:xfrm>
          <a:prstGeom prst="rect">
            <a:avLst/>
          </a:prstGeom>
        </p:spPr>
        <p:txBody>
          <a:bodyPr wrap="none">
            <a:spAutoFit/>
          </a:bodyPr>
          <a:lstStyle/>
          <a:p>
            <a:r>
              <a:rPr lang="uk-UA" sz="2000" b="1" dirty="0">
                <a:solidFill>
                  <a:schemeClr val="bg1"/>
                </a:solidFill>
              </a:rPr>
              <a:t>Використання прокаріотів </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969" y="4725144"/>
            <a:ext cx="3068423" cy="1728192"/>
          </a:xfrm>
          <a:prstGeom prst="rect">
            <a:avLst/>
          </a:prstGeom>
        </p:spPr>
      </p:pic>
    </p:spTree>
    <p:extLst>
      <p:ext uri="{BB962C8B-B14F-4D97-AF65-F5344CB8AC3E}">
        <p14:creationId xmlns:p14="http://schemas.microsoft.com/office/powerpoint/2010/main" val="3691923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47558" y="1191613"/>
            <a:ext cx="6006632" cy="707886"/>
          </a:xfrm>
          <a:prstGeom prst="rect">
            <a:avLst/>
          </a:prstGeom>
        </p:spPr>
        <p:txBody>
          <a:bodyPr wrap="square">
            <a:spAutoFit/>
          </a:bodyPr>
          <a:lstStyle/>
          <a:p>
            <a:pPr marL="285750" indent="-285750">
              <a:buFont typeface="Arial" panose="020B0604020202020204" pitchFamily="34" charset="0"/>
              <a:buChar char="•"/>
            </a:pPr>
            <a:r>
              <a:rPr lang="ru-RU" sz="2000" dirty="0" err="1" smtClean="0"/>
              <a:t>Бактерії</a:t>
            </a:r>
            <a:r>
              <a:rPr lang="ru-RU" sz="2000" dirty="0" smtClean="0"/>
              <a:t> </a:t>
            </a:r>
            <a:r>
              <a:rPr lang="ru-RU" sz="2000" dirty="0" err="1"/>
              <a:t>також</a:t>
            </a:r>
            <a:r>
              <a:rPr lang="ru-RU" sz="2000" dirty="0"/>
              <a:t> </a:t>
            </a:r>
            <a:r>
              <a:rPr lang="ru-RU" sz="2000" dirty="0" err="1"/>
              <a:t>використовуються</a:t>
            </a:r>
            <a:r>
              <a:rPr lang="ru-RU" sz="2000" dirty="0"/>
              <a:t> в </a:t>
            </a:r>
            <a:r>
              <a:rPr lang="ru-RU" sz="2000" dirty="0" err="1"/>
              <a:t>біологічній</a:t>
            </a:r>
            <a:r>
              <a:rPr lang="ru-RU" sz="2000" dirty="0"/>
              <a:t> </a:t>
            </a:r>
            <a:r>
              <a:rPr lang="ru-RU" sz="2000" dirty="0" err="1"/>
              <a:t>боротьбі</a:t>
            </a:r>
            <a:r>
              <a:rPr lang="ru-RU" sz="2000" dirty="0"/>
              <a:t> </a:t>
            </a:r>
            <a:r>
              <a:rPr lang="ru-RU" sz="2000" dirty="0" err="1"/>
              <a:t>зі</a:t>
            </a:r>
            <a:r>
              <a:rPr lang="ru-RU" sz="2000" dirty="0"/>
              <a:t> </a:t>
            </a:r>
            <a:r>
              <a:rPr lang="ru-RU" sz="2000" dirty="0" err="1"/>
              <a:t>шкідниками</a:t>
            </a:r>
            <a:r>
              <a:rPr lang="ru-RU" sz="2000" dirty="0"/>
              <a:t>.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789040"/>
            <a:ext cx="3240359" cy="2736304"/>
          </a:xfrm>
          <a:prstGeom prst="rect">
            <a:avLst/>
          </a:prstGeom>
        </p:spPr>
      </p:pic>
      <p:sp>
        <p:nvSpPr>
          <p:cNvPr id="5" name="Прямоугольник 4"/>
          <p:cNvSpPr/>
          <p:nvPr/>
        </p:nvSpPr>
        <p:spPr>
          <a:xfrm>
            <a:off x="1933899" y="3450486"/>
            <a:ext cx="2206053" cy="338554"/>
          </a:xfrm>
          <a:prstGeom prst="rect">
            <a:avLst/>
          </a:prstGeom>
        </p:spPr>
        <p:txBody>
          <a:bodyPr wrap="none">
            <a:spAutoFit/>
          </a:bodyPr>
          <a:lstStyle/>
          <a:p>
            <a:r>
              <a:rPr lang="en-US" sz="1600" dirty="0"/>
              <a:t>Bacillus thuringiensis </a:t>
            </a:r>
            <a:endParaRPr lang="uk-UA" sz="1600"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86946"/>
            <a:ext cx="1512168" cy="3502094"/>
          </a:xfrm>
          <a:prstGeom prst="rect">
            <a:avLst/>
          </a:prstGeom>
        </p:spPr>
      </p:pic>
      <p:sp>
        <p:nvSpPr>
          <p:cNvPr id="7" name="Прямоугольник 6"/>
          <p:cNvSpPr/>
          <p:nvPr/>
        </p:nvSpPr>
        <p:spPr>
          <a:xfrm>
            <a:off x="4006992" y="1899499"/>
            <a:ext cx="4572000" cy="3693319"/>
          </a:xfrm>
          <a:prstGeom prst="rect">
            <a:avLst/>
          </a:prstGeom>
        </p:spPr>
        <p:txBody>
          <a:bodyPr>
            <a:spAutoFit/>
          </a:bodyPr>
          <a:lstStyle/>
          <a:p>
            <a:r>
              <a:rPr lang="uk-UA" dirty="0"/>
              <a:t>Частіше за все для цього  використовується </a:t>
            </a:r>
            <a:r>
              <a:rPr lang="en-US" dirty="0"/>
              <a:t>Bacillus thuringiensis (</a:t>
            </a:r>
            <a:r>
              <a:rPr lang="uk-UA" dirty="0"/>
              <a:t>також відома під назвою </a:t>
            </a:r>
            <a:r>
              <a:rPr lang="en-US" dirty="0"/>
              <a:t>BT), </a:t>
            </a:r>
            <a:r>
              <a:rPr lang="uk-UA" dirty="0"/>
              <a:t>грам-позитивна ґрунтова бактерія. Підвиди цієї бактерії використовуються як інсектицид, специфічний до лускокрилих, що продається зараз комерційно. Через свою специфічність ці засоби вважаються екологічно дружніми, майже без негативного ефекту на людину, дику природу, запилювачів і на інших корисних комах.</a:t>
            </a:r>
          </a:p>
        </p:txBody>
      </p:sp>
      <p:sp>
        <p:nvSpPr>
          <p:cNvPr id="8" name="Прямоугольник 7"/>
          <p:cNvSpPr/>
          <p:nvPr/>
        </p:nvSpPr>
        <p:spPr>
          <a:xfrm>
            <a:off x="4572000" y="31622"/>
            <a:ext cx="3695242" cy="400110"/>
          </a:xfrm>
          <a:prstGeom prst="rect">
            <a:avLst/>
          </a:prstGeom>
        </p:spPr>
        <p:txBody>
          <a:bodyPr wrap="none">
            <a:spAutoFit/>
          </a:bodyPr>
          <a:lstStyle/>
          <a:p>
            <a:r>
              <a:rPr lang="uk-UA" sz="2000" b="1" dirty="0">
                <a:solidFill>
                  <a:schemeClr val="bg1"/>
                </a:solidFill>
              </a:rPr>
              <a:t>Використання прокаріотів </a:t>
            </a:r>
          </a:p>
        </p:txBody>
      </p:sp>
      <p:sp>
        <p:nvSpPr>
          <p:cNvPr id="9" name="Заголовок 1"/>
          <p:cNvSpPr txBox="1">
            <a:spLocks/>
          </p:cNvSpPr>
          <p:nvPr/>
        </p:nvSpPr>
        <p:spPr>
          <a:xfrm>
            <a:off x="431540" y="548680"/>
            <a:ext cx="7992888" cy="72008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dirty="0" smtClean="0"/>
              <a:t>Використання прокаріотів людиною</a:t>
            </a:r>
            <a:endParaRPr lang="uk-UA" sz="3200" dirty="0"/>
          </a:p>
        </p:txBody>
      </p:sp>
    </p:spTree>
    <p:extLst>
      <p:ext uri="{BB962C8B-B14F-4D97-AF65-F5344CB8AC3E}">
        <p14:creationId xmlns:p14="http://schemas.microsoft.com/office/powerpoint/2010/main" val="1024884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4008" y="908720"/>
            <a:ext cx="3672408" cy="4247317"/>
          </a:xfrm>
          <a:prstGeom prst="rect">
            <a:avLst/>
          </a:prstGeom>
          <a:noFill/>
        </p:spPr>
        <p:txBody>
          <a:bodyPr wrap="square" rtlCol="0">
            <a:spAutoFit/>
          </a:bodyPr>
          <a:lstStyle/>
          <a:p>
            <a:r>
              <a:rPr lang="en-US" dirty="0" smtClean="0"/>
              <a:t>   </a:t>
            </a:r>
            <a:r>
              <a:rPr lang="uk-UA" dirty="0" smtClean="0"/>
              <a:t>Нині прокаріотичні</a:t>
            </a:r>
          </a:p>
          <a:p>
            <a:r>
              <a:rPr lang="uk-UA" dirty="0" smtClean="0"/>
              <a:t>організми населяють усі середовища існування на планеті, навіть із дуже</a:t>
            </a:r>
          </a:p>
          <a:p>
            <a:r>
              <a:rPr lang="uk-UA" dirty="0" smtClean="0"/>
              <a:t>екстремальними умовами  </a:t>
            </a:r>
          </a:p>
          <a:p>
            <a:r>
              <a:rPr lang="uk-UA" dirty="0" smtClean="0"/>
              <a:t> </a:t>
            </a:r>
            <a:r>
              <a:rPr lang="en-US" dirty="0" smtClean="0"/>
              <a:t>  </a:t>
            </a:r>
            <a:r>
              <a:rPr lang="uk-UA" dirty="0" smtClean="0"/>
              <a:t>Кількість бактерій в 1 г ґрунту може досягати сотень мільйонів і навіть кількох мільярдів, а 1 мл води містить</a:t>
            </a:r>
          </a:p>
          <a:p>
            <a:r>
              <a:rPr lang="uk-UA" dirty="0" smtClean="0"/>
              <a:t>від 5 до 100 тис. бактеріальних клітин. </a:t>
            </a:r>
          </a:p>
          <a:p>
            <a:r>
              <a:rPr lang="en-US" dirty="0" smtClean="0"/>
              <a:t>   </a:t>
            </a:r>
            <a:r>
              <a:rPr lang="uk-UA" dirty="0" smtClean="0"/>
              <a:t>Багато видів бактерій живе в інших організмах. </a:t>
            </a:r>
          </a:p>
          <a:p>
            <a:r>
              <a:rPr lang="uk-UA" dirty="0" smtClean="0"/>
              <a:t>   Це група одноклітинних і колоніальних організмів.</a:t>
            </a:r>
            <a:endParaRPr lang="uk-U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20688"/>
            <a:ext cx="29241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7584" y="3717032"/>
            <a:ext cx="2924175" cy="1754326"/>
          </a:xfrm>
          <a:prstGeom prst="rect">
            <a:avLst/>
          </a:prstGeom>
          <a:noFill/>
        </p:spPr>
        <p:txBody>
          <a:bodyPr wrap="square" rtlCol="0">
            <a:spAutoFit/>
          </a:bodyPr>
          <a:lstStyle/>
          <a:p>
            <a:r>
              <a:rPr lang="uk-UA" dirty="0" smtClean="0"/>
              <a:t>Це екстремофільний організм, що мешкає у гарячих джерелах із</a:t>
            </a:r>
          </a:p>
          <a:p>
            <a:r>
              <a:rPr lang="uk-UA" dirty="0" smtClean="0"/>
              <a:t>високою кислотністю та умістом сполук Сульфуру.</a:t>
            </a:r>
            <a:endParaRPr lang="uk-UA" dirty="0"/>
          </a:p>
        </p:txBody>
      </p:sp>
    </p:spTree>
    <p:extLst>
      <p:ext uri="{BB962C8B-B14F-4D97-AF65-F5344CB8AC3E}">
        <p14:creationId xmlns:p14="http://schemas.microsoft.com/office/powerpoint/2010/main" val="3228065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3621" y="1196752"/>
            <a:ext cx="4572000" cy="3693319"/>
          </a:xfrm>
          <a:prstGeom prst="rect">
            <a:avLst/>
          </a:prstGeom>
        </p:spPr>
        <p:txBody>
          <a:bodyPr>
            <a:spAutoFit/>
          </a:bodyPr>
          <a:lstStyle/>
          <a:p>
            <a:pPr marL="285750" indent="-285750">
              <a:buFont typeface="Arial" panose="020B0604020202020204" pitchFamily="34" charset="0"/>
              <a:buChar char="•"/>
            </a:pPr>
            <a:r>
              <a:rPr lang="uk-UA" dirty="0"/>
              <a:t> Людина навчилася за індикаторними мікроорганізмами, які можуть </a:t>
            </a:r>
            <a:r>
              <a:rPr lang="uk-UA" dirty="0" err="1"/>
              <a:t>окиснювати</a:t>
            </a:r>
            <a:r>
              <a:rPr lang="uk-UA" dirty="0"/>
              <a:t> метан і пропан, проводити пошуки нафтових і газових родовищ. </a:t>
            </a:r>
            <a:endParaRPr lang="uk-UA" dirty="0" smtClean="0"/>
          </a:p>
          <a:p>
            <a:pPr marL="285750" indent="-285750">
              <a:buFont typeface="Arial" panose="020B0604020202020204" pitchFamily="34" charset="0"/>
              <a:buChar char="•"/>
            </a:pPr>
            <a:r>
              <a:rPr lang="uk-UA" dirty="0" smtClean="0"/>
              <a:t>Завдяки </a:t>
            </a:r>
            <a:r>
              <a:rPr lang="uk-UA" dirty="0"/>
              <a:t>здатності швидко рости, простій будові </a:t>
            </a:r>
            <a:r>
              <a:rPr lang="uk-UA" dirty="0" err="1"/>
              <a:t>геному</a:t>
            </a:r>
            <a:r>
              <a:rPr lang="uk-UA" dirty="0"/>
              <a:t> прокаріоти широко використовуються в </a:t>
            </a:r>
            <a:r>
              <a:rPr lang="uk-UA" dirty="0" err="1"/>
              <a:t>генети</a:t>
            </a:r>
            <a:r>
              <a:rPr lang="uk-UA" dirty="0"/>
              <a:t> ці та біотехнології. </a:t>
            </a:r>
            <a:endParaRPr lang="uk-UA" dirty="0" smtClean="0"/>
          </a:p>
          <a:p>
            <a:pPr marL="285750" indent="-285750">
              <a:buFont typeface="Arial" panose="020B0604020202020204" pitchFamily="34" charset="0"/>
              <a:buChar char="•"/>
            </a:pPr>
            <a:r>
              <a:rPr lang="uk-UA" dirty="0" smtClean="0"/>
              <a:t>Завдяки </a:t>
            </a:r>
            <a:r>
              <a:rPr lang="uk-UA" dirty="0"/>
              <a:t>генній інженерії людство використовує бактерії для отримання інсуліну, факторів росту, антитіл тощо</a:t>
            </a:r>
            <a:r>
              <a:rPr lang="uk-UA" dirty="0" smtClean="0"/>
              <a:t>.</a:t>
            </a:r>
          </a:p>
        </p:txBody>
      </p:sp>
      <p:sp>
        <p:nvSpPr>
          <p:cNvPr id="3" name="Прямоугольник 2"/>
          <p:cNvSpPr/>
          <p:nvPr/>
        </p:nvSpPr>
        <p:spPr>
          <a:xfrm>
            <a:off x="4572000" y="31622"/>
            <a:ext cx="3695242" cy="400110"/>
          </a:xfrm>
          <a:prstGeom prst="rect">
            <a:avLst/>
          </a:prstGeom>
        </p:spPr>
        <p:txBody>
          <a:bodyPr wrap="none">
            <a:spAutoFit/>
          </a:bodyPr>
          <a:lstStyle/>
          <a:p>
            <a:r>
              <a:rPr lang="uk-UA" sz="2000" b="1" dirty="0">
                <a:solidFill>
                  <a:schemeClr val="bg1"/>
                </a:solidFill>
              </a:rPr>
              <a:t>Використання прокаріотів </a:t>
            </a:r>
          </a:p>
        </p:txBody>
      </p:sp>
      <p:sp>
        <p:nvSpPr>
          <p:cNvPr id="4" name="Заголовок 1"/>
          <p:cNvSpPr txBox="1">
            <a:spLocks/>
          </p:cNvSpPr>
          <p:nvPr/>
        </p:nvSpPr>
        <p:spPr>
          <a:xfrm>
            <a:off x="611560" y="620688"/>
            <a:ext cx="7992888" cy="72008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dirty="0" smtClean="0"/>
              <a:t>Використання прокаріотів людиною</a:t>
            </a:r>
            <a:endParaRPr lang="uk-UA" sz="32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5" y="1221300"/>
            <a:ext cx="2609850" cy="17526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 y="2974295"/>
            <a:ext cx="2643187" cy="180022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 y="4774520"/>
            <a:ext cx="2643187" cy="1777544"/>
          </a:xfrm>
          <a:prstGeom prst="rect">
            <a:avLst/>
          </a:prstGeom>
        </p:spPr>
      </p:pic>
    </p:spTree>
    <p:extLst>
      <p:ext uri="{BB962C8B-B14F-4D97-AF65-F5344CB8AC3E}">
        <p14:creationId xmlns:p14="http://schemas.microsoft.com/office/powerpoint/2010/main" val="2770424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38232" y="3140967"/>
            <a:ext cx="3966771" cy="2585323"/>
          </a:xfrm>
          <a:prstGeom prst="rect">
            <a:avLst/>
          </a:prstGeom>
        </p:spPr>
        <p:txBody>
          <a:bodyPr wrap="square">
            <a:spAutoFit/>
          </a:bodyPr>
          <a:lstStyle/>
          <a:p>
            <a:pPr algn="just"/>
            <a:r>
              <a:rPr lang="uk-UA" dirty="0" smtClean="0"/>
              <a:t>Археї </a:t>
            </a:r>
            <a:r>
              <a:rPr lang="uk-UA" dirty="0"/>
              <a:t>та молекулярна біологія</a:t>
            </a:r>
          </a:p>
          <a:p>
            <a:pPr algn="just"/>
            <a:r>
              <a:rPr lang="uk-UA" dirty="0"/>
              <a:t>Термостабільна </a:t>
            </a:r>
            <a:r>
              <a:rPr lang="uk-UA" dirty="0" smtClean="0"/>
              <a:t>ДНК-</a:t>
            </a:r>
            <a:r>
              <a:rPr lang="uk-UA" dirty="0" err="1" smtClean="0"/>
              <a:t>полімераза,отримана</a:t>
            </a:r>
            <a:r>
              <a:rPr lang="uk-UA" dirty="0" smtClean="0"/>
              <a:t> </a:t>
            </a:r>
            <a:r>
              <a:rPr lang="uk-UA" dirty="0"/>
              <a:t>від </a:t>
            </a:r>
            <a:r>
              <a:rPr lang="en-US" dirty="0" err="1"/>
              <a:t>Pyrococcus</a:t>
            </a:r>
            <a:r>
              <a:rPr lang="en-US" dirty="0"/>
              <a:t> </a:t>
            </a:r>
            <a:r>
              <a:rPr lang="en-US" dirty="0" err="1"/>
              <a:t>furiosus</a:t>
            </a:r>
            <a:r>
              <a:rPr lang="en-US" dirty="0"/>
              <a:t>,</a:t>
            </a:r>
          </a:p>
          <a:p>
            <a:pPr algn="just"/>
            <a:r>
              <a:rPr lang="uk-UA" dirty="0"/>
              <a:t>уможливила винайдення </a:t>
            </a:r>
            <a:r>
              <a:rPr lang="uk-UA" dirty="0" err="1" smtClean="0"/>
              <a:t>полімеразної</a:t>
            </a:r>
            <a:r>
              <a:rPr lang="uk-UA" dirty="0" smtClean="0"/>
              <a:t> </a:t>
            </a:r>
            <a:r>
              <a:rPr lang="uk-UA" dirty="0"/>
              <a:t>ланцюгової реакції як простого та</a:t>
            </a:r>
          </a:p>
          <a:p>
            <a:pPr algn="just"/>
            <a:r>
              <a:rPr lang="uk-UA" dirty="0"/>
              <a:t>швидкого методу ампліфікації </a:t>
            </a:r>
            <a:r>
              <a:rPr lang="uk-UA" dirty="0" smtClean="0"/>
              <a:t>ДНК (створення </a:t>
            </a:r>
            <a:r>
              <a:rPr lang="uk-UA" dirty="0"/>
              <a:t>багатьох копій).</a:t>
            </a:r>
          </a:p>
        </p:txBody>
      </p:sp>
      <p:sp>
        <p:nvSpPr>
          <p:cNvPr id="3" name="Заголовок 1"/>
          <p:cNvSpPr txBox="1">
            <a:spLocks/>
          </p:cNvSpPr>
          <p:nvPr/>
        </p:nvSpPr>
        <p:spPr>
          <a:xfrm>
            <a:off x="611560" y="620688"/>
            <a:ext cx="7992888" cy="72008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dirty="0" smtClean="0"/>
              <a:t>Використання прокаріотів людиною</a:t>
            </a:r>
            <a:endParaRPr lang="uk-UA" sz="3200" dirty="0"/>
          </a:p>
        </p:txBody>
      </p:sp>
      <p:sp>
        <p:nvSpPr>
          <p:cNvPr id="4" name="Прямоугольник 3"/>
          <p:cNvSpPr/>
          <p:nvPr/>
        </p:nvSpPr>
        <p:spPr>
          <a:xfrm>
            <a:off x="4572000" y="31622"/>
            <a:ext cx="3695242" cy="400110"/>
          </a:xfrm>
          <a:prstGeom prst="rect">
            <a:avLst/>
          </a:prstGeom>
        </p:spPr>
        <p:txBody>
          <a:bodyPr wrap="none">
            <a:spAutoFit/>
          </a:bodyPr>
          <a:lstStyle/>
          <a:p>
            <a:r>
              <a:rPr lang="uk-UA" sz="2000" b="1" dirty="0">
                <a:solidFill>
                  <a:schemeClr val="bg1"/>
                </a:solidFill>
              </a:rPr>
              <a:t>Використання прокаріотів </a:t>
            </a:r>
          </a:p>
        </p:txBody>
      </p:sp>
      <p:sp>
        <p:nvSpPr>
          <p:cNvPr id="5" name="Прямоугольник 4"/>
          <p:cNvSpPr/>
          <p:nvPr/>
        </p:nvSpPr>
        <p:spPr>
          <a:xfrm>
            <a:off x="1051859" y="1484783"/>
            <a:ext cx="6768752" cy="1200329"/>
          </a:xfrm>
          <a:prstGeom prst="rect">
            <a:avLst/>
          </a:prstGeom>
        </p:spPr>
        <p:txBody>
          <a:bodyPr wrap="square">
            <a:spAutoFit/>
          </a:bodyPr>
          <a:lstStyle/>
          <a:p>
            <a:pPr marL="285750" indent="-285750">
              <a:buFont typeface="Arial" panose="020B0604020202020204" pitchFamily="34" charset="0"/>
              <a:buChar char="•"/>
            </a:pPr>
            <a:r>
              <a:rPr lang="uk-UA" dirty="0"/>
              <a:t> Створюючи мутації в бактеріальній ДНК, учені можуть визначати функцію генів. Сучасні відкриття уможливили використання ферментів архей у молекулярній біології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84" y="3082236"/>
            <a:ext cx="3818848" cy="264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96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817160"/>
          </a:xfrm>
        </p:spPr>
        <p:txBody>
          <a:bodyPr>
            <a:normAutofit fontScale="90000"/>
          </a:bodyPr>
          <a:lstStyle/>
          <a:p>
            <a:pPr algn="just"/>
            <a:r>
              <a:rPr lang="uk-UA" dirty="0" smtClean="0"/>
              <a:t> </a:t>
            </a:r>
            <a:r>
              <a:rPr lang="uk-UA" sz="3100" dirty="0" smtClean="0"/>
              <a:t>Бактерії ґрунту.       Кишкова паличка.</a:t>
            </a:r>
            <a:endParaRPr lang="ru-RU" sz="3100" dirty="0"/>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31640" y="2708920"/>
            <a:ext cx="2743200" cy="2743200"/>
          </a:xfrm>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716016" y="2492896"/>
            <a:ext cx="3453659" cy="3312368"/>
          </a:xfrm>
        </p:spPr>
      </p:pic>
    </p:spTree>
    <p:extLst>
      <p:ext uri="{BB962C8B-B14F-4D97-AF65-F5344CB8AC3E}">
        <p14:creationId xmlns:p14="http://schemas.microsoft.com/office/powerpoint/2010/main" val="114044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606" y="692696"/>
            <a:ext cx="8064896" cy="1508105"/>
          </a:xfrm>
          <a:prstGeom prst="rect">
            <a:avLst/>
          </a:prstGeom>
          <a:noFill/>
        </p:spPr>
        <p:txBody>
          <a:bodyPr wrap="square" rtlCol="0">
            <a:spAutoFit/>
          </a:bodyPr>
          <a:lstStyle/>
          <a:p>
            <a:pPr algn="just"/>
            <a:r>
              <a:rPr lang="uk-UA" sz="2400" b="1" dirty="0" smtClean="0"/>
              <a:t>Прокаріоти </a:t>
            </a:r>
            <a:r>
              <a:rPr lang="uk-UA" sz="2400" dirty="0" smtClean="0"/>
              <a:t>– це мікроскопічні клітинні організми, які не мають сформованого ядра та мембранних органел.</a:t>
            </a:r>
          </a:p>
          <a:p>
            <a:pPr algn="just"/>
            <a:r>
              <a:rPr lang="uk-UA" sz="2000" dirty="0" smtClean="0"/>
              <a:t>  </a:t>
            </a:r>
          </a:p>
        </p:txBody>
      </p:sp>
      <p:graphicFrame>
        <p:nvGraphicFramePr>
          <p:cNvPr id="3" name="Схема 2"/>
          <p:cNvGraphicFramePr/>
          <p:nvPr>
            <p:extLst>
              <p:ext uri="{D42A27DB-BD31-4B8C-83A1-F6EECF244321}">
                <p14:modId xmlns:p14="http://schemas.microsoft.com/office/powerpoint/2010/main" val="3454922503"/>
              </p:ext>
            </p:extLst>
          </p:nvPr>
        </p:nvGraphicFramePr>
        <p:xfrm>
          <a:off x="827584" y="2204864"/>
          <a:ext cx="40408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4941" y="1556792"/>
            <a:ext cx="26955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932041" y="3252556"/>
            <a:ext cx="4032448" cy="646331"/>
          </a:xfrm>
          <a:prstGeom prst="rect">
            <a:avLst/>
          </a:prstGeom>
        </p:spPr>
        <p:txBody>
          <a:bodyPr wrap="square">
            <a:spAutoFit/>
          </a:bodyPr>
          <a:lstStyle/>
          <a:p>
            <a:pPr algn="just"/>
            <a:r>
              <a:rPr lang="ru-RU" dirty="0" err="1" smtClean="0"/>
              <a:t>Наноархея</a:t>
            </a:r>
            <a:r>
              <a:rPr lang="ru-RU" dirty="0"/>
              <a:t> </a:t>
            </a:r>
            <a:r>
              <a:rPr lang="ru-RU" dirty="0" smtClean="0"/>
              <a:t>і </a:t>
            </a:r>
            <a:r>
              <a:rPr lang="ru-RU" dirty="0" err="1" smtClean="0"/>
              <a:t>більша</a:t>
            </a:r>
            <a:r>
              <a:rPr lang="ru-RU" dirty="0" smtClean="0"/>
              <a:t> </a:t>
            </a:r>
            <a:r>
              <a:rPr lang="ru-RU" dirty="0" err="1"/>
              <a:t>клітина-хазяїн</a:t>
            </a:r>
            <a:r>
              <a:rPr lang="ru-RU" dirty="0"/>
              <a:t> </a:t>
            </a:r>
            <a:r>
              <a:rPr lang="ru-RU" dirty="0" err="1"/>
              <a:t>археї</a:t>
            </a:r>
            <a:r>
              <a:rPr lang="ru-RU" dirty="0"/>
              <a:t> </a:t>
            </a:r>
            <a:r>
              <a:rPr lang="ru-RU" dirty="0" err="1" smtClean="0"/>
              <a:t>ігнікокус</a:t>
            </a:r>
            <a:endParaRPr lang="ru-RU" dirty="0"/>
          </a:p>
        </p:txBody>
      </p:sp>
      <p:sp>
        <p:nvSpPr>
          <p:cNvPr id="7" name="TextBox 6"/>
          <p:cNvSpPr txBox="1"/>
          <p:nvPr/>
        </p:nvSpPr>
        <p:spPr>
          <a:xfrm>
            <a:off x="4946180" y="5924449"/>
            <a:ext cx="3024336" cy="369332"/>
          </a:xfrm>
          <a:prstGeom prst="rect">
            <a:avLst/>
          </a:prstGeom>
          <a:noFill/>
        </p:spPr>
        <p:txBody>
          <a:bodyPr wrap="square" rtlCol="0">
            <a:spAutoFit/>
          </a:bodyPr>
          <a:lstStyle/>
          <a:p>
            <a:pPr algn="just"/>
            <a:r>
              <a:rPr lang="uk-UA" dirty="0" smtClean="0"/>
              <a:t>  Кисломолочні</a:t>
            </a:r>
            <a:r>
              <a:rPr lang="ru-RU" dirty="0" smtClean="0"/>
              <a:t> </a:t>
            </a:r>
            <a:r>
              <a:rPr lang="uk-UA" dirty="0" smtClean="0"/>
              <a:t>бактерій  </a:t>
            </a:r>
            <a:endParaRPr lang="ru-RU" dirty="0"/>
          </a:p>
        </p:txBody>
      </p:sp>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4021" y="3898887"/>
            <a:ext cx="2846495" cy="2025562"/>
          </a:xfrm>
          <a:prstGeom prst="rect">
            <a:avLst/>
          </a:prstGeom>
        </p:spPr>
      </p:pic>
    </p:spTree>
    <p:extLst>
      <p:ext uri="{BB962C8B-B14F-4D97-AF65-F5344CB8AC3E}">
        <p14:creationId xmlns:p14="http://schemas.microsoft.com/office/powerpoint/2010/main" val="1726052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6016" y="692696"/>
            <a:ext cx="3960440" cy="3416320"/>
          </a:xfrm>
          <a:prstGeom prst="rect">
            <a:avLst/>
          </a:prstGeom>
          <a:noFill/>
        </p:spPr>
        <p:txBody>
          <a:bodyPr wrap="square" rtlCol="0">
            <a:spAutoFit/>
          </a:bodyPr>
          <a:lstStyle/>
          <a:p>
            <a:pPr algn="just"/>
            <a:r>
              <a:rPr lang="uk-UA" dirty="0"/>
              <a:t>Середні розміри цих істот становлять від 0,1 до 10 </a:t>
            </a:r>
            <a:r>
              <a:rPr lang="uk-UA" dirty="0" err="1"/>
              <a:t>мкм</a:t>
            </a:r>
            <a:r>
              <a:rPr lang="uk-UA" dirty="0"/>
              <a:t>, проте є свої «</a:t>
            </a:r>
            <a:r>
              <a:rPr lang="uk-UA" dirty="0" smtClean="0"/>
              <a:t>гіганти</a:t>
            </a:r>
            <a:r>
              <a:rPr lang="uk-UA" dirty="0"/>
              <a:t>» – спірохети можуть мати довжину 500 </a:t>
            </a:r>
            <a:r>
              <a:rPr lang="uk-UA" dirty="0" err="1"/>
              <a:t>мкм</a:t>
            </a:r>
            <a:r>
              <a:rPr lang="uk-UA" dirty="0"/>
              <a:t> і бути видимими неозброєним</a:t>
            </a:r>
          </a:p>
          <a:p>
            <a:pPr algn="just"/>
            <a:r>
              <a:rPr lang="uk-UA" dirty="0"/>
              <a:t>оком </a:t>
            </a:r>
            <a:r>
              <a:rPr lang="uk-UA" dirty="0" smtClean="0"/>
              <a:t> </a:t>
            </a:r>
            <a:endParaRPr lang="uk-UA" dirty="0"/>
          </a:p>
          <a:p>
            <a:pPr algn="just"/>
            <a:r>
              <a:rPr lang="uk-UA" dirty="0" smtClean="0"/>
              <a:t>Найменшими вільноживучими </a:t>
            </a:r>
            <a:r>
              <a:rPr lang="uk-UA" dirty="0"/>
              <a:t>бактеріями є мікоплазми (лише </a:t>
            </a:r>
            <a:r>
              <a:rPr lang="uk-UA" dirty="0" smtClean="0"/>
              <a:t>0,12–0,15 </a:t>
            </a:r>
            <a:r>
              <a:rPr lang="uk-UA" dirty="0" err="1" smtClean="0"/>
              <a:t>мкм</a:t>
            </a:r>
            <a:r>
              <a:rPr lang="uk-UA" dirty="0"/>
              <a:t>), які приблизно однакові за розміром з найбільшими вірусами.</a:t>
            </a: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441007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7543" y="2942506"/>
            <a:ext cx="4178169" cy="923330"/>
          </a:xfrm>
          <a:prstGeom prst="rect">
            <a:avLst/>
          </a:prstGeom>
        </p:spPr>
        <p:txBody>
          <a:bodyPr wrap="square">
            <a:spAutoFit/>
          </a:bodyPr>
          <a:lstStyle/>
          <a:p>
            <a:pPr algn="just"/>
            <a:r>
              <a:rPr lang="uk-UA" dirty="0" smtClean="0"/>
              <a:t>Це найбільша з відкритих бактерій, яка в діаметрі має 0,75 мм.</a:t>
            </a:r>
            <a:endParaRPr lang="uk-UA"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5647" t="2282" r="6901" b="12749"/>
          <a:stretch/>
        </p:blipFill>
        <p:spPr>
          <a:xfrm>
            <a:off x="6276706" y="3822084"/>
            <a:ext cx="2399750" cy="2919284"/>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6920" t="6835" r="6292" b="4438"/>
          <a:stretch/>
        </p:blipFill>
        <p:spPr>
          <a:xfrm>
            <a:off x="3321604" y="3836862"/>
            <a:ext cx="2955102" cy="3021138"/>
          </a:xfrm>
          <a:prstGeom prst="rect">
            <a:avLst/>
          </a:prstGeom>
        </p:spPr>
      </p:pic>
    </p:spTree>
    <p:extLst>
      <p:ext uri="{BB962C8B-B14F-4D97-AF65-F5344CB8AC3E}">
        <p14:creationId xmlns:p14="http://schemas.microsoft.com/office/powerpoint/2010/main" val="94516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7920880" cy="369332"/>
          </a:xfrm>
          <a:prstGeom prst="rect">
            <a:avLst/>
          </a:prstGeom>
        </p:spPr>
        <p:txBody>
          <a:bodyPr wrap="square">
            <a:spAutoFit/>
          </a:bodyPr>
          <a:lstStyle/>
          <a:p>
            <a:r>
              <a:rPr lang="ru-RU" dirty="0" smtClean="0"/>
              <a:t> </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53" y="4665687"/>
            <a:ext cx="7128792" cy="1787649"/>
          </a:xfrm>
          <a:prstGeom prst="rect">
            <a:avLst/>
          </a:prstGeom>
        </p:spPr>
      </p:pic>
      <p:graphicFrame>
        <p:nvGraphicFramePr>
          <p:cNvPr id="4" name="Схема 3"/>
          <p:cNvGraphicFramePr/>
          <p:nvPr>
            <p:extLst>
              <p:ext uri="{D42A27DB-BD31-4B8C-83A1-F6EECF244321}">
                <p14:modId xmlns:p14="http://schemas.microsoft.com/office/powerpoint/2010/main" val="327116231"/>
              </p:ext>
            </p:extLst>
          </p:nvPr>
        </p:nvGraphicFramePr>
        <p:xfrm>
          <a:off x="2195736" y="1081578"/>
          <a:ext cx="5040560" cy="3859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683568" y="467961"/>
            <a:ext cx="7992888" cy="584775"/>
          </a:xfrm>
          <a:prstGeom prst="rect">
            <a:avLst/>
          </a:prstGeom>
        </p:spPr>
        <p:txBody>
          <a:bodyPr wrap="square">
            <a:spAutoFit/>
          </a:bodyPr>
          <a:lstStyle/>
          <a:p>
            <a:r>
              <a:rPr lang="ru-RU" sz="3200" b="1" dirty="0"/>
              <a:t>За  формою </a:t>
            </a:r>
            <a:r>
              <a:rPr lang="uk-UA" sz="3200" b="1" dirty="0" smtClean="0"/>
              <a:t>прокаріоти поділяють </a:t>
            </a:r>
            <a:endParaRPr lang="uk-UA" sz="3200" b="1" dirty="0"/>
          </a:p>
        </p:txBody>
      </p:sp>
      <p:sp>
        <p:nvSpPr>
          <p:cNvPr id="7" name="Прямоугольник 6"/>
          <p:cNvSpPr/>
          <p:nvPr/>
        </p:nvSpPr>
        <p:spPr>
          <a:xfrm>
            <a:off x="4932040" y="98629"/>
            <a:ext cx="2824812" cy="400110"/>
          </a:xfrm>
          <a:prstGeom prst="rect">
            <a:avLst/>
          </a:prstGeom>
        </p:spPr>
        <p:txBody>
          <a:bodyPr wrap="none">
            <a:spAutoFit/>
          </a:bodyPr>
          <a:lstStyle/>
          <a:p>
            <a:r>
              <a:rPr lang="ru-RU" sz="2000" b="1" dirty="0" smtClean="0">
                <a:solidFill>
                  <a:schemeClr val="bg1"/>
                </a:solidFill>
              </a:rPr>
              <a:t>Форма  </a:t>
            </a:r>
            <a:r>
              <a:rPr lang="uk-UA" sz="2000" b="1" dirty="0" smtClean="0">
                <a:solidFill>
                  <a:schemeClr val="bg1"/>
                </a:solidFill>
              </a:rPr>
              <a:t>прокаріотів </a:t>
            </a:r>
            <a:endParaRPr lang="uk-UA" sz="2000" b="1" dirty="0">
              <a:solidFill>
                <a:schemeClr val="bg1"/>
              </a:solidFill>
            </a:endParaRPr>
          </a:p>
        </p:txBody>
      </p:sp>
    </p:spTree>
    <p:extLst>
      <p:ext uri="{BB962C8B-B14F-4D97-AF65-F5344CB8AC3E}">
        <p14:creationId xmlns:p14="http://schemas.microsoft.com/office/powerpoint/2010/main" val="3756307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b="2330"/>
          <a:stretch/>
        </p:blipFill>
        <p:spPr>
          <a:xfrm>
            <a:off x="971600" y="692696"/>
            <a:ext cx="6984776" cy="5745049"/>
          </a:xfrm>
          <a:prstGeom prst="rect">
            <a:avLst/>
          </a:prstGeom>
        </p:spPr>
      </p:pic>
      <p:sp>
        <p:nvSpPr>
          <p:cNvPr id="3" name="Прямоугольник 2"/>
          <p:cNvSpPr/>
          <p:nvPr/>
        </p:nvSpPr>
        <p:spPr>
          <a:xfrm>
            <a:off x="5148064" y="116632"/>
            <a:ext cx="2808312" cy="400110"/>
          </a:xfrm>
          <a:prstGeom prst="rect">
            <a:avLst/>
          </a:prstGeom>
        </p:spPr>
        <p:txBody>
          <a:bodyPr wrap="square">
            <a:spAutoFit/>
          </a:bodyPr>
          <a:lstStyle/>
          <a:p>
            <a:r>
              <a:rPr lang="ru-RU" sz="2000" b="1" dirty="0" smtClean="0"/>
              <a:t>форма </a:t>
            </a:r>
            <a:r>
              <a:rPr lang="uk-UA" sz="2000" b="1" dirty="0" smtClean="0"/>
              <a:t>прокаріотів </a:t>
            </a:r>
            <a:endParaRPr lang="uk-UA" sz="2000" dirty="0"/>
          </a:p>
        </p:txBody>
      </p:sp>
    </p:spTree>
    <p:extLst>
      <p:ext uri="{BB962C8B-B14F-4D97-AF65-F5344CB8AC3E}">
        <p14:creationId xmlns:p14="http://schemas.microsoft.com/office/powerpoint/2010/main" val="40716784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361</TotalTime>
  <Words>2015</Words>
  <Application>Microsoft Office PowerPoint</Application>
  <PresentationFormat>Экран (4:3)</PresentationFormat>
  <Paragraphs>218</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Остин</vt:lpstr>
      <vt:lpstr>Прокаріотичні організми: археї та бактерії. </vt:lpstr>
      <vt:lpstr>Презентация PowerPoint</vt:lpstr>
      <vt:lpstr>Презентация PowerPoint</vt:lpstr>
      <vt:lpstr>Презентация PowerPoint</vt:lpstr>
      <vt:lpstr> Бактерії ґрунту.       Кишкова паличка.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Будова прокаріотичної клітини.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Паразитичні бактерії</vt:lpstr>
      <vt:lpstr>Презентация PowerPoint</vt:lpstr>
      <vt:lpstr>Презентация PowerPoint</vt:lpstr>
      <vt:lpstr>За типом дихання  прокаріоти поділяють</vt:lpstr>
      <vt:lpstr>Презентация PowerPoint</vt:lpstr>
      <vt:lpstr>Презентация PowerPoint</vt:lpstr>
      <vt:lpstr>Презентация PowerPoint</vt:lpstr>
      <vt:lpstr>Археї (Архебактерії)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Біологічна роль прокаріотів. </vt:lpstr>
      <vt:lpstr>Використання прокаріотів людиною</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Прокаріотичні організми: археї та бактерії.</dc:title>
  <dc:creator>Пользователь</dc:creator>
  <cp:lastModifiedBy>Пользователь</cp:lastModifiedBy>
  <cp:revision>64</cp:revision>
  <dcterms:created xsi:type="dcterms:W3CDTF">2019-02-17T13:20:29Z</dcterms:created>
  <dcterms:modified xsi:type="dcterms:W3CDTF">2019-02-17T19:35:32Z</dcterms:modified>
</cp:coreProperties>
</file>