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78" r:id="rId4"/>
    <p:sldId id="281" r:id="rId5"/>
    <p:sldId id="280" r:id="rId6"/>
    <p:sldId id="258" r:id="rId7"/>
    <p:sldId id="266" r:id="rId8"/>
    <p:sldId id="273" r:id="rId9"/>
    <p:sldId id="272" r:id="rId10"/>
    <p:sldId id="274" r:id="rId11"/>
    <p:sldId id="286" r:id="rId12"/>
    <p:sldId id="257" r:id="rId13"/>
    <p:sldId id="287" r:id="rId14"/>
    <p:sldId id="276" r:id="rId15"/>
    <p:sldId id="264" r:id="rId16"/>
    <p:sldId id="270" r:id="rId17"/>
    <p:sldId id="284" r:id="rId18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28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28.09.2016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напис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28.09.2016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напис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28.09.2016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28.09.2016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28.09.2016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28.09.2016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28.09.2016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28.09.2016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28.09.2016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28.09.2016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рисунк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28.09.2016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3959E6-847B-4937-8C3D-49CDB5BA4EF3}" type="datetimeFigureOut">
              <a:rPr lang="uk-UA" smtClean="0"/>
              <a:pPr/>
              <a:t>28.09.2016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pn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10" Type="http://schemas.openxmlformats.org/officeDocument/2006/relationships/image" Target="../media/image30.png"/><Relationship Id="rId4" Type="http://schemas.openxmlformats.org/officeDocument/2006/relationships/image" Target="../media/image24.gif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microsoft.com/office/2007/relationships/hdphoto" Target="../media/hdphoto4.wdp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gif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dovidka.biz.ua/rukavichka-shiller-analiz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8" descr="http://everyhistory.org/costume/costume12/Untitled-4%20copy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358082" y="4000504"/>
            <a:ext cx="1428760" cy="1500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3" descr="D:\Мои документы\Загрузки\0_88285_ec0713c6_X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4000504"/>
            <a:ext cx="723036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кутник 4"/>
          <p:cNvSpPr/>
          <p:nvPr/>
        </p:nvSpPr>
        <p:spPr>
          <a:xfrm>
            <a:off x="1643042" y="357166"/>
            <a:ext cx="52149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 smtClean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Елементи сюжету</a:t>
            </a:r>
            <a:endParaRPr lang="uk-UA" sz="3600" b="1" dirty="0">
              <a:ln w="11430">
                <a:solidFill>
                  <a:srgbClr val="C00000"/>
                </a:solidFill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500034" y="928670"/>
            <a:ext cx="828680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solidFill>
                  <a:srgbClr val="0070C0"/>
                </a:solidFill>
                <a:latin typeface="Georgia" pitchFamily="18" charset="0"/>
              </a:rPr>
              <a:t>Експозиція</a:t>
            </a:r>
            <a:r>
              <a:rPr lang="ru-RU" sz="2400" b="1" dirty="0" smtClean="0">
                <a:solidFill>
                  <a:srgbClr val="0070C0"/>
                </a:solidFill>
                <a:latin typeface="Georgia" pitchFamily="18" charset="0"/>
              </a:rPr>
              <a:t> — </a:t>
            </a:r>
            <a:r>
              <a:rPr lang="ru-RU" sz="2400" b="1" i="1" dirty="0" err="1" smtClean="0">
                <a:latin typeface="Georgia" pitchFamily="18" charset="0"/>
              </a:rPr>
              <a:t>опис</a:t>
            </a:r>
            <a:r>
              <a:rPr lang="ru-RU" sz="2400" b="1" i="1" dirty="0" smtClean="0">
                <a:latin typeface="Georgia" pitchFamily="18" charset="0"/>
              </a:rPr>
              <a:t> короля, та </a:t>
            </a:r>
            <a:r>
              <a:rPr lang="ru-RU" sz="2400" b="1" i="1" dirty="0" err="1" smtClean="0">
                <a:latin typeface="Georgia" pitchFamily="18" charset="0"/>
              </a:rPr>
              <a:t>його</a:t>
            </a:r>
            <a:r>
              <a:rPr lang="ru-RU" sz="2400" b="1" i="1" dirty="0" smtClean="0">
                <a:latin typeface="Georgia" pitchFamily="18" charset="0"/>
              </a:rPr>
              <a:t> </a:t>
            </a:r>
            <a:r>
              <a:rPr lang="ru-RU" sz="2400" b="1" i="1" dirty="0" err="1" smtClean="0">
                <a:latin typeface="Georgia" pitchFamily="18" charset="0"/>
              </a:rPr>
              <a:t>оточення</a:t>
            </a:r>
            <a:r>
              <a:rPr lang="ru-RU" sz="2400" b="1" i="1" dirty="0" smtClean="0">
                <a:latin typeface="Georgia" pitchFamily="18" charset="0"/>
              </a:rPr>
              <a:t>; </a:t>
            </a:r>
            <a:r>
              <a:rPr lang="ru-RU" sz="2400" b="1" i="1" dirty="0" err="1" smtClean="0">
                <a:latin typeface="Georgia" pitchFamily="18" charset="0"/>
              </a:rPr>
              <a:t>бій</a:t>
            </a:r>
            <a:r>
              <a:rPr lang="ru-RU" sz="2400" b="1" i="1" dirty="0" smtClean="0">
                <a:latin typeface="Georgia" pitchFamily="18" charset="0"/>
              </a:rPr>
              <a:t> </a:t>
            </a:r>
            <a:r>
              <a:rPr lang="ru-RU" sz="2400" b="1" i="1" dirty="0" err="1" smtClean="0">
                <a:latin typeface="Georgia" pitchFamily="18" charset="0"/>
              </a:rPr>
              <a:t>хижаків</a:t>
            </a:r>
            <a:r>
              <a:rPr lang="ru-RU" sz="2400" b="1" i="1" dirty="0" smtClean="0">
                <a:latin typeface="Georgia" pitchFamily="18" charset="0"/>
              </a:rPr>
              <a:t> .</a:t>
            </a:r>
            <a:endParaRPr lang="ru-RU" sz="2400" b="1" i="1" dirty="0">
              <a:latin typeface="Georgia" pitchFamily="18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857224" y="5786454"/>
            <a:ext cx="76438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Blip>
                <a:blip r:embed="rId4"/>
              </a:buBlip>
            </a:pPr>
            <a:r>
              <a:rPr lang="ru-RU" sz="2000" dirty="0" smtClean="0">
                <a:latin typeface="Georgia" pitchFamily="18" charset="0"/>
              </a:rPr>
              <a:t> </a:t>
            </a:r>
            <a:r>
              <a:rPr lang="ru-RU" sz="2000" dirty="0" err="1" smtClean="0">
                <a:latin typeface="Georgia" pitchFamily="18" charset="0"/>
              </a:rPr>
              <a:t>Який</a:t>
            </a:r>
            <a:r>
              <a:rPr lang="ru-RU" sz="2000" dirty="0" smtClean="0">
                <a:latin typeface="Georgia" pitchFamily="18" charset="0"/>
              </a:rPr>
              <a:t> </a:t>
            </a:r>
            <a:r>
              <a:rPr lang="ru-RU" sz="2000" dirty="0" err="1" smtClean="0">
                <a:latin typeface="Georgia" pitchFamily="18" charset="0"/>
              </a:rPr>
              <a:t>з</a:t>
            </a:r>
            <a:r>
              <a:rPr lang="ru-RU" sz="2000" dirty="0" smtClean="0">
                <a:latin typeface="Georgia" pitchFamily="18" charset="0"/>
              </a:rPr>
              <a:t> </a:t>
            </a:r>
            <a:r>
              <a:rPr lang="ru-RU" sz="2000" dirty="0" err="1" smtClean="0">
                <a:latin typeface="Georgia" pitchFamily="18" charset="0"/>
              </a:rPr>
              <a:t>цих</a:t>
            </a:r>
            <a:r>
              <a:rPr lang="ru-RU" sz="2000" dirty="0" smtClean="0">
                <a:latin typeface="Georgia" pitchFamily="18" charset="0"/>
              </a:rPr>
              <a:t> </a:t>
            </a:r>
            <a:r>
              <a:rPr lang="ru-RU" sz="2000" dirty="0" err="1" smtClean="0">
                <a:latin typeface="Georgia" pitchFamily="18" charset="0"/>
              </a:rPr>
              <a:t>описів</a:t>
            </a:r>
            <a:r>
              <a:rPr lang="ru-RU" sz="2000" dirty="0" smtClean="0">
                <a:latin typeface="Georgia" pitchFamily="18" charset="0"/>
              </a:rPr>
              <a:t> </a:t>
            </a:r>
            <a:r>
              <a:rPr lang="ru-RU" sz="2000" dirty="0" err="1" smtClean="0">
                <a:latin typeface="Georgia" pitchFamily="18" charset="0"/>
              </a:rPr>
              <a:t>більш</a:t>
            </a:r>
            <a:r>
              <a:rPr lang="ru-RU" sz="2000" dirty="0" smtClean="0">
                <a:latin typeface="Georgia" pitchFamily="18" charset="0"/>
              </a:rPr>
              <a:t> </a:t>
            </a:r>
            <a:r>
              <a:rPr lang="ru-RU" sz="2000" dirty="0" err="1" smtClean="0">
                <a:latin typeface="Georgia" pitchFamily="18" charset="0"/>
              </a:rPr>
              <a:t>яскравий</a:t>
            </a:r>
            <a:r>
              <a:rPr lang="ru-RU" sz="2000" dirty="0" smtClean="0">
                <a:latin typeface="Georgia" pitchFamily="18" charset="0"/>
              </a:rPr>
              <a:t> </a:t>
            </a:r>
            <a:r>
              <a:rPr lang="ru-RU" sz="2000" dirty="0" err="1" smtClean="0">
                <a:latin typeface="Georgia" pitchFamily="18" charset="0"/>
              </a:rPr>
              <a:t>і</a:t>
            </a:r>
            <a:r>
              <a:rPr lang="ru-RU" sz="2000" dirty="0" smtClean="0">
                <a:latin typeface="Georgia" pitchFamily="18" charset="0"/>
              </a:rPr>
              <a:t> </a:t>
            </a:r>
            <a:r>
              <a:rPr lang="ru-RU" sz="2000" dirty="0" err="1" smtClean="0">
                <a:latin typeface="Georgia" pitchFamily="18" charset="0"/>
              </a:rPr>
              <a:t>детальний</a:t>
            </a:r>
            <a:r>
              <a:rPr lang="ru-RU" sz="2000" dirty="0" smtClean="0">
                <a:latin typeface="Georgia" pitchFamily="18" charset="0"/>
              </a:rPr>
              <a:t> </a:t>
            </a:r>
            <a:r>
              <a:rPr lang="ru-RU" sz="2000" dirty="0" err="1" smtClean="0">
                <a:latin typeface="Georgia" pitchFamily="18" charset="0"/>
              </a:rPr>
              <a:t>і</a:t>
            </a:r>
            <a:r>
              <a:rPr lang="ru-RU" sz="2000" dirty="0" smtClean="0">
                <a:latin typeface="Georgia" pitchFamily="18" charset="0"/>
              </a:rPr>
              <a:t> </a:t>
            </a:r>
            <a:r>
              <a:rPr lang="ru-RU" sz="2000" dirty="0" err="1" smtClean="0">
                <a:latin typeface="Georgia" pitchFamily="18" charset="0"/>
              </a:rPr>
              <a:t>чому</a:t>
            </a:r>
            <a:r>
              <a:rPr lang="ru-RU" sz="2000" dirty="0" smtClean="0">
                <a:latin typeface="Georgia" pitchFamily="18" charset="0"/>
              </a:rPr>
              <a:t>? 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857224" y="1785926"/>
            <a:ext cx="692948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Blip>
                <a:blip r:embed="rId4"/>
              </a:buBlip>
              <a:tabLst>
                <a:tab pos="269875" algn="l"/>
              </a:tabLst>
            </a:pPr>
            <a:r>
              <a:rPr lang="uk-UA" sz="2000" dirty="0" smtClean="0">
                <a:solidFill>
                  <a:srgbClr val="000000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 Яке враження справила на вас балада?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Blip>
                <a:blip r:embed="rId4"/>
              </a:buBlip>
              <a:tabLst>
                <a:tab pos="269875" algn="l"/>
              </a:tabLst>
            </a:pPr>
            <a:r>
              <a:rPr lang="ru-RU" sz="2000" dirty="0" smtClean="0">
                <a:latin typeface="Georgia" pitchFamily="18" charset="0"/>
              </a:rPr>
              <a:t> Де </a:t>
            </a:r>
            <a:r>
              <a:rPr lang="ru-RU" sz="2000" dirty="0" err="1" smtClean="0">
                <a:latin typeface="Georgia" pitchFamily="18" charset="0"/>
              </a:rPr>
              <a:t>відбуваються</a:t>
            </a:r>
            <a:r>
              <a:rPr lang="ru-RU" sz="2000" dirty="0" smtClean="0">
                <a:latin typeface="Georgia" pitchFamily="18" charset="0"/>
              </a:rPr>
              <a:t> </a:t>
            </a:r>
            <a:r>
              <a:rPr lang="ru-RU" sz="2000" dirty="0" err="1" smtClean="0">
                <a:latin typeface="Georgia" pitchFamily="18" charset="0"/>
              </a:rPr>
              <a:t>події</a:t>
            </a:r>
            <a:r>
              <a:rPr lang="ru-RU" sz="2000" dirty="0" smtClean="0">
                <a:latin typeface="Georgia" pitchFamily="18" charset="0"/>
              </a:rPr>
              <a:t>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Blip>
                <a:blip r:embed="rId4"/>
              </a:buBlip>
              <a:tabLst>
                <a:tab pos="269875" algn="l"/>
              </a:tabLst>
            </a:pPr>
            <a:r>
              <a:rPr lang="ru-RU" sz="2000" dirty="0" smtClean="0">
                <a:latin typeface="Georgia" pitchFamily="18" charset="0"/>
              </a:rPr>
              <a:t> </a:t>
            </a:r>
            <a:r>
              <a:rPr lang="ru-RU" sz="2000" dirty="0" err="1" smtClean="0">
                <a:latin typeface="Georgia" pitchFamily="18" charset="0"/>
              </a:rPr>
              <a:t>Чому</a:t>
            </a:r>
            <a:r>
              <a:rPr lang="ru-RU" sz="2000" dirty="0" smtClean="0">
                <a:latin typeface="Georgia" pitchFamily="18" charset="0"/>
              </a:rPr>
              <a:t> </a:t>
            </a:r>
            <a:r>
              <a:rPr lang="ru-RU" sz="2000" dirty="0" err="1" smtClean="0">
                <a:latin typeface="Georgia" pitchFamily="18" charset="0"/>
              </a:rPr>
              <a:t>зібралися</a:t>
            </a:r>
            <a:r>
              <a:rPr lang="ru-RU" sz="2000" dirty="0" smtClean="0">
                <a:latin typeface="Georgia" pitchFamily="18" charset="0"/>
              </a:rPr>
              <a:t> тут </a:t>
            </a:r>
            <a:r>
              <a:rPr lang="ru-RU" sz="2000" dirty="0" err="1" smtClean="0">
                <a:latin typeface="Georgia" pitchFamily="18" charset="0"/>
              </a:rPr>
              <a:t>придворні</a:t>
            </a:r>
            <a:r>
              <a:rPr lang="ru-RU" sz="2000" dirty="0" smtClean="0">
                <a:latin typeface="Georgia" pitchFamily="18" charset="0"/>
              </a:rPr>
              <a:t>?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4"/>
              </a:buBlip>
              <a:tabLst>
                <a:tab pos="269875" algn="l"/>
              </a:tabLst>
            </a:pPr>
            <a:r>
              <a:rPr lang="uk-UA" sz="2000" dirty="0" smtClean="0">
                <a:solidFill>
                  <a:srgbClr val="000000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 Які два світи автор описує в баладі? </a:t>
            </a:r>
            <a:endParaRPr lang="ru-RU" sz="1050" dirty="0" smtClean="0">
              <a:latin typeface="Georgia" pitchFamily="18" charset="0"/>
              <a:cs typeface="Arial" pitchFamily="34" charset="0"/>
            </a:endParaRPr>
          </a:p>
        </p:txBody>
      </p:sp>
      <p:sp>
        <p:nvSpPr>
          <p:cNvPr id="10" name="Прямокутник 9"/>
          <p:cNvSpPr/>
          <p:nvPr/>
        </p:nvSpPr>
        <p:spPr>
          <a:xfrm>
            <a:off x="928662" y="3143248"/>
            <a:ext cx="18573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Світ звірів: </a:t>
            </a:r>
            <a:endParaRPr lang="ru-RU" b="1" dirty="0">
              <a:ln w="10541" cmpd="sng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11" name="Прямокутник 10"/>
          <p:cNvSpPr/>
          <p:nvPr/>
        </p:nvSpPr>
        <p:spPr>
          <a:xfrm>
            <a:off x="5000628" y="3143248"/>
            <a:ext cx="25717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 smtClean="0">
                <a:solidFill>
                  <a:srgbClr val="000000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          </a:t>
            </a:r>
            <a:r>
              <a:rPr lang="uk-UA" b="1" i="1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Світ людей: </a:t>
            </a:r>
            <a:endParaRPr lang="ru-RU" b="1" dirty="0">
              <a:ln w="10541" cmpd="sng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428596" y="3429000"/>
            <a:ext cx="26432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000000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лев, </a:t>
            </a:r>
            <a:r>
              <a:rPr lang="uk-UA" b="1" i="1" dirty="0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тигр,</a:t>
            </a:r>
          </a:p>
          <a:p>
            <a:pPr algn="ctr"/>
            <a:r>
              <a:rPr lang="uk-UA" b="1" i="1" dirty="0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два леопарди.</a:t>
            </a:r>
            <a:endParaRPr lang="ru-RU" b="1" dirty="0"/>
          </a:p>
        </p:txBody>
      </p:sp>
      <p:sp>
        <p:nvSpPr>
          <p:cNvPr id="14" name="Прямокутник 13"/>
          <p:cNvSpPr/>
          <p:nvPr/>
        </p:nvSpPr>
        <p:spPr>
          <a:xfrm>
            <a:off x="4357686" y="3429000"/>
            <a:ext cx="4357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 smtClean="0">
                <a:solidFill>
                  <a:srgbClr val="000000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король Франциск,  царедворці, </a:t>
            </a:r>
          </a:p>
          <a:p>
            <a:r>
              <a:rPr lang="uk-UA" b="1" i="1" dirty="0" smtClean="0">
                <a:solidFill>
                  <a:srgbClr val="000000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лицар </a:t>
            </a:r>
            <a:r>
              <a:rPr lang="uk-UA" b="1" i="1" dirty="0" err="1" smtClean="0">
                <a:solidFill>
                  <a:srgbClr val="000000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Делорж</a:t>
            </a:r>
            <a:r>
              <a:rPr lang="uk-UA" b="1" i="1" dirty="0" smtClean="0">
                <a:solidFill>
                  <a:srgbClr val="000000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,  </a:t>
            </a:r>
            <a:r>
              <a:rPr lang="uk-UA" b="1" i="1" dirty="0" err="1" smtClean="0">
                <a:solidFill>
                  <a:srgbClr val="000000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Кунігунда</a:t>
            </a:r>
            <a:r>
              <a:rPr lang="uk-UA" b="1" i="1" dirty="0" smtClean="0">
                <a:solidFill>
                  <a:srgbClr val="000000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, дами.</a:t>
            </a:r>
            <a:endParaRPr lang="ru-RU" b="1" dirty="0"/>
          </a:p>
        </p:txBody>
      </p:sp>
      <p:pic>
        <p:nvPicPr>
          <p:cNvPr id="1027" name="Picture 3" descr="D:\Мої документи\Плани і презентації. Зарубіжна література\7 клас\2.Билини і балади\Шиллер\ілюстрації\animals-42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2976" y="3929066"/>
            <a:ext cx="1875705" cy="857256"/>
          </a:xfrm>
          <a:prstGeom prst="rect">
            <a:avLst/>
          </a:prstGeom>
          <a:noFill/>
        </p:spPr>
      </p:pic>
      <p:pic>
        <p:nvPicPr>
          <p:cNvPr id="1028" name="Picture 4" descr="D:\Мої документи\Плани і презентації. Зарубіжна література\7 клас\2.Билини і балади\Шиллер\ілюстрації\Рисунок21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46" y="4929198"/>
            <a:ext cx="1260671" cy="857256"/>
          </a:xfrm>
          <a:prstGeom prst="rect">
            <a:avLst/>
          </a:prstGeom>
          <a:noFill/>
        </p:spPr>
      </p:pic>
      <p:pic>
        <p:nvPicPr>
          <p:cNvPr id="1029" name="Picture 5" descr="D:\Мої документи\Плани і презентації. Зарубіжна література\7 клас\2.Билини і балади\Шиллер\ілюстрації\Рисунок21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4643446"/>
            <a:ext cx="1158869" cy="788031"/>
          </a:xfrm>
          <a:prstGeom prst="rect">
            <a:avLst/>
          </a:prstGeom>
          <a:noFill/>
        </p:spPr>
      </p:pic>
      <p:pic>
        <p:nvPicPr>
          <p:cNvPr id="1031" name="Picture 7" descr="https://im0-tub-ua.yandex.net/i?id=f88c6a841ce5d8bf0c7c02ef138aace3&amp;n=33&amp;h=215&amp;w=134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4714884"/>
            <a:ext cx="680330" cy="1086497"/>
          </a:xfrm>
          <a:prstGeom prst="rect">
            <a:avLst/>
          </a:prstGeom>
          <a:noFill/>
        </p:spPr>
      </p:pic>
      <p:pic>
        <p:nvPicPr>
          <p:cNvPr id="19" name="Picture 3" descr="D:\Мои документы\0_54f56_b746221b_orig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071934" y="3929066"/>
            <a:ext cx="92947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backgroundRemoval t="9592" b="95444" l="35156" r="93438">
                        <a14:foregroundMark x1="39844" y1="59712" x2="39844" y2="59712"/>
                        <a14:foregroundMark x1="39531" y1="59712" x2="39531" y2="59712"/>
                        <a14:foregroundMark x1="48594" y1="54916" x2="48594" y2="54916"/>
                        <a14:foregroundMark x1="35469" y1="77218" x2="35469" y2="77218"/>
                        <a14:foregroundMark x1="41250" y1="85132" x2="41250" y2="85132"/>
                        <a14:foregroundMark x1="37500" y1="78657" x2="37500" y2="78657"/>
                        <a14:foregroundMark x1="36094" y1="78657" x2="36094" y2="78657"/>
                        <a14:foregroundMark x1="35469" y1="78417" x2="35469" y2="78417"/>
                        <a14:foregroundMark x1="36875" y1="79376" x2="36875" y2="79376"/>
                        <a14:foregroundMark x1="53125" y1="48921" x2="53125" y2="48921"/>
                        <a14:foregroundMark x1="53750" y1="48201" x2="53750" y2="48201"/>
                        <a14:foregroundMark x1="52969" y1="47722" x2="52969" y2="47722"/>
                        <a14:foregroundMark x1="62031" y1="47722" x2="62031" y2="47722"/>
                        <a14:foregroundMark x1="60625" y1="48441" x2="60625" y2="48441"/>
                        <a14:foregroundMark x1="61250" y1="47722" x2="61250" y2="47722"/>
                        <a14:foregroundMark x1="58281" y1="47482" x2="58281" y2="47482"/>
                        <a14:foregroundMark x1="59062" y1="47482" x2="59531" y2="47482"/>
                        <a14:foregroundMark x1="69844" y1="48681" x2="69844" y2="48681"/>
                        <a14:foregroundMark x1="71719" y1="49880" x2="71719" y2="49880"/>
                        <a14:foregroundMark x1="74219" y1="47482" x2="74219" y2="47482"/>
                        <a14:foregroundMark x1="75313" y1="45803" x2="75313" y2="45803"/>
                        <a14:foregroundMark x1="75000" y1="58034" x2="75000" y2="58034"/>
                        <a14:foregroundMark x1="74375" y1="65228" x2="74375" y2="65707"/>
                        <a14:foregroundMark x1="73750" y1="73861" x2="73750" y2="73861"/>
                        <a14:foregroundMark x1="76719" y1="66427" x2="76719" y2="66427"/>
                        <a14:foregroundMark x1="77188" y1="68825" x2="77188" y2="68825"/>
                        <a14:foregroundMark x1="78438" y1="62590" x2="78438" y2="62590"/>
                        <a14:foregroundMark x1="78906" y1="58273" x2="78906" y2="58273"/>
                        <a14:foregroundMark x1="78281" y1="83693" x2="78281" y2="83693"/>
                        <a14:foregroundMark x1="79219" y1="92566" x2="79219" y2="92566"/>
                        <a14:foregroundMark x1="80938" y1="92566" x2="80938" y2="92566"/>
                        <a14:foregroundMark x1="72969" y1="91367" x2="73906" y2="91367"/>
                        <a14:foregroundMark x1="74688" y1="86091" x2="74688" y2="86091"/>
                        <a14:foregroundMark x1="72656" y1="68585" x2="72656" y2="68585"/>
                        <a14:foregroundMark x1="68594" y1="78897" x2="68594" y2="78897"/>
                        <a14:foregroundMark x1="75313" y1="46763" x2="75313" y2="46763"/>
                        <a14:foregroundMark x1="82188" y1="53237" x2="82500" y2="53237"/>
                        <a14:foregroundMark x1="83594" y1="53957" x2="83594" y2="53957"/>
                        <a14:foregroundMark x1="81406" y1="55635" x2="81406" y2="55635"/>
                        <a14:foregroundMark x1="38594" y1="80576" x2="38594" y2="80576"/>
                        <a14:foregroundMark x1="65469" y1="46043" x2="65469" y2="46043"/>
                        <a14:foregroundMark x1="69219" y1="46763" x2="69219" y2="46763"/>
                        <a14:foregroundMark x1="72344" y1="46763" x2="72344" y2="46763"/>
                        <a14:foregroundMark x1="67969" y1="46043" x2="67969" y2="46043"/>
                        <a14:foregroundMark x1="64219" y1="45564" x2="64219" y2="45564"/>
                        <a14:foregroundMark x1="63281" y1="45324" x2="63125" y2="45324"/>
                        <a14:foregroundMark x1="52969" y1="47482" x2="52969" y2="47482"/>
                        <a14:foregroundMark x1="53594" y1="46523" x2="53594" y2="46523"/>
                        <a14:foregroundMark x1="52500" y1="49161" x2="52500" y2="49161"/>
                        <a14:foregroundMark x1="53906" y1="46763" x2="53906" y2="46763"/>
                        <a14:foregroundMark x1="72344" y1="61151" x2="72344" y2="61151"/>
                        <a14:backgroundMark x1="37813" y1="61151" x2="37813" y2="61151"/>
                        <a14:backgroundMark x1="40156" y1="64988" x2="40156" y2="64988"/>
                        <a14:backgroundMark x1="41250" y1="66667" x2="41250" y2="66667"/>
                        <a14:backgroundMark x1="47344" y1="54436" x2="47344" y2="54436"/>
                        <a14:backgroundMark x1="78750" y1="49161" x2="78750" y2="49161"/>
                        <a14:backgroundMark x1="77188" y1="49161" x2="77188" y2="49161"/>
                        <a14:backgroundMark x1="83125" y1="56595" x2="83125" y2="56595"/>
                        <a14:backgroundMark x1="82969" y1="54916" x2="82969" y2="54916"/>
                        <a14:backgroundMark x1="83594" y1="49400" x2="83594" y2="49400"/>
                        <a14:backgroundMark x1="83750" y1="49880" x2="83750" y2="50839"/>
                        <a14:backgroundMark x1="83750" y1="51799" x2="83750" y2="51799"/>
                        <a14:backgroundMark x1="83594" y1="53957" x2="83594" y2="53957"/>
                        <a14:backgroundMark x1="83281" y1="52518" x2="83281" y2="52518"/>
                        <a14:backgroundMark x1="68281" y1="42686" x2="68281" y2="42686"/>
                        <a14:backgroundMark x1="70938" y1="45803" x2="70938" y2="44604"/>
                        <a14:backgroundMark x1="62500" y1="45324" x2="62500" y2="45324"/>
                        <a14:backgroundMark x1="51250" y1="50839" x2="51250" y2="508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5104" t="25641" r="18171"/>
          <a:stretch/>
        </p:blipFill>
        <p:spPr>
          <a:xfrm>
            <a:off x="4857752" y="3643314"/>
            <a:ext cx="2857520" cy="24288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8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1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8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1" dur="2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642910" y="642918"/>
            <a:ext cx="77867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solidFill>
                  <a:srgbClr val="0070C0"/>
                </a:solidFill>
                <a:latin typeface="Georgia" pitchFamily="18" charset="0"/>
              </a:rPr>
              <a:t>Зав’язка</a:t>
            </a:r>
            <a:r>
              <a:rPr lang="ru-RU" sz="2400" b="1" dirty="0" smtClean="0">
                <a:latin typeface="Georgia" pitchFamily="18" charset="0"/>
              </a:rPr>
              <a:t> — </a:t>
            </a:r>
            <a:r>
              <a:rPr lang="ru-RU" sz="2400" b="1" i="1" dirty="0" smtClean="0">
                <a:latin typeface="Georgia" pitchFamily="18" charset="0"/>
              </a:rPr>
              <a:t>рукавичка </a:t>
            </a:r>
            <a:r>
              <a:rPr lang="ru-RU" sz="2400" b="1" i="1" dirty="0" err="1" smtClean="0">
                <a:latin typeface="Georgia" pitchFamily="18" charset="0"/>
              </a:rPr>
              <a:t>Кунігунди</a:t>
            </a:r>
            <a:r>
              <a:rPr lang="ru-RU" sz="2400" b="1" i="1" dirty="0" smtClean="0">
                <a:latin typeface="Georgia" pitchFamily="18" charset="0"/>
              </a:rPr>
              <a:t> у </a:t>
            </a:r>
            <a:r>
              <a:rPr lang="ru-RU" sz="2400" b="1" i="1" dirty="0" err="1" smtClean="0">
                <a:latin typeface="Georgia" pitchFamily="18" charset="0"/>
              </a:rPr>
              <a:t>звіринці</a:t>
            </a:r>
            <a:r>
              <a:rPr lang="ru-RU" sz="2400" b="1" i="1" dirty="0" smtClean="0">
                <a:latin typeface="Georgia" pitchFamily="18" charset="0"/>
              </a:rPr>
              <a:t>. </a:t>
            </a:r>
            <a:endParaRPr lang="ru-RU" sz="2400" b="1" i="1" dirty="0">
              <a:latin typeface="Georgia" pitchFamily="18" charset="0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785786" y="1214423"/>
            <a:ext cx="750099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  <a:tabLst>
                <a:tab pos="90488" algn="l"/>
              </a:tabLst>
            </a:pPr>
            <a:r>
              <a:rPr lang="uk-UA" i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uk-UA" sz="2000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Що зробила </a:t>
            </a:r>
            <a:r>
              <a:rPr lang="uk-UA" sz="2000" dirty="0" err="1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Кунігунда</a:t>
            </a:r>
            <a:r>
              <a:rPr lang="uk-UA" sz="2000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 для того, щоб перевірити почуття лицаря?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  <a:tabLst>
                <a:tab pos="90488" algn="l"/>
              </a:tabLst>
            </a:pPr>
            <a:r>
              <a:rPr lang="uk-UA" sz="2000" i="1" dirty="0" smtClean="0">
                <a:solidFill>
                  <a:srgbClr val="000000"/>
                </a:solidFill>
                <a:latin typeface="Cambria" pitchFamily="18" charset="0"/>
                <a:cs typeface="Arial" pitchFamily="34" charset="0"/>
              </a:rPr>
              <a:t> </a:t>
            </a:r>
            <a:r>
              <a:rPr lang="uk-UA" sz="2000" dirty="0" smtClean="0">
                <a:latin typeface="Georgia" pitchFamily="18" charset="0"/>
              </a:rPr>
              <a:t>Які неадекватні поняття містяться у рядку: «Присягаєтесь ви  в любові своїй – Принести рукавичку прошу я вас!»?</a:t>
            </a:r>
          </a:p>
        </p:txBody>
      </p:sp>
      <p:pic>
        <p:nvPicPr>
          <p:cNvPr id="7" name="Picture 2" descr="C:\Users\Админ\Pictures\126466667_5__2_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16" y="2786058"/>
            <a:ext cx="1853213" cy="3357586"/>
          </a:xfrm>
          <a:prstGeom prst="rect">
            <a:avLst/>
          </a:prstGeom>
          <a:noFill/>
        </p:spPr>
      </p:pic>
      <p:pic>
        <p:nvPicPr>
          <p:cNvPr id="17411" name="Picture 3" descr="http://www.foxyhome.ru/uploads/posts/2012-01/1326919874_101.jpeg"/>
          <p:cNvPicPr>
            <a:picLocks noChangeAspect="1" noChangeArrowheads="1"/>
          </p:cNvPicPr>
          <p:nvPr/>
        </p:nvPicPr>
        <p:blipFill>
          <a:blip r:embed="rId4"/>
          <a:srcRect l="3214" t="2412" r="5714" b="13183"/>
          <a:stretch>
            <a:fillRect/>
          </a:stretch>
        </p:blipFill>
        <p:spPr bwMode="auto">
          <a:xfrm>
            <a:off x="5000628" y="2714620"/>
            <a:ext cx="1648176" cy="1428760"/>
          </a:xfrm>
          <a:prstGeom prst="rect">
            <a:avLst/>
          </a:prstGeom>
          <a:ln w="5715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Picture 5" descr="D:\Мои документы\perchatki-4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3737"/>
          <a:stretch>
            <a:fillRect/>
          </a:stretch>
        </p:blipFill>
        <p:spPr bwMode="auto">
          <a:xfrm>
            <a:off x="2135708" y="2714620"/>
            <a:ext cx="1841712" cy="1447152"/>
          </a:xfrm>
          <a:prstGeom prst="rect">
            <a:avLst/>
          </a:prstGeom>
          <a:ln w="5715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1" name="Прямокутник 10"/>
          <p:cNvSpPr/>
          <p:nvPr/>
        </p:nvSpPr>
        <p:spPr>
          <a:xfrm>
            <a:off x="2285984" y="4714884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Blip>
                <a:blip r:embed="rId2"/>
              </a:buBlip>
            </a:pPr>
            <a:r>
              <a:rPr lang="uk-UA" sz="2000" dirty="0" smtClean="0">
                <a:latin typeface="Georgia" pitchFamily="18" charset="0"/>
              </a:rPr>
              <a:t>На що вказує знак оклику в кінці цього речення?</a:t>
            </a:r>
            <a:endParaRPr lang="ru-RU" sz="20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ackgroundRemoval t="7263" b="95345" l="9926" r="89578">
                        <a14:foregroundMark x1="45658" y1="33706" x2="45658" y2="33706"/>
                        <a14:foregroundMark x1="48883" y1="22719" x2="48883" y2="22719"/>
                        <a14:foregroundMark x1="37965" y1="22905" x2="37965" y2="22905"/>
                        <a14:foregroundMark x1="46154" y1="16574" x2="46154" y2="16574"/>
                        <a14:foregroundMark x1="48883" y1="13966" x2="48883" y2="13966"/>
                        <a14:foregroundMark x1="53102" y1="17505" x2="53102" y2="17505"/>
                        <a14:foregroundMark x1="56576" y1="21415" x2="56576" y2="21415"/>
                        <a14:foregroundMark x1="60794" y1="23277" x2="60794" y2="23277"/>
                        <a14:foregroundMark x1="57816" y1="27561" x2="57816" y2="27561"/>
                        <a14:foregroundMark x1="52605" y1="29423" x2="52605" y2="29423"/>
                        <a14:foregroundMark x1="52357" y1="32775" x2="52357" y2="32775"/>
                        <a14:foregroundMark x1="43921" y1="19367" x2="43921" y2="19367"/>
                        <a14:foregroundMark x1="34988" y1="24022" x2="34988" y2="24022"/>
                        <a14:foregroundMark x1="40199" y1="28119" x2="40199" y2="28119"/>
                        <a14:foregroundMark x1="46402" y1="27374" x2="46402" y2="27374"/>
                        <a14:foregroundMark x1="53102" y1="25885" x2="53102" y2="25885"/>
                        <a14:foregroundMark x1="51861" y1="23464" x2="51861" y2="23464"/>
                        <a14:foregroundMark x1="55087" y1="18250" x2="55087" y2="18250"/>
                        <a14:foregroundMark x1="58561" y1="18063" x2="58561" y2="18063"/>
                        <a14:foregroundMark x1="61290" y1="22905" x2="61290" y2="22905"/>
                        <a14:foregroundMark x1="31762" y1="26443" x2="31762" y2="26443"/>
                        <a14:foregroundMark x1="34491" y1="27933" x2="34491" y2="27933"/>
                        <a14:foregroundMark x1="35236" y1="22719" x2="35236" y2="22719"/>
                        <a14:foregroundMark x1="38462" y1="19181" x2="38462" y2="19181"/>
                        <a14:foregroundMark x1="43921" y1="15084" x2="43921" y2="15084"/>
                        <a14:foregroundMark x1="29032" y1="45996" x2="29032" y2="45996"/>
                        <a14:foregroundMark x1="48139" y1="10428" x2="48139" y2="10428"/>
                        <a14:backgroundMark x1="24069" y1="84544" x2="24069" y2="845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354" r="9856"/>
          <a:stretch>
            <a:fillRect/>
          </a:stretch>
        </p:blipFill>
        <p:spPr>
          <a:xfrm>
            <a:off x="285720" y="2500306"/>
            <a:ext cx="2071702" cy="3571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Мої документи\Плани і презентації. Зарубіжна література\7 клас\2.Билини і балади\Шиллер\ілюстрації\0_7967e_5d441b2a_XL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11574" t="8984" r="11575" b="11914"/>
          <a:stretch>
            <a:fillRect/>
          </a:stretch>
        </p:blipFill>
        <p:spPr bwMode="auto">
          <a:xfrm>
            <a:off x="357158" y="2285992"/>
            <a:ext cx="2786082" cy="38576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 descr="D:\Мої документи\Плани і презентації. Зарубіжна література\7 клас\2.Билини і балади\Шиллер\ілюстрації\2352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2285992"/>
            <a:ext cx="2643206" cy="38576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перчатка"/>
          <p:cNvPicPr>
            <a:picLocks noChangeAspect="1" noChangeArrowheads="1"/>
          </p:cNvPicPr>
          <p:nvPr/>
        </p:nvPicPr>
        <p:blipFill>
          <a:blip r:embed="rId4" cstate="print">
            <a:lum bright="20000" contrast="30000"/>
          </a:blip>
          <a:srcRect/>
          <a:stretch>
            <a:fillRect/>
          </a:stretch>
        </p:blipFill>
        <p:spPr>
          <a:xfrm>
            <a:off x="3143240" y="2285992"/>
            <a:ext cx="3000396" cy="38576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кутник 5"/>
          <p:cNvSpPr/>
          <p:nvPr/>
        </p:nvSpPr>
        <p:spPr>
          <a:xfrm>
            <a:off x="428596" y="428604"/>
            <a:ext cx="835824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solidFill>
                  <a:srgbClr val="0070C0"/>
                </a:solidFill>
                <a:latin typeface="Georgia" pitchFamily="18" charset="0"/>
              </a:rPr>
              <a:t>Кульмінація</a:t>
            </a:r>
            <a:r>
              <a:rPr lang="ru-RU" b="1" dirty="0" smtClean="0">
                <a:latin typeface="Georgia" pitchFamily="18" charset="0"/>
              </a:rPr>
              <a:t> — </a:t>
            </a:r>
            <a:r>
              <a:rPr lang="ru-RU" sz="2400" b="1" i="1" dirty="0" err="1" smtClean="0">
                <a:latin typeface="Georgia" pitchFamily="18" charset="0"/>
              </a:rPr>
              <a:t>вхід</a:t>
            </a:r>
            <a:r>
              <a:rPr lang="ru-RU" sz="2400" b="1" i="1" dirty="0" smtClean="0">
                <a:latin typeface="Georgia" pitchFamily="18" charset="0"/>
              </a:rPr>
              <a:t> </a:t>
            </a:r>
            <a:r>
              <a:rPr lang="ru-RU" sz="2400" b="1" i="1" dirty="0" err="1" smtClean="0">
                <a:latin typeface="Georgia" pitchFamily="18" charset="0"/>
              </a:rPr>
              <a:t>Делоржа</a:t>
            </a:r>
            <a:r>
              <a:rPr lang="ru-RU" sz="2400" b="1" i="1" dirty="0" smtClean="0">
                <a:latin typeface="Georgia" pitchFamily="18" charset="0"/>
              </a:rPr>
              <a:t> у центр </a:t>
            </a:r>
            <a:r>
              <a:rPr lang="ru-RU" sz="2400" b="1" i="1" dirty="0" err="1" smtClean="0">
                <a:latin typeface="Georgia" pitchFamily="18" charset="0"/>
              </a:rPr>
              <a:t>звіринця</a:t>
            </a:r>
            <a:r>
              <a:rPr lang="ru-RU" sz="2400" b="1" i="1" dirty="0" smtClean="0">
                <a:latin typeface="Georgia" pitchFamily="18" charset="0"/>
              </a:rPr>
              <a:t> (</a:t>
            </a:r>
            <a:r>
              <a:rPr lang="ru-RU" sz="2400" b="1" i="1" dirty="0" err="1" smtClean="0">
                <a:latin typeface="Georgia" pitchFamily="18" charset="0"/>
              </a:rPr>
              <a:t>зіткнення</a:t>
            </a:r>
            <a:r>
              <a:rPr lang="ru-RU" sz="2400" b="1" i="1" dirty="0" smtClean="0">
                <a:latin typeface="Georgia" pitchFamily="18" charset="0"/>
              </a:rPr>
              <a:t> </a:t>
            </a:r>
            <a:r>
              <a:rPr lang="ru-RU" sz="2400" b="1" i="1" dirty="0" err="1" smtClean="0">
                <a:latin typeface="Georgia" pitchFamily="18" charset="0"/>
              </a:rPr>
              <a:t>життя</a:t>
            </a:r>
            <a:r>
              <a:rPr lang="ru-RU" sz="2400" b="1" i="1" dirty="0" smtClean="0">
                <a:latin typeface="Georgia" pitchFamily="18" charset="0"/>
              </a:rPr>
              <a:t> </a:t>
            </a:r>
            <a:r>
              <a:rPr lang="ru-RU" sz="2400" b="1" i="1" dirty="0" err="1" smtClean="0">
                <a:latin typeface="Georgia" pitchFamily="18" charset="0"/>
              </a:rPr>
              <a:t>й</a:t>
            </a:r>
            <a:r>
              <a:rPr lang="ru-RU" sz="2400" b="1" i="1" dirty="0" smtClean="0">
                <a:latin typeface="Georgia" pitchFamily="18" charset="0"/>
              </a:rPr>
              <a:t> </a:t>
            </a:r>
            <a:r>
              <a:rPr lang="ru-RU" sz="2400" b="1" i="1" dirty="0" err="1" smtClean="0">
                <a:latin typeface="Georgia" pitchFamily="18" charset="0"/>
              </a:rPr>
              <a:t>смерті</a:t>
            </a:r>
            <a:r>
              <a:rPr lang="ru-RU" sz="2400" b="1" i="1" dirty="0" smtClean="0">
                <a:latin typeface="Georgia" pitchFamily="18" charset="0"/>
              </a:rPr>
              <a:t>).</a:t>
            </a:r>
            <a:endParaRPr lang="ru-RU" b="1" i="1" dirty="0">
              <a:latin typeface="Georgia" pitchFamily="18" charset="0"/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785786" y="1428736"/>
            <a:ext cx="77867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Blip>
                <a:blip r:embed="rId5"/>
              </a:buBlip>
            </a:pPr>
            <a:r>
              <a:rPr lang="uk-UA" sz="2400" dirty="0" smtClean="0">
                <a:latin typeface="Georgia" pitchFamily="18" charset="0"/>
              </a:rPr>
              <a:t>Чи міг би лицар відмовитися підняти рукавичку?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2"/>
          <p:cNvSpPr/>
          <p:nvPr/>
        </p:nvSpPr>
        <p:spPr>
          <a:xfrm>
            <a:off x="3571868" y="1428736"/>
            <a:ext cx="50720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Blip>
                <a:blip r:embed="rId2"/>
              </a:buBlip>
            </a:pPr>
            <a:r>
              <a:rPr lang="uk-UA" sz="2400" dirty="0" smtClean="0">
                <a:latin typeface="Georgia" pitchFamily="18" charset="0"/>
              </a:rPr>
              <a:t>Що підкреслює Шиллер у діях лицаря в колі звірів?</a:t>
            </a:r>
          </a:p>
          <a:p>
            <a:pPr>
              <a:buBlip>
                <a:blip r:embed="rId2"/>
              </a:buBlip>
            </a:pPr>
            <a:r>
              <a:rPr lang="uk-UA" sz="2400" dirty="0" smtClean="0">
                <a:latin typeface="Georgia" pitchFamily="18" charset="0"/>
              </a:rPr>
              <a:t> Який вихід знаходить </a:t>
            </a:r>
            <a:r>
              <a:rPr lang="uk-UA" sz="2400" dirty="0" err="1" smtClean="0">
                <a:latin typeface="Georgia" pitchFamily="18" charset="0"/>
              </a:rPr>
              <a:t>Делорж</a:t>
            </a:r>
            <a:r>
              <a:rPr lang="uk-UA" sz="2400" dirty="0" smtClean="0">
                <a:latin typeface="Georgia" pitchFamily="18" charset="0"/>
              </a:rPr>
              <a:t> із жорстокого світу людей?</a:t>
            </a:r>
            <a:endParaRPr lang="ru-RU" sz="2400" dirty="0">
              <a:latin typeface="Georgia" pitchFamily="18" charset="0"/>
            </a:endParaRPr>
          </a:p>
        </p:txBody>
      </p:sp>
      <p:pic>
        <p:nvPicPr>
          <p:cNvPr id="4" name="Picture 3" descr="D:\Мої документи\Плани і презентації. Зарубіжна література\7 клас\2.Билини і балади\Шиллер\ілюстрації\1023375-i_007.jpg"/>
          <p:cNvPicPr>
            <a:picLocks noChangeAspect="1" noChangeArrowheads="1"/>
          </p:cNvPicPr>
          <p:nvPr/>
        </p:nvPicPr>
        <p:blipFill>
          <a:blip r:embed="rId3"/>
          <a:srcRect l="10417" t="8077" r="13194" b="16922"/>
          <a:stretch>
            <a:fillRect/>
          </a:stretch>
        </p:blipFill>
        <p:spPr bwMode="auto">
          <a:xfrm>
            <a:off x="357158" y="1357298"/>
            <a:ext cx="3143272" cy="46434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кутник 4"/>
          <p:cNvSpPr/>
          <p:nvPr/>
        </p:nvSpPr>
        <p:spPr>
          <a:xfrm>
            <a:off x="642910" y="357166"/>
            <a:ext cx="778674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solidFill>
                  <a:srgbClr val="0070C0"/>
                </a:solidFill>
                <a:latin typeface="Georgia" pitchFamily="18" charset="0"/>
              </a:rPr>
              <a:t>Розв’язка</a:t>
            </a:r>
            <a:r>
              <a:rPr lang="ru-RU" sz="2400" dirty="0" smtClean="0">
                <a:latin typeface="Georgia" pitchFamily="18" charset="0"/>
              </a:rPr>
              <a:t> — </a:t>
            </a:r>
            <a:r>
              <a:rPr lang="ru-RU" sz="2400" b="1" i="1" dirty="0" err="1" smtClean="0">
                <a:latin typeface="Georgia" pitchFamily="18" charset="0"/>
              </a:rPr>
              <a:t>Делорж</a:t>
            </a:r>
            <a:r>
              <a:rPr lang="ru-RU" sz="2400" b="1" i="1" dirty="0" smtClean="0">
                <a:latin typeface="Georgia" pitchFamily="18" charset="0"/>
              </a:rPr>
              <a:t> </a:t>
            </a:r>
            <a:r>
              <a:rPr lang="ru-RU" sz="2400" b="1" i="1" dirty="0" err="1" smtClean="0">
                <a:latin typeface="Georgia" pitchFamily="18" charset="0"/>
              </a:rPr>
              <a:t>кидає</a:t>
            </a:r>
            <a:r>
              <a:rPr lang="ru-RU" sz="2400" b="1" i="1" dirty="0" smtClean="0">
                <a:latin typeface="Georgia" pitchFamily="18" charset="0"/>
              </a:rPr>
              <a:t> рукавичку в </a:t>
            </a:r>
            <a:r>
              <a:rPr lang="ru-RU" sz="2400" b="1" i="1" dirty="0" err="1" smtClean="0">
                <a:latin typeface="Georgia" pitchFamily="18" charset="0"/>
              </a:rPr>
              <a:t>обличчя</a:t>
            </a:r>
            <a:r>
              <a:rPr lang="ru-RU" sz="2400" b="1" i="1" dirty="0" smtClean="0">
                <a:latin typeface="Georgia" pitchFamily="18" charset="0"/>
              </a:rPr>
              <a:t> </a:t>
            </a:r>
            <a:r>
              <a:rPr lang="ru-RU" sz="2400" b="1" i="1" dirty="0" err="1" smtClean="0">
                <a:latin typeface="Georgia" pitchFamily="18" charset="0"/>
              </a:rPr>
              <a:t>жорстокої</a:t>
            </a:r>
            <a:r>
              <a:rPr lang="ru-RU" sz="2400" b="1" i="1" dirty="0" smtClean="0">
                <a:latin typeface="Georgia" pitchFamily="18" charset="0"/>
              </a:rPr>
              <a:t> </a:t>
            </a:r>
            <a:r>
              <a:rPr lang="ru-RU" sz="2400" b="1" i="1" dirty="0" err="1" smtClean="0">
                <a:latin typeface="Georgia" pitchFamily="18" charset="0"/>
              </a:rPr>
              <a:t>дами</a:t>
            </a:r>
            <a:r>
              <a:rPr lang="ru-RU" sz="2400" b="1" i="1" dirty="0" smtClean="0">
                <a:latin typeface="Georgia" pitchFamily="18" charset="0"/>
              </a:rPr>
              <a:t>. </a:t>
            </a:r>
            <a:endParaRPr lang="ru-RU" sz="2400" b="1" i="1" dirty="0">
              <a:latin typeface="Georgia" pitchFamily="18" charset="0"/>
            </a:endParaRPr>
          </a:p>
        </p:txBody>
      </p:sp>
      <p:pic>
        <p:nvPicPr>
          <p:cNvPr id="18433" name="Picture 1" descr="C:\Users\Админ\Pictures\Pictures\анімація\i (23)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0694" y="4714884"/>
            <a:ext cx="1071561" cy="1285884"/>
          </a:xfrm>
          <a:prstGeom prst="rect">
            <a:avLst/>
          </a:prstGeom>
          <a:noFill/>
        </p:spPr>
      </p:pic>
      <p:sp>
        <p:nvSpPr>
          <p:cNvPr id="10" name="Прямокутник 9"/>
          <p:cNvSpPr/>
          <p:nvPr/>
        </p:nvSpPr>
        <p:spPr>
          <a:xfrm>
            <a:off x="3643306" y="4429132"/>
            <a:ext cx="1714512" cy="914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/>
              <a:t>Розв’язка</a:t>
            </a:r>
            <a:endParaRPr lang="ru-RU" sz="2400" b="1" dirty="0"/>
          </a:p>
        </p:txBody>
      </p:sp>
      <p:sp>
        <p:nvSpPr>
          <p:cNvPr id="11" name="Прямокутник 10"/>
          <p:cNvSpPr/>
          <p:nvPr/>
        </p:nvSpPr>
        <p:spPr>
          <a:xfrm>
            <a:off x="6715140" y="4429132"/>
            <a:ext cx="1714512" cy="84296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/>
              <a:t>Друга</a:t>
            </a:r>
          </a:p>
          <a:p>
            <a:pPr algn="ctr"/>
            <a:r>
              <a:rPr lang="uk-UA" sz="2000" b="1" dirty="0" smtClean="0"/>
              <a:t>кульмінація</a:t>
            </a:r>
            <a:endParaRPr lang="ru-RU" sz="2000" b="1" dirty="0"/>
          </a:p>
        </p:txBody>
      </p:sp>
      <p:sp>
        <p:nvSpPr>
          <p:cNvPr id="12" name="Прямокутник 11"/>
          <p:cNvSpPr/>
          <p:nvPr/>
        </p:nvSpPr>
        <p:spPr>
          <a:xfrm>
            <a:off x="3714744" y="3000372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i="1" dirty="0" err="1" smtClean="0">
                <a:solidFill>
                  <a:srgbClr val="0070C0"/>
                </a:solidFill>
                <a:latin typeface="Georgia" pitchFamily="18" charset="0"/>
              </a:rPr>
              <a:t>Це</a:t>
            </a:r>
            <a:r>
              <a:rPr lang="ru-RU" sz="2000" b="1" i="1" dirty="0" smtClean="0">
                <a:solidFill>
                  <a:srgbClr val="0070C0"/>
                </a:solidFill>
                <a:latin typeface="Georgia" pitchFamily="18" charset="0"/>
              </a:rPr>
              <a:t> </a:t>
            </a:r>
            <a:r>
              <a:rPr lang="ru-RU" sz="2000" b="1" i="1" dirty="0" err="1" smtClean="0">
                <a:solidFill>
                  <a:srgbClr val="0070C0"/>
                </a:solidFill>
                <a:latin typeface="Georgia" pitchFamily="18" charset="0"/>
              </a:rPr>
              <a:t>перемога</a:t>
            </a:r>
            <a:r>
              <a:rPr lang="ru-RU" sz="2000" b="1" i="1" dirty="0" smtClean="0">
                <a:solidFill>
                  <a:srgbClr val="0070C0"/>
                </a:solidFill>
                <a:latin typeface="Georgia" pitchFamily="18" charset="0"/>
              </a:rPr>
              <a:t> </a:t>
            </a:r>
            <a:r>
              <a:rPr lang="ru-RU" sz="2000" b="1" i="1" dirty="0" err="1" smtClean="0">
                <a:solidFill>
                  <a:srgbClr val="0070C0"/>
                </a:solidFill>
                <a:latin typeface="Georgia" pitchFamily="18" charset="0"/>
              </a:rPr>
              <a:t>життя</a:t>
            </a:r>
            <a:r>
              <a:rPr lang="ru-RU" sz="2000" b="1" i="1" dirty="0" smtClean="0">
                <a:solidFill>
                  <a:srgbClr val="0070C0"/>
                </a:solidFill>
                <a:latin typeface="Georgia" pitchFamily="18" charset="0"/>
              </a:rPr>
              <a:t> над </a:t>
            </a:r>
            <a:r>
              <a:rPr lang="ru-RU" sz="2000" b="1" i="1" dirty="0" err="1" smtClean="0">
                <a:solidFill>
                  <a:srgbClr val="0070C0"/>
                </a:solidFill>
                <a:latin typeface="Georgia" pitchFamily="18" charset="0"/>
              </a:rPr>
              <a:t>смертю</a:t>
            </a:r>
            <a:r>
              <a:rPr lang="ru-RU" sz="2000" b="1" i="1" dirty="0" smtClean="0">
                <a:solidFill>
                  <a:srgbClr val="0070C0"/>
                </a:solidFill>
                <a:latin typeface="Georgia" pitchFamily="18" charset="0"/>
              </a:rPr>
              <a:t> </a:t>
            </a:r>
            <a:r>
              <a:rPr lang="ru-RU" sz="2000" b="1" i="1" dirty="0" err="1" smtClean="0">
                <a:solidFill>
                  <a:srgbClr val="0070C0"/>
                </a:solidFill>
                <a:latin typeface="Georgia" pitchFamily="18" charset="0"/>
              </a:rPr>
              <a:t>і</a:t>
            </a:r>
            <a:r>
              <a:rPr lang="ru-RU" sz="2000" b="1" i="1" dirty="0" smtClean="0">
                <a:solidFill>
                  <a:srgbClr val="0070C0"/>
                </a:solidFill>
                <a:latin typeface="Georgia" pitchFamily="18" charset="0"/>
              </a:rPr>
              <a:t> </a:t>
            </a:r>
            <a:r>
              <a:rPr lang="ru-RU" sz="2000" b="1" i="1" dirty="0" err="1" smtClean="0">
                <a:solidFill>
                  <a:srgbClr val="0070C0"/>
                </a:solidFill>
                <a:latin typeface="Georgia" pitchFamily="18" charset="0"/>
              </a:rPr>
              <a:t>особистості</a:t>
            </a:r>
            <a:r>
              <a:rPr lang="ru-RU" sz="2000" b="1" i="1" dirty="0" smtClean="0">
                <a:solidFill>
                  <a:srgbClr val="0070C0"/>
                </a:solidFill>
                <a:latin typeface="Georgia" pitchFamily="18" charset="0"/>
              </a:rPr>
              <a:t> </a:t>
            </a:r>
            <a:r>
              <a:rPr lang="ru-RU" sz="2000" b="1" i="1" dirty="0" err="1" smtClean="0">
                <a:solidFill>
                  <a:srgbClr val="0070C0"/>
                </a:solidFill>
                <a:latin typeface="Georgia" pitchFamily="18" charset="0"/>
              </a:rPr>
              <a:t>над</a:t>
            </a:r>
            <a:r>
              <a:rPr lang="ru-RU" sz="2000" b="1" i="1" dirty="0" smtClean="0">
                <a:solidFill>
                  <a:srgbClr val="0070C0"/>
                </a:solidFill>
                <a:latin typeface="Georgia" pitchFamily="18" charset="0"/>
              </a:rPr>
              <a:t> </a:t>
            </a:r>
            <a:r>
              <a:rPr lang="ru-RU" sz="2000" b="1" i="1" dirty="0" err="1" smtClean="0">
                <a:solidFill>
                  <a:srgbClr val="0070C0"/>
                </a:solidFill>
                <a:latin typeface="Georgia" pitchFamily="18" charset="0"/>
              </a:rPr>
              <a:t>жорстокістю</a:t>
            </a:r>
            <a:r>
              <a:rPr lang="ru-RU" sz="2000" b="1" i="1" dirty="0" smtClean="0">
                <a:solidFill>
                  <a:srgbClr val="0070C0"/>
                </a:solidFill>
                <a:latin typeface="Georgia" pitchFamily="18" charset="0"/>
              </a:rPr>
              <a:t> </a:t>
            </a:r>
            <a:r>
              <a:rPr lang="ru-RU" sz="2000" b="1" i="1" dirty="0" err="1" smtClean="0">
                <a:solidFill>
                  <a:srgbClr val="0070C0"/>
                </a:solidFill>
                <a:latin typeface="Georgia" pitchFamily="18" charset="0"/>
              </a:rPr>
              <a:t>і</a:t>
            </a:r>
            <a:r>
              <a:rPr lang="ru-RU" sz="2000" b="1" i="1" dirty="0" smtClean="0">
                <a:solidFill>
                  <a:srgbClr val="0070C0"/>
                </a:solidFill>
                <a:latin typeface="Georgia" pitchFamily="18" charset="0"/>
              </a:rPr>
              <a:t> </a:t>
            </a:r>
            <a:r>
              <a:rPr lang="ru-RU" sz="2000" b="1" i="1" dirty="0" err="1" smtClean="0">
                <a:solidFill>
                  <a:srgbClr val="0070C0"/>
                </a:solidFill>
                <a:latin typeface="Georgia" pitchFamily="18" charset="0"/>
              </a:rPr>
              <a:t>лицемірством</a:t>
            </a:r>
            <a:r>
              <a:rPr lang="ru-RU" sz="2000" b="1" i="1" dirty="0" smtClean="0">
                <a:solidFill>
                  <a:srgbClr val="0070C0"/>
                </a:solidFill>
                <a:latin typeface="Georgia" pitchFamily="18" charset="0"/>
              </a:rPr>
              <a:t> </a:t>
            </a:r>
            <a:endParaRPr lang="ru-RU" sz="2000" b="1" i="1" dirty="0">
              <a:solidFill>
                <a:srgbClr val="0070C0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928662" y="1285860"/>
            <a:ext cx="7429552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70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Тема.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Зображення поведінки людини, яка обстоює особисту гідність і честь.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2500298" y="4643446"/>
            <a:ext cx="564360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701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Проблема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 - </a:t>
            </a:r>
            <a:r>
              <a:rPr kumimoji="0" lang="uk-UA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лицарська честь й людська гідність.</a:t>
            </a:r>
            <a:endParaRPr kumimoji="0" lang="uk-UA" sz="3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</p:txBody>
      </p:sp>
      <p:pic>
        <p:nvPicPr>
          <p:cNvPr id="8" name="Picture 7" descr="schiller200todestag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285992"/>
            <a:ext cx="1876425" cy="3819525"/>
          </a:xfrm>
          <a:prstGeom prst="rect">
            <a:avLst/>
          </a:prstGeom>
          <a:noFill/>
        </p:spPr>
      </p:pic>
      <p:sp>
        <p:nvSpPr>
          <p:cNvPr id="9" name="Прямокутник 8"/>
          <p:cNvSpPr/>
          <p:nvPr/>
        </p:nvSpPr>
        <p:spPr>
          <a:xfrm>
            <a:off x="500034" y="428604"/>
            <a:ext cx="75055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600" b="1" dirty="0" smtClean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Тема. Ідея. Проблема балади</a:t>
            </a:r>
            <a:r>
              <a:rPr lang="uk-UA" sz="2800" b="1" dirty="0" smtClean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.</a:t>
            </a:r>
            <a:endParaRPr lang="uk-UA" sz="2800" b="1" dirty="0">
              <a:ln w="11430">
                <a:solidFill>
                  <a:srgbClr val="C00000"/>
                </a:solidFill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10" name="Прямокутник 9"/>
          <p:cNvSpPr/>
          <p:nvPr/>
        </p:nvSpPr>
        <p:spPr>
          <a:xfrm>
            <a:off x="2214546" y="2428868"/>
            <a:ext cx="642942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70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8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Ідея.</a:t>
            </a:r>
            <a:r>
              <a:rPr lang="uk-UA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uk-UA" sz="2400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З</a:t>
            </a:r>
            <a:r>
              <a:rPr lang="uk-UA" sz="2400" b="1" i="1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асудження деспотичних законів суспільства, утвердження людяності; необхідності перемоги сили духу особистості над світом зла і насильства.</a:t>
            </a:r>
            <a:endParaRPr lang="uk-UA" sz="3600" b="1" i="1" dirty="0" smtClean="0">
              <a:latin typeface="Georgia" pitchFamily="18" charset="0"/>
              <a:cs typeface="Arial" pitchFamily="34" charset="0"/>
            </a:endParaRPr>
          </a:p>
        </p:txBody>
      </p:sp>
      <p:pic>
        <p:nvPicPr>
          <p:cNvPr id="7173" name="Picture 5" descr="C:\Users\Админ\Pictures\Pictures\малюнки\i (24)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86710" y="214290"/>
            <a:ext cx="1357290" cy="1000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7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7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7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D:\Мои документы\Загрузки\0_88285_ec0713c6_X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714488"/>
            <a:ext cx="1000132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071670" y="1000108"/>
            <a:ext cx="51435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701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Людина – суспільство</a:t>
            </a:r>
            <a:endParaRPr kumimoji="0" lang="uk-UA" sz="4000" b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Georgia" pitchFamily="18" charset="0"/>
              <a:cs typeface="Arial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286116" y="3286124"/>
            <a:ext cx="292895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9388" algn="l"/>
              </a:tabLst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Вельможі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заступаються за нього. Мабуть у героя справжніх друзів серед них і не має.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9388" algn="l"/>
              </a:tabLst>
            </a:pP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1142976" y="2357430"/>
            <a:ext cx="24018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i="1" dirty="0" err="1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Делорж</a:t>
            </a:r>
            <a:r>
              <a:rPr lang="uk-UA" sz="2000" b="1" i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</a:t>
            </a:r>
            <a:r>
              <a:rPr lang="uk-UA" sz="2000" b="1" i="1" dirty="0" err="1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Кунігунда</a:t>
            </a:r>
            <a:endParaRPr lang="ru-RU" sz="2000" b="1" i="1" dirty="0">
              <a:solidFill>
                <a:srgbClr val="0070C0"/>
              </a:solidFill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3357554" y="2928934"/>
            <a:ext cx="32013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i="1" dirty="0" err="1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Делорж</a:t>
            </a:r>
            <a:r>
              <a:rPr lang="uk-UA" sz="2000" b="1" i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придворний світ</a:t>
            </a:r>
            <a:endParaRPr lang="ru-RU" sz="2000" b="1" i="1" dirty="0">
              <a:solidFill>
                <a:srgbClr val="0070C0"/>
              </a:solidFill>
            </a:endParaRPr>
          </a:p>
        </p:txBody>
      </p:sp>
      <p:sp>
        <p:nvSpPr>
          <p:cNvPr id="10" name="Прямокутник 9"/>
          <p:cNvSpPr/>
          <p:nvPr/>
        </p:nvSpPr>
        <p:spPr>
          <a:xfrm>
            <a:off x="5286380" y="2357430"/>
            <a:ext cx="26241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7013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2000" b="1" i="1" dirty="0" err="1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Делорж</a:t>
            </a:r>
            <a:r>
              <a:rPr lang="uk-UA" sz="2000" b="1" i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король </a:t>
            </a:r>
            <a:endParaRPr lang="uk-UA" sz="3200" b="1" i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кутник 10"/>
          <p:cNvSpPr/>
          <p:nvPr/>
        </p:nvSpPr>
        <p:spPr>
          <a:xfrm>
            <a:off x="3214678" y="357166"/>
            <a:ext cx="25907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600" b="1" dirty="0" smtClean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Конфлікт</a:t>
            </a:r>
            <a:endParaRPr lang="uk-UA" sz="3600" b="1" dirty="0">
              <a:ln w="11430">
                <a:solidFill>
                  <a:srgbClr val="C00000"/>
                </a:solidFill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  <p:cxnSp>
        <p:nvCxnSpPr>
          <p:cNvPr id="13" name="Пряма зі стрілкою 12"/>
          <p:cNvCxnSpPr/>
          <p:nvPr/>
        </p:nvCxnSpPr>
        <p:spPr>
          <a:xfrm rot="5400000">
            <a:off x="3644100" y="2214554"/>
            <a:ext cx="1570842" cy="7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 зі стрілкою 17"/>
          <p:cNvCxnSpPr>
            <a:endCxn id="10" idx="0"/>
          </p:cNvCxnSpPr>
          <p:nvPr/>
        </p:nvCxnSpPr>
        <p:spPr>
          <a:xfrm>
            <a:off x="4429124" y="1428736"/>
            <a:ext cx="2169327" cy="9286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 зі стрілкою 21"/>
          <p:cNvCxnSpPr>
            <a:endCxn id="6" idx="0"/>
          </p:cNvCxnSpPr>
          <p:nvPr/>
        </p:nvCxnSpPr>
        <p:spPr>
          <a:xfrm rot="10800000" flipV="1">
            <a:off x="2343882" y="1428736"/>
            <a:ext cx="2085242" cy="9286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1" name="Прямокутник 30"/>
          <p:cNvSpPr/>
          <p:nvPr/>
        </p:nvSpPr>
        <p:spPr>
          <a:xfrm>
            <a:off x="357158" y="3214686"/>
            <a:ext cx="250033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79388" algn="l"/>
              </a:tabLst>
            </a:pPr>
            <a:r>
              <a:rPr lang="uk-UA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Кунігунда</a:t>
            </a:r>
            <a:r>
              <a:rPr lang="uk-UA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кохає його по-справжньому. Вона хотіла тільки випробувати силу кохання </a:t>
            </a:r>
            <a:r>
              <a:rPr lang="uk-UA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Делоржа</a:t>
            </a:r>
            <a:r>
              <a:rPr lang="uk-UA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довести свою владу над ним. Цим самим наражає лицаря на безглузду смерть.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кутник 31"/>
          <p:cNvSpPr/>
          <p:nvPr/>
        </p:nvSpPr>
        <p:spPr>
          <a:xfrm>
            <a:off x="6429388" y="3214686"/>
            <a:ext cx="23574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Король</a:t>
            </a:r>
            <a:r>
              <a:rPr lang="uk-UA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цінує як </a:t>
            </a:r>
          </a:p>
          <a:p>
            <a:r>
              <a:rPr lang="uk-UA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воїна, не зупиняє </a:t>
            </a:r>
            <a:r>
              <a:rPr lang="uk-UA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Делоржа</a:t>
            </a:r>
            <a:r>
              <a:rPr lang="uk-UA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від небезпечного вчинку.</a:t>
            </a:r>
            <a:endParaRPr lang="ru-RU" dirty="0"/>
          </a:p>
        </p:txBody>
      </p:sp>
      <p:sp>
        <p:nvSpPr>
          <p:cNvPr id="33" name="Прямокутник 32"/>
          <p:cNvSpPr/>
          <p:nvPr/>
        </p:nvSpPr>
        <p:spPr>
          <a:xfrm>
            <a:off x="3500430" y="4429132"/>
            <a:ext cx="52149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Вчинок </a:t>
            </a:r>
            <a:r>
              <a:rPr lang="uk-UA" b="1" i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Делоржа</a:t>
            </a:r>
            <a:r>
              <a:rPr lang="uk-UA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і для короля, і для вельмож є тільки цікавою розвагою від нудьги.</a:t>
            </a:r>
            <a:endParaRPr lang="ru-RU" b="1" i="1" dirty="0"/>
          </a:p>
        </p:txBody>
      </p:sp>
      <p:pic>
        <p:nvPicPr>
          <p:cNvPr id="7" name="Picture 3" descr="D:\Мои документы\0_54f56_b746221b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1357298"/>
            <a:ext cx="857256" cy="1673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1" descr="C:\Users\Админ\Pictures\Рисунок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43834" y="1714488"/>
            <a:ext cx="1143008" cy="1435097"/>
          </a:xfrm>
          <a:prstGeom prst="rect">
            <a:avLst/>
          </a:prstGeom>
          <a:noFill/>
        </p:spPr>
      </p:pic>
      <p:pic>
        <p:nvPicPr>
          <p:cNvPr id="48" name="Рисунок 47"/>
          <p:cNvPicPr>
            <a:picLocks noChangeAspect="1"/>
          </p:cNvPicPr>
          <p:nvPr/>
        </p:nvPicPr>
        <p:blipFill rotWithShape="1">
          <a:blip r:embed="rId5">
            <a:lum contrast="20000"/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0" b="94304" l="0" r="76182">
                        <a14:foregroundMark x1="39636" y1="6962" x2="39636" y2="6962"/>
                        <a14:foregroundMark x1="57091" y1="12025" x2="57091" y2="12025"/>
                        <a14:foregroundMark x1="56000" y1="9494" x2="56000" y2="9494"/>
                        <a14:foregroundMark x1="62182" y1="10127" x2="62182" y2="10127"/>
                        <a14:foregroundMark x1="61455" y1="5696" x2="61455" y2="5696"/>
                        <a14:foregroundMark x1="72000" y1="18354" x2="72000" y2="18354"/>
                        <a14:foregroundMark x1="62364" y1="67089" x2="62364" y2="67089"/>
                        <a14:foregroundMark x1="16727" y1="66456" x2="16727" y2="66456"/>
                        <a14:foregroundMark x1="17455" y1="70886" x2="17455" y2="70886"/>
                        <a14:foregroundMark x1="44182" y1="10759" x2="44909" y2="9494"/>
                        <a14:foregroundMark x1="43818" y1="18987" x2="43818" y2="19620"/>
                        <a14:backgroundMark x1="45273" y1="16456" x2="45273" y2="164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3676"/>
          <a:stretch/>
        </p:blipFill>
        <p:spPr>
          <a:xfrm>
            <a:off x="4000496" y="4929198"/>
            <a:ext cx="3533715" cy="13573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5" dur="2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0" dur="2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3" dur="20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8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3" dur="8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4" dur="8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8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071810"/>
            <a:ext cx="2643206" cy="30718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кутник 6"/>
          <p:cNvSpPr/>
          <p:nvPr/>
        </p:nvSpPr>
        <p:spPr>
          <a:xfrm>
            <a:off x="571472" y="357166"/>
            <a:ext cx="807249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Риси характеру: </a:t>
            </a:r>
          </a:p>
          <a:p>
            <a:r>
              <a:rPr lang="uk-UA" sz="2800" b="1" dirty="0" smtClean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          </a:t>
            </a:r>
            <a:r>
              <a:rPr lang="uk-UA" sz="2800" b="1" dirty="0" err="1" smtClean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Georgia" pitchFamily="18" charset="0"/>
              </a:rPr>
              <a:t>Делорж</a:t>
            </a:r>
            <a:r>
              <a:rPr lang="uk-UA" sz="2800" b="1" dirty="0" smtClean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Georgia" pitchFamily="18" charset="0"/>
              </a:rPr>
              <a:t>                               </a:t>
            </a:r>
            <a:r>
              <a:rPr lang="uk-UA" sz="2800" b="1" dirty="0" err="1" smtClean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Georgia" pitchFamily="18" charset="0"/>
              </a:rPr>
              <a:t>Кунігунда</a:t>
            </a:r>
            <a:endParaRPr lang="uk-UA" sz="2800" b="1" dirty="0">
              <a:ln w="10541" cmpd="sng">
                <a:solidFill>
                  <a:srgbClr val="0070C0"/>
                </a:solidFill>
                <a:prstDash val="solid"/>
              </a:ln>
              <a:solidFill>
                <a:srgbClr val="0070C0"/>
              </a:solidFill>
              <a:latin typeface="Georgia" pitchFamily="18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642910" y="1428736"/>
            <a:ext cx="335758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latin typeface="Georgia" pitchFamily="18" charset="0"/>
              </a:rPr>
              <a:t>Хоробрий</a:t>
            </a:r>
            <a:r>
              <a:rPr lang="ru-RU" b="1" dirty="0" smtClean="0">
                <a:latin typeface="Georgia" pitchFamily="18" charset="0"/>
              </a:rPr>
              <a:t>, </a:t>
            </a:r>
            <a:r>
              <a:rPr lang="ru-RU" b="1" dirty="0" err="1" smtClean="0">
                <a:latin typeface="Georgia" pitchFamily="18" charset="0"/>
              </a:rPr>
              <a:t>самовпевнений</a:t>
            </a:r>
            <a:r>
              <a:rPr lang="ru-RU" b="1" dirty="0" smtClean="0">
                <a:latin typeface="Georgia" pitchFamily="18" charset="0"/>
              </a:rPr>
              <a:t>, </a:t>
            </a:r>
            <a:r>
              <a:rPr lang="ru-RU" b="1" dirty="0" err="1" smtClean="0">
                <a:latin typeface="Georgia" pitchFamily="18" charset="0"/>
              </a:rPr>
              <a:t>гордий</a:t>
            </a:r>
            <a:r>
              <a:rPr lang="ru-RU" b="1" dirty="0" smtClean="0">
                <a:latin typeface="Georgia" pitchFamily="18" charset="0"/>
              </a:rPr>
              <a:t>,</a:t>
            </a:r>
          </a:p>
          <a:p>
            <a:pPr algn="ctr"/>
            <a:r>
              <a:rPr lang="ru-RU" b="1" dirty="0" err="1" smtClean="0">
                <a:latin typeface="Georgia" pitchFamily="18" charset="0"/>
              </a:rPr>
              <a:t>внутрішньо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незалежний</a:t>
            </a:r>
            <a:r>
              <a:rPr lang="ru-RU" b="1" dirty="0" smtClean="0">
                <a:latin typeface="Georgia" pitchFamily="18" charset="0"/>
              </a:rPr>
              <a:t>, </a:t>
            </a:r>
          </a:p>
          <a:p>
            <a:pPr algn="ctr"/>
            <a:r>
              <a:rPr lang="ru-RU" b="1" dirty="0" err="1" smtClean="0">
                <a:latin typeface="Georgia" pitchFamily="18" charset="0"/>
              </a:rPr>
              <a:t>наділений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гідністю</a:t>
            </a:r>
            <a:r>
              <a:rPr lang="ru-RU" b="1" dirty="0" smtClean="0">
                <a:latin typeface="Georgia" pitchFamily="18" charset="0"/>
              </a:rPr>
              <a:t>, </a:t>
            </a:r>
            <a:r>
              <a:rPr lang="ru-RU" b="1" dirty="0" err="1" smtClean="0">
                <a:latin typeface="Georgia" pitchFamily="18" charset="0"/>
              </a:rPr>
              <a:t>почуттям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честі</a:t>
            </a:r>
            <a:r>
              <a:rPr lang="ru-RU" b="1" dirty="0" smtClean="0">
                <a:latin typeface="Georgia" pitchFamily="18" charset="0"/>
              </a:rPr>
              <a:t>.</a:t>
            </a:r>
            <a:endParaRPr lang="ru-RU" b="1" dirty="0">
              <a:latin typeface="Georgia" pitchFamily="18" charset="0"/>
            </a:endParaRPr>
          </a:p>
        </p:txBody>
      </p:sp>
      <p:pic>
        <p:nvPicPr>
          <p:cNvPr id="11265" name="Picture 1" descr="C:\Users\Админ\Pictures\Рисунок6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3143248"/>
            <a:ext cx="2571768" cy="30003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кутник 8"/>
          <p:cNvSpPr/>
          <p:nvPr/>
        </p:nvSpPr>
        <p:spPr>
          <a:xfrm>
            <a:off x="5500694" y="1428736"/>
            <a:ext cx="30003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latin typeface="Georgia" pitchFamily="18" charset="0"/>
              </a:rPr>
              <a:t>Лицемірна</a:t>
            </a:r>
            <a:r>
              <a:rPr lang="ru-RU" b="1" dirty="0" smtClean="0">
                <a:latin typeface="Georgia" pitchFamily="18" charset="0"/>
              </a:rPr>
              <a:t>, кокетлива, </a:t>
            </a:r>
            <a:r>
              <a:rPr lang="ru-RU" b="1" dirty="0" err="1" smtClean="0">
                <a:latin typeface="Georgia" pitchFamily="18" charset="0"/>
              </a:rPr>
              <a:t>жорстока</a:t>
            </a:r>
            <a:r>
              <a:rPr lang="ru-RU" b="1" dirty="0" smtClean="0">
                <a:latin typeface="Georgia" pitchFamily="18" charset="0"/>
              </a:rPr>
              <a:t>, </a:t>
            </a:r>
            <a:r>
              <a:rPr lang="ru-RU" b="1" dirty="0" err="1" smtClean="0">
                <a:latin typeface="Georgia" pitchFamily="18" charset="0"/>
              </a:rPr>
              <a:t>гонорова</a:t>
            </a:r>
            <a:r>
              <a:rPr lang="ru-RU" b="1" dirty="0" smtClean="0">
                <a:latin typeface="Georgia" pitchFamily="18" charset="0"/>
              </a:rPr>
              <a:t>, </a:t>
            </a:r>
            <a:r>
              <a:rPr lang="ru-RU" b="1" dirty="0" err="1" smtClean="0">
                <a:latin typeface="Georgia" pitchFamily="18" charset="0"/>
              </a:rPr>
              <a:t>пихата</a:t>
            </a:r>
            <a:r>
              <a:rPr lang="ru-RU" b="1" dirty="0" smtClean="0">
                <a:latin typeface="Georgia" pitchFamily="18" charset="0"/>
              </a:rPr>
              <a:t>, не </a:t>
            </a:r>
            <a:r>
              <a:rPr lang="ru-RU" b="1" dirty="0" err="1" smtClean="0">
                <a:latin typeface="Georgia" pitchFamily="18" charset="0"/>
              </a:rPr>
              <a:t>має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справжніх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почуттів</a:t>
            </a:r>
            <a:r>
              <a:rPr lang="ru-RU" b="1" dirty="0" smtClean="0">
                <a:latin typeface="Georgia" pitchFamily="18" charset="0"/>
              </a:rPr>
              <a:t> .</a:t>
            </a:r>
            <a:endParaRPr lang="ru-RU" b="1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571472" y="785794"/>
            <a:ext cx="7143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Джерело</a:t>
            </a:r>
            <a:r>
              <a:rPr lang="ru-RU" dirty="0" smtClean="0"/>
              <a:t>: </a:t>
            </a:r>
            <a:r>
              <a:rPr lang="en-US" dirty="0" smtClean="0">
                <a:hlinkClick r:id="rId2"/>
              </a:rPr>
              <a:t>http://dovidka.biz.ua/rukavichka-shiller-analiz/</a:t>
            </a:r>
            <a:r>
              <a:rPr lang="en-US" dirty="0" smtClean="0"/>
              <a:t> </a:t>
            </a:r>
            <a:r>
              <a:rPr lang="ru-RU" dirty="0" err="1" smtClean="0"/>
              <a:t>Довідник</a:t>
            </a:r>
            <a:r>
              <a:rPr lang="ru-RU" dirty="0" smtClean="0"/>
              <a:t> </a:t>
            </a:r>
            <a:r>
              <a:rPr lang="ru-RU" dirty="0" err="1" smtClean="0"/>
              <a:t>цікавих</a:t>
            </a:r>
            <a:r>
              <a:rPr lang="ru-RU" dirty="0" smtClean="0"/>
              <a:t> </a:t>
            </a:r>
            <a:r>
              <a:rPr lang="ru-RU" dirty="0" err="1" smtClean="0"/>
              <a:t>фактів</a:t>
            </a:r>
            <a:r>
              <a:rPr lang="ru-RU" dirty="0" smtClean="0"/>
              <a:t> та </a:t>
            </a:r>
            <a:r>
              <a:rPr lang="ru-RU" dirty="0" err="1" smtClean="0"/>
              <a:t>корисних</a:t>
            </a:r>
            <a:r>
              <a:rPr lang="ru-RU" dirty="0" smtClean="0"/>
              <a:t> </a:t>
            </a:r>
            <a:r>
              <a:rPr lang="ru-RU" dirty="0" err="1" smtClean="0"/>
              <a:t>знань</a:t>
            </a:r>
            <a:r>
              <a:rPr lang="ru-RU" dirty="0" smtClean="0"/>
              <a:t> © </a:t>
            </a:r>
            <a:r>
              <a:rPr lang="en-US" dirty="0" smtClean="0"/>
              <a:t>dovidka.biz.ua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13.png"/>
          <p:cNvPicPr>
            <a:picLocks noChangeAspect="1" noChangeArrowheads="1"/>
          </p:cNvPicPr>
          <p:nvPr/>
        </p:nvPicPr>
        <p:blipFill>
          <a:blip r:embed="rId2"/>
          <a:srcRect l="3391" t="4666" b="4354"/>
          <a:stretch>
            <a:fillRect/>
          </a:stretch>
        </p:blipFill>
        <p:spPr bwMode="auto">
          <a:xfrm>
            <a:off x="6572264" y="928670"/>
            <a:ext cx="2214578" cy="2786082"/>
          </a:xfrm>
          <a:prstGeom prst="rect">
            <a:avLst/>
          </a:prstGeom>
          <a:noFill/>
        </p:spPr>
      </p:pic>
      <p:pic>
        <p:nvPicPr>
          <p:cNvPr id="1031" name="Picture 7" descr="http://www.vanderkrogt.net/statues/extra/de/debw173-4110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9FDFF"/>
              </a:clrFrom>
              <a:clrTo>
                <a:srgbClr val="F9FDFF">
                  <a:alpha val="0"/>
                </a:srgbClr>
              </a:clrTo>
            </a:clrChange>
          </a:blip>
          <a:srcRect l="10417" b="4999"/>
          <a:stretch>
            <a:fillRect/>
          </a:stretch>
        </p:blipFill>
        <p:spPr bwMode="auto">
          <a:xfrm>
            <a:off x="3500430" y="3786190"/>
            <a:ext cx="5243800" cy="2428892"/>
          </a:xfrm>
          <a:prstGeom prst="rect">
            <a:avLst/>
          </a:prstGeom>
          <a:noFill/>
        </p:spPr>
      </p:pic>
      <p:pic>
        <p:nvPicPr>
          <p:cNvPr id="35844" name="Picture 4" descr="C:\Users\Админ\Pictures\i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7844"/>
          <a:stretch>
            <a:fillRect/>
          </a:stretch>
        </p:blipFill>
        <p:spPr bwMode="auto">
          <a:xfrm>
            <a:off x="357158" y="3286124"/>
            <a:ext cx="3357586" cy="2928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G:\2.pn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9FDFE"/>
              </a:clrFrom>
              <a:clrTo>
                <a:srgbClr val="F9FD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3286124"/>
            <a:ext cx="1540026" cy="10001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кутник 9"/>
          <p:cNvSpPr/>
          <p:nvPr/>
        </p:nvSpPr>
        <p:spPr>
          <a:xfrm>
            <a:off x="357158" y="785794"/>
            <a:ext cx="600079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Georgia" pitchFamily="18" charset="0"/>
              </a:rPr>
              <a:t>    </a:t>
            </a:r>
            <a:r>
              <a:rPr lang="ru-RU" sz="2000" b="1" dirty="0" smtClean="0">
                <a:latin typeface="Georgia" pitchFamily="18" charset="0"/>
              </a:rPr>
              <a:t>З </a:t>
            </a:r>
            <a:r>
              <a:rPr lang="ru-RU" sz="2000" b="1" dirty="0" err="1" smtClean="0">
                <a:latin typeface="Georgia" pitchFamily="18" charset="0"/>
              </a:rPr>
              <a:t>якого</a:t>
            </a:r>
            <a:r>
              <a:rPr lang="ru-RU" sz="2000" b="1" dirty="0" smtClean="0">
                <a:latin typeface="Georgia" pitchFamily="18" charset="0"/>
              </a:rPr>
              <a:t> б </a:t>
            </a:r>
            <a:r>
              <a:rPr lang="ru-RU" sz="2000" b="1" dirty="0" err="1" smtClean="0">
                <a:latin typeface="Georgia" pitchFamily="18" charset="0"/>
              </a:rPr>
              <a:t>куточка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землі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ви</a:t>
            </a:r>
            <a:r>
              <a:rPr lang="ru-RU" sz="2000" b="1" dirty="0" smtClean="0">
                <a:latin typeface="Georgia" pitchFamily="18" charset="0"/>
              </a:rPr>
              <a:t> не </a:t>
            </a:r>
            <a:r>
              <a:rPr lang="ru-RU" sz="2000" b="1" dirty="0" err="1" smtClean="0">
                <a:latin typeface="Georgia" pitchFamily="18" charset="0"/>
              </a:rPr>
              <a:t>приїхали</a:t>
            </a:r>
            <a:r>
              <a:rPr lang="ru-RU" sz="2000" b="1" dirty="0" smtClean="0">
                <a:latin typeface="Georgia" pitchFamily="18" charset="0"/>
              </a:rPr>
              <a:t>  в </a:t>
            </a:r>
            <a:r>
              <a:rPr lang="ru-RU" sz="2000" b="1" dirty="0" err="1" smtClean="0">
                <a:latin typeface="Georgia" pitchFamily="18" charset="0"/>
              </a:rPr>
              <a:t>Марбах</a:t>
            </a:r>
            <a:r>
              <a:rPr lang="ru-RU" sz="2000" b="1" dirty="0" smtClean="0">
                <a:latin typeface="Georgia" pitchFamily="18" charset="0"/>
              </a:rPr>
              <a:t>, вам </a:t>
            </a:r>
            <a:r>
              <a:rPr lang="ru-RU" sz="2000" b="1" dirty="0" err="1" smtClean="0">
                <a:latin typeface="Georgia" pitchFamily="18" charset="0"/>
              </a:rPr>
              <a:t>неодмінно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вкажуть</a:t>
            </a:r>
            <a:r>
              <a:rPr lang="ru-RU" sz="2000" b="1" dirty="0" smtClean="0">
                <a:latin typeface="Georgia" pitchFamily="18" charset="0"/>
              </a:rPr>
              <a:t> адресу</a:t>
            </a:r>
          </a:p>
          <a:p>
            <a:pPr algn="ctr"/>
            <a:r>
              <a:rPr lang="ru-RU" sz="2000" b="1" dirty="0" smtClean="0">
                <a:latin typeface="Georgia" pitchFamily="18" charset="0"/>
              </a:rPr>
              <a:t>музею Шиллера.</a:t>
            </a:r>
          </a:p>
          <a:p>
            <a:pPr algn="ctr"/>
            <a:r>
              <a:rPr lang="ru-RU" sz="2000" b="1" dirty="0" smtClean="0">
                <a:latin typeface="Georgia" pitchFamily="18" charset="0"/>
              </a:rPr>
              <a:t>    На </a:t>
            </a:r>
            <a:r>
              <a:rPr lang="ru-RU" sz="2000" b="1" dirty="0" err="1" smtClean="0">
                <a:latin typeface="Georgia" pitchFamily="18" charset="0"/>
              </a:rPr>
              <a:t>маленькій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площі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з</a:t>
            </a:r>
            <a:r>
              <a:rPr lang="ru-RU" sz="2000" b="1" dirty="0" smtClean="0">
                <a:latin typeface="Georgia" pitchFamily="18" charset="0"/>
              </a:rPr>
              <a:t> фонтаном </a:t>
            </a:r>
            <a:r>
              <a:rPr lang="ru-RU" sz="2000" b="1" dirty="0" err="1" smtClean="0">
                <a:latin typeface="Georgia" pitchFamily="18" charset="0"/>
              </a:rPr>
              <a:t>ви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побачите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будиночок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з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вивіскою</a:t>
            </a:r>
            <a:r>
              <a:rPr lang="ru-RU" sz="2000" b="1" dirty="0" smtClean="0">
                <a:latin typeface="Georgia" pitchFamily="18" charset="0"/>
              </a:rPr>
              <a:t> пекаря.</a:t>
            </a:r>
          </a:p>
          <a:p>
            <a:pPr algn="ctr"/>
            <a:r>
              <a:rPr lang="ru-RU" sz="2000" b="1" dirty="0" smtClean="0">
                <a:latin typeface="Georgia" pitchFamily="18" charset="0"/>
              </a:rPr>
              <a:t>Тут  10 листопада 1759 року </a:t>
            </a:r>
            <a:r>
              <a:rPr lang="ru-RU" sz="2000" b="1" dirty="0" err="1" smtClean="0">
                <a:latin typeface="Georgia" pitchFamily="18" charset="0"/>
              </a:rPr>
              <a:t>народився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Фрідріх</a:t>
            </a:r>
            <a:r>
              <a:rPr lang="ru-RU" sz="2000" b="1" dirty="0" smtClean="0">
                <a:latin typeface="Georgia" pitchFamily="18" charset="0"/>
              </a:rPr>
              <a:t> Шиллер – </a:t>
            </a:r>
            <a:r>
              <a:rPr lang="ru-RU" sz="2000" b="1" dirty="0" err="1" smtClean="0">
                <a:latin typeface="Georgia" pitchFamily="18" charset="0"/>
              </a:rPr>
              <a:t>майбутній</a:t>
            </a:r>
            <a:r>
              <a:rPr lang="ru-RU" sz="2000" b="1" dirty="0" smtClean="0">
                <a:latin typeface="Georgia" pitchFamily="18" charset="0"/>
              </a:rPr>
              <a:t> великий </a:t>
            </a:r>
            <a:r>
              <a:rPr lang="ru-RU" sz="2000" b="1" dirty="0" err="1" smtClean="0">
                <a:latin typeface="Georgia" pitchFamily="18" charset="0"/>
              </a:rPr>
              <a:t>німецький</a:t>
            </a:r>
            <a:r>
              <a:rPr lang="ru-RU" sz="2000" b="1" dirty="0" smtClean="0">
                <a:latin typeface="Georgia" pitchFamily="18" charset="0"/>
              </a:rPr>
              <a:t> поет </a:t>
            </a:r>
            <a:r>
              <a:rPr lang="ru-RU" sz="2000" b="1" dirty="0" err="1" smtClean="0">
                <a:latin typeface="Georgia" pitchFamily="18" charset="0"/>
              </a:rPr>
              <a:t>і</a:t>
            </a:r>
            <a:r>
              <a:rPr lang="ru-RU" sz="2000" b="1" dirty="0" smtClean="0">
                <a:latin typeface="Georgia" pitchFamily="18" charset="0"/>
              </a:rPr>
              <a:t> драматург.</a:t>
            </a:r>
            <a:endParaRPr lang="ru-RU" sz="2000" b="1" dirty="0">
              <a:latin typeface="Georgia" pitchFamily="18" charset="0"/>
            </a:endParaRPr>
          </a:p>
        </p:txBody>
      </p:sp>
      <p:sp>
        <p:nvSpPr>
          <p:cNvPr id="11" name="Прямокутник 10"/>
          <p:cNvSpPr/>
          <p:nvPr/>
        </p:nvSpPr>
        <p:spPr>
          <a:xfrm>
            <a:off x="2714612" y="214290"/>
            <a:ext cx="228139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4000" b="1" cap="none" spc="0" dirty="0" err="1" smtClean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Марбах</a:t>
            </a:r>
            <a:endParaRPr lang="uk-UA" sz="4000" b="1" cap="none" spc="0" dirty="0">
              <a:ln w="11430">
                <a:solidFill>
                  <a:srgbClr val="C00000"/>
                </a:solidFill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 l="9072" t="6300" r="9281" b="8021"/>
          <a:stretch>
            <a:fillRect/>
          </a:stretch>
        </p:blipFill>
        <p:spPr bwMode="auto">
          <a:xfrm>
            <a:off x="357158" y="428604"/>
            <a:ext cx="2564627" cy="3229530"/>
          </a:xfrm>
          <a:prstGeom prst="ellipse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 l="9095" t="7161" r="9095" b="7161"/>
          <a:stretch>
            <a:fillRect/>
          </a:stretch>
        </p:blipFill>
        <p:spPr bwMode="auto">
          <a:xfrm>
            <a:off x="6215074" y="2857496"/>
            <a:ext cx="2496127" cy="3143272"/>
          </a:xfrm>
          <a:prstGeom prst="ellipse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4" name="Прямокутник 3"/>
          <p:cNvSpPr/>
          <p:nvPr/>
        </p:nvSpPr>
        <p:spPr>
          <a:xfrm>
            <a:off x="3143240" y="857232"/>
            <a:ext cx="55721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>
                <a:latin typeface="Georgia" pitchFamily="18" charset="0"/>
              </a:rPr>
              <a:t>Батько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Фрідріха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Йоганн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Каспар</a:t>
            </a:r>
            <a:r>
              <a:rPr lang="ru-RU" sz="2000" b="1" dirty="0" smtClean="0">
                <a:latin typeface="Georgia" pitchFamily="18" charset="0"/>
              </a:rPr>
              <a:t> Шиллер </a:t>
            </a:r>
            <a:r>
              <a:rPr lang="ru-RU" sz="2000" b="1" dirty="0" err="1" smtClean="0">
                <a:latin typeface="Georgia" pitchFamily="18" charset="0"/>
              </a:rPr>
              <a:t>був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військовим</a:t>
            </a:r>
            <a:r>
              <a:rPr lang="ru-RU" sz="2000" b="1" dirty="0" smtClean="0">
                <a:latin typeface="Georgia" pitchFamily="18" charset="0"/>
              </a:rPr>
              <a:t> фельдшером. У </a:t>
            </a:r>
            <a:r>
              <a:rPr lang="ru-RU" sz="2000" b="1" dirty="0" err="1" smtClean="0">
                <a:latin typeface="Georgia" pitchFamily="18" charset="0"/>
              </a:rPr>
              <a:t>сім’ї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його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майже</a:t>
            </a:r>
            <a:r>
              <a:rPr lang="ru-RU" sz="2000" b="1" dirty="0" smtClean="0">
                <a:latin typeface="Georgia" pitchFamily="18" charset="0"/>
              </a:rPr>
              <a:t> не </a:t>
            </a:r>
            <a:r>
              <a:rPr lang="ru-RU" sz="2000" b="1" dirty="0" err="1" smtClean="0">
                <a:latin typeface="Georgia" pitchFamily="18" charset="0"/>
              </a:rPr>
              <a:t>бачили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ні</a:t>
            </a:r>
            <a:r>
              <a:rPr lang="ru-RU" sz="2000" b="1" dirty="0" smtClean="0">
                <a:latin typeface="Georgia" pitchFamily="18" charset="0"/>
              </a:rPr>
              <a:t> дружина </a:t>
            </a:r>
            <a:r>
              <a:rPr lang="ru-RU" sz="2000" b="1" dirty="0" err="1" smtClean="0">
                <a:latin typeface="Georgia" pitchFamily="18" charset="0"/>
              </a:rPr>
              <a:t>Єлизавета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Доротея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Кодвейс</a:t>
            </a:r>
            <a:r>
              <a:rPr lang="ru-RU" sz="2000" b="1" dirty="0" smtClean="0">
                <a:latin typeface="Georgia" pitchFamily="18" charset="0"/>
              </a:rPr>
              <a:t>, дочка </a:t>
            </a:r>
            <a:r>
              <a:rPr lang="ru-RU" sz="2000" b="1" dirty="0" err="1" smtClean="0">
                <a:latin typeface="Georgia" pitchFamily="18" charset="0"/>
              </a:rPr>
              <a:t>власника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корчми</a:t>
            </a:r>
            <a:r>
              <a:rPr lang="ru-RU" sz="2000" b="1" dirty="0" smtClean="0">
                <a:latin typeface="Georgia" pitchFamily="18" charset="0"/>
              </a:rPr>
              <a:t>, </a:t>
            </a:r>
            <a:r>
              <a:rPr lang="ru-RU" sz="2000" b="1" dirty="0" err="1" smtClean="0">
                <a:latin typeface="Georgia" pitchFamily="18" charset="0"/>
              </a:rPr>
              <a:t>ні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їхні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діти</a:t>
            </a:r>
            <a:r>
              <a:rPr lang="ru-RU" sz="2000" b="1" dirty="0" smtClean="0">
                <a:latin typeface="Georgia" pitchFamily="18" charset="0"/>
              </a:rPr>
              <a:t> – </a:t>
            </a:r>
            <a:r>
              <a:rPr lang="ru-RU" sz="2000" b="1" dirty="0" err="1" smtClean="0">
                <a:latin typeface="Georgia" pitchFamily="18" charset="0"/>
              </a:rPr>
              <a:t>Крістофіна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і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Фрідріх</a:t>
            </a:r>
            <a:r>
              <a:rPr lang="ru-RU" sz="2000" b="1" dirty="0" smtClean="0">
                <a:latin typeface="Georgia" pitchFamily="18" charset="0"/>
              </a:rPr>
              <a:t>. 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357158" y="3643314"/>
            <a:ext cx="571504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Georgia" pitchFamily="18" charset="0"/>
              </a:rPr>
              <a:t>  З </a:t>
            </a:r>
            <a:r>
              <a:rPr lang="ru-RU" sz="2000" b="1" dirty="0" err="1" smtClean="0">
                <a:latin typeface="Georgia" pitchFamily="18" charset="0"/>
              </a:rPr>
              <a:t>дитинства</a:t>
            </a:r>
            <a:r>
              <a:rPr lang="ru-RU" sz="2000" b="1" dirty="0" smtClean="0">
                <a:latin typeface="Georgia" pitchFamily="18" charset="0"/>
              </a:rPr>
              <a:t> хлопчик </a:t>
            </a:r>
            <a:r>
              <a:rPr lang="ru-RU" sz="2000" b="1" dirty="0" err="1" smtClean="0">
                <a:latin typeface="Georgia" pitchFamily="18" charset="0"/>
              </a:rPr>
              <a:t>ріс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хворобливим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і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слабким</a:t>
            </a:r>
            <a:r>
              <a:rPr lang="ru-RU" sz="2000" b="1" dirty="0" smtClean="0">
                <a:latin typeface="Georgia" pitchFamily="18" charset="0"/>
              </a:rPr>
              <a:t>. </a:t>
            </a:r>
            <a:r>
              <a:rPr lang="ru-RU" sz="2000" b="1" dirty="0" err="1" smtClean="0">
                <a:latin typeface="Georgia" pitchFamily="18" charset="0"/>
              </a:rPr>
              <a:t>Зовні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він</a:t>
            </a:r>
            <a:r>
              <a:rPr lang="ru-RU" sz="2000" b="1" dirty="0" smtClean="0">
                <a:latin typeface="Georgia" pitchFamily="18" charset="0"/>
              </a:rPr>
              <a:t> схожий на </a:t>
            </a:r>
            <a:r>
              <a:rPr lang="ru-RU" sz="2000" b="1" dirty="0" err="1" smtClean="0">
                <a:latin typeface="Georgia" pitchFamily="18" charset="0"/>
              </a:rPr>
              <a:t>матір</a:t>
            </a:r>
            <a:r>
              <a:rPr lang="ru-RU" sz="2000" b="1" dirty="0" smtClean="0">
                <a:latin typeface="Georgia" pitchFamily="18" charset="0"/>
              </a:rPr>
              <a:t> – </a:t>
            </a:r>
            <a:r>
              <a:rPr lang="ru-RU" sz="2000" b="1" dirty="0" err="1" smtClean="0">
                <a:latin typeface="Georgia" pitchFamily="18" charset="0"/>
              </a:rPr>
              <a:t>світло-русявий</a:t>
            </a:r>
            <a:r>
              <a:rPr lang="ru-RU" sz="2000" b="1" dirty="0" smtClean="0">
                <a:latin typeface="Georgia" pitchFamily="18" charset="0"/>
              </a:rPr>
              <a:t>, </a:t>
            </a:r>
            <a:r>
              <a:rPr lang="ru-RU" sz="2000" b="1" dirty="0" err="1" smtClean="0">
                <a:latin typeface="Georgia" pitchFamily="18" charset="0"/>
              </a:rPr>
              <a:t>з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променистими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синіми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очима</a:t>
            </a:r>
            <a:r>
              <a:rPr lang="ru-RU" sz="2000" b="1" dirty="0" smtClean="0">
                <a:latin typeface="Georgia" pitchFamily="18" charset="0"/>
              </a:rPr>
              <a:t>.</a:t>
            </a:r>
          </a:p>
          <a:p>
            <a:r>
              <a:rPr lang="ru-RU" sz="2000" b="1" dirty="0" smtClean="0">
                <a:latin typeface="Georgia" pitchFamily="18" charset="0"/>
              </a:rPr>
              <a:t>  </a:t>
            </a:r>
            <a:r>
              <a:rPr lang="ru-RU" sz="2000" b="1" dirty="0" err="1" smtClean="0">
                <a:latin typeface="Georgia" pitchFamily="18" charset="0"/>
              </a:rPr>
              <a:t>Сім’я</a:t>
            </a:r>
            <a:r>
              <a:rPr lang="ru-RU" sz="2000" b="1" dirty="0" smtClean="0">
                <a:latin typeface="Georgia" pitchFamily="18" charset="0"/>
              </a:rPr>
              <a:t> часто </a:t>
            </a:r>
            <a:r>
              <a:rPr lang="ru-RU" sz="2000" b="1" dirty="0" err="1" smtClean="0">
                <a:latin typeface="Georgia" pitchFamily="18" charset="0"/>
              </a:rPr>
              <a:t>переїжджала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з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місця</a:t>
            </a:r>
            <a:r>
              <a:rPr lang="ru-RU" sz="2000" b="1" dirty="0" smtClean="0">
                <a:latin typeface="Georgia" pitchFamily="18" charset="0"/>
              </a:rPr>
              <a:t> на </a:t>
            </a:r>
            <a:r>
              <a:rPr lang="ru-RU" sz="2000" b="1" dirty="0" err="1" smtClean="0">
                <a:latin typeface="Georgia" pitchFamily="18" charset="0"/>
              </a:rPr>
              <a:t>місце</a:t>
            </a:r>
            <a:r>
              <a:rPr lang="ru-RU" sz="2000" b="1" dirty="0" smtClean="0">
                <a:latin typeface="Georgia" pitchFamily="18" charset="0"/>
              </a:rPr>
              <a:t>, </a:t>
            </a:r>
            <a:r>
              <a:rPr lang="ru-RU" sz="2000" b="1" dirty="0" err="1" smtClean="0">
                <a:latin typeface="Georgia" pitchFamily="18" charset="0"/>
              </a:rPr>
              <a:t>залежно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від</a:t>
            </a:r>
            <a:r>
              <a:rPr lang="ru-RU" sz="2000" b="1" dirty="0" smtClean="0">
                <a:latin typeface="Georgia" pitchFamily="18" charset="0"/>
              </a:rPr>
              <a:t> того, в </a:t>
            </a:r>
            <a:r>
              <a:rPr lang="ru-RU" sz="2000" b="1" dirty="0" err="1" smtClean="0">
                <a:latin typeface="Georgia" pitchFamily="18" charset="0"/>
              </a:rPr>
              <a:t>якій</a:t>
            </a:r>
            <a:r>
              <a:rPr lang="ru-RU" sz="2000" b="1" dirty="0" smtClean="0">
                <a:latin typeface="Georgia" pitchFamily="18" charset="0"/>
              </a:rPr>
              <a:t> полк переводили </a:t>
            </a:r>
            <a:r>
              <a:rPr lang="ru-RU" sz="2000" b="1" dirty="0" err="1" smtClean="0">
                <a:latin typeface="Georgia" pitchFamily="18" charset="0"/>
              </a:rPr>
              <a:t>Каспара</a:t>
            </a:r>
            <a:r>
              <a:rPr lang="ru-RU" sz="2000" b="1" dirty="0" smtClean="0">
                <a:latin typeface="Georgia" pitchFamily="18" charset="0"/>
              </a:rPr>
              <a:t> Шиллера.</a:t>
            </a:r>
            <a:endParaRPr lang="ru-RU" sz="2000" b="1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Users\Админ\Pictures\csm_07_Pastor_Moser_8a3e288a0d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lum contrast="10000"/>
          </a:blip>
          <a:stretch>
            <a:fillRect/>
          </a:stretch>
        </p:blipFill>
        <p:spPr bwMode="auto">
          <a:xfrm>
            <a:off x="500034" y="2857496"/>
            <a:ext cx="2357454" cy="3166132"/>
          </a:xfrm>
          <a:prstGeom prst="ellipse">
            <a:avLst/>
          </a:prstGeom>
          <a:ln w="63500" cap="rnd">
            <a:solidFill>
              <a:schemeClr val="bg2">
                <a:lumMod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8915" name="Picture 3" descr="C:\Users\Админ\Pictures\Landshaft_Kakie_vidi_landshafta_Vam_znakom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3214686"/>
            <a:ext cx="5214974" cy="2958684"/>
          </a:xfrm>
          <a:prstGeom prst="rect">
            <a:avLst/>
          </a:prstGeom>
          <a:noFill/>
        </p:spPr>
      </p:pic>
      <p:sp>
        <p:nvSpPr>
          <p:cNvPr id="4" name="Прямокутник 3"/>
          <p:cNvSpPr/>
          <p:nvPr/>
        </p:nvSpPr>
        <p:spPr>
          <a:xfrm>
            <a:off x="642910" y="857232"/>
            <a:ext cx="79296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Georgia" pitchFamily="18" charset="0"/>
              </a:rPr>
              <a:t>   </a:t>
            </a:r>
            <a:r>
              <a:rPr lang="ru-RU" sz="2000" b="1" dirty="0" err="1" smtClean="0">
                <a:latin typeface="Georgia" pitchFamily="18" charset="0"/>
              </a:rPr>
              <a:t>Нарешті</a:t>
            </a:r>
            <a:r>
              <a:rPr lang="ru-RU" sz="2000" b="1" dirty="0" smtClean="0">
                <a:latin typeface="Georgia" pitchFamily="18" charset="0"/>
              </a:rPr>
              <a:t>, в 1765 </a:t>
            </a:r>
            <a:r>
              <a:rPr lang="ru-RU" sz="2000" b="1" dirty="0" err="1" smtClean="0">
                <a:latin typeface="Georgia" pitchFamily="18" charset="0"/>
              </a:rPr>
              <a:t>році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Шиллери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осіли</a:t>
            </a:r>
            <a:r>
              <a:rPr lang="ru-RU" sz="2000" b="1" dirty="0" smtClean="0">
                <a:latin typeface="Georgia" pitchFamily="18" charset="0"/>
              </a:rPr>
              <a:t> в </a:t>
            </a:r>
            <a:r>
              <a:rPr lang="ru-RU" sz="2000" b="1" dirty="0" err="1" smtClean="0">
                <a:latin typeface="Georgia" pitchFamily="18" charset="0"/>
              </a:rPr>
              <a:t>містечку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Лорха</a:t>
            </a:r>
            <a:r>
              <a:rPr lang="ru-RU" sz="2000" b="1" dirty="0" smtClean="0">
                <a:latin typeface="Georgia" pitchFamily="18" charset="0"/>
              </a:rPr>
              <a:t>, </a:t>
            </a:r>
            <a:r>
              <a:rPr lang="ru-RU" sz="2000" b="1" dirty="0" err="1" smtClean="0">
                <a:latin typeface="Georgia" pitchFamily="18" charset="0"/>
              </a:rPr>
              <a:t>розташованому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в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мальовничих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місцях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Швабії</a:t>
            </a:r>
            <a:r>
              <a:rPr lang="ru-RU" sz="2000" b="1" dirty="0" smtClean="0">
                <a:latin typeface="Georgia" pitchFamily="18" charset="0"/>
              </a:rPr>
              <a:t>.       </a:t>
            </a:r>
          </a:p>
          <a:p>
            <a:r>
              <a:rPr lang="ru-RU" sz="2000" b="1" dirty="0" smtClean="0">
                <a:latin typeface="Georgia" pitchFamily="18" charset="0"/>
              </a:rPr>
              <a:t>  </a:t>
            </a:r>
            <a:r>
              <a:rPr lang="ru-RU" sz="2000" b="1" dirty="0" err="1" smtClean="0">
                <a:latin typeface="Georgia" pitchFamily="18" charset="0"/>
              </a:rPr>
              <a:t>Майбутнє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сина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батько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вже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визначив</a:t>
            </a:r>
            <a:r>
              <a:rPr lang="ru-RU" sz="2000" b="1" dirty="0" smtClean="0">
                <a:latin typeface="Georgia" pitchFamily="18" charset="0"/>
              </a:rPr>
              <a:t>: духовна </a:t>
            </a:r>
            <a:r>
              <a:rPr lang="ru-RU" sz="2000" b="1" dirty="0" err="1" smtClean="0">
                <a:latin typeface="Georgia" pitchFamily="18" charset="0"/>
              </a:rPr>
              <a:t>кар’єра</a:t>
            </a:r>
            <a:r>
              <a:rPr lang="ru-RU" sz="2000" b="1" dirty="0" smtClean="0">
                <a:latin typeface="Georgia" pitchFamily="18" charset="0"/>
              </a:rPr>
              <a:t>. </a:t>
            </a:r>
            <a:r>
              <a:rPr lang="ru-RU" sz="2000" b="1" dirty="0" err="1" smtClean="0">
                <a:latin typeface="Georgia" pitchFamily="18" charset="0"/>
              </a:rPr>
              <a:t>Фріц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і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його</a:t>
            </a:r>
            <a:r>
              <a:rPr lang="ru-RU" sz="2000" b="1" dirty="0" smtClean="0">
                <a:latin typeface="Georgia" pitchFamily="18" charset="0"/>
              </a:rPr>
              <a:t> сестра </a:t>
            </a:r>
            <a:r>
              <a:rPr lang="ru-RU" sz="2000" b="1" dirty="0" err="1" smtClean="0">
                <a:latin typeface="Georgia" pitchFamily="18" charset="0"/>
              </a:rPr>
              <a:t>Крістофіна</a:t>
            </a:r>
            <a:r>
              <a:rPr lang="ru-RU" sz="2000" b="1" dirty="0" smtClean="0">
                <a:latin typeface="Georgia" pitchFamily="18" charset="0"/>
              </a:rPr>
              <a:t> почали </a:t>
            </a:r>
            <a:r>
              <a:rPr lang="ru-RU" sz="2000" b="1" dirty="0" err="1" smtClean="0">
                <a:latin typeface="Georgia" pitchFamily="18" charset="0"/>
              </a:rPr>
              <a:t>вчитися</a:t>
            </a:r>
            <a:r>
              <a:rPr lang="ru-RU" sz="2000" b="1" dirty="0" smtClean="0">
                <a:latin typeface="Georgia" pitchFamily="18" charset="0"/>
              </a:rPr>
              <a:t>. </a:t>
            </a:r>
            <a:r>
              <a:rPr lang="ru-RU" sz="2000" b="1" dirty="0" smtClean="0">
                <a:latin typeface="Georgia" pitchFamily="18" charset="0"/>
              </a:rPr>
              <a:t>    </a:t>
            </a:r>
          </a:p>
          <a:p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smtClean="0">
                <a:latin typeface="Georgia" pitchFamily="18" charset="0"/>
              </a:rPr>
              <a:t>  </a:t>
            </a:r>
            <a:r>
              <a:rPr lang="ru-RU" sz="2000" b="1" dirty="0" err="1" smtClean="0">
                <a:latin typeface="Georgia" pitchFamily="18" charset="0"/>
              </a:rPr>
              <a:t>Місцевий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smtClean="0">
                <a:latin typeface="Georgia" pitchFamily="18" charset="0"/>
              </a:rPr>
              <a:t>пастор </a:t>
            </a:r>
            <a:r>
              <a:rPr lang="ru-RU" sz="2000" b="1" dirty="0" err="1" smtClean="0">
                <a:latin typeface="Georgia" pitchFamily="18" charset="0"/>
              </a:rPr>
              <a:t>Мозер</a:t>
            </a:r>
            <a:r>
              <a:rPr lang="ru-RU" sz="2000" b="1" dirty="0" smtClean="0">
                <a:latin typeface="Georgia" pitchFamily="18" charset="0"/>
              </a:rPr>
              <a:t>, друг </a:t>
            </a:r>
            <a:r>
              <a:rPr lang="ru-RU" sz="2000" b="1" dirty="0" err="1" smtClean="0">
                <a:latin typeface="Georgia" pitchFamily="18" charset="0"/>
              </a:rPr>
              <a:t>сім’ї</a:t>
            </a:r>
            <a:r>
              <a:rPr lang="ru-RU" sz="2000" b="1" dirty="0" smtClean="0">
                <a:latin typeface="Georgia" pitchFamily="18" charset="0"/>
              </a:rPr>
              <a:t> Шиллера, </a:t>
            </a:r>
            <a:r>
              <a:rPr lang="ru-RU" sz="2000" b="1" dirty="0" err="1" smtClean="0">
                <a:latin typeface="Georgia" pitchFamily="18" charset="0"/>
              </a:rPr>
              <a:t>займався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з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дітьми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німецькою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мовою</a:t>
            </a:r>
            <a:r>
              <a:rPr lang="ru-RU" sz="2000" b="1" dirty="0" smtClean="0">
                <a:latin typeface="Georgia" pitchFamily="18" charset="0"/>
              </a:rPr>
              <a:t> та </a:t>
            </a:r>
            <a:r>
              <a:rPr lang="ru-RU" sz="2000" b="1" dirty="0" err="1" smtClean="0">
                <a:latin typeface="Georgia" pitchFamily="18" charset="0"/>
              </a:rPr>
              <a:t>латиною</a:t>
            </a:r>
            <a:r>
              <a:rPr lang="ru-RU" sz="2000" b="1" dirty="0" smtClean="0">
                <a:latin typeface="Georgia" pitchFamily="18" charset="0"/>
              </a:rPr>
              <a:t>. </a:t>
            </a:r>
            <a:endParaRPr lang="ru-RU" sz="2000" b="1" dirty="0">
              <a:latin typeface="Georgia" pitchFamily="18" charset="0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3643306" y="285728"/>
            <a:ext cx="13724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800" b="1" dirty="0" err="1" smtClean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Лорха</a:t>
            </a:r>
            <a:endParaRPr lang="uk-UA" sz="2800" b="1" dirty="0">
              <a:ln w="11430">
                <a:solidFill>
                  <a:srgbClr val="C00000"/>
                </a:solidFill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Users\Админ\Pictures\800px-175Hohe_Carlsschul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3500438"/>
            <a:ext cx="5000660" cy="26678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6870" name="Picture 6" descr="http://www.free-photos.biz/images/consumer_products/clothes/thumb/carl_euge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071678"/>
            <a:ext cx="2833684" cy="41138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кутник 3"/>
          <p:cNvSpPr/>
          <p:nvPr/>
        </p:nvSpPr>
        <p:spPr>
          <a:xfrm>
            <a:off x="571472" y="642918"/>
            <a:ext cx="80724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Georgia" pitchFamily="18" charset="0"/>
              </a:rPr>
              <a:t>    У 1766  </a:t>
            </a:r>
            <a:r>
              <a:rPr lang="ru-RU" sz="2000" b="1" dirty="0" err="1" smtClean="0">
                <a:latin typeface="Georgia" pitchFamily="18" charset="0"/>
              </a:rPr>
              <a:t>Шиллери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переїхали</a:t>
            </a:r>
            <a:r>
              <a:rPr lang="ru-RU" sz="2000" b="1" dirty="0" smtClean="0">
                <a:latin typeface="Georgia" pitchFamily="18" charset="0"/>
              </a:rPr>
              <a:t> в </a:t>
            </a:r>
            <a:r>
              <a:rPr lang="ru-RU" sz="2000" b="1" dirty="0" err="1" smtClean="0">
                <a:latin typeface="Georgia" pitchFamily="18" charset="0"/>
              </a:rPr>
              <a:t>Людвигсбург</a:t>
            </a:r>
            <a:r>
              <a:rPr lang="ru-RU" sz="2000" b="1" dirty="0" smtClean="0">
                <a:latin typeface="Georgia" pitchFamily="18" charset="0"/>
              </a:rPr>
              <a:t>, </a:t>
            </a:r>
            <a:r>
              <a:rPr lang="ru-RU" sz="2000" b="1" dirty="0" err="1" smtClean="0">
                <a:latin typeface="Georgia" pitchFamily="18" charset="0"/>
              </a:rPr>
              <a:t>нову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резиденцію</a:t>
            </a:r>
            <a:r>
              <a:rPr lang="ru-RU" sz="2000" b="1" dirty="0" smtClean="0">
                <a:latin typeface="Georgia" pitchFamily="18" charset="0"/>
              </a:rPr>
              <a:t> герцога Карла </a:t>
            </a:r>
            <a:r>
              <a:rPr lang="ru-RU" sz="2000" b="1" dirty="0" err="1" smtClean="0">
                <a:latin typeface="Georgia" pitchFamily="18" charset="0"/>
              </a:rPr>
              <a:t>Євгенія</a:t>
            </a:r>
            <a:r>
              <a:rPr lang="ru-RU" sz="2000" b="1" dirty="0" smtClean="0">
                <a:latin typeface="Georgia" pitchFamily="18" charset="0"/>
              </a:rPr>
              <a:t>.  </a:t>
            </a:r>
            <a:r>
              <a:rPr lang="ru-RU" sz="2000" b="1" dirty="0" err="1" smtClean="0">
                <a:latin typeface="Georgia" pitchFamily="18" charset="0"/>
              </a:rPr>
              <a:t>Фрідріха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віддали</a:t>
            </a:r>
            <a:r>
              <a:rPr lang="ru-RU" sz="2000" b="1" dirty="0" smtClean="0">
                <a:latin typeface="Georgia" pitchFamily="18" charset="0"/>
              </a:rPr>
              <a:t> в </a:t>
            </a:r>
            <a:r>
              <a:rPr lang="ru-RU" sz="2000" b="1" dirty="0" err="1" smtClean="0">
                <a:latin typeface="Georgia" pitchFamily="18" charset="0"/>
              </a:rPr>
              <a:t>міську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латинську</a:t>
            </a:r>
            <a:r>
              <a:rPr lang="ru-RU" sz="2000" b="1" dirty="0" smtClean="0">
                <a:latin typeface="Georgia" pitchFamily="18" charset="0"/>
              </a:rPr>
              <a:t> школу, </a:t>
            </a:r>
            <a:r>
              <a:rPr lang="ru-RU" sz="2000" b="1" dirty="0" err="1" smtClean="0">
                <a:latin typeface="Georgia" pitchFamily="18" charset="0"/>
              </a:rPr>
              <a:t>після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закінчення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якої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він</a:t>
            </a:r>
            <a:r>
              <a:rPr lang="ru-RU" sz="2000" b="1" dirty="0" smtClean="0">
                <a:latin typeface="Georgia" pitchFamily="18" charset="0"/>
              </a:rPr>
              <a:t> повинен </a:t>
            </a:r>
            <a:r>
              <a:rPr lang="ru-RU" sz="2000" b="1" dirty="0" err="1" smtClean="0">
                <a:latin typeface="Georgia" pitchFamily="18" charset="0"/>
              </a:rPr>
              <a:t>був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вступити</a:t>
            </a:r>
            <a:r>
              <a:rPr lang="ru-RU" sz="2000" b="1" dirty="0" smtClean="0">
                <a:latin typeface="Georgia" pitchFamily="18" charset="0"/>
              </a:rPr>
              <a:t> до </a:t>
            </a:r>
            <a:r>
              <a:rPr lang="ru-RU" sz="2000" b="1" dirty="0" err="1" smtClean="0">
                <a:latin typeface="Georgia" pitchFamily="18" charset="0"/>
              </a:rPr>
              <a:t>семінарії</a:t>
            </a:r>
            <a:r>
              <a:rPr lang="ru-RU" sz="2000" b="1" dirty="0" smtClean="0">
                <a:latin typeface="Georgia" pitchFamily="18" charset="0"/>
              </a:rPr>
              <a:t>.</a:t>
            </a:r>
            <a:endParaRPr lang="ru-RU" sz="2000" b="1" dirty="0">
              <a:latin typeface="Georgia" pitchFamily="18" charset="0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3643306" y="1928802"/>
            <a:ext cx="507209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Georgia" pitchFamily="18" charset="0"/>
              </a:rPr>
              <a:t>    Але Карл </a:t>
            </a:r>
            <a:r>
              <a:rPr lang="ru-RU" sz="2000" b="1" dirty="0" err="1" smtClean="0">
                <a:latin typeface="Georgia" pitchFamily="18" charset="0"/>
              </a:rPr>
              <a:t>Євгеній</a:t>
            </a:r>
            <a:r>
              <a:rPr lang="ru-RU" sz="2000" b="1" dirty="0" smtClean="0">
                <a:latin typeface="Georgia" pitchFamily="18" charset="0"/>
              </a:rPr>
              <a:t>, </a:t>
            </a:r>
            <a:r>
              <a:rPr lang="ru-RU" sz="2000" b="1" dirty="0" err="1" smtClean="0">
                <a:latin typeface="Georgia" pitchFamily="18" charset="0"/>
              </a:rPr>
              <a:t>бажаючи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поповнити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успішними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учнями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військові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навчальні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заклади</a:t>
            </a:r>
            <a:r>
              <a:rPr lang="ru-RU" sz="2000" b="1" dirty="0" smtClean="0">
                <a:latin typeface="Georgia" pitchFamily="18" charset="0"/>
              </a:rPr>
              <a:t>, </a:t>
            </a:r>
            <a:r>
              <a:rPr lang="ru-RU" sz="2000" b="1" dirty="0" err="1" smtClean="0">
                <a:latin typeface="Georgia" pitchFamily="18" charset="0"/>
              </a:rPr>
              <a:t>зарахував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його</a:t>
            </a:r>
            <a:r>
              <a:rPr lang="ru-RU" sz="2000" b="1" dirty="0" smtClean="0">
                <a:latin typeface="Georgia" pitchFamily="18" charset="0"/>
              </a:rPr>
              <a:t> до </a:t>
            </a:r>
            <a:r>
              <a:rPr lang="ru-RU" sz="2000" b="1" dirty="0" err="1" smtClean="0">
                <a:latin typeface="Georgia" pitchFamily="18" charset="0"/>
              </a:rPr>
              <a:t>герцогської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Військової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академії</a:t>
            </a:r>
            <a:r>
              <a:rPr lang="ru-RU" sz="2000" b="1" dirty="0" smtClean="0">
                <a:latin typeface="Georgia" pitchFamily="18" charset="0"/>
              </a:rPr>
              <a:t>.</a:t>
            </a:r>
            <a:endParaRPr lang="ru-RU" sz="2000" b="1" dirty="0">
              <a:latin typeface="Georgia" pitchFamily="18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3214678" y="214290"/>
            <a:ext cx="28032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err="1" smtClean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Людвигсбург</a:t>
            </a:r>
            <a:endParaRPr lang="uk-UA" sz="2800" b="1" dirty="0">
              <a:ln w="11430">
                <a:solidFill>
                  <a:srgbClr val="C00000"/>
                </a:solidFill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Мої документи\Плани і презентації. Зарубіжна література\7 клас\2.Билини і балади\Шиллер\ілюстрації\2985.jpg"/>
          <p:cNvPicPr>
            <a:picLocks noChangeAspect="1" noChangeArrowheads="1"/>
          </p:cNvPicPr>
          <p:nvPr/>
        </p:nvPicPr>
        <p:blipFill>
          <a:blip r:embed="rId2"/>
          <a:srcRect l="15384" r="29231"/>
          <a:stretch>
            <a:fillRect/>
          </a:stretch>
        </p:blipFill>
        <p:spPr bwMode="auto">
          <a:xfrm>
            <a:off x="428596" y="642918"/>
            <a:ext cx="2571768" cy="3071834"/>
          </a:xfrm>
          <a:prstGeom prst="rect">
            <a:avLst/>
          </a:prstGeom>
          <a:noFill/>
        </p:spPr>
      </p:pic>
      <p:sp>
        <p:nvSpPr>
          <p:cNvPr id="5" name="Прямокутник 4"/>
          <p:cNvSpPr/>
          <p:nvPr/>
        </p:nvSpPr>
        <p:spPr>
          <a:xfrm>
            <a:off x="3214678" y="928670"/>
            <a:ext cx="542928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Georgia" pitchFamily="18" charset="0"/>
              </a:rPr>
              <a:t>   В 1775 </a:t>
            </a:r>
            <a:r>
              <a:rPr lang="ru-RU" sz="2000" b="1" dirty="0" err="1" smtClean="0">
                <a:latin typeface="Georgia" pitchFamily="18" charset="0"/>
              </a:rPr>
              <a:t>році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він</a:t>
            </a:r>
            <a:r>
              <a:rPr lang="ru-RU" sz="2000" b="1" dirty="0" smtClean="0">
                <a:latin typeface="Georgia" pitchFamily="18" charset="0"/>
              </a:rPr>
              <a:t> разом </a:t>
            </a:r>
            <a:r>
              <a:rPr lang="ru-RU" sz="2000" b="1" dirty="0" err="1" smtClean="0">
                <a:latin typeface="Georgia" pitchFamily="18" charset="0"/>
              </a:rPr>
              <a:t>з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друзями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організував</a:t>
            </a:r>
            <a:r>
              <a:rPr lang="ru-RU" sz="2000" b="1" dirty="0" smtClean="0">
                <a:latin typeface="Georgia" pitchFamily="18" charset="0"/>
              </a:rPr>
              <a:t> в </a:t>
            </a:r>
            <a:r>
              <a:rPr lang="ru-RU" sz="2000" b="1" dirty="0" err="1" smtClean="0">
                <a:latin typeface="Georgia" pitchFamily="18" charset="0"/>
              </a:rPr>
              <a:t>академії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таємний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поетичний</a:t>
            </a:r>
            <a:r>
              <a:rPr lang="ru-RU" sz="2000" b="1" dirty="0" smtClean="0">
                <a:latin typeface="Georgia" pitchFamily="18" charset="0"/>
              </a:rPr>
              <a:t> союз, </a:t>
            </a:r>
            <a:r>
              <a:rPr lang="ru-RU" sz="2000" b="1" dirty="0" err="1" smtClean="0">
                <a:latin typeface="Georgia" pitchFamily="18" charset="0"/>
              </a:rPr>
              <a:t>який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проіснував</a:t>
            </a:r>
            <a:r>
              <a:rPr lang="ru-RU" sz="2000" b="1" dirty="0" smtClean="0">
                <a:latin typeface="Georgia" pitchFamily="18" charset="0"/>
              </a:rPr>
              <a:t> аж до </a:t>
            </a:r>
            <a:r>
              <a:rPr lang="ru-RU" sz="2000" b="1" dirty="0" err="1" smtClean="0">
                <a:latin typeface="Georgia" pitchFamily="18" charset="0"/>
              </a:rPr>
              <a:t>переведення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військової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академії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до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міста</a:t>
            </a:r>
            <a:r>
              <a:rPr lang="ru-RU" sz="2000" b="1" dirty="0" smtClean="0">
                <a:latin typeface="Georgia" pitchFamily="18" charset="0"/>
              </a:rPr>
              <a:t> в Штутгарт, де </a:t>
            </a:r>
            <a:r>
              <a:rPr lang="ru-RU" sz="2000" b="1" dirty="0" err="1" smtClean="0">
                <a:latin typeface="Georgia" pitchFamily="18" charset="0"/>
              </a:rPr>
              <a:t>відкривався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новий</a:t>
            </a:r>
            <a:r>
              <a:rPr lang="ru-RU" sz="2000" b="1" dirty="0" smtClean="0">
                <a:latin typeface="Georgia" pitchFamily="18" charset="0"/>
              </a:rPr>
              <a:t> факультет – </a:t>
            </a:r>
            <a:r>
              <a:rPr lang="ru-RU" sz="2000" b="1" dirty="0" err="1" smtClean="0">
                <a:latin typeface="Georgia" pitchFamily="18" charset="0"/>
              </a:rPr>
              <a:t>медичний</a:t>
            </a:r>
            <a:r>
              <a:rPr lang="ru-RU" sz="2000" b="1" dirty="0" smtClean="0">
                <a:latin typeface="Georgia" pitchFamily="18" charset="0"/>
              </a:rPr>
              <a:t>. Шиллер </a:t>
            </a:r>
            <a:r>
              <a:rPr lang="ru-RU" sz="2000" b="1" dirty="0" err="1" smtClean="0">
                <a:latin typeface="Georgia" pitchFamily="18" charset="0"/>
              </a:rPr>
              <a:t>вирішив</a:t>
            </a:r>
            <a:r>
              <a:rPr lang="ru-RU" sz="2000" b="1" dirty="0" smtClean="0">
                <a:latin typeface="Georgia" pitchFamily="18" charset="0"/>
              </a:rPr>
              <a:t>, </a:t>
            </a:r>
            <a:r>
              <a:rPr lang="ru-RU" sz="2000" b="1" dirty="0" err="1" smtClean="0">
                <a:latin typeface="Georgia" pitchFamily="18" charset="0"/>
              </a:rPr>
              <a:t>що</a:t>
            </a:r>
            <a:r>
              <a:rPr lang="ru-RU" sz="2000" b="1" dirty="0" smtClean="0">
                <a:latin typeface="Georgia" pitchFamily="18" charset="0"/>
              </a:rPr>
              <a:t> «</a:t>
            </a:r>
            <a:r>
              <a:rPr lang="ru-RU" sz="2000" b="1" dirty="0" err="1" smtClean="0">
                <a:latin typeface="Georgia" pitchFamily="18" charset="0"/>
              </a:rPr>
              <a:t>кар’єра</a:t>
            </a:r>
            <a:r>
              <a:rPr lang="ru-RU" sz="2000" b="1" dirty="0" smtClean="0">
                <a:latin typeface="Georgia" pitchFamily="18" charset="0"/>
              </a:rPr>
              <a:t> медика – </a:t>
            </a:r>
            <a:r>
              <a:rPr lang="ru-RU" sz="2000" b="1" dirty="0" err="1" smtClean="0">
                <a:latin typeface="Georgia" pitchFamily="18" charset="0"/>
              </a:rPr>
              <a:t>вірний</a:t>
            </a:r>
            <a:r>
              <a:rPr lang="ru-RU" sz="2000" b="1" dirty="0" smtClean="0">
                <a:latin typeface="Georgia" pitchFamily="18" charset="0"/>
              </a:rPr>
              <a:t> шматок </a:t>
            </a:r>
            <a:r>
              <a:rPr lang="ru-RU" sz="2000" b="1" dirty="0" err="1" smtClean="0">
                <a:latin typeface="Georgia" pitchFamily="18" charset="0"/>
              </a:rPr>
              <a:t>хліба</a:t>
            </a:r>
            <a:r>
              <a:rPr lang="ru-RU" sz="2000" b="1" dirty="0" smtClean="0">
                <a:latin typeface="Georgia" pitchFamily="18" charset="0"/>
              </a:rPr>
              <a:t>».</a:t>
            </a:r>
            <a:endParaRPr lang="ru-RU" b="1" dirty="0">
              <a:latin typeface="Georgia" pitchFamily="18" charset="0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4143372" y="357166"/>
            <a:ext cx="28032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err="1" smtClean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Штутгарт</a:t>
            </a:r>
            <a:endParaRPr lang="uk-UA" sz="3200" b="1" dirty="0">
              <a:ln w="11430">
                <a:solidFill>
                  <a:srgbClr val="C00000"/>
                </a:solidFill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428596" y="4000504"/>
            <a:ext cx="392909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Georgia" pitchFamily="18" charset="0"/>
              </a:rPr>
              <a:t>13 </a:t>
            </a:r>
            <a:r>
              <a:rPr lang="ru-RU" b="1" dirty="0" err="1" smtClean="0">
                <a:latin typeface="Georgia" pitchFamily="18" charset="0"/>
              </a:rPr>
              <a:t>січня</a:t>
            </a:r>
            <a:r>
              <a:rPr lang="ru-RU" b="1" dirty="0" smtClean="0">
                <a:latin typeface="Georgia" pitchFamily="18" charset="0"/>
              </a:rPr>
              <a:t> 1782 </a:t>
            </a:r>
            <a:r>
              <a:rPr lang="ru-RU" b="1" dirty="0" err="1" smtClean="0">
                <a:latin typeface="Georgia" pitchFamily="18" charset="0"/>
              </a:rPr>
              <a:t>відбулася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прем’єра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драми</a:t>
            </a:r>
            <a:r>
              <a:rPr lang="ru-RU" b="1" dirty="0" smtClean="0">
                <a:latin typeface="Georgia" pitchFamily="18" charset="0"/>
              </a:rPr>
              <a:t> «</a:t>
            </a:r>
            <a:r>
              <a:rPr lang="ru-RU" b="1" dirty="0" err="1" smtClean="0">
                <a:latin typeface="Georgia" pitchFamily="18" charset="0"/>
              </a:rPr>
              <a:t>Розбійники</a:t>
            </a:r>
            <a:r>
              <a:rPr lang="ru-RU" b="1" dirty="0" smtClean="0">
                <a:latin typeface="Georgia" pitchFamily="18" charset="0"/>
              </a:rPr>
              <a:t>», яка </a:t>
            </a:r>
            <a:r>
              <a:rPr lang="ru-RU" b="1" dirty="0" err="1" smtClean="0">
                <a:latin typeface="Georgia" pitchFamily="18" charset="0"/>
              </a:rPr>
              <a:t>викликала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небувалий</a:t>
            </a:r>
            <a:r>
              <a:rPr lang="ru-RU" b="1" dirty="0" smtClean="0">
                <a:latin typeface="Georgia" pitchFamily="18" charset="0"/>
              </a:rPr>
              <a:t> захват </a:t>
            </a:r>
            <a:r>
              <a:rPr lang="ru-RU" b="1" dirty="0" err="1" smtClean="0">
                <a:latin typeface="Georgia" pitchFamily="18" charset="0"/>
              </a:rPr>
              <a:t>глядачів</a:t>
            </a:r>
            <a:r>
              <a:rPr lang="ru-RU" b="1" dirty="0" smtClean="0">
                <a:latin typeface="Georgia" pitchFamily="18" charset="0"/>
              </a:rPr>
              <a:t>. </a:t>
            </a:r>
          </a:p>
          <a:p>
            <a:r>
              <a:rPr lang="ru-RU" b="1" dirty="0" smtClean="0">
                <a:latin typeface="Georgia" pitchFamily="18" charset="0"/>
              </a:rPr>
              <a:t>  </a:t>
            </a:r>
            <a:r>
              <a:rPr lang="ru-RU" b="1" dirty="0" err="1" smtClean="0">
                <a:latin typeface="Georgia" pitchFamily="18" charset="0"/>
              </a:rPr>
              <a:t>Ім’я</a:t>
            </a:r>
            <a:r>
              <a:rPr lang="ru-RU" b="1" dirty="0" smtClean="0">
                <a:latin typeface="Georgia" pitchFamily="18" charset="0"/>
              </a:rPr>
              <a:t> Шиллера зазвучало по </a:t>
            </a:r>
            <a:r>
              <a:rPr lang="ru-RU" b="1" dirty="0" err="1" smtClean="0">
                <a:latin typeface="Georgia" pitchFamily="18" charset="0"/>
              </a:rPr>
              <a:t>всій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Німеччині</a:t>
            </a:r>
            <a:r>
              <a:rPr lang="ru-RU" b="1" dirty="0" smtClean="0">
                <a:latin typeface="Georgia" pitchFamily="18" charset="0"/>
              </a:rPr>
              <a:t>. </a:t>
            </a:r>
            <a:endParaRPr lang="ru-RU" b="1" dirty="0">
              <a:latin typeface="Georg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29124" y="5857892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 smtClean="0">
                <a:latin typeface="Georgia" pitchFamily="18" charset="0"/>
              </a:rPr>
              <a:t>Шиллер читає драму </a:t>
            </a:r>
            <a:r>
              <a:rPr lang="uk-UA" i="1" dirty="0" err="1" smtClean="0">
                <a:latin typeface="Georgia" pitchFamily="18" charset="0"/>
              </a:rPr>
              <a:t>“Розбійники”</a:t>
            </a:r>
            <a:endParaRPr lang="ru-RU" i="1" dirty="0">
              <a:latin typeface="Georgia" pitchFamily="18" charset="0"/>
            </a:endParaRPr>
          </a:p>
        </p:txBody>
      </p:sp>
      <p:pic>
        <p:nvPicPr>
          <p:cNvPr id="24579" name="Picture 3" descr="https://www.wikiplanet.click/imgw/Schiller_liest_die_R%C3%A4uber_vor.jpg"/>
          <p:cNvPicPr>
            <a:picLocks noChangeAspect="1" noChangeArrowheads="1"/>
          </p:cNvPicPr>
          <p:nvPr/>
        </p:nvPicPr>
        <p:blipFill>
          <a:blip r:embed="rId3"/>
          <a:srcRect r="15980"/>
          <a:stretch>
            <a:fillRect/>
          </a:stretch>
        </p:blipFill>
        <p:spPr bwMode="auto">
          <a:xfrm>
            <a:off x="4500562" y="3429000"/>
            <a:ext cx="4000528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russkiymir.ru/upload/medialibrary/380/3803e3be039e11d1dc025138d81f049d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9" y="428604"/>
            <a:ext cx="3929089" cy="5715040"/>
          </a:xfrm>
          <a:prstGeom prst="rect">
            <a:avLst/>
          </a:prstGeom>
          <a:noFill/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4286248" y="1071546"/>
            <a:ext cx="4500594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  У 1799 році Шиллер разом з Гете заснував </a:t>
            </a:r>
            <a:r>
              <a:rPr kumimoji="0" lang="uk-UA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Веймарський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театр, що здобув славу провідного театру Німеччини. </a:t>
            </a: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  Після переїзду до </a:t>
            </a:r>
            <a:r>
              <a:rPr kumimoji="0" lang="uk-UA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Веймара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Шиллер пише переважно поезії, зокрема балади: </a:t>
            </a:r>
            <a:r>
              <a:rPr kumimoji="0" lang="uk-UA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“</a:t>
            </a:r>
            <a:r>
              <a:rPr lang="uk-UA" sz="2000" b="1" dirty="0" err="1" smtClean="0">
                <a:latin typeface="Georgia" pitchFamily="18" charset="0"/>
              </a:rPr>
              <a:t>Івікові</a:t>
            </a:r>
            <a:r>
              <a:rPr lang="uk-UA" sz="2000" b="1" dirty="0" smtClean="0">
                <a:latin typeface="Georgia" pitchFamily="18" charset="0"/>
              </a:rPr>
              <a:t> </a:t>
            </a:r>
            <a:r>
              <a:rPr lang="uk-UA" sz="2000" b="1" dirty="0" err="1" smtClean="0">
                <a:latin typeface="Georgia" pitchFamily="18" charset="0"/>
              </a:rPr>
              <a:t>журавлі”</a:t>
            </a:r>
            <a:r>
              <a:rPr lang="uk-UA" sz="2000" b="1" dirty="0" smtClean="0">
                <a:latin typeface="Georgia" pitchFamily="18" charset="0"/>
              </a:rPr>
              <a:t>,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000" b="1" dirty="0" err="1" smtClean="0">
                <a:latin typeface="Georgia" pitchFamily="18" charset="0"/>
              </a:rPr>
              <a:t>“Полікратів</a:t>
            </a:r>
            <a:r>
              <a:rPr lang="uk-UA" sz="2000" b="1" dirty="0" smtClean="0">
                <a:latin typeface="Georgia" pitchFamily="18" charset="0"/>
              </a:rPr>
              <a:t> </a:t>
            </a:r>
            <a:r>
              <a:rPr lang="uk-UA" sz="2000" b="1" dirty="0" err="1" smtClean="0">
                <a:latin typeface="Georgia" pitchFamily="18" charset="0"/>
              </a:rPr>
              <a:t>перстень”</a:t>
            </a:r>
            <a:endParaRPr lang="uk-UA" sz="2000" b="1" dirty="0" smtClean="0">
              <a:latin typeface="Georgia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000" b="1" dirty="0" err="1" smtClean="0">
                <a:latin typeface="Georgia" pitchFamily="18" charset="0"/>
              </a:rPr>
              <a:t>“Рицар</a:t>
            </a:r>
            <a:r>
              <a:rPr lang="uk-UA" sz="2000" b="1" dirty="0" smtClean="0">
                <a:latin typeface="Georgia" pitchFamily="18" charset="0"/>
              </a:rPr>
              <a:t> </a:t>
            </a:r>
            <a:r>
              <a:rPr lang="uk-UA" sz="2000" b="1" dirty="0" err="1" smtClean="0">
                <a:latin typeface="Georgia" pitchFamily="18" charset="0"/>
              </a:rPr>
              <a:t>Тогенбург”</a:t>
            </a:r>
            <a:r>
              <a:rPr lang="uk-UA" sz="2000" b="1" dirty="0" smtClean="0">
                <a:latin typeface="Georgia" pitchFamily="18" charset="0"/>
              </a:rPr>
              <a:t>,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000" b="1" dirty="0" smtClean="0">
                <a:latin typeface="Georgia" pitchFamily="18" charset="0"/>
              </a:rPr>
              <a:t> </a:t>
            </a:r>
            <a:r>
              <a:rPr lang="uk-UA" sz="2000" b="1" dirty="0" err="1" smtClean="0">
                <a:latin typeface="Georgia" pitchFamily="18" charset="0"/>
              </a:rPr>
              <a:t>“Кубок”</a:t>
            </a:r>
            <a:r>
              <a:rPr lang="uk-UA" sz="2000" b="1" dirty="0" smtClean="0">
                <a:latin typeface="Georgia" pitchFamily="18" charset="0"/>
              </a:rPr>
              <a:t>,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000" b="1" dirty="0" smtClean="0">
                <a:latin typeface="Georgia" pitchFamily="18" charset="0"/>
              </a:rPr>
              <a:t> </a:t>
            </a:r>
            <a:r>
              <a:rPr lang="uk-UA" sz="2000" b="1" dirty="0" err="1" smtClean="0">
                <a:latin typeface="Georgia" pitchFamily="18" charset="0"/>
              </a:rPr>
              <a:t>“Нурець”</a:t>
            </a:r>
            <a:r>
              <a:rPr lang="uk-UA" sz="2000" b="1" dirty="0" smtClean="0">
                <a:latin typeface="Georgia" pitchFamily="18" charset="0"/>
              </a:rPr>
              <a:t>,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000" b="1" dirty="0" smtClean="0">
                <a:latin typeface="Georgia" pitchFamily="18" charset="0"/>
              </a:rPr>
              <a:t> </a:t>
            </a:r>
            <a:r>
              <a:rPr lang="uk-UA" sz="2000" b="1" dirty="0" err="1" smtClean="0">
                <a:latin typeface="Georgia" pitchFamily="18" charset="0"/>
              </a:rPr>
              <a:t>“Рукавичка”</a:t>
            </a:r>
            <a:r>
              <a:rPr lang="uk-UA" sz="2000" b="1" dirty="0" smtClean="0">
                <a:latin typeface="Georgia" pitchFamily="18" charset="0"/>
              </a:rPr>
              <a:t> </a:t>
            </a:r>
            <a:r>
              <a:rPr lang="uk-UA" sz="2000" b="1" dirty="0" smtClean="0">
                <a:solidFill>
                  <a:srgbClr val="000000"/>
                </a:solidFill>
                <a:latin typeface="Georgia" pitchFamily="18" charset="0"/>
                <a:cs typeface="Times New Roman" pitchFamily="18" charset="0"/>
              </a:rPr>
              <a:t>.</a:t>
            </a:r>
            <a:endParaRPr kumimoji="0" lang="uk-UA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4929190" y="357166"/>
            <a:ext cx="18694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b="1" dirty="0" err="1" smtClean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Веймар</a:t>
            </a:r>
            <a:endParaRPr lang="uk-UA" sz="3200" b="1" dirty="0">
              <a:ln w="11430">
                <a:solidFill>
                  <a:srgbClr val="C00000"/>
                </a:solidFill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16386" name="Picture 2" descr="D:\Мої документи\Плани і презентації. Зарубіжна література\7 клас\2.Билини і балади\Шиллер\ілюстрації\82571182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72330" y="3857628"/>
            <a:ext cx="1770505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3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3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3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3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3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3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3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3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3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3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3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3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3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3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3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63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3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3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3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63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357158" y="785794"/>
            <a:ext cx="75724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/>
              <a:t> </a:t>
            </a:r>
            <a:r>
              <a:rPr lang="uk-UA" sz="2000" b="1" dirty="0" smtClean="0">
                <a:latin typeface="Georgia" pitchFamily="18" charset="0"/>
              </a:rPr>
              <a:t>Сюжет балади «Рукавичка» запозичений </a:t>
            </a:r>
          </a:p>
          <a:p>
            <a:pPr algn="ctr"/>
            <a:r>
              <a:rPr lang="uk-UA" sz="2000" b="1" dirty="0" smtClean="0">
                <a:latin typeface="Georgia" pitchFamily="18" charset="0"/>
              </a:rPr>
              <a:t>із французької </a:t>
            </a:r>
            <a:r>
              <a:rPr lang="uk-UA" sz="2000" b="1" dirty="0" err="1" smtClean="0">
                <a:latin typeface="Georgia" pitchFamily="18" charset="0"/>
              </a:rPr>
              <a:t>хроніки</a:t>
            </a:r>
            <a:r>
              <a:rPr lang="uk-UA" sz="2000" b="1" dirty="0" smtClean="0">
                <a:latin typeface="Georgia" pitchFamily="18" charset="0"/>
              </a:rPr>
              <a:t> XVI ст. </a:t>
            </a:r>
          </a:p>
        </p:txBody>
      </p:sp>
      <p:pic>
        <p:nvPicPr>
          <p:cNvPr id="28673" name="Picture 1" descr="C:\Users\Админ\Pictures\v_bohon_fridrih_shiller_perchatka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2933954">
            <a:off x="319538" y="189482"/>
            <a:ext cx="1409878" cy="148910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кутник 6"/>
          <p:cNvSpPr/>
          <p:nvPr/>
        </p:nvSpPr>
        <p:spPr>
          <a:xfrm>
            <a:off x="2143108" y="214290"/>
            <a:ext cx="42578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 err="1" smtClean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“Рукавичка”</a:t>
            </a:r>
            <a:endParaRPr lang="uk-UA" sz="4000" b="1" i="1" dirty="0">
              <a:ln w="11430">
                <a:solidFill>
                  <a:srgbClr val="C00000"/>
                </a:solidFill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8" name="Picture 4" descr="3cba883a94b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2714620"/>
            <a:ext cx="2638828" cy="3500462"/>
          </a:xfrm>
          <a:prstGeom prst="rect">
            <a:avLst/>
          </a:prstGeom>
          <a:noFill/>
        </p:spPr>
      </p:pic>
      <p:sp>
        <p:nvSpPr>
          <p:cNvPr id="9" name="Прямокутник 8"/>
          <p:cNvSpPr/>
          <p:nvPr/>
        </p:nvSpPr>
        <p:spPr>
          <a:xfrm>
            <a:off x="428596" y="1500174"/>
            <a:ext cx="835824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latin typeface="Georgia" pitchFamily="18" charset="0"/>
              </a:rPr>
              <a:t>  «</a:t>
            </a:r>
            <a:r>
              <a:rPr lang="ru-RU" i="1" dirty="0" err="1" smtClean="0">
                <a:latin typeface="Georgia" pitchFamily="18" charset="0"/>
              </a:rPr>
              <a:t>Якось</a:t>
            </a:r>
            <a:r>
              <a:rPr lang="ru-RU" i="1" dirty="0" smtClean="0">
                <a:latin typeface="Georgia" pitchFamily="18" charset="0"/>
              </a:rPr>
              <a:t> король Франциск І разом </a:t>
            </a:r>
            <a:r>
              <a:rPr lang="ru-RU" i="1" dirty="0" err="1" smtClean="0">
                <a:latin typeface="Georgia" pitchFamily="18" charset="0"/>
              </a:rPr>
              <a:t>зі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err="1" smtClean="0">
                <a:latin typeface="Georgia" pitchFamily="18" charset="0"/>
              </a:rPr>
              <a:t>своїми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err="1" smtClean="0">
                <a:latin typeface="Georgia" pitchFamily="18" charset="0"/>
              </a:rPr>
              <a:t>придворними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err="1" smtClean="0">
                <a:latin typeface="Georgia" pitchFamily="18" charset="0"/>
              </a:rPr>
              <a:t>насолоджувався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err="1" smtClean="0">
                <a:latin typeface="Georgia" pitchFamily="18" charset="0"/>
              </a:rPr>
              <a:t>цькуванням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err="1" smtClean="0">
                <a:latin typeface="Georgia" pitchFamily="18" charset="0"/>
              </a:rPr>
              <a:t>левів</a:t>
            </a:r>
            <a:r>
              <a:rPr lang="ru-RU" i="1" dirty="0" smtClean="0">
                <a:latin typeface="Georgia" pitchFamily="18" charset="0"/>
              </a:rPr>
              <a:t>. </a:t>
            </a:r>
            <a:r>
              <a:rPr lang="ru-RU" i="1" dirty="0" err="1" smtClean="0">
                <a:latin typeface="Georgia" pitchFamily="18" charset="0"/>
              </a:rPr>
              <a:t>Раптом</a:t>
            </a:r>
            <a:r>
              <a:rPr lang="ru-RU" i="1" dirty="0" smtClean="0">
                <a:latin typeface="Georgia" pitchFamily="18" charset="0"/>
              </a:rPr>
              <a:t> у </a:t>
            </a:r>
            <a:r>
              <a:rPr lang="ru-RU" i="1" dirty="0" err="1" smtClean="0">
                <a:latin typeface="Georgia" pitchFamily="18" charset="0"/>
              </a:rPr>
              <a:t>самий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err="1" smtClean="0">
                <a:latin typeface="Georgia" pitchFamily="18" charset="0"/>
              </a:rPr>
              <a:t>розпал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err="1" smtClean="0">
                <a:latin typeface="Georgia" pitchFamily="18" charset="0"/>
              </a:rPr>
              <a:t>розваги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err="1" smtClean="0">
                <a:latin typeface="Georgia" pitchFamily="18" charset="0"/>
              </a:rPr>
              <a:t>коханка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err="1" smtClean="0">
                <a:latin typeface="Georgia" pitchFamily="18" charset="0"/>
              </a:rPr>
              <a:t>капітана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err="1" smtClean="0">
                <a:latin typeface="Georgia" pitchFamily="18" charset="0"/>
              </a:rPr>
              <a:t>шотландських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err="1" smtClean="0">
                <a:latin typeface="Georgia" pitchFamily="18" charset="0"/>
              </a:rPr>
              <a:t>гвардійців</a:t>
            </a:r>
            <a:r>
              <a:rPr lang="ru-RU" i="1" dirty="0" smtClean="0">
                <a:latin typeface="Georgia" pitchFamily="18" charset="0"/>
              </a:rPr>
              <a:t> Жоржа де </a:t>
            </a:r>
            <a:r>
              <a:rPr lang="ru-RU" i="1" dirty="0" err="1" smtClean="0">
                <a:latin typeface="Georgia" pitchFamily="18" charset="0"/>
              </a:rPr>
              <a:t>Лоржа</a:t>
            </a:r>
            <a:r>
              <a:rPr lang="ru-RU" i="1" dirty="0" smtClean="0">
                <a:latin typeface="Georgia" pitchFamily="18" charset="0"/>
              </a:rPr>
              <a:t> кинула в </a:t>
            </a:r>
            <a:r>
              <a:rPr lang="ru-RU" i="1" dirty="0" err="1" smtClean="0">
                <a:latin typeface="Georgia" pitchFamily="18" charset="0"/>
              </a:rPr>
              <a:t>рів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err="1" smtClean="0">
                <a:latin typeface="Georgia" pitchFamily="18" charset="0"/>
              </a:rPr>
              <a:t>із</a:t>
            </a:r>
            <a:r>
              <a:rPr lang="ru-RU" i="1" dirty="0" smtClean="0">
                <a:latin typeface="Georgia" pitchFamily="18" charset="0"/>
              </a:rPr>
              <a:t> левами свою </a:t>
            </a:r>
            <a:r>
              <a:rPr lang="ru-RU" i="1" dirty="0" smtClean="0">
                <a:latin typeface="Georgia" pitchFamily="18" charset="0"/>
              </a:rPr>
              <a:t>рукавичку </a:t>
            </a:r>
            <a:r>
              <a:rPr lang="ru-RU" i="1" dirty="0" err="1" smtClean="0">
                <a:latin typeface="Georgia" pitchFamily="18" charset="0"/>
              </a:rPr>
              <a:t>і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smtClean="0">
                <a:latin typeface="Georgia" pitchFamily="18" charset="0"/>
              </a:rPr>
              <a:t>попросила </a:t>
            </a:r>
            <a:r>
              <a:rPr lang="ru-RU" i="1" dirty="0" err="1" smtClean="0">
                <a:latin typeface="Georgia" pitchFamily="18" charset="0"/>
              </a:rPr>
              <a:t>його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err="1" smtClean="0">
                <a:latin typeface="Georgia" pitchFamily="18" charset="0"/>
              </a:rPr>
              <a:t>дістати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err="1" smtClean="0">
                <a:latin typeface="Georgia" pitchFamily="18" charset="0"/>
              </a:rPr>
              <a:t>звідти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err="1" smtClean="0">
                <a:latin typeface="Georgia" pitchFamily="18" charset="0"/>
              </a:rPr>
              <a:t>цю</a:t>
            </a:r>
            <a:r>
              <a:rPr lang="ru-RU" i="1" dirty="0" smtClean="0">
                <a:latin typeface="Georgia" pitchFamily="18" charset="0"/>
              </a:rPr>
              <a:t> рукавичку, </a:t>
            </a:r>
            <a:r>
              <a:rPr lang="ru-RU" i="1" dirty="0" err="1" smtClean="0">
                <a:latin typeface="Georgia" pitchFamily="18" charset="0"/>
              </a:rPr>
              <a:t>якщо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err="1" smtClean="0">
                <a:latin typeface="Georgia" pitchFamily="18" charset="0"/>
              </a:rPr>
              <a:t>він</a:t>
            </a:r>
            <a:r>
              <a:rPr lang="ru-RU" i="1" dirty="0" smtClean="0">
                <a:latin typeface="Georgia" pitchFamily="18" charset="0"/>
              </a:rPr>
              <a:t> любить </a:t>
            </a:r>
            <a:r>
              <a:rPr lang="ru-RU" i="1" dirty="0" err="1" smtClean="0">
                <a:latin typeface="Georgia" pitchFamily="18" charset="0"/>
              </a:rPr>
              <a:t>її</a:t>
            </a:r>
            <a:r>
              <a:rPr lang="ru-RU" i="1" dirty="0" smtClean="0">
                <a:latin typeface="Georgia" pitchFamily="18" charset="0"/>
              </a:rPr>
              <a:t> так  </a:t>
            </a:r>
            <a:r>
              <a:rPr lang="ru-RU" i="1" dirty="0" err="1" smtClean="0">
                <a:latin typeface="Georgia" pitchFamily="18" charset="0"/>
              </a:rPr>
              <a:t>палко</a:t>
            </a:r>
            <a:r>
              <a:rPr lang="ru-RU" i="1" dirty="0" smtClean="0">
                <a:latin typeface="Georgia" pitchFamily="18" charset="0"/>
              </a:rPr>
              <a:t> , як </a:t>
            </a:r>
            <a:r>
              <a:rPr lang="ru-RU" i="1" dirty="0" err="1" smtClean="0">
                <a:latin typeface="Georgia" pitchFamily="18" charset="0"/>
              </a:rPr>
              <a:t>каже</a:t>
            </a:r>
            <a:r>
              <a:rPr lang="ru-RU" i="1" dirty="0" smtClean="0">
                <a:latin typeface="Georgia" pitchFamily="18" charset="0"/>
              </a:rPr>
              <a:t> .</a:t>
            </a:r>
          </a:p>
          <a:p>
            <a:endParaRPr lang="ru-RU" i="1" dirty="0" smtClean="0">
              <a:latin typeface="Georgia" pitchFamily="18" charset="0"/>
            </a:endParaRPr>
          </a:p>
          <a:p>
            <a:r>
              <a:rPr lang="ru-RU" i="1" dirty="0" smtClean="0">
                <a:latin typeface="Georgia" pitchFamily="18" charset="0"/>
              </a:rPr>
              <a:t>  </a:t>
            </a:r>
            <a:endParaRPr lang="ru-RU" i="1" dirty="0">
              <a:latin typeface="Georgia" pitchFamily="18" charset="0"/>
            </a:endParaRPr>
          </a:p>
        </p:txBody>
      </p:sp>
      <p:sp>
        <p:nvSpPr>
          <p:cNvPr id="11" name="Прямокутник 10"/>
          <p:cNvSpPr/>
          <p:nvPr/>
        </p:nvSpPr>
        <p:spPr>
          <a:xfrm>
            <a:off x="428596" y="2857496"/>
            <a:ext cx="578647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latin typeface="Georgia" pitchFamily="18" charset="0"/>
              </a:rPr>
              <a:t>   Де </a:t>
            </a:r>
            <a:r>
              <a:rPr lang="ru-RU" i="1" dirty="0" err="1" smtClean="0">
                <a:latin typeface="Georgia" pitchFamily="18" charset="0"/>
              </a:rPr>
              <a:t>Лорж</a:t>
            </a:r>
            <a:r>
              <a:rPr lang="ru-RU" i="1" dirty="0" smtClean="0">
                <a:latin typeface="Georgia" pitchFamily="18" charset="0"/>
              </a:rPr>
              <a:t> обмотав  </a:t>
            </a:r>
            <a:r>
              <a:rPr lang="ru-RU" i="1" dirty="0" err="1" smtClean="0">
                <a:latin typeface="Georgia" pitchFamily="18" charset="0"/>
              </a:rPr>
              <a:t>ліву</a:t>
            </a:r>
            <a:r>
              <a:rPr lang="ru-RU" i="1" dirty="0" smtClean="0">
                <a:latin typeface="Georgia" pitchFamily="18" charset="0"/>
              </a:rPr>
              <a:t> руку </a:t>
            </a:r>
            <a:r>
              <a:rPr lang="ru-RU" i="1" dirty="0" err="1" smtClean="0">
                <a:latin typeface="Georgia" pitchFamily="18" charset="0"/>
              </a:rPr>
              <a:t>плащем</a:t>
            </a:r>
            <a:r>
              <a:rPr lang="ru-RU" i="1" dirty="0" smtClean="0">
                <a:latin typeface="Georgia" pitchFamily="18" charset="0"/>
              </a:rPr>
              <a:t>, взяв у праву руку свою шпагу </a:t>
            </a:r>
            <a:r>
              <a:rPr lang="ru-RU" i="1" dirty="0" err="1" smtClean="0">
                <a:latin typeface="Georgia" pitchFamily="18" charset="0"/>
              </a:rPr>
              <a:t>і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err="1" smtClean="0">
                <a:latin typeface="Georgia" pitchFamily="18" charset="0"/>
              </a:rPr>
              <a:t>спустився</a:t>
            </a:r>
            <a:r>
              <a:rPr lang="ru-RU" i="1" dirty="0" smtClean="0">
                <a:latin typeface="Georgia" pitchFamily="18" charset="0"/>
              </a:rPr>
              <a:t> до </a:t>
            </a:r>
            <a:r>
              <a:rPr lang="ru-RU" i="1" dirty="0" err="1" smtClean="0">
                <a:latin typeface="Georgia" pitchFamily="18" charset="0"/>
              </a:rPr>
              <a:t>левів</a:t>
            </a:r>
            <a:r>
              <a:rPr lang="ru-RU" i="1" dirty="0" smtClean="0">
                <a:latin typeface="Georgia" pitchFamily="18" charset="0"/>
              </a:rPr>
              <a:t>. </a:t>
            </a:r>
            <a:r>
              <a:rPr lang="ru-RU" i="1" dirty="0" err="1" smtClean="0">
                <a:latin typeface="Georgia" pitchFamily="18" charset="0"/>
              </a:rPr>
              <a:t>Розлючені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err="1" smtClean="0">
                <a:latin typeface="Georgia" pitchFamily="18" charset="0"/>
              </a:rPr>
              <a:t>звірі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err="1" smtClean="0">
                <a:latin typeface="Georgia" pitchFamily="18" charset="0"/>
              </a:rPr>
              <a:t>тільки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err="1" smtClean="0">
                <a:latin typeface="Georgia" pitchFamily="18" charset="0"/>
              </a:rPr>
              <a:t>гарчали</a:t>
            </a:r>
            <a:r>
              <a:rPr lang="ru-RU" i="1" dirty="0" smtClean="0">
                <a:latin typeface="Georgia" pitchFamily="18" charset="0"/>
              </a:rPr>
              <a:t> на </a:t>
            </a:r>
            <a:r>
              <a:rPr lang="ru-RU" i="1" dirty="0" err="1" smtClean="0">
                <a:latin typeface="Georgia" pitchFamily="18" charset="0"/>
              </a:rPr>
              <a:t>сміливця</a:t>
            </a:r>
            <a:r>
              <a:rPr lang="ru-RU" i="1" dirty="0" smtClean="0">
                <a:latin typeface="Georgia" pitchFamily="18" charset="0"/>
              </a:rPr>
              <a:t>, </a:t>
            </a:r>
            <a:r>
              <a:rPr lang="ru-RU" i="1" dirty="0" err="1" smtClean="0">
                <a:latin typeface="Georgia" pitchFamily="18" charset="0"/>
              </a:rPr>
              <a:t>але</a:t>
            </a:r>
            <a:r>
              <a:rPr lang="ru-RU" i="1" dirty="0" smtClean="0">
                <a:latin typeface="Georgia" pitchFamily="18" charset="0"/>
              </a:rPr>
              <a:t> не </a:t>
            </a:r>
            <a:r>
              <a:rPr lang="ru-RU" i="1" dirty="0" err="1" smtClean="0">
                <a:latin typeface="Georgia" pitchFamily="18" charset="0"/>
              </a:rPr>
              <a:t>наважились</a:t>
            </a:r>
            <a:r>
              <a:rPr lang="ru-RU" i="1" dirty="0" smtClean="0">
                <a:latin typeface="Georgia" pitchFamily="18" charset="0"/>
              </a:rPr>
              <a:t> напасти на </a:t>
            </a:r>
            <a:r>
              <a:rPr lang="ru-RU" i="1" dirty="0" err="1" smtClean="0">
                <a:latin typeface="Georgia" pitchFamily="18" charset="0"/>
              </a:rPr>
              <a:t>нього</a:t>
            </a:r>
            <a:r>
              <a:rPr lang="ru-RU" i="1" dirty="0" smtClean="0">
                <a:latin typeface="Georgia" pitchFamily="18" charset="0"/>
              </a:rPr>
              <a:t>. Де </a:t>
            </a:r>
            <a:r>
              <a:rPr lang="ru-RU" i="1" dirty="0" err="1" smtClean="0">
                <a:latin typeface="Georgia" pitchFamily="18" charset="0"/>
              </a:rPr>
              <a:t>Лорж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err="1" smtClean="0">
                <a:latin typeface="Georgia" pitchFamily="18" charset="0"/>
              </a:rPr>
              <a:t>підняв</a:t>
            </a:r>
            <a:r>
              <a:rPr lang="ru-RU" i="1" dirty="0" smtClean="0">
                <a:latin typeface="Georgia" pitchFamily="18" charset="0"/>
              </a:rPr>
              <a:t> рукавичку, </a:t>
            </a:r>
            <a:r>
              <a:rPr lang="ru-RU" i="1" dirty="0" err="1" smtClean="0">
                <a:latin typeface="Georgia" pitchFamily="18" charset="0"/>
              </a:rPr>
              <a:t>під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err="1" smtClean="0">
                <a:latin typeface="Georgia" pitchFamily="18" charset="0"/>
              </a:rPr>
              <a:t>схвальні</a:t>
            </a:r>
            <a:r>
              <a:rPr lang="ru-RU" i="1" dirty="0" smtClean="0">
                <a:latin typeface="Georgia" pitchFamily="18" charset="0"/>
              </a:rPr>
              <a:t> крики </a:t>
            </a:r>
            <a:r>
              <a:rPr lang="ru-RU" i="1" dirty="0" err="1" smtClean="0">
                <a:latin typeface="Georgia" pitchFamily="18" charset="0"/>
              </a:rPr>
              <a:t>і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err="1" smtClean="0">
                <a:latin typeface="Georgia" pitchFamily="18" charset="0"/>
              </a:rPr>
              <a:t>оплески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err="1" smtClean="0">
                <a:latin typeface="Georgia" pitchFamily="18" charset="0"/>
              </a:rPr>
              <a:t>глядачів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err="1" smtClean="0">
                <a:latin typeface="Georgia" pitchFamily="18" charset="0"/>
              </a:rPr>
              <a:t>повернувся</a:t>
            </a:r>
            <a:r>
              <a:rPr lang="ru-RU" i="1" dirty="0" smtClean="0">
                <a:latin typeface="Georgia" pitchFamily="18" charset="0"/>
              </a:rPr>
              <a:t> до </a:t>
            </a:r>
            <a:r>
              <a:rPr lang="ru-RU" i="1" dirty="0" err="1" smtClean="0">
                <a:latin typeface="Georgia" pitchFamily="18" charset="0"/>
              </a:rPr>
              <a:t>своєї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err="1" smtClean="0">
                <a:latin typeface="Georgia" pitchFamily="18" charset="0"/>
              </a:rPr>
              <a:t>дами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err="1" smtClean="0">
                <a:latin typeface="Georgia" pitchFamily="18" charset="0"/>
              </a:rPr>
              <a:t>і</a:t>
            </a:r>
            <a:r>
              <a:rPr lang="ru-RU" i="1" dirty="0" smtClean="0">
                <a:latin typeface="Georgia" pitchFamily="18" charset="0"/>
              </a:rPr>
              <a:t> вручив </a:t>
            </a:r>
            <a:r>
              <a:rPr lang="ru-RU" i="1" dirty="0" err="1" smtClean="0">
                <a:latin typeface="Georgia" pitchFamily="18" charset="0"/>
              </a:rPr>
              <a:t>їй</a:t>
            </a:r>
            <a:r>
              <a:rPr lang="ru-RU" i="1" dirty="0" smtClean="0">
                <a:latin typeface="Georgia" pitchFamily="18" charset="0"/>
              </a:rPr>
              <a:t> рукавичку.    </a:t>
            </a:r>
          </a:p>
          <a:p>
            <a:r>
              <a:rPr lang="ru-RU" i="1" dirty="0" smtClean="0">
                <a:latin typeface="Georgia" pitchFamily="18" charset="0"/>
              </a:rPr>
              <a:t>   Дама </a:t>
            </a:r>
            <a:r>
              <a:rPr lang="ru-RU" i="1" dirty="0" err="1" smtClean="0">
                <a:latin typeface="Georgia" pitchFamily="18" charset="0"/>
              </a:rPr>
              <a:t>цим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err="1" smtClean="0">
                <a:latin typeface="Georgia" pitchFamily="18" charset="0"/>
              </a:rPr>
              <a:t>учинком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err="1" smtClean="0">
                <a:latin typeface="Georgia" pitchFamily="18" charset="0"/>
              </a:rPr>
              <a:t>хотіла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err="1" smtClean="0">
                <a:latin typeface="Georgia" pitchFamily="18" charset="0"/>
              </a:rPr>
              <a:t>всім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err="1" smtClean="0">
                <a:latin typeface="Georgia" pitchFamily="18" charset="0"/>
              </a:rPr>
              <a:t>показати</a:t>
            </a:r>
            <a:r>
              <a:rPr lang="ru-RU" i="1" dirty="0" smtClean="0">
                <a:latin typeface="Georgia" pitchFamily="18" charset="0"/>
              </a:rPr>
              <a:t>, </a:t>
            </a:r>
            <a:r>
              <a:rPr lang="ru-RU" i="1" dirty="0" err="1" smtClean="0">
                <a:latin typeface="Georgia" pitchFamily="18" charset="0"/>
              </a:rPr>
              <a:t>наскільки</a:t>
            </a:r>
            <a:r>
              <a:rPr lang="ru-RU" i="1" dirty="0" smtClean="0">
                <a:latin typeface="Georgia" pitchFamily="18" charset="0"/>
              </a:rPr>
              <a:t> велика </a:t>
            </a:r>
            <a:r>
              <a:rPr lang="ru-RU" i="1" dirty="0" err="1" smtClean="0">
                <a:latin typeface="Georgia" pitchFamily="18" charset="0"/>
              </a:rPr>
              <a:t>її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err="1" smtClean="0">
                <a:latin typeface="Georgia" pitchFamily="18" charset="0"/>
              </a:rPr>
              <a:t>влада</a:t>
            </a:r>
            <a:r>
              <a:rPr lang="ru-RU" i="1" dirty="0" smtClean="0">
                <a:latin typeface="Georgia" pitchFamily="18" charset="0"/>
              </a:rPr>
              <a:t> над </a:t>
            </a:r>
            <a:r>
              <a:rPr lang="ru-RU" i="1" dirty="0" err="1" smtClean="0">
                <a:latin typeface="Georgia" pitchFamily="18" charset="0"/>
              </a:rPr>
              <a:t>своїм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err="1" smtClean="0">
                <a:latin typeface="Georgia" pitchFamily="18" charset="0"/>
              </a:rPr>
              <a:t>коханцем</a:t>
            </a:r>
            <a:r>
              <a:rPr lang="ru-RU" i="1" dirty="0" smtClean="0">
                <a:latin typeface="Georgia" pitchFamily="18" charset="0"/>
              </a:rPr>
              <a:t>, </a:t>
            </a:r>
            <a:r>
              <a:rPr lang="ru-RU" i="1" dirty="0" err="1" smtClean="0">
                <a:latin typeface="Georgia" pitchFamily="18" charset="0"/>
              </a:rPr>
              <a:t>але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err="1" smtClean="0">
                <a:latin typeface="Georgia" pitchFamily="18" charset="0"/>
              </a:rPr>
              <a:t>прорахувалась</a:t>
            </a:r>
            <a:r>
              <a:rPr lang="ru-RU" i="1" dirty="0" smtClean="0">
                <a:latin typeface="Georgia" pitchFamily="18" charset="0"/>
              </a:rPr>
              <a:t>, тому </a:t>
            </a:r>
            <a:r>
              <a:rPr lang="ru-RU" i="1" dirty="0" err="1" smtClean="0">
                <a:latin typeface="Georgia" pitchFamily="18" charset="0"/>
              </a:rPr>
              <a:t>що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err="1" smtClean="0">
                <a:latin typeface="Georgia" pitchFamily="18" charset="0"/>
              </a:rPr>
              <a:t>відтоді</a:t>
            </a:r>
            <a:r>
              <a:rPr lang="ru-RU" i="1" dirty="0" smtClean="0">
                <a:latin typeface="Georgia" pitchFamily="18" charset="0"/>
              </a:rPr>
              <a:t> пан де </a:t>
            </a:r>
            <a:r>
              <a:rPr lang="ru-RU" i="1" dirty="0" err="1" smtClean="0">
                <a:latin typeface="Georgia" pitchFamily="18" charset="0"/>
              </a:rPr>
              <a:t>Лорж</a:t>
            </a:r>
            <a:r>
              <a:rPr lang="ru-RU" i="1" dirty="0" smtClean="0">
                <a:latin typeface="Georgia" pitchFamily="18" charset="0"/>
              </a:rPr>
              <a:t> перестав </a:t>
            </a:r>
            <a:r>
              <a:rPr lang="ru-RU" i="1" dirty="0" err="1" smtClean="0">
                <a:latin typeface="Georgia" pitchFamily="18" charset="0"/>
              </a:rPr>
              <a:t>з</a:t>
            </a:r>
            <a:r>
              <a:rPr lang="ru-RU" i="1" dirty="0" smtClean="0">
                <a:latin typeface="Georgia" pitchFamily="18" charset="0"/>
              </a:rPr>
              <a:t> нею </a:t>
            </a:r>
            <a:r>
              <a:rPr lang="ru-RU" i="1" dirty="0" err="1" smtClean="0">
                <a:latin typeface="Georgia" pitchFamily="18" charset="0"/>
              </a:rPr>
              <a:t>зустрічатися</a:t>
            </a:r>
            <a:r>
              <a:rPr lang="ru-RU" i="1" dirty="0" smtClean="0">
                <a:latin typeface="Georgia" pitchFamily="18" charset="0"/>
              </a:rPr>
              <a:t>. </a:t>
            </a:r>
            <a:r>
              <a:rPr lang="ru-RU" i="1" dirty="0" err="1" smtClean="0">
                <a:latin typeface="Georgia" pitchFamily="18" charset="0"/>
              </a:rPr>
              <a:t>Дехто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err="1" smtClean="0">
                <a:latin typeface="Georgia" pitchFamily="18" charset="0"/>
              </a:rPr>
              <a:t>навіть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err="1" smtClean="0">
                <a:latin typeface="Georgia" pitchFamily="18" charset="0"/>
              </a:rPr>
              <a:t>стверджував</a:t>
            </a:r>
            <a:r>
              <a:rPr lang="ru-RU" i="1" dirty="0" smtClean="0">
                <a:latin typeface="Georgia" pitchFamily="18" charset="0"/>
              </a:rPr>
              <a:t>, </a:t>
            </a:r>
            <a:r>
              <a:rPr lang="ru-RU" i="1" dirty="0" err="1" smtClean="0">
                <a:latin typeface="Georgia" pitchFamily="18" charset="0"/>
              </a:rPr>
              <a:t>що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err="1" smtClean="0">
                <a:latin typeface="Georgia" pitchFamily="18" charset="0"/>
              </a:rPr>
              <a:t>він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err="1" smtClean="0">
                <a:latin typeface="Georgia" pitchFamily="18" charset="0"/>
              </a:rPr>
              <a:t>жбурнув</a:t>
            </a:r>
            <a:r>
              <a:rPr lang="ru-RU" i="1" dirty="0" smtClean="0">
                <a:latin typeface="Georgia" pitchFamily="18" charset="0"/>
              </a:rPr>
              <a:t> рукавичку </a:t>
            </a:r>
            <a:r>
              <a:rPr lang="ru-RU" i="1" dirty="0" err="1" smtClean="0">
                <a:latin typeface="Georgia" pitchFamily="18" charset="0"/>
              </a:rPr>
              <a:t>їй</a:t>
            </a:r>
            <a:r>
              <a:rPr lang="ru-RU" i="1" dirty="0" smtClean="0">
                <a:latin typeface="Georgia" pitchFamily="18" charset="0"/>
              </a:rPr>
              <a:t> в </a:t>
            </a:r>
            <a:r>
              <a:rPr lang="ru-RU" i="1" dirty="0" err="1" smtClean="0">
                <a:latin typeface="Georgia" pitchFamily="18" charset="0"/>
              </a:rPr>
              <a:t>обличчя</a:t>
            </a:r>
            <a:r>
              <a:rPr lang="ru-RU" i="1" dirty="0" smtClean="0">
                <a:latin typeface="Georgia" pitchFamily="18" charset="0"/>
              </a:rPr>
              <a:t>, </a:t>
            </a:r>
            <a:r>
              <a:rPr lang="ru-RU" i="1" dirty="0" err="1" smtClean="0">
                <a:latin typeface="Georgia" pitchFamily="18" charset="0"/>
              </a:rPr>
              <a:t>але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err="1" smtClean="0">
                <a:latin typeface="Georgia" pitchFamily="18" charset="0"/>
              </a:rPr>
              <a:t>це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err="1" smtClean="0">
                <a:latin typeface="Georgia" pitchFamily="18" charset="0"/>
              </a:rPr>
              <a:t>вже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err="1" smtClean="0">
                <a:latin typeface="Georgia" pitchFamily="18" charset="0"/>
              </a:rPr>
              <a:t>явне</a:t>
            </a:r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err="1" smtClean="0">
                <a:latin typeface="Georgia" pitchFamily="18" charset="0"/>
              </a:rPr>
              <a:t>перебільшення</a:t>
            </a:r>
            <a:r>
              <a:rPr lang="ru-RU" i="1" dirty="0" smtClean="0">
                <a:latin typeface="Georgia" pitchFamily="18" charset="0"/>
              </a:rPr>
              <a:t>».</a:t>
            </a:r>
          </a:p>
          <a:p>
            <a:r>
              <a:rPr lang="uk-UA" i="1" dirty="0" smtClean="0">
                <a:latin typeface="Georgia" pitchFamily="18" charset="0"/>
              </a:rPr>
              <a:t>                                                          </a:t>
            </a:r>
            <a:endParaRPr lang="ru-RU" i="1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143240" y="857232"/>
            <a:ext cx="5643602" cy="4473566"/>
          </a:xfrm>
        </p:spPr>
        <p:txBody>
          <a:bodyPr>
            <a:noAutofit/>
          </a:bodyPr>
          <a:lstStyle/>
          <a:p>
            <a:pPr eaLnBrk="1" hangingPunct="1"/>
            <a:r>
              <a:rPr lang="ru-RU" sz="2000" b="1" i="1" u="sng" dirty="0" err="1" smtClean="0">
                <a:solidFill>
                  <a:schemeClr val="tx1"/>
                </a:solidFill>
                <a:latin typeface="Georgia" pitchFamily="18" charset="0"/>
              </a:rPr>
              <a:t>Лицар</a:t>
            </a:r>
            <a:r>
              <a:rPr lang="ru-RU" sz="2000" b="1" dirty="0" smtClean="0">
                <a:solidFill>
                  <a:schemeClr val="tx1"/>
                </a:solidFill>
                <a:latin typeface="Georgia" pitchFamily="18" charset="0"/>
              </a:rPr>
              <a:t> –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це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 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мужній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,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сильний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,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вправний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воїн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,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що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дотримується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лицарської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 присяги, а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саме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: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щодня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слухати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обідню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, бути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безстрашним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,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відстоювати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католицьку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віру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,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охороняти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вдів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і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сиріт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,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відвідувати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турніри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тільки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заради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військових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вправ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,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шанобливо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служити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імператорові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 в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мирських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 справах,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жити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бездоганно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 перед Господом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і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 людьми,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боротись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проти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 зла, бути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щедрим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,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правдивим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,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дотримуватись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 слова,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любити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Батьківщину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. Для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лицаря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було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кілька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найважливіших</a:t>
            </a:r>
            <a:r>
              <a:rPr lang="ru-RU" sz="2000" b="1" i="1" dirty="0" smtClean="0">
                <a:solidFill>
                  <a:schemeClr val="tx1"/>
                </a:solidFill>
                <a:latin typeface="Georgia" pitchFamily="18" charset="0"/>
              </a:rPr>
              <a:t> речей – </a:t>
            </a:r>
            <a:r>
              <a:rPr lang="ru-RU" sz="2000" b="1" i="1" dirty="0" err="1" smtClean="0">
                <a:solidFill>
                  <a:schemeClr val="tx1"/>
                </a:solidFill>
                <a:latin typeface="Georgia" pitchFamily="18" charset="0"/>
              </a:rPr>
              <a:t>це</a:t>
            </a:r>
            <a:r>
              <a:rPr lang="ru-RU" sz="2000" b="1" i="1" dirty="0" smtClean="0">
                <a:solidFill>
                  <a:srgbClr val="0070C0"/>
                </a:solidFill>
                <a:latin typeface="Georgia" pitchFamily="18" charset="0"/>
              </a:rPr>
              <a:t> </a:t>
            </a:r>
            <a:r>
              <a:rPr lang="ru-RU" sz="2000" b="1" i="1" dirty="0" err="1" smtClean="0">
                <a:solidFill>
                  <a:srgbClr val="0070C0"/>
                </a:solidFill>
                <a:latin typeface="Georgia" pitchFamily="18" charset="0"/>
              </a:rPr>
              <a:t>віра</a:t>
            </a:r>
            <a:r>
              <a:rPr lang="ru-RU" sz="2000" b="1" i="1" dirty="0" smtClean="0">
                <a:solidFill>
                  <a:srgbClr val="0070C0"/>
                </a:solidFill>
                <a:latin typeface="Georgia" pitchFamily="18" charset="0"/>
              </a:rPr>
              <a:t>, честь, дама </a:t>
            </a:r>
            <a:r>
              <a:rPr lang="ru-RU" sz="2000" b="1" i="1" dirty="0" err="1" smtClean="0">
                <a:solidFill>
                  <a:srgbClr val="0070C0"/>
                </a:solidFill>
                <a:latin typeface="Georgia" pitchFamily="18" charset="0"/>
              </a:rPr>
              <a:t>серця</a:t>
            </a:r>
            <a:r>
              <a:rPr lang="ru-RU" sz="2000" b="1" i="1" dirty="0" smtClean="0">
                <a:solidFill>
                  <a:srgbClr val="0070C0"/>
                </a:solidFill>
                <a:latin typeface="Georgia" pitchFamily="18" charset="0"/>
              </a:rPr>
              <a:t>. </a:t>
            </a:r>
            <a:endParaRPr lang="ru-RU" sz="2000" i="1" dirty="0" smtClean="0">
              <a:solidFill>
                <a:srgbClr val="0070C0"/>
              </a:solidFill>
              <a:latin typeface="Georgia" pitchFamily="18" charset="0"/>
            </a:endParaRPr>
          </a:p>
        </p:txBody>
      </p:sp>
      <p:pic>
        <p:nvPicPr>
          <p:cNvPr id="29706" name="Picture 10" descr="C:\Users\Админ\Pictures\126504292_217774_4a0ea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5572140"/>
            <a:ext cx="2352665" cy="558028"/>
          </a:xfrm>
          <a:prstGeom prst="rect">
            <a:avLst/>
          </a:prstGeom>
          <a:noFill/>
        </p:spPr>
      </p:pic>
      <p:pic>
        <p:nvPicPr>
          <p:cNvPr id="29707" name="Picture 11" descr="C:\Users\Админ\Pictures\126461789_1_53df2391adc7553df2391adcb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571480"/>
            <a:ext cx="2643206" cy="2428892"/>
          </a:xfrm>
          <a:prstGeom prst="rect">
            <a:avLst/>
          </a:prstGeom>
          <a:noFill/>
        </p:spPr>
      </p:pic>
      <p:pic>
        <p:nvPicPr>
          <p:cNvPr id="9" name="Picture 1" descr="C:\Users\Админ\Pictures\126461792_482 (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3071810"/>
            <a:ext cx="2643206" cy="3143272"/>
          </a:xfrm>
          <a:prstGeom prst="rect">
            <a:avLst/>
          </a:prstGeom>
          <a:noFill/>
        </p:spPr>
      </p:pic>
      <p:sp>
        <p:nvSpPr>
          <p:cNvPr id="11" name="Прямокутник 10"/>
          <p:cNvSpPr/>
          <p:nvPr/>
        </p:nvSpPr>
        <p:spPr>
          <a:xfrm>
            <a:off x="3357554" y="285728"/>
            <a:ext cx="52149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Кодекс честі лицаря</a:t>
            </a:r>
            <a:endParaRPr lang="uk-UA" sz="3200" b="1" dirty="0">
              <a:ln w="11430">
                <a:solidFill>
                  <a:srgbClr val="C00000"/>
                </a:solidFill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1053</TotalTime>
  <Words>971</Words>
  <PresentationFormat>Екран (4:3)</PresentationFormat>
  <Paragraphs>86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Админ</cp:lastModifiedBy>
  <cp:revision>109</cp:revision>
  <dcterms:created xsi:type="dcterms:W3CDTF">2016-09-22T02:54:09Z</dcterms:created>
  <dcterms:modified xsi:type="dcterms:W3CDTF">2016-09-28T17:53:53Z</dcterms:modified>
</cp:coreProperties>
</file>