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5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3" r:id="rId2"/>
    <p:sldId id="281" r:id="rId3"/>
    <p:sldId id="282" r:id="rId4"/>
    <p:sldId id="283" r:id="rId5"/>
    <p:sldId id="300" r:id="rId6"/>
    <p:sldId id="278" r:id="rId7"/>
    <p:sldId id="284" r:id="rId8"/>
    <p:sldId id="295" r:id="rId9"/>
    <p:sldId id="285" r:id="rId10"/>
    <p:sldId id="298" r:id="rId11"/>
    <p:sldId id="297" r:id="rId12"/>
    <p:sldId id="286" r:id="rId13"/>
    <p:sldId id="301" r:id="rId14"/>
    <p:sldId id="287" r:id="rId15"/>
    <p:sldId id="302" r:id="rId16"/>
    <p:sldId id="288" r:id="rId17"/>
    <p:sldId id="303" r:id="rId18"/>
    <p:sldId id="289" r:id="rId19"/>
    <p:sldId id="290" r:id="rId20"/>
    <p:sldId id="304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0066"/>
    <a:srgbClr val="007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02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653D7-B969-4672-9F77-09B938042244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3CE98-3100-468C-BFB3-D6BDB4ACF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08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CE98-3100-468C-BFB3-D6BDB4ACF0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17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нжелика\Desktop\2\фоны рамки надписи\Фоны леса\фон 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90" y="255382"/>
            <a:ext cx="8606620" cy="63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нжелика\Desktop\Тома В лесу родилась елочка\3\отрисовки леса\7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2067" y="1796211"/>
            <a:ext cx="3240360" cy="29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нжелика\Desktop\Тома В лесу родилась елочка\3\отрисовки леса\71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53" y="4067017"/>
            <a:ext cx="3215686" cy="14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9505/134091466.df/0_cf381_1fa6cb5a_X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384376" cy="314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нжелика\Desktop\2\фоны рамки надписи\Фоны леса\фон 5.jpg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000" y="1368000"/>
            <a:ext cx="432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11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8141" y="280898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9513/134091466.df/0_cf383_7f284dac_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221088"/>
            <a:ext cx="2381250" cy="2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8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8141" y="280898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9110/134091466.df/0_cf386_b1c3479e_XL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127613"/>
            <a:ext cx="2723456" cy="24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Все\наборы\YvLena ну, погоди! новый год\ну погоди зима (44)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896" y="5229200"/>
            <a:ext cx="8615736" cy="1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 userDrawn="1"/>
        </p:nvGrpSpPr>
        <p:grpSpPr>
          <a:xfrm>
            <a:off x="194184" y="112846"/>
            <a:ext cx="8828654" cy="4492284"/>
            <a:chOff x="13657" y="-27586"/>
            <a:chExt cx="8828654" cy="4492284"/>
          </a:xfrm>
        </p:grpSpPr>
        <p:pic>
          <p:nvPicPr>
            <p:cNvPr id="9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13657" y="-27586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Все\наборы\YvLena МАМОНТЕНОК\приключения мамонтенка (16)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7757"/>
            <a:stretch/>
          </p:blipFill>
          <p:spPr bwMode="auto">
            <a:xfrm>
              <a:off x="4427984" y="0"/>
              <a:ext cx="4414327" cy="446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img-fotki.yandex.ru/get/9162/134091466.df/0_cf384_a50cfc83_L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41138"/>
            <a:ext cx="2232248" cy="25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Все\наборы\YvLena КЕША 1 часть\КЕША от YvLena часть 1 (20)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228" y="271669"/>
            <a:ext cx="1800200" cy="1800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nsportal.ru/user/33485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4000">
              <a:srgbClr val="85C2FF"/>
            </a:gs>
            <a:gs pos="67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gradFill flip="none" rotWithShape="1">
            <a:gsLst>
              <a:gs pos="2000">
                <a:srgbClr val="FF0000"/>
              </a:gs>
              <a:gs pos="99167">
                <a:srgbClr val="FF0000"/>
              </a:gs>
              <a:gs pos="26000">
                <a:srgbClr val="FFFF00"/>
              </a:gs>
              <a:gs pos="76000">
                <a:srgbClr val="FFFF00"/>
              </a:gs>
              <a:gs pos="51000">
                <a:srgbClr val="00B050"/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7262" y="6653235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FF99FF"/>
                </a:solidFill>
                <a:latin typeface="Monotype Corsiva" pitchFamily="66" charset="0"/>
              </a:rPr>
              <a:t>Матюшкина А.В</a:t>
            </a:r>
            <a:r>
              <a:rPr lang="ru-RU" sz="1000" dirty="0" smtClean="0">
                <a:solidFill>
                  <a:srgbClr val="FF0066"/>
                </a:solidFill>
                <a:latin typeface="Monotype Corsiva" pitchFamily="66" charset="0"/>
              </a:rPr>
              <a:t>. </a:t>
            </a:r>
            <a:r>
              <a:rPr lang="en-US" sz="1000" dirty="0" smtClean="0">
                <a:latin typeface="Monotype Corsiva" pitchFamily="66" charset="0"/>
                <a:hlinkClick r:id="rId13"/>
              </a:rPr>
              <a:t>http://nsportal.ru/user/33485</a:t>
            </a:r>
            <a:r>
              <a:rPr lang="ru-RU" sz="1000" dirty="0" smtClean="0">
                <a:latin typeface="Monotype Corsiva" pitchFamily="66" charset="0"/>
              </a:rPr>
              <a:t>  </a:t>
            </a:r>
            <a:endParaRPr lang="ru-RU" sz="1000" dirty="0"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1662" y="5517232"/>
            <a:ext cx="2550817" cy="936104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Мар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іна </a:t>
            </a:r>
            <a:b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Ірина Олександрівна           музичний керівник ДНЗ №2 «Росинка» м. Покровська 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4245" y="3789040"/>
            <a:ext cx="2386608" cy="2373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14570"/>
            <a:ext cx="3209822" cy="3791128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852">
            <a:off x="2286503" y="4714056"/>
            <a:ext cx="2797968" cy="20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4365104"/>
            <a:ext cx="1285801" cy="19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3" r="16872"/>
          <a:stretch/>
        </p:blipFill>
        <p:spPr>
          <a:xfrm>
            <a:off x="2679007" y="722141"/>
            <a:ext cx="4248472" cy="13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7781"/>
      </p:ext>
    </p:extLst>
  </p:cSld>
  <p:clrMapOvr>
    <a:masterClrMapping/>
  </p:clrMapOvr>
  <p:transition spd="slow"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620688"/>
            <a:ext cx="32403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 млинці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виходять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красивими, рум'яними й смачними, то наступний рік буде мирним і спокійним. В іншому випадку в будинок прийдуть біди і нещастя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Чим більше буде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напечено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млинці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тим багатшим буде врожай в новому році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 млинець пристав до сковороді, то в нинішньому році дівчина заміж не вийде, буде жити в батьківському домі.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5146"/>
            <a:ext cx="4896544" cy="31081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/>
          <a:stretch/>
        </p:blipFill>
        <p:spPr>
          <a:xfrm>
            <a:off x="2555776" y="3486776"/>
            <a:ext cx="3443227" cy="29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14531"/>
      </p:ext>
    </p:extLst>
  </p:cSld>
  <p:clrMapOvr>
    <a:masterClrMapping/>
  </p:clrMapOvr>
  <p:transition spd="slow"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332656"/>
            <a:ext cx="2448272" cy="12675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2808311" cy="525658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Щороку 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Масляної в  нашій країні припадає на різний час і відзначається рівно за тиждень до Великого Посту. 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Масові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народні </a:t>
            </a: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гулян ня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 пісні - головна ознака свята. </a:t>
            </a:r>
          </a:p>
          <a:p>
            <a:pPr marL="0" indent="0">
              <a:buNone/>
            </a:pP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 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традицією Масляна святкується тиждень. </a:t>
            </a:r>
            <a:endParaRPr lang="ru-RU" sz="5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Кожен 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Масляного 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тижня є </a:t>
            </a: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символічним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77" y="3429000"/>
            <a:ext cx="3416432" cy="3082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62" y="293691"/>
            <a:ext cx="5077009" cy="29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99880"/>
      </p:ext>
    </p:extLst>
  </p:cSld>
  <p:clrMapOvr>
    <a:masterClrMapping/>
  </p:clrMapOvr>
  <p:transition spd="slow"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528" y="388139"/>
            <a:ext cx="28083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Понеділок – 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«Гості»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день Масляної приймають гостей та печуть млинці. Колись у цей день прикрашали оселю солом'яний опудалом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08920"/>
            <a:ext cx="6025309" cy="3857184"/>
          </a:xfrm>
          <a:prstGeom prst="rect">
            <a:avLst/>
          </a:prstGeom>
        </p:spPr>
      </p:pic>
      <p:pic>
        <p:nvPicPr>
          <p:cNvPr id="6" name="Рисунок 5" descr="ÐÐ°ÑÐ»ÑÐ½Ð°. ÐÐ°ÑÐ¾Ð´Ð½Ñ ÑÑÐ°Ð´Ð¸ÑÑÑ ÑÐ° Ð·Ð²Ð¸ÑÐ°Ñ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42111"/>
            <a:ext cx="4361232" cy="200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464336"/>
            <a:ext cx="1285252" cy="764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90622"/>
            <a:ext cx="870347" cy="37599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908720"/>
            <a:ext cx="3168352" cy="345638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Вівторок – 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«Залицяння»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вівторок незаміжні дівчата влаштовували оглядини або ж йшли кататися з хлопцями на санях. 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2" y="260648"/>
            <a:ext cx="4762500" cy="360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2201"/>
          <a:stretch/>
        </p:blipFill>
        <p:spPr>
          <a:xfrm>
            <a:off x="395536" y="3356992"/>
            <a:ext cx="496855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741"/>
      </p:ext>
    </p:extLst>
  </p:cSld>
  <p:clrMapOvr>
    <a:masterClrMapping/>
  </p:clrMapOvr>
  <p:transition spd="slow"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9512" y="1382046"/>
            <a:ext cx="33123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Частування»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середу жінка кличе зятя та інших гостей на млинці. Кожна господарочка має свій особливий рецепт приготування млинців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1008"/>
            <a:ext cx="4124792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8640"/>
            <a:ext cx="4164832" cy="3123624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852936"/>
            <a:ext cx="2520280" cy="187220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28184" y="2996952"/>
            <a:ext cx="2664296" cy="18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 – 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«Гуляння»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 розпочинаються масові гуляння.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2" y="262233"/>
            <a:ext cx="4137500" cy="2804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40968"/>
            <a:ext cx="5217379" cy="3478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69" y="251704"/>
            <a:ext cx="4075051" cy="28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64666"/>
      </p:ext>
    </p:extLst>
  </p:cSld>
  <p:clrMapOvr>
    <a:masterClrMapping/>
  </p:clrMapOvr>
  <p:transition spd="slow">
    <p:newsfla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51520" y="520807"/>
            <a:ext cx="331236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П'ятниця – 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«Тещин день»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п'ятницю вже зять повинен кликати тещу на млинці. Вважається, що такий обряд сприятиме налагодженню стосунків у родині.</a:t>
            </a:r>
          </a:p>
          <a:p>
            <a:r>
              <a:rPr lang="ru-RU" sz="2400" dirty="0"/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060848"/>
            <a:ext cx="5472608" cy="434050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3960440" cy="280831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Субота – 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«Прощання із зимою»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суботу всі ходять 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гості, водять хороводи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з веселим настроєм проводжають зиму.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691122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0648"/>
            <a:ext cx="4832232" cy="3369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2" y="3573017"/>
            <a:ext cx="5785815" cy="29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8717"/>
      </p:ext>
    </p:extLst>
  </p:cSld>
  <p:clrMapOvr>
    <a:masterClrMapping/>
  </p:clrMapOvr>
  <p:transition spd="slow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476672"/>
            <a:ext cx="28803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Неділя – «Прощена»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завершується Прощеною неділею, коли треба забувати всі образи та усіх прощати. Ближче до вечора всі гуляння завершуються символічним спалюванням опудала.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 r="36992"/>
          <a:stretch/>
        </p:blipFill>
        <p:spPr>
          <a:xfrm flipH="1">
            <a:off x="3707904" y="332656"/>
            <a:ext cx="3240360" cy="2918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/>
          <a:stretch/>
        </p:blipFill>
        <p:spPr>
          <a:xfrm>
            <a:off x="3103307" y="3429000"/>
            <a:ext cx="5193165" cy="314973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29523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традицією Масляну потрібно провести багато і весело, не економлячи на частування. Загалом, якщо погано проведеш Масляну, що не повеселитися від душі, то весь рік будеш жити в тузі і смутку — така народна прикмета.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11280"/>
            <a:ext cx="5544616" cy="3308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4" r="11484"/>
          <a:stretch/>
        </p:blipFill>
        <p:spPr>
          <a:xfrm>
            <a:off x="3240630" y="345323"/>
            <a:ext cx="4050077" cy="290244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318714"/>
            <a:ext cx="288032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Масляна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українське свято на честь весняного пробудження природи. І дорослі і молодь катаються на санчатах, печуть смачні млинці і куштують їх просто на вулиці. Ці млинці - обрядова їжа, що символізує сонце.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ÐÐ°ÑÐ»ÑÐ½Ð°. ÐÐ°ÑÐ¾Ð´Ð½Ñ ÑÑÐ°Ð´Ð¸ÑÑÑ ÑÐ° Ð·Ð²Ð¸ÑÐ°Ñ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7762"/>
            <a:ext cx="3415581" cy="260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92" y="3452536"/>
            <a:ext cx="2915816" cy="314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06180"/>
            <a:ext cx="2921660" cy="2921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35" y="2417145"/>
            <a:ext cx="2847777" cy="4179128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радиції Масниці (convert-video-online.com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2388" y="476672"/>
            <a:ext cx="728205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069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628800"/>
            <a:ext cx="6696744" cy="1015663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relaxedInset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Дякуєм</a:t>
            </a:r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за увагу!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5896" y="2564904"/>
            <a:ext cx="3168352" cy="4082343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940152" y="867867"/>
            <a:ext cx="28083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9388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 зима і холод мають відступитися і дати місце весні і сонцю. Ще один символ свята - солом'яне опудало Зими. Його спалюють, щоб холод назавжди відступив і дав дорогу теплу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ÐÐ°ÑÐ»ÑÐ½Ð°. ÐÐ°ÑÐ¾Ð´Ð½Ñ ÑÑÐ°Ð´Ð¸ÑÑÑ ÑÐ° Ð·Ð²Ð¸ÑÐ°Ñ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372541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42387"/>
            <a:ext cx="4176464" cy="3075132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14943" y="879041"/>
            <a:ext cx="2456857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святом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Масляної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пов'язано багато різних прикмет, яких люди дотримуються і по сьогоднішній день.</a:t>
            </a:r>
          </a:p>
          <a:p>
            <a:r>
              <a:rPr lang="ru-RU" sz="2000" b="1" dirty="0"/>
              <a:t> </a:t>
            </a:r>
          </a:p>
          <a:p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29000"/>
            <a:ext cx="4390317" cy="31064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17377"/>
          <a:stretch/>
        </p:blipFill>
        <p:spPr>
          <a:xfrm>
            <a:off x="2611049" y="292658"/>
            <a:ext cx="3456385" cy="2963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1556792"/>
            <a:ext cx="2032958" cy="2131953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932040" y="1250828"/>
            <a:ext cx="396044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якщо на Масляну погода не радує своєю теплотою, а, навпаки, присутні морози і ллє дощ, то весна обов'язково порадує гарною погодою.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на масляну тиждень на вулиці багато бурульок, то попередній рік буде врожайним.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у цей тиждень йдуть дощі, то навесні і влітку очікуйте багато грибів.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Буває, що на Масляну різко вдаряють морози. Це знак того, що літо буде ласкаве, привітне, без посухи.</a:t>
            </a:r>
          </a:p>
          <a:p>
            <a:r>
              <a:rPr lang="ru-RU" sz="2000" b="1" dirty="0"/>
              <a:t> </a:t>
            </a:r>
          </a:p>
          <a:p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05064"/>
            <a:ext cx="2376264" cy="2516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3555221" cy="35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9355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1641619"/>
            <a:ext cx="252028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Масляну закликають до повернення з вирію перелітних птахів, дуючи в свистульки.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Ще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за народним звичаєм билися личаками (українськими лаптями)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тим самим кваплячи прихід тепла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/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17032"/>
            <a:ext cx="3758724" cy="2565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r="22396"/>
          <a:stretch/>
        </p:blipFill>
        <p:spPr>
          <a:xfrm>
            <a:off x="6516216" y="1052736"/>
            <a:ext cx="2394692" cy="3106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48" y="476672"/>
            <a:ext cx="3753206" cy="27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7421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156176" y="1720696"/>
            <a:ext cx="280831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9388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Одне з найулюбленіших розваг в Масляну — це гойдалки, їх теж не обійшли стороною прикмети: чим вище злетиш на гойдалках, тим багатшим буде урожай.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indent="179388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Катання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гірок також було зі змістом: чим далі прокотитися, тим краще виросте льон, довше, ніж у сусідів.</a:t>
            </a:r>
          </a:p>
          <a:p>
            <a:pPr marL="0" marR="0" lvl="0" indent="17938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99495"/>
            <a:ext cx="3384376" cy="2989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" y="404664"/>
            <a:ext cx="5832648" cy="2990421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33" y="1628800"/>
            <a:ext cx="3094031" cy="26642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прикмети Масляної, звичайно ж, пов’язані з головним символом свята — млинцями. Протягом усієї масляного тижня належить пекти млинці.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3" y="4437112"/>
            <a:ext cx="3238047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2373318" cy="2936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37" y="4763375"/>
            <a:ext cx="2713937" cy="16791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/>
          <a:stretch/>
        </p:blipFill>
        <p:spPr>
          <a:xfrm>
            <a:off x="3220118" y="1304716"/>
            <a:ext cx="3361776" cy="33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12480"/>
      </p:ext>
    </p:extLst>
  </p:cSld>
  <p:clrMapOvr>
    <a:masterClrMapping/>
  </p:clrMapOvr>
  <p:transition spd="slow">
    <p:newsfla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64088" y="1748712"/>
            <a:ext cx="3600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Перша порція млинців п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ризначається для поминання померлих.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Іноді ці млинеці віддають жебракам, щоб і вони поминали померлих близьких людей.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порцію млинців теж не можна їсти. Її потрібно віддати сиротам, бездомним людям. Тоді ваше молоде покоління буде здоровим і щасливим, а ваше життя стане безтурботним і спокійним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44524"/>
            <a:ext cx="3319836" cy="3294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5"/>
          <a:stretch/>
        </p:blipFill>
        <p:spPr>
          <a:xfrm>
            <a:off x="395536" y="332656"/>
            <a:ext cx="5112568" cy="3143166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масленица -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масленица - копия</Template>
  <TotalTime>1432</TotalTime>
  <Words>439</Words>
  <Application>Microsoft Office PowerPoint</Application>
  <PresentationFormat>Экран (4:3)</PresentationFormat>
  <Paragraphs>48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шаблон масленица - копия</vt:lpstr>
      <vt:lpstr>Автор: Маріна  Ірина Олександрівна           музичний керівник ДНЗ №2 «Росинка» м. Покровська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Найважливіші прикмети Масляної, звичайно ж, пов’язані з головним символом свята — млинцями. Протягом усієї масляного тижня належить пекти млинці.  </vt:lpstr>
      <vt:lpstr>Презентация PowerPoint</vt:lpstr>
      <vt:lpstr>Презентация PowerPoint</vt:lpstr>
      <vt:lpstr>Презентация PowerPoint</vt:lpstr>
      <vt:lpstr>Презентация PowerPoint</vt:lpstr>
      <vt:lpstr>Вівторок –  «Залицяння»  у вівторок незаміжні дівчата влаштовували оглядини або ж йшли кататися з хлопцями на санях.   </vt:lpstr>
      <vt:lpstr>Презентация PowerPoint</vt:lpstr>
      <vt:lpstr>Презентация PowerPoint</vt:lpstr>
      <vt:lpstr>Презентация PowerPoint</vt:lpstr>
      <vt:lpstr>Субота –  «Прощання із зимою»  у суботу всі ходять у гості, водять хороводи та з веселим настроєм проводжають зиму. 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1-Б</cp:lastModifiedBy>
  <cp:revision>80</cp:revision>
  <dcterms:created xsi:type="dcterms:W3CDTF">2014-02-24T16:21:22Z</dcterms:created>
  <dcterms:modified xsi:type="dcterms:W3CDTF">2020-02-26T10:24:39Z</dcterms:modified>
</cp:coreProperties>
</file>