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4" r:id="rId1"/>
  </p:sldMasterIdLst>
  <p:notesMasterIdLst>
    <p:notesMasterId r:id="rId20"/>
  </p:notesMasterIdLst>
  <p:handoutMasterIdLst>
    <p:handoutMasterId r:id="rId21"/>
  </p:handoutMasterIdLst>
  <p:sldIdLst>
    <p:sldId id="279" r:id="rId2"/>
    <p:sldId id="298" r:id="rId3"/>
    <p:sldId id="278" r:id="rId4"/>
    <p:sldId id="294" r:id="rId5"/>
    <p:sldId id="296" r:id="rId6"/>
    <p:sldId id="297" r:id="rId7"/>
    <p:sldId id="299" r:id="rId8"/>
    <p:sldId id="277" r:id="rId9"/>
    <p:sldId id="258" r:id="rId10"/>
    <p:sldId id="292" r:id="rId11"/>
    <p:sldId id="293" r:id="rId12"/>
    <p:sldId id="295" r:id="rId13"/>
    <p:sldId id="259" r:id="rId14"/>
    <p:sldId id="261" r:id="rId15"/>
    <p:sldId id="290" r:id="rId16"/>
    <p:sldId id="300" r:id="rId17"/>
    <p:sldId id="301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3" Type="http://schemas.openxmlformats.org/officeDocument/2006/relationships/image" Target="../media/image5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2" Type="http://schemas.openxmlformats.org/officeDocument/2006/relationships/image" Target="../media/image4.wmf"/><Relationship Id="rId16" Type="http://schemas.openxmlformats.org/officeDocument/2006/relationships/image" Target="../media/image29.wmf"/><Relationship Id="rId1" Type="http://schemas.openxmlformats.org/officeDocument/2006/relationships/image" Target="../media/image3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5" Type="http://schemas.openxmlformats.org/officeDocument/2006/relationships/image" Target="../media/image2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Relationship Id="rId1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5F357C0-205D-4AC7-BBE7-97BC994488AF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8F27249-00FE-4253-B497-85C125076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272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40F3E67-18AB-485F-8F49-BA6E4F474EEC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EAED09-66D0-4ECC-AEC7-184639286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18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fld id="{A6E8DECF-E096-4165-A3B2-7EB2822711D8}" type="slidenum">
              <a:rPr lang="ru-RU" smtClean="0"/>
              <a:pPr eaLnBrk="1" hangingPunct="1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1F6060-E2D7-47F1-826E-605F0B4AACB5}" type="datetimeFigureOut">
              <a:rPr lang="ru-RU" smtClean="0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A1B70C71-0924-4B32-975B-56FFA83885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3416908"/>
      </p:ext>
    </p:extLst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045D6-D9D3-416A-8CF0-B9201D57C2E8}" type="datetimeFigureOut">
              <a:rPr lang="ru-RU" smtClean="0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12829-9F24-45BE-BA2D-A968C79078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9279920"/>
      </p:ext>
    </p:extLst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B5DE7C-E685-45BF-BE25-55B35B4F978B}" type="datetimeFigureOut">
              <a:rPr lang="ru-RU" smtClean="0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CF122-ABE2-4BAF-840A-633054930B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0847907"/>
      </p:ext>
    </p:extLst>
  </p:cSld>
  <p:clrMapOvr>
    <a:masterClrMapping/>
  </p:clrMapOvr>
  <p:transition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328302-A221-4E0E-BB00-30E28A511914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957559-9404-47F2-B505-74E4E25CDBD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B575FDC-D545-4CC4-AD41-272D998F323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276FFC8-B3FB-4AB6-B20E-DA15198D3E8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D7B55D1-8C74-4FBC-89CD-876F86877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5D53070-ACDB-40CD-AB1A-3A56197293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5C7DE062-9B77-4B83-9CA9-6741D77BE6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33B1347-7B0D-4208-812C-F3B8472406E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xmlns="" id="{84B6F641-E330-414F-BA68-93044545402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783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66A76C2B-ED28-4F29-AA50-C4F58AD615A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B944695-18EF-4355-A821-14919DF9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C203A13-A7F2-4D9D-8359-E795EB49D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82C2917-A2FF-4805-87D6-2D435397D0A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E479D38-856D-4772-9CD7-5A5B395AEB2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7873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FD9701-3965-470F-8A14-A13FC11B1162}" type="datetimeFigureOut">
              <a:rPr lang="ru-RU" smtClean="0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7B04D-B22A-45C7-8CB7-213AE7AB20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0797583"/>
      </p:ext>
    </p:extLst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1CAEF1-01C7-4290-A39E-A1A42BEF2530}" type="datetimeFigureOut">
              <a:rPr lang="ru-RU" smtClean="0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5F3B7-7EDE-4DEB-881B-B03D56F679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1631497"/>
      </p:ext>
    </p:extLst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106943-7263-44D1-98E9-91E42B8EC4BD}" type="datetimeFigureOut">
              <a:rPr lang="ru-RU" smtClean="0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074C0-0E51-4E8C-9885-91A51A03D2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9807657"/>
      </p:ext>
    </p:extLst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F561F3-68CB-4530-A357-AB937E72172C}" type="datetimeFigureOut">
              <a:rPr lang="ru-RU" smtClean="0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E5666-5EF6-4684-9639-16C69935E2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0070050"/>
      </p:ext>
    </p:extLst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88B547-0319-423F-9909-7F798F61FC5B}" type="datetimeFigureOut">
              <a:rPr lang="ru-RU" smtClean="0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65562-8C65-4FEA-AEFA-BDCA6DEADB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9237991"/>
      </p:ext>
    </p:extLst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04741-5D43-4CDB-AA82-B6F97F337952}" type="datetimeFigureOut">
              <a:rPr lang="ru-RU" smtClean="0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E98EE-CF1C-4275-AB54-837E7CBBBE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624035"/>
      </p:ext>
    </p:extLst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A4772-6737-4C94-86DD-AC22D2727ACB}" type="datetimeFigureOut">
              <a:rPr lang="ru-RU" smtClean="0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4D52A-0505-4CC8-B37D-9A3BA0AD0C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8041354"/>
      </p:ext>
    </p:extLst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EC5ACDF-2BA9-4D11-8FA1-09BEE11A5948}" type="datetimeFigureOut">
              <a:rPr lang="ru-RU" smtClean="0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18187-9D82-4313-A2D3-691618615C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4006780"/>
      </p:ext>
    </p:extLst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528065-E76C-4F1D-ACD4-C976363DFE39}" type="datetimeFigureOut">
              <a:rPr lang="ru-RU" smtClean="0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443C5BF-4BF5-4727-A808-79DB502EBE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79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</p:sldLayoutIdLst>
  <p:transition>
    <p:checker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stek.org.tr/dosyalar/dokumanlar/678/basindabiz/27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gif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Relationship Id="rId1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4.bin"/><Relationship Id="rId18" Type="http://schemas.openxmlformats.org/officeDocument/2006/relationships/oleObject" Target="../embeddings/oleObject18.bin"/><Relationship Id="rId3" Type="http://schemas.openxmlformats.org/officeDocument/2006/relationships/oleObject" Target="../embeddings/oleObject6.bin"/><Relationship Id="rId21" Type="http://schemas.openxmlformats.org/officeDocument/2006/relationships/image" Target="../media/image31.wmf"/><Relationship Id="rId7" Type="http://schemas.openxmlformats.org/officeDocument/2006/relationships/image" Target="../media/image9.png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6.bin"/><Relationship Id="rId23" Type="http://schemas.openxmlformats.org/officeDocument/2006/relationships/image" Target="../media/image16.wmf"/><Relationship Id="rId10" Type="http://schemas.openxmlformats.org/officeDocument/2006/relationships/oleObject" Target="../embeddings/oleObject11.bin"/><Relationship Id="rId19" Type="http://schemas.openxmlformats.org/officeDocument/2006/relationships/oleObject" Target="../embeddings/oleObject19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2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ТЕМА УРОКУ</a:t>
            </a:r>
            <a:endParaRPr lang="ru-RU" sz="4400" b="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err="1">
                <a:solidFill>
                  <a:srgbClr val="0070C0"/>
                </a:solidFill>
              </a:rPr>
              <a:t>Визначте</a:t>
            </a:r>
            <a:r>
              <a:rPr lang="ru-RU" sz="3200" dirty="0">
                <a:solidFill>
                  <a:srgbClr val="0070C0"/>
                </a:solidFill>
              </a:rPr>
              <a:t> тему уроку за </a:t>
            </a:r>
            <a:r>
              <a:rPr lang="ru-RU" sz="3200" dirty="0" err="1">
                <a:solidFill>
                  <a:srgbClr val="0070C0"/>
                </a:solidFill>
              </a:rPr>
              <a:t>допомогою</a:t>
            </a:r>
            <a:r>
              <a:rPr lang="ru-RU" sz="3200" dirty="0">
                <a:solidFill>
                  <a:srgbClr val="0070C0"/>
                </a:solidFill>
              </a:rPr>
              <a:t>  анаграммы:</a:t>
            </a:r>
          </a:p>
          <a:p>
            <a:r>
              <a:rPr lang="ru-RU" sz="3200" dirty="0">
                <a:solidFill>
                  <a:srgbClr val="0070C0"/>
                </a:solidFill>
              </a:rPr>
              <a:t>ИМФИРАГОЛ АТ ХЇ ІТСОВИТСАЛВ</a:t>
            </a:r>
          </a:p>
          <a:p>
            <a:r>
              <a:rPr lang="uk-UA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Правильна відповідь – 1 бал</a:t>
            </a:r>
          </a:p>
          <a:p>
            <a:r>
              <a:rPr lang="uk-UA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Неправильна – 0 балів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а 1 из 64000">
            <a:hlinkClick r:id="rId2"/>
            <a:extLst>
              <a:ext uri="{FF2B5EF4-FFF2-40B4-BE49-F238E27FC236}">
                <a16:creationId xmlns:a16="http://schemas.microsoft.com/office/drawing/2014/main" xmlns="" id="{E3D000E4-2A14-4C11-985C-554D6970D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4932" y="-50715"/>
            <a:ext cx="2003087" cy="1442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C8DED6-0EF2-4CDC-ABEA-01F1B75C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6DC263-3BC1-4ABB-B4AC-505D76E4E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538BE12-5AAE-4CF4-B7D8-90C26AA9E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9166" y="260648"/>
            <a:ext cx="7122368" cy="53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5436566"/>
      </p:ext>
    </p:extLst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FC7251-11B2-4F7B-AF1C-89FF5422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Презентація на тему «Логарифми» - Слайд #4">
            <a:extLst>
              <a:ext uri="{FF2B5EF4-FFF2-40B4-BE49-F238E27FC236}">
                <a16:creationId xmlns:a16="http://schemas.microsoft.com/office/drawing/2014/main" xmlns="" id="{B7804ED9-4DE4-4015-8FDD-6CB5E80D99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491" y="804520"/>
            <a:ext cx="7200800" cy="448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6201140"/>
      </p:ext>
    </p:extLst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1D9CE1-8BA3-4C20-9C3F-48E61F00D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Презентація на тему «Логарифми» - Слайд #5">
            <a:extLst>
              <a:ext uri="{FF2B5EF4-FFF2-40B4-BE49-F238E27FC236}">
                <a16:creationId xmlns:a16="http://schemas.microsoft.com/office/drawing/2014/main" xmlns="" id="{CC1FACD6-1819-459F-B850-B2057360BF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465" y="548680"/>
            <a:ext cx="6705393" cy="49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1620680"/>
      </p:ext>
    </p:extLst>
  </p:cSld>
  <p:clrMapOvr>
    <a:masterClrMapping/>
  </p:clrMapOvr>
  <p:transition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000125" y="571500"/>
            <a:ext cx="378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304925" algn="l"/>
                <a:tab pos="1349375" algn="l"/>
                <a:tab pos="1371600" algn="l"/>
                <a:tab pos="1798638" algn="l"/>
                <a:tab pos="2247900" algn="l"/>
                <a:tab pos="3152775" algn="l"/>
              </a:tabLst>
            </a:pPr>
            <a:r>
              <a:rPr lang="kk-KZ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Обчисліть усно:</a:t>
            </a:r>
            <a:endParaRPr lang="kk-KZ" sz="2400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2291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14750"/>
            <a:ext cx="1571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6188"/>
            <a:ext cx="1571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2295" name="Rectangle 17"/>
          <p:cNvSpPr>
            <a:spLocks noChangeArrowheads="1"/>
          </p:cNvSpPr>
          <p:nvPr/>
        </p:nvSpPr>
        <p:spPr bwMode="auto">
          <a:xfrm>
            <a:off x="428625" y="10715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2296" name="Rectangle 19"/>
          <p:cNvSpPr>
            <a:spLocks noChangeArrowheads="1"/>
          </p:cNvSpPr>
          <p:nvPr/>
        </p:nvSpPr>
        <p:spPr bwMode="auto">
          <a:xfrm>
            <a:off x="0" y="20716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2297" name="Rectangle 20"/>
          <p:cNvSpPr>
            <a:spLocks noChangeArrowheads="1"/>
          </p:cNvSpPr>
          <p:nvPr/>
        </p:nvSpPr>
        <p:spPr bwMode="auto">
          <a:xfrm>
            <a:off x="457200" y="30384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2298" name="Rectangle 21"/>
          <p:cNvSpPr>
            <a:spLocks noChangeArrowheads="1"/>
          </p:cNvSpPr>
          <p:nvPr/>
        </p:nvSpPr>
        <p:spPr bwMode="auto">
          <a:xfrm>
            <a:off x="457200" y="3733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2299" name="Rectangle 22"/>
          <p:cNvSpPr>
            <a:spLocks noChangeArrowheads="1"/>
          </p:cNvSpPr>
          <p:nvPr/>
        </p:nvSpPr>
        <p:spPr bwMode="auto">
          <a:xfrm>
            <a:off x="457200" y="44386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2300" name="Rectangle 23"/>
          <p:cNvSpPr>
            <a:spLocks noChangeArrowheads="1"/>
          </p:cNvSpPr>
          <p:nvPr/>
        </p:nvSpPr>
        <p:spPr bwMode="auto">
          <a:xfrm>
            <a:off x="4214813" y="5214938"/>
            <a:ext cx="4929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2301" name="Rectangle 24"/>
          <p:cNvSpPr>
            <a:spLocks noChangeArrowheads="1"/>
          </p:cNvSpPr>
          <p:nvPr/>
        </p:nvSpPr>
        <p:spPr bwMode="auto">
          <a:xfrm>
            <a:off x="457200" y="58769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12302" name="Picture 2" descr="F:\документы 2009\обл конкурс 2009\Gif\LETTE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072063"/>
            <a:ext cx="1558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3" name="Group 26"/>
          <p:cNvGrpSpPr>
            <a:grpSpLocks/>
          </p:cNvGrpSpPr>
          <p:nvPr/>
        </p:nvGrpSpPr>
        <p:grpSpPr bwMode="auto">
          <a:xfrm>
            <a:off x="0" y="-42863"/>
            <a:ext cx="9144000" cy="6900863"/>
            <a:chOff x="0" y="-17"/>
            <a:chExt cx="5783" cy="4342"/>
          </a:xfrm>
        </p:grpSpPr>
        <p:grpSp>
          <p:nvGrpSpPr>
            <p:cNvPr id="12329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2331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32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33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330" name="Picture 31" descr="пгшлпгш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4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05" name="Picture 3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85938"/>
            <a:ext cx="16430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6" name="Rectangle 34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-90488" algn="l"/>
              </a:tabLst>
            </a:pPr>
            <a:endParaRPr lang="ru-RU"/>
          </a:p>
        </p:txBody>
      </p:sp>
      <p:sp>
        <p:nvSpPr>
          <p:cNvPr id="12307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08" name="Picture 3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2428875"/>
            <a:ext cx="1571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9" name="Rectangle 37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2310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11" name="Picture 3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71813"/>
            <a:ext cx="15716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2" name="Rectangle 40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2313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14" name="Picture 4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4429125"/>
            <a:ext cx="15716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5" name="Rectangle 43"/>
          <p:cNvSpPr>
            <a:spLocks noChangeArrowheads="1"/>
          </p:cNvSpPr>
          <p:nvPr/>
        </p:nvSpPr>
        <p:spPr bwMode="auto">
          <a:xfrm>
            <a:off x="457200" y="7143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2316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17" name="Picture 4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5214938"/>
            <a:ext cx="15716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8" name="Rectangle 46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2319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20" name="Picture 4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4500"/>
            <a:ext cx="16430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1" name="Rectangle 49"/>
          <p:cNvSpPr>
            <a:spLocks noChangeArrowheads="1"/>
          </p:cNvSpPr>
          <p:nvPr/>
        </p:nvSpPr>
        <p:spPr bwMode="auto">
          <a:xfrm>
            <a:off x="0" y="7048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2322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23" name="Picture 5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8875"/>
            <a:ext cx="16430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4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325" name="Picture 5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71813"/>
            <a:ext cx="16430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7" name="Rectangle 55"/>
          <p:cNvSpPr>
            <a:spLocks noChangeArrowheads="1"/>
          </p:cNvSpPr>
          <p:nvPr/>
        </p:nvSpPr>
        <p:spPr bwMode="auto">
          <a:xfrm>
            <a:off x="4500563" y="4308475"/>
            <a:ext cx="1714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320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3200" baseline="-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/>
          </a:p>
        </p:txBody>
      </p:sp>
      <p:sp>
        <p:nvSpPr>
          <p:cNvPr id="12328" name="Rectangle 56"/>
          <p:cNvSpPr>
            <a:spLocks noChangeArrowheads="1"/>
          </p:cNvSpPr>
          <p:nvPr/>
        </p:nvSpPr>
        <p:spPr bwMode="auto">
          <a:xfrm>
            <a:off x="4500563" y="4929188"/>
            <a:ext cx="2286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3200" baseline="-30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25= 2</a:t>
            </a:r>
            <a:endParaRPr lang="ru-RU" sz="3200"/>
          </a:p>
          <a:p>
            <a:pPr eaLnBrk="0" hangingPunct="0"/>
            <a:endParaRPr lang="ru-RU" sz="3200"/>
          </a:p>
        </p:txBody>
      </p:sp>
    </p:spTree>
  </p:cSld>
  <p:clrMapOvr>
    <a:masterClrMapping/>
  </p:clrMapOvr>
  <p:transition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1575" y="450191"/>
            <a:ext cx="7143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Письмово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15" name="Group 38"/>
          <p:cNvGrpSpPr>
            <a:grpSpLocks/>
          </p:cNvGrpSpPr>
          <p:nvPr/>
        </p:nvGrpSpPr>
        <p:grpSpPr bwMode="auto">
          <a:xfrm>
            <a:off x="7572375" y="4786313"/>
            <a:ext cx="1214438" cy="1644650"/>
            <a:chOff x="4422" y="2886"/>
            <a:chExt cx="862" cy="1306"/>
          </a:xfrm>
        </p:grpSpPr>
        <p:grpSp>
          <p:nvGrpSpPr>
            <p:cNvPr id="13348" name="Group 9"/>
            <p:cNvGrpSpPr>
              <a:grpSpLocks/>
            </p:cNvGrpSpPr>
            <p:nvPr/>
          </p:nvGrpSpPr>
          <p:grpSpPr bwMode="auto">
            <a:xfrm>
              <a:off x="4422" y="3748"/>
              <a:ext cx="414" cy="444"/>
              <a:chOff x="3872" y="3304"/>
              <a:chExt cx="414" cy="444"/>
            </a:xfrm>
          </p:grpSpPr>
          <p:sp>
            <p:nvSpPr>
              <p:cNvPr id="13362" name="Freeform 10"/>
              <p:cNvSpPr>
                <a:spLocks/>
              </p:cNvSpPr>
              <p:nvPr/>
            </p:nvSpPr>
            <p:spPr bwMode="auto">
              <a:xfrm>
                <a:off x="3945" y="3304"/>
                <a:ext cx="280" cy="72"/>
              </a:xfrm>
              <a:custGeom>
                <a:avLst/>
                <a:gdLst>
                  <a:gd name="T0" fmla="*/ 0 w 561"/>
                  <a:gd name="T1" fmla="*/ 1 h 143"/>
                  <a:gd name="T2" fmla="*/ 0 w 561"/>
                  <a:gd name="T3" fmla="*/ 1 h 143"/>
                  <a:gd name="T4" fmla="*/ 0 w 561"/>
                  <a:gd name="T5" fmla="*/ 0 h 143"/>
                  <a:gd name="T6" fmla="*/ 0 w 561"/>
                  <a:gd name="T7" fmla="*/ 1 h 143"/>
                  <a:gd name="T8" fmla="*/ 0 w 561"/>
                  <a:gd name="T9" fmla="*/ 1 h 143"/>
                  <a:gd name="T10" fmla="*/ 0 w 561"/>
                  <a:gd name="T11" fmla="*/ 1 h 143"/>
                  <a:gd name="T12" fmla="*/ 0 w 561"/>
                  <a:gd name="T13" fmla="*/ 1 h 143"/>
                  <a:gd name="T14" fmla="*/ 0 w 561"/>
                  <a:gd name="T15" fmla="*/ 1 h 143"/>
                  <a:gd name="T16" fmla="*/ 0 w 561"/>
                  <a:gd name="T17" fmla="*/ 1 h 1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1"/>
                  <a:gd name="T28" fmla="*/ 0 h 143"/>
                  <a:gd name="T29" fmla="*/ 561 w 561"/>
                  <a:gd name="T30" fmla="*/ 143 h 1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1" h="143">
                    <a:moveTo>
                      <a:pt x="0" y="95"/>
                    </a:moveTo>
                    <a:lnTo>
                      <a:pt x="59" y="42"/>
                    </a:lnTo>
                    <a:lnTo>
                      <a:pt x="262" y="0"/>
                    </a:lnTo>
                    <a:lnTo>
                      <a:pt x="511" y="21"/>
                    </a:lnTo>
                    <a:lnTo>
                      <a:pt x="561" y="55"/>
                    </a:lnTo>
                    <a:lnTo>
                      <a:pt x="513" y="96"/>
                    </a:lnTo>
                    <a:lnTo>
                      <a:pt x="283" y="143"/>
                    </a:lnTo>
                    <a:lnTo>
                      <a:pt x="30" y="117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3" name="Freeform 11"/>
              <p:cNvSpPr>
                <a:spLocks/>
              </p:cNvSpPr>
              <p:nvPr/>
            </p:nvSpPr>
            <p:spPr bwMode="auto">
              <a:xfrm>
                <a:off x="3957" y="3312"/>
                <a:ext cx="254" cy="56"/>
              </a:xfrm>
              <a:custGeom>
                <a:avLst/>
                <a:gdLst>
                  <a:gd name="T0" fmla="*/ 0 w 508"/>
                  <a:gd name="T1" fmla="*/ 1 h 111"/>
                  <a:gd name="T2" fmla="*/ 1 w 508"/>
                  <a:gd name="T3" fmla="*/ 1 h 111"/>
                  <a:gd name="T4" fmla="*/ 1 w 508"/>
                  <a:gd name="T5" fmla="*/ 0 h 111"/>
                  <a:gd name="T6" fmla="*/ 1 w 508"/>
                  <a:gd name="T7" fmla="*/ 1 h 111"/>
                  <a:gd name="T8" fmla="*/ 1 w 508"/>
                  <a:gd name="T9" fmla="*/ 1 h 111"/>
                  <a:gd name="T10" fmla="*/ 1 w 508"/>
                  <a:gd name="T11" fmla="*/ 1 h 111"/>
                  <a:gd name="T12" fmla="*/ 1 w 508"/>
                  <a:gd name="T13" fmla="*/ 1 h 111"/>
                  <a:gd name="T14" fmla="*/ 1 w 508"/>
                  <a:gd name="T15" fmla="*/ 1 h 111"/>
                  <a:gd name="T16" fmla="*/ 0 w 508"/>
                  <a:gd name="T17" fmla="*/ 1 h 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8"/>
                  <a:gd name="T28" fmla="*/ 0 h 111"/>
                  <a:gd name="T29" fmla="*/ 508 w 508"/>
                  <a:gd name="T30" fmla="*/ 111 h 1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8" h="111">
                    <a:moveTo>
                      <a:pt x="0" y="73"/>
                    </a:moveTo>
                    <a:lnTo>
                      <a:pt x="42" y="38"/>
                    </a:lnTo>
                    <a:lnTo>
                      <a:pt x="238" y="0"/>
                    </a:lnTo>
                    <a:lnTo>
                      <a:pt x="470" y="19"/>
                    </a:lnTo>
                    <a:lnTo>
                      <a:pt x="508" y="45"/>
                    </a:lnTo>
                    <a:lnTo>
                      <a:pt x="485" y="66"/>
                    </a:lnTo>
                    <a:lnTo>
                      <a:pt x="252" y="111"/>
                    </a:lnTo>
                    <a:lnTo>
                      <a:pt x="11" y="8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4" name="Freeform 12"/>
              <p:cNvSpPr>
                <a:spLocks/>
              </p:cNvSpPr>
              <p:nvPr/>
            </p:nvSpPr>
            <p:spPr bwMode="auto">
              <a:xfrm>
                <a:off x="3972" y="3325"/>
                <a:ext cx="109" cy="31"/>
              </a:xfrm>
              <a:custGeom>
                <a:avLst/>
                <a:gdLst>
                  <a:gd name="T0" fmla="*/ 0 w 219"/>
                  <a:gd name="T1" fmla="*/ 1 h 61"/>
                  <a:gd name="T2" fmla="*/ 0 w 219"/>
                  <a:gd name="T3" fmla="*/ 1 h 61"/>
                  <a:gd name="T4" fmla="*/ 0 w 219"/>
                  <a:gd name="T5" fmla="*/ 1 h 61"/>
                  <a:gd name="T6" fmla="*/ 0 w 219"/>
                  <a:gd name="T7" fmla="*/ 1 h 61"/>
                  <a:gd name="T8" fmla="*/ 0 w 219"/>
                  <a:gd name="T9" fmla="*/ 1 h 61"/>
                  <a:gd name="T10" fmla="*/ 0 w 219"/>
                  <a:gd name="T11" fmla="*/ 1 h 61"/>
                  <a:gd name="T12" fmla="*/ 0 w 219"/>
                  <a:gd name="T13" fmla="*/ 1 h 61"/>
                  <a:gd name="T14" fmla="*/ 0 w 219"/>
                  <a:gd name="T15" fmla="*/ 0 h 61"/>
                  <a:gd name="T16" fmla="*/ 0 w 219"/>
                  <a:gd name="T17" fmla="*/ 1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9"/>
                  <a:gd name="T28" fmla="*/ 0 h 61"/>
                  <a:gd name="T29" fmla="*/ 219 w 219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9" h="61">
                    <a:moveTo>
                      <a:pt x="30" y="21"/>
                    </a:moveTo>
                    <a:lnTo>
                      <a:pt x="0" y="47"/>
                    </a:lnTo>
                    <a:lnTo>
                      <a:pt x="132" y="61"/>
                    </a:lnTo>
                    <a:lnTo>
                      <a:pt x="219" y="61"/>
                    </a:lnTo>
                    <a:lnTo>
                      <a:pt x="172" y="47"/>
                    </a:lnTo>
                    <a:lnTo>
                      <a:pt x="215" y="34"/>
                    </a:lnTo>
                    <a:lnTo>
                      <a:pt x="165" y="31"/>
                    </a:lnTo>
                    <a:lnTo>
                      <a:pt x="217" y="0"/>
                    </a:ln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7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5" name="Freeform 13"/>
              <p:cNvSpPr>
                <a:spLocks/>
              </p:cNvSpPr>
              <p:nvPr/>
            </p:nvSpPr>
            <p:spPr bwMode="auto">
              <a:xfrm>
                <a:off x="3873" y="3480"/>
                <a:ext cx="113" cy="72"/>
              </a:xfrm>
              <a:custGeom>
                <a:avLst/>
                <a:gdLst>
                  <a:gd name="T0" fmla="*/ 1 w 226"/>
                  <a:gd name="T1" fmla="*/ 1 h 144"/>
                  <a:gd name="T2" fmla="*/ 1 w 226"/>
                  <a:gd name="T3" fmla="*/ 1 h 144"/>
                  <a:gd name="T4" fmla="*/ 0 w 226"/>
                  <a:gd name="T5" fmla="*/ 1 h 144"/>
                  <a:gd name="T6" fmla="*/ 1 w 226"/>
                  <a:gd name="T7" fmla="*/ 0 h 144"/>
                  <a:gd name="T8" fmla="*/ 1 w 226"/>
                  <a:gd name="T9" fmla="*/ 1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6"/>
                  <a:gd name="T16" fmla="*/ 0 h 144"/>
                  <a:gd name="T17" fmla="*/ 226 w 22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6" h="144">
                    <a:moveTo>
                      <a:pt x="226" y="5"/>
                    </a:moveTo>
                    <a:lnTo>
                      <a:pt x="91" y="33"/>
                    </a:lnTo>
                    <a:lnTo>
                      <a:pt x="0" y="144"/>
                    </a:lnTo>
                    <a:lnTo>
                      <a:pt x="64" y="0"/>
                    </a:lnTo>
                    <a:lnTo>
                      <a:pt x="22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6" name="Freeform 14"/>
              <p:cNvSpPr>
                <a:spLocks/>
              </p:cNvSpPr>
              <p:nvPr/>
            </p:nvSpPr>
            <p:spPr bwMode="auto">
              <a:xfrm>
                <a:off x="3886" y="3644"/>
                <a:ext cx="113" cy="62"/>
              </a:xfrm>
              <a:custGeom>
                <a:avLst/>
                <a:gdLst>
                  <a:gd name="T0" fmla="*/ 0 w 225"/>
                  <a:gd name="T1" fmla="*/ 0 h 123"/>
                  <a:gd name="T2" fmla="*/ 1 w 225"/>
                  <a:gd name="T3" fmla="*/ 1 h 123"/>
                  <a:gd name="T4" fmla="*/ 1 w 225"/>
                  <a:gd name="T5" fmla="*/ 1 h 123"/>
                  <a:gd name="T6" fmla="*/ 1 w 225"/>
                  <a:gd name="T7" fmla="*/ 1 h 123"/>
                  <a:gd name="T8" fmla="*/ 0 w 225"/>
                  <a:gd name="T9" fmla="*/ 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123"/>
                  <a:gd name="T17" fmla="*/ 225 w 22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123">
                    <a:moveTo>
                      <a:pt x="0" y="0"/>
                    </a:moveTo>
                    <a:lnTo>
                      <a:pt x="110" y="83"/>
                    </a:lnTo>
                    <a:lnTo>
                      <a:pt x="225" y="106"/>
                    </a:lnTo>
                    <a:lnTo>
                      <a:pt x="90" y="1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7" name="Freeform 15"/>
              <p:cNvSpPr>
                <a:spLocks/>
              </p:cNvSpPr>
              <p:nvPr/>
            </p:nvSpPr>
            <p:spPr bwMode="auto">
              <a:xfrm>
                <a:off x="4030" y="3727"/>
                <a:ext cx="140" cy="21"/>
              </a:xfrm>
              <a:custGeom>
                <a:avLst/>
                <a:gdLst>
                  <a:gd name="T0" fmla="*/ 0 w 280"/>
                  <a:gd name="T1" fmla="*/ 0 h 43"/>
                  <a:gd name="T2" fmla="*/ 1 w 280"/>
                  <a:gd name="T3" fmla="*/ 0 h 43"/>
                  <a:gd name="T4" fmla="*/ 1 w 280"/>
                  <a:gd name="T5" fmla="*/ 0 h 43"/>
                  <a:gd name="T6" fmla="*/ 0 w 280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43"/>
                  <a:gd name="T14" fmla="*/ 280 w 280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43">
                    <a:moveTo>
                      <a:pt x="0" y="0"/>
                    </a:moveTo>
                    <a:lnTo>
                      <a:pt x="280" y="3"/>
                    </a:lnTo>
                    <a:lnTo>
                      <a:pt x="151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8" name="Freeform 16"/>
              <p:cNvSpPr>
                <a:spLocks/>
              </p:cNvSpPr>
              <p:nvPr/>
            </p:nvSpPr>
            <p:spPr bwMode="auto">
              <a:xfrm>
                <a:off x="4208" y="3492"/>
                <a:ext cx="78" cy="54"/>
              </a:xfrm>
              <a:custGeom>
                <a:avLst/>
                <a:gdLst>
                  <a:gd name="T0" fmla="*/ 0 w 155"/>
                  <a:gd name="T1" fmla="*/ 1 h 108"/>
                  <a:gd name="T2" fmla="*/ 1 w 155"/>
                  <a:gd name="T3" fmla="*/ 1 h 108"/>
                  <a:gd name="T4" fmla="*/ 1 w 155"/>
                  <a:gd name="T5" fmla="*/ 1 h 108"/>
                  <a:gd name="T6" fmla="*/ 1 w 155"/>
                  <a:gd name="T7" fmla="*/ 0 h 108"/>
                  <a:gd name="T8" fmla="*/ 0 w 155"/>
                  <a:gd name="T9" fmla="*/ 1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5"/>
                  <a:gd name="T16" fmla="*/ 0 h 108"/>
                  <a:gd name="T17" fmla="*/ 155 w 155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5" h="108">
                    <a:moveTo>
                      <a:pt x="0" y="14"/>
                    </a:moveTo>
                    <a:lnTo>
                      <a:pt x="111" y="49"/>
                    </a:lnTo>
                    <a:lnTo>
                      <a:pt x="155" y="108"/>
                    </a:lnTo>
                    <a:lnTo>
                      <a:pt x="10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9" name="Freeform 17"/>
              <p:cNvSpPr>
                <a:spLocks/>
              </p:cNvSpPr>
              <p:nvPr/>
            </p:nvSpPr>
            <p:spPr bwMode="auto">
              <a:xfrm>
                <a:off x="4220" y="3621"/>
                <a:ext cx="66" cy="64"/>
              </a:xfrm>
              <a:custGeom>
                <a:avLst/>
                <a:gdLst>
                  <a:gd name="T0" fmla="*/ 1 w 131"/>
                  <a:gd name="T1" fmla="*/ 0 h 127"/>
                  <a:gd name="T2" fmla="*/ 1 w 131"/>
                  <a:gd name="T3" fmla="*/ 1 h 127"/>
                  <a:gd name="T4" fmla="*/ 0 w 131"/>
                  <a:gd name="T5" fmla="*/ 1 h 127"/>
                  <a:gd name="T6" fmla="*/ 1 w 131"/>
                  <a:gd name="T7" fmla="*/ 1 h 127"/>
                  <a:gd name="T8" fmla="*/ 1 w 131"/>
                  <a:gd name="T9" fmla="*/ 0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127"/>
                  <a:gd name="T17" fmla="*/ 131 w 131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127">
                    <a:moveTo>
                      <a:pt x="131" y="0"/>
                    </a:moveTo>
                    <a:lnTo>
                      <a:pt x="89" y="82"/>
                    </a:lnTo>
                    <a:lnTo>
                      <a:pt x="0" y="127"/>
                    </a:lnTo>
                    <a:lnTo>
                      <a:pt x="122" y="10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0" name="Freeform 18"/>
              <p:cNvSpPr>
                <a:spLocks/>
              </p:cNvSpPr>
              <p:nvPr/>
            </p:nvSpPr>
            <p:spPr bwMode="auto">
              <a:xfrm>
                <a:off x="4162" y="3357"/>
                <a:ext cx="63" cy="88"/>
              </a:xfrm>
              <a:custGeom>
                <a:avLst/>
                <a:gdLst>
                  <a:gd name="T0" fmla="*/ 1 w 125"/>
                  <a:gd name="T1" fmla="*/ 0 h 176"/>
                  <a:gd name="T2" fmla="*/ 1 w 125"/>
                  <a:gd name="T3" fmla="*/ 1 h 176"/>
                  <a:gd name="T4" fmla="*/ 0 w 125"/>
                  <a:gd name="T5" fmla="*/ 1 h 176"/>
                  <a:gd name="T6" fmla="*/ 1 w 125"/>
                  <a:gd name="T7" fmla="*/ 0 h 1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5"/>
                  <a:gd name="T13" fmla="*/ 0 h 176"/>
                  <a:gd name="T14" fmla="*/ 125 w 125"/>
                  <a:gd name="T15" fmla="*/ 176 h 1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5" h="176">
                    <a:moveTo>
                      <a:pt x="125" y="0"/>
                    </a:moveTo>
                    <a:lnTo>
                      <a:pt x="33" y="82"/>
                    </a:lnTo>
                    <a:lnTo>
                      <a:pt x="0" y="176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1" name="Freeform 19"/>
              <p:cNvSpPr>
                <a:spLocks/>
              </p:cNvSpPr>
              <p:nvPr/>
            </p:nvSpPr>
            <p:spPr bwMode="auto">
              <a:xfrm>
                <a:off x="3892" y="3323"/>
                <a:ext cx="76" cy="57"/>
              </a:xfrm>
              <a:custGeom>
                <a:avLst/>
                <a:gdLst>
                  <a:gd name="T0" fmla="*/ 1 w 151"/>
                  <a:gd name="T1" fmla="*/ 0 h 115"/>
                  <a:gd name="T2" fmla="*/ 1 w 151"/>
                  <a:gd name="T3" fmla="*/ 0 h 115"/>
                  <a:gd name="T4" fmla="*/ 1 w 151"/>
                  <a:gd name="T5" fmla="*/ 0 h 115"/>
                  <a:gd name="T6" fmla="*/ 0 w 151"/>
                  <a:gd name="T7" fmla="*/ 0 h 115"/>
                  <a:gd name="T8" fmla="*/ 1 w 151"/>
                  <a:gd name="T9" fmla="*/ 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115"/>
                  <a:gd name="T17" fmla="*/ 151 w 151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115">
                    <a:moveTo>
                      <a:pt x="140" y="0"/>
                    </a:moveTo>
                    <a:lnTo>
                      <a:pt x="76" y="56"/>
                    </a:lnTo>
                    <a:lnTo>
                      <a:pt x="151" y="115"/>
                    </a:lnTo>
                    <a:lnTo>
                      <a:pt x="0" y="65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2" name="Freeform 20"/>
              <p:cNvSpPr>
                <a:spLocks/>
              </p:cNvSpPr>
              <p:nvPr/>
            </p:nvSpPr>
            <p:spPr bwMode="auto">
              <a:xfrm>
                <a:off x="3872" y="3344"/>
                <a:ext cx="411" cy="373"/>
              </a:xfrm>
              <a:custGeom>
                <a:avLst/>
                <a:gdLst>
                  <a:gd name="T0" fmla="*/ 0 w 823"/>
                  <a:gd name="T1" fmla="*/ 1 h 745"/>
                  <a:gd name="T2" fmla="*/ 0 w 823"/>
                  <a:gd name="T3" fmla="*/ 1 h 745"/>
                  <a:gd name="T4" fmla="*/ 0 w 823"/>
                  <a:gd name="T5" fmla="*/ 1 h 745"/>
                  <a:gd name="T6" fmla="*/ 0 w 823"/>
                  <a:gd name="T7" fmla="*/ 1 h 745"/>
                  <a:gd name="T8" fmla="*/ 0 w 823"/>
                  <a:gd name="T9" fmla="*/ 1 h 745"/>
                  <a:gd name="T10" fmla="*/ 0 w 823"/>
                  <a:gd name="T11" fmla="*/ 1 h 745"/>
                  <a:gd name="T12" fmla="*/ 0 w 823"/>
                  <a:gd name="T13" fmla="*/ 1 h 745"/>
                  <a:gd name="T14" fmla="*/ 0 w 823"/>
                  <a:gd name="T15" fmla="*/ 1 h 745"/>
                  <a:gd name="T16" fmla="*/ 0 w 823"/>
                  <a:gd name="T17" fmla="*/ 1 h 745"/>
                  <a:gd name="T18" fmla="*/ 0 w 823"/>
                  <a:gd name="T19" fmla="*/ 1 h 745"/>
                  <a:gd name="T20" fmla="*/ 0 w 823"/>
                  <a:gd name="T21" fmla="*/ 1 h 745"/>
                  <a:gd name="T22" fmla="*/ 0 w 823"/>
                  <a:gd name="T23" fmla="*/ 1 h 745"/>
                  <a:gd name="T24" fmla="*/ 0 w 823"/>
                  <a:gd name="T25" fmla="*/ 1 h 745"/>
                  <a:gd name="T26" fmla="*/ 0 w 823"/>
                  <a:gd name="T27" fmla="*/ 1 h 745"/>
                  <a:gd name="T28" fmla="*/ 0 w 823"/>
                  <a:gd name="T29" fmla="*/ 1 h 745"/>
                  <a:gd name="T30" fmla="*/ 0 w 823"/>
                  <a:gd name="T31" fmla="*/ 1 h 745"/>
                  <a:gd name="T32" fmla="*/ 0 w 823"/>
                  <a:gd name="T33" fmla="*/ 1 h 745"/>
                  <a:gd name="T34" fmla="*/ 0 w 823"/>
                  <a:gd name="T35" fmla="*/ 1 h 745"/>
                  <a:gd name="T36" fmla="*/ 0 w 823"/>
                  <a:gd name="T37" fmla="*/ 1 h 745"/>
                  <a:gd name="T38" fmla="*/ 0 w 823"/>
                  <a:gd name="T39" fmla="*/ 0 h 745"/>
                  <a:gd name="T40" fmla="*/ 0 w 823"/>
                  <a:gd name="T41" fmla="*/ 1 h 745"/>
                  <a:gd name="T42" fmla="*/ 0 w 823"/>
                  <a:gd name="T43" fmla="*/ 1 h 745"/>
                  <a:gd name="T44" fmla="*/ 0 w 823"/>
                  <a:gd name="T45" fmla="*/ 1 h 745"/>
                  <a:gd name="T46" fmla="*/ 0 w 823"/>
                  <a:gd name="T47" fmla="*/ 1 h 745"/>
                  <a:gd name="T48" fmla="*/ 0 w 823"/>
                  <a:gd name="T49" fmla="*/ 1 h 745"/>
                  <a:gd name="T50" fmla="*/ 0 w 823"/>
                  <a:gd name="T51" fmla="*/ 1 h 7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3"/>
                  <a:gd name="T79" fmla="*/ 0 h 745"/>
                  <a:gd name="T80" fmla="*/ 823 w 823"/>
                  <a:gd name="T81" fmla="*/ 745 h 7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3" h="745">
                    <a:moveTo>
                      <a:pt x="145" y="40"/>
                    </a:moveTo>
                    <a:lnTo>
                      <a:pt x="249" y="120"/>
                    </a:lnTo>
                    <a:lnTo>
                      <a:pt x="280" y="242"/>
                    </a:lnTo>
                    <a:lnTo>
                      <a:pt x="249" y="283"/>
                    </a:lnTo>
                    <a:lnTo>
                      <a:pt x="100" y="323"/>
                    </a:lnTo>
                    <a:lnTo>
                      <a:pt x="0" y="434"/>
                    </a:lnTo>
                    <a:lnTo>
                      <a:pt x="16" y="569"/>
                    </a:lnTo>
                    <a:lnTo>
                      <a:pt x="148" y="667"/>
                    </a:lnTo>
                    <a:lnTo>
                      <a:pt x="277" y="694"/>
                    </a:lnTo>
                    <a:lnTo>
                      <a:pt x="283" y="745"/>
                    </a:lnTo>
                    <a:lnTo>
                      <a:pt x="603" y="745"/>
                    </a:lnTo>
                    <a:lnTo>
                      <a:pt x="603" y="701"/>
                    </a:lnTo>
                    <a:lnTo>
                      <a:pt x="772" y="625"/>
                    </a:lnTo>
                    <a:lnTo>
                      <a:pt x="819" y="534"/>
                    </a:lnTo>
                    <a:lnTo>
                      <a:pt x="823" y="424"/>
                    </a:lnTo>
                    <a:lnTo>
                      <a:pt x="750" y="352"/>
                    </a:lnTo>
                    <a:lnTo>
                      <a:pt x="615" y="301"/>
                    </a:lnTo>
                    <a:lnTo>
                      <a:pt x="555" y="211"/>
                    </a:lnTo>
                    <a:lnTo>
                      <a:pt x="594" y="103"/>
                    </a:lnTo>
                    <a:lnTo>
                      <a:pt x="706" y="0"/>
                    </a:lnTo>
                    <a:lnTo>
                      <a:pt x="679" y="6"/>
                    </a:lnTo>
                    <a:lnTo>
                      <a:pt x="656" y="27"/>
                    </a:lnTo>
                    <a:lnTo>
                      <a:pt x="484" y="62"/>
                    </a:lnTo>
                    <a:lnTo>
                      <a:pt x="302" y="62"/>
                    </a:lnTo>
                    <a:lnTo>
                      <a:pt x="191" y="50"/>
                    </a:lnTo>
                    <a:lnTo>
                      <a:pt x="145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3" name="Freeform 21"/>
              <p:cNvSpPr>
                <a:spLocks/>
              </p:cNvSpPr>
              <p:nvPr/>
            </p:nvSpPr>
            <p:spPr bwMode="auto">
              <a:xfrm>
                <a:off x="3882" y="3369"/>
                <a:ext cx="393" cy="339"/>
              </a:xfrm>
              <a:custGeom>
                <a:avLst/>
                <a:gdLst>
                  <a:gd name="T0" fmla="*/ 0 w 787"/>
                  <a:gd name="T1" fmla="*/ 0 h 680"/>
                  <a:gd name="T2" fmla="*/ 0 w 787"/>
                  <a:gd name="T3" fmla="*/ 0 h 680"/>
                  <a:gd name="T4" fmla="*/ 0 w 787"/>
                  <a:gd name="T5" fmla="*/ 0 h 680"/>
                  <a:gd name="T6" fmla="*/ 0 w 787"/>
                  <a:gd name="T7" fmla="*/ 0 h 680"/>
                  <a:gd name="T8" fmla="*/ 0 w 787"/>
                  <a:gd name="T9" fmla="*/ 0 h 680"/>
                  <a:gd name="T10" fmla="*/ 0 w 787"/>
                  <a:gd name="T11" fmla="*/ 0 h 680"/>
                  <a:gd name="T12" fmla="*/ 0 w 787"/>
                  <a:gd name="T13" fmla="*/ 0 h 680"/>
                  <a:gd name="T14" fmla="*/ 0 w 787"/>
                  <a:gd name="T15" fmla="*/ 0 h 680"/>
                  <a:gd name="T16" fmla="*/ 0 w 787"/>
                  <a:gd name="T17" fmla="*/ 0 h 680"/>
                  <a:gd name="T18" fmla="*/ 0 w 787"/>
                  <a:gd name="T19" fmla="*/ 0 h 680"/>
                  <a:gd name="T20" fmla="*/ 0 w 787"/>
                  <a:gd name="T21" fmla="*/ 0 h 680"/>
                  <a:gd name="T22" fmla="*/ 0 w 787"/>
                  <a:gd name="T23" fmla="*/ 0 h 680"/>
                  <a:gd name="T24" fmla="*/ 0 w 787"/>
                  <a:gd name="T25" fmla="*/ 0 h 680"/>
                  <a:gd name="T26" fmla="*/ 0 w 787"/>
                  <a:gd name="T27" fmla="*/ 0 h 680"/>
                  <a:gd name="T28" fmla="*/ 0 w 787"/>
                  <a:gd name="T29" fmla="*/ 0 h 680"/>
                  <a:gd name="T30" fmla="*/ 0 w 787"/>
                  <a:gd name="T31" fmla="*/ 0 h 680"/>
                  <a:gd name="T32" fmla="*/ 0 w 787"/>
                  <a:gd name="T33" fmla="*/ 0 h 680"/>
                  <a:gd name="T34" fmla="*/ 0 w 787"/>
                  <a:gd name="T35" fmla="*/ 0 h 680"/>
                  <a:gd name="T36" fmla="*/ 0 w 787"/>
                  <a:gd name="T37" fmla="*/ 0 h 680"/>
                  <a:gd name="T38" fmla="*/ 0 w 787"/>
                  <a:gd name="T39" fmla="*/ 0 h 680"/>
                  <a:gd name="T40" fmla="*/ 0 w 787"/>
                  <a:gd name="T41" fmla="*/ 0 h 680"/>
                  <a:gd name="T42" fmla="*/ 0 w 787"/>
                  <a:gd name="T43" fmla="*/ 0 h 6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87"/>
                  <a:gd name="T67" fmla="*/ 0 h 680"/>
                  <a:gd name="T68" fmla="*/ 787 w 787"/>
                  <a:gd name="T69" fmla="*/ 680 h 68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87" h="680">
                    <a:moveTo>
                      <a:pt x="194" y="14"/>
                    </a:moveTo>
                    <a:lnTo>
                      <a:pt x="247" y="57"/>
                    </a:lnTo>
                    <a:lnTo>
                      <a:pt x="281" y="189"/>
                    </a:lnTo>
                    <a:lnTo>
                      <a:pt x="245" y="243"/>
                    </a:lnTo>
                    <a:lnTo>
                      <a:pt x="89" y="293"/>
                    </a:lnTo>
                    <a:lnTo>
                      <a:pt x="0" y="394"/>
                    </a:lnTo>
                    <a:lnTo>
                      <a:pt x="11" y="511"/>
                    </a:lnTo>
                    <a:lnTo>
                      <a:pt x="137" y="606"/>
                    </a:lnTo>
                    <a:lnTo>
                      <a:pt x="268" y="630"/>
                    </a:lnTo>
                    <a:lnTo>
                      <a:pt x="281" y="680"/>
                    </a:lnTo>
                    <a:lnTo>
                      <a:pt x="562" y="680"/>
                    </a:lnTo>
                    <a:lnTo>
                      <a:pt x="564" y="628"/>
                    </a:lnTo>
                    <a:lnTo>
                      <a:pt x="733" y="563"/>
                    </a:lnTo>
                    <a:lnTo>
                      <a:pt x="782" y="488"/>
                    </a:lnTo>
                    <a:lnTo>
                      <a:pt x="787" y="389"/>
                    </a:lnTo>
                    <a:lnTo>
                      <a:pt x="726" y="324"/>
                    </a:lnTo>
                    <a:lnTo>
                      <a:pt x="588" y="277"/>
                    </a:lnTo>
                    <a:lnTo>
                      <a:pt x="517" y="160"/>
                    </a:lnTo>
                    <a:lnTo>
                      <a:pt x="555" y="50"/>
                    </a:lnTo>
                    <a:lnTo>
                      <a:pt x="612" y="0"/>
                    </a:lnTo>
                    <a:lnTo>
                      <a:pt x="408" y="40"/>
                    </a:lnTo>
                    <a:lnTo>
                      <a:pt x="194" y="14"/>
                    </a:lnTo>
                    <a:close/>
                  </a:path>
                </a:pathLst>
              </a:custGeom>
              <a:solidFill>
                <a:srgbClr val="00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4" name="Freeform 22"/>
              <p:cNvSpPr>
                <a:spLocks/>
              </p:cNvSpPr>
              <p:nvPr/>
            </p:nvSpPr>
            <p:spPr bwMode="auto">
              <a:xfrm>
                <a:off x="3892" y="3388"/>
                <a:ext cx="206" cy="294"/>
              </a:xfrm>
              <a:custGeom>
                <a:avLst/>
                <a:gdLst>
                  <a:gd name="T0" fmla="*/ 1 w 412"/>
                  <a:gd name="T1" fmla="*/ 0 h 590"/>
                  <a:gd name="T2" fmla="*/ 1 w 412"/>
                  <a:gd name="T3" fmla="*/ 0 h 590"/>
                  <a:gd name="T4" fmla="*/ 1 w 412"/>
                  <a:gd name="T5" fmla="*/ 0 h 590"/>
                  <a:gd name="T6" fmla="*/ 1 w 412"/>
                  <a:gd name="T7" fmla="*/ 0 h 590"/>
                  <a:gd name="T8" fmla="*/ 0 w 412"/>
                  <a:gd name="T9" fmla="*/ 0 h 590"/>
                  <a:gd name="T10" fmla="*/ 1 w 412"/>
                  <a:gd name="T11" fmla="*/ 0 h 590"/>
                  <a:gd name="T12" fmla="*/ 1 w 412"/>
                  <a:gd name="T13" fmla="*/ 0 h 590"/>
                  <a:gd name="T14" fmla="*/ 1 w 412"/>
                  <a:gd name="T15" fmla="*/ 0 h 590"/>
                  <a:gd name="T16" fmla="*/ 1 w 412"/>
                  <a:gd name="T17" fmla="*/ 0 h 590"/>
                  <a:gd name="T18" fmla="*/ 1 w 412"/>
                  <a:gd name="T19" fmla="*/ 0 h 590"/>
                  <a:gd name="T20" fmla="*/ 1 w 412"/>
                  <a:gd name="T21" fmla="*/ 0 h 590"/>
                  <a:gd name="T22" fmla="*/ 1 w 412"/>
                  <a:gd name="T23" fmla="*/ 0 h 590"/>
                  <a:gd name="T24" fmla="*/ 1 w 412"/>
                  <a:gd name="T25" fmla="*/ 0 h 590"/>
                  <a:gd name="T26" fmla="*/ 1 w 412"/>
                  <a:gd name="T27" fmla="*/ 0 h 590"/>
                  <a:gd name="T28" fmla="*/ 1 w 412"/>
                  <a:gd name="T29" fmla="*/ 0 h 590"/>
                  <a:gd name="T30" fmla="*/ 1 w 412"/>
                  <a:gd name="T31" fmla="*/ 0 h 590"/>
                  <a:gd name="T32" fmla="*/ 1 w 412"/>
                  <a:gd name="T33" fmla="*/ 0 h 590"/>
                  <a:gd name="T34" fmla="*/ 1 w 412"/>
                  <a:gd name="T35" fmla="*/ 0 h 590"/>
                  <a:gd name="T36" fmla="*/ 1 w 412"/>
                  <a:gd name="T37" fmla="*/ 0 h 590"/>
                  <a:gd name="T38" fmla="*/ 1 w 412"/>
                  <a:gd name="T39" fmla="*/ 0 h 590"/>
                  <a:gd name="T40" fmla="*/ 1 w 412"/>
                  <a:gd name="T41" fmla="*/ 0 h 590"/>
                  <a:gd name="T42" fmla="*/ 1 w 412"/>
                  <a:gd name="T43" fmla="*/ 0 h 590"/>
                  <a:gd name="T44" fmla="*/ 1 w 412"/>
                  <a:gd name="T45" fmla="*/ 0 h 590"/>
                  <a:gd name="T46" fmla="*/ 1 w 412"/>
                  <a:gd name="T47" fmla="*/ 0 h 590"/>
                  <a:gd name="T48" fmla="*/ 1 w 412"/>
                  <a:gd name="T49" fmla="*/ 0 h 590"/>
                  <a:gd name="T50" fmla="*/ 1 w 412"/>
                  <a:gd name="T51" fmla="*/ 0 h 590"/>
                  <a:gd name="T52" fmla="*/ 1 w 412"/>
                  <a:gd name="T53" fmla="*/ 0 h 590"/>
                  <a:gd name="T54" fmla="*/ 1 w 412"/>
                  <a:gd name="T55" fmla="*/ 0 h 590"/>
                  <a:gd name="T56" fmla="*/ 1 w 412"/>
                  <a:gd name="T57" fmla="*/ 0 h 590"/>
                  <a:gd name="T58" fmla="*/ 1 w 412"/>
                  <a:gd name="T59" fmla="*/ 0 h 59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12"/>
                  <a:gd name="T91" fmla="*/ 0 h 590"/>
                  <a:gd name="T92" fmla="*/ 412 w 412"/>
                  <a:gd name="T93" fmla="*/ 590 h 59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12" h="590">
                    <a:moveTo>
                      <a:pt x="232" y="0"/>
                    </a:moveTo>
                    <a:lnTo>
                      <a:pt x="282" y="151"/>
                    </a:lnTo>
                    <a:lnTo>
                      <a:pt x="250" y="212"/>
                    </a:lnTo>
                    <a:lnTo>
                      <a:pt x="79" y="273"/>
                    </a:lnTo>
                    <a:lnTo>
                      <a:pt x="0" y="361"/>
                    </a:lnTo>
                    <a:lnTo>
                      <a:pt x="11" y="469"/>
                    </a:lnTo>
                    <a:lnTo>
                      <a:pt x="119" y="552"/>
                    </a:lnTo>
                    <a:lnTo>
                      <a:pt x="333" y="590"/>
                    </a:lnTo>
                    <a:lnTo>
                      <a:pt x="409" y="587"/>
                    </a:lnTo>
                    <a:lnTo>
                      <a:pt x="268" y="540"/>
                    </a:lnTo>
                    <a:lnTo>
                      <a:pt x="333" y="500"/>
                    </a:lnTo>
                    <a:lnTo>
                      <a:pt x="223" y="491"/>
                    </a:lnTo>
                    <a:lnTo>
                      <a:pt x="291" y="450"/>
                    </a:lnTo>
                    <a:lnTo>
                      <a:pt x="189" y="446"/>
                    </a:lnTo>
                    <a:lnTo>
                      <a:pt x="243" y="403"/>
                    </a:lnTo>
                    <a:lnTo>
                      <a:pt x="166" y="378"/>
                    </a:lnTo>
                    <a:lnTo>
                      <a:pt x="291" y="331"/>
                    </a:lnTo>
                    <a:lnTo>
                      <a:pt x="209" y="318"/>
                    </a:lnTo>
                    <a:lnTo>
                      <a:pt x="315" y="286"/>
                    </a:lnTo>
                    <a:lnTo>
                      <a:pt x="253" y="266"/>
                    </a:lnTo>
                    <a:lnTo>
                      <a:pt x="362" y="226"/>
                    </a:lnTo>
                    <a:lnTo>
                      <a:pt x="302" y="201"/>
                    </a:lnTo>
                    <a:lnTo>
                      <a:pt x="388" y="172"/>
                    </a:lnTo>
                    <a:lnTo>
                      <a:pt x="326" y="151"/>
                    </a:lnTo>
                    <a:lnTo>
                      <a:pt x="405" y="127"/>
                    </a:lnTo>
                    <a:lnTo>
                      <a:pt x="326" y="113"/>
                    </a:lnTo>
                    <a:lnTo>
                      <a:pt x="412" y="68"/>
                    </a:lnTo>
                    <a:lnTo>
                      <a:pt x="360" y="47"/>
                    </a:lnTo>
                    <a:lnTo>
                      <a:pt x="399" y="23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7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5" name="Freeform 23"/>
              <p:cNvSpPr>
                <a:spLocks/>
              </p:cNvSpPr>
              <p:nvPr/>
            </p:nvSpPr>
            <p:spPr bwMode="auto">
              <a:xfrm>
                <a:off x="4170" y="3515"/>
                <a:ext cx="97" cy="145"/>
              </a:xfrm>
              <a:custGeom>
                <a:avLst/>
                <a:gdLst>
                  <a:gd name="T0" fmla="*/ 0 w 192"/>
                  <a:gd name="T1" fmla="*/ 0 h 290"/>
                  <a:gd name="T2" fmla="*/ 1 w 192"/>
                  <a:gd name="T3" fmla="*/ 1 h 290"/>
                  <a:gd name="T4" fmla="*/ 1 w 192"/>
                  <a:gd name="T5" fmla="*/ 1 h 290"/>
                  <a:gd name="T6" fmla="*/ 1 w 192"/>
                  <a:gd name="T7" fmla="*/ 1 h 290"/>
                  <a:gd name="T8" fmla="*/ 1 w 192"/>
                  <a:gd name="T9" fmla="*/ 1 h 290"/>
                  <a:gd name="T10" fmla="*/ 1 w 192"/>
                  <a:gd name="T11" fmla="*/ 1 h 290"/>
                  <a:gd name="T12" fmla="*/ 1 w 192"/>
                  <a:gd name="T13" fmla="*/ 1 h 290"/>
                  <a:gd name="T14" fmla="*/ 1 w 192"/>
                  <a:gd name="T15" fmla="*/ 1 h 290"/>
                  <a:gd name="T16" fmla="*/ 1 w 192"/>
                  <a:gd name="T17" fmla="*/ 1 h 290"/>
                  <a:gd name="T18" fmla="*/ 1 w 192"/>
                  <a:gd name="T19" fmla="*/ 1 h 290"/>
                  <a:gd name="T20" fmla="*/ 1 w 192"/>
                  <a:gd name="T21" fmla="*/ 1 h 290"/>
                  <a:gd name="T22" fmla="*/ 1 w 192"/>
                  <a:gd name="T23" fmla="*/ 1 h 290"/>
                  <a:gd name="T24" fmla="*/ 1 w 192"/>
                  <a:gd name="T25" fmla="*/ 1 h 290"/>
                  <a:gd name="T26" fmla="*/ 1 w 192"/>
                  <a:gd name="T27" fmla="*/ 1 h 290"/>
                  <a:gd name="T28" fmla="*/ 1 w 192"/>
                  <a:gd name="T29" fmla="*/ 1 h 290"/>
                  <a:gd name="T30" fmla="*/ 0 w 192"/>
                  <a:gd name="T31" fmla="*/ 0 h 2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2"/>
                  <a:gd name="T49" fmla="*/ 0 h 290"/>
                  <a:gd name="T50" fmla="*/ 192 w 192"/>
                  <a:gd name="T51" fmla="*/ 290 h 2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2" h="290">
                    <a:moveTo>
                      <a:pt x="0" y="0"/>
                    </a:moveTo>
                    <a:lnTo>
                      <a:pt x="138" y="45"/>
                    </a:lnTo>
                    <a:lnTo>
                      <a:pt x="192" y="106"/>
                    </a:lnTo>
                    <a:lnTo>
                      <a:pt x="183" y="193"/>
                    </a:lnTo>
                    <a:lnTo>
                      <a:pt x="134" y="261"/>
                    </a:lnTo>
                    <a:lnTo>
                      <a:pt x="50" y="290"/>
                    </a:lnTo>
                    <a:lnTo>
                      <a:pt x="115" y="250"/>
                    </a:lnTo>
                    <a:lnTo>
                      <a:pt x="89" y="243"/>
                    </a:lnTo>
                    <a:lnTo>
                      <a:pt x="143" y="212"/>
                    </a:lnTo>
                    <a:lnTo>
                      <a:pt x="93" y="198"/>
                    </a:lnTo>
                    <a:lnTo>
                      <a:pt x="158" y="162"/>
                    </a:lnTo>
                    <a:lnTo>
                      <a:pt x="91" y="137"/>
                    </a:lnTo>
                    <a:lnTo>
                      <a:pt x="146" y="106"/>
                    </a:lnTo>
                    <a:lnTo>
                      <a:pt x="66" y="85"/>
                    </a:lnTo>
                    <a:lnTo>
                      <a:pt x="111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6" name="Freeform 24"/>
              <p:cNvSpPr>
                <a:spLocks/>
              </p:cNvSpPr>
              <p:nvPr/>
            </p:nvSpPr>
            <p:spPr bwMode="auto">
              <a:xfrm>
                <a:off x="4059" y="3690"/>
                <a:ext cx="96" cy="10"/>
              </a:xfrm>
              <a:custGeom>
                <a:avLst/>
                <a:gdLst>
                  <a:gd name="T0" fmla="*/ 0 w 193"/>
                  <a:gd name="T1" fmla="*/ 0 h 18"/>
                  <a:gd name="T2" fmla="*/ 0 w 193"/>
                  <a:gd name="T3" fmla="*/ 1 h 18"/>
                  <a:gd name="T4" fmla="*/ 0 w 193"/>
                  <a:gd name="T5" fmla="*/ 1 h 18"/>
                  <a:gd name="T6" fmla="*/ 0 w 193"/>
                  <a:gd name="T7" fmla="*/ 0 h 18"/>
                  <a:gd name="T8" fmla="*/ 0 w 19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3"/>
                  <a:gd name="T16" fmla="*/ 0 h 18"/>
                  <a:gd name="T17" fmla="*/ 193 w 19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3" h="18">
                    <a:moveTo>
                      <a:pt x="0" y="0"/>
                    </a:moveTo>
                    <a:lnTo>
                      <a:pt x="0" y="18"/>
                    </a:lnTo>
                    <a:lnTo>
                      <a:pt x="191" y="18"/>
                    </a:lnTo>
                    <a:lnTo>
                      <a:pt x="1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49" name="Group 25"/>
            <p:cNvGrpSpPr>
              <a:grpSpLocks/>
            </p:cNvGrpSpPr>
            <p:nvPr/>
          </p:nvGrpSpPr>
          <p:grpSpPr bwMode="auto">
            <a:xfrm rot="840711">
              <a:off x="4558" y="2886"/>
              <a:ext cx="726" cy="1140"/>
              <a:chOff x="1927" y="1842"/>
              <a:chExt cx="726" cy="1140"/>
            </a:xfrm>
          </p:grpSpPr>
          <p:sp>
            <p:nvSpPr>
              <p:cNvPr id="13350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1927" y="1842"/>
                <a:ext cx="722" cy="1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51" name="Freeform 27"/>
              <p:cNvSpPr>
                <a:spLocks/>
              </p:cNvSpPr>
              <p:nvPr/>
            </p:nvSpPr>
            <p:spPr bwMode="auto">
              <a:xfrm>
                <a:off x="2102" y="1874"/>
                <a:ext cx="551" cy="966"/>
              </a:xfrm>
              <a:custGeom>
                <a:avLst/>
                <a:gdLst>
                  <a:gd name="T0" fmla="*/ 1 w 1102"/>
                  <a:gd name="T1" fmla="*/ 0 h 1933"/>
                  <a:gd name="T2" fmla="*/ 1 w 1102"/>
                  <a:gd name="T3" fmla="*/ 0 h 1933"/>
                  <a:gd name="T4" fmla="*/ 1 w 1102"/>
                  <a:gd name="T5" fmla="*/ 0 h 1933"/>
                  <a:gd name="T6" fmla="*/ 1 w 1102"/>
                  <a:gd name="T7" fmla="*/ 0 h 1933"/>
                  <a:gd name="T8" fmla="*/ 1 w 1102"/>
                  <a:gd name="T9" fmla="*/ 0 h 1933"/>
                  <a:gd name="T10" fmla="*/ 1 w 1102"/>
                  <a:gd name="T11" fmla="*/ 0 h 1933"/>
                  <a:gd name="T12" fmla="*/ 1 w 1102"/>
                  <a:gd name="T13" fmla="*/ 0 h 1933"/>
                  <a:gd name="T14" fmla="*/ 1 w 1102"/>
                  <a:gd name="T15" fmla="*/ 0 h 1933"/>
                  <a:gd name="T16" fmla="*/ 1 w 1102"/>
                  <a:gd name="T17" fmla="*/ 0 h 1933"/>
                  <a:gd name="T18" fmla="*/ 1 w 1102"/>
                  <a:gd name="T19" fmla="*/ 0 h 1933"/>
                  <a:gd name="T20" fmla="*/ 1 w 1102"/>
                  <a:gd name="T21" fmla="*/ 0 h 1933"/>
                  <a:gd name="T22" fmla="*/ 1 w 1102"/>
                  <a:gd name="T23" fmla="*/ 0 h 1933"/>
                  <a:gd name="T24" fmla="*/ 1 w 1102"/>
                  <a:gd name="T25" fmla="*/ 0 h 1933"/>
                  <a:gd name="T26" fmla="*/ 1 w 1102"/>
                  <a:gd name="T27" fmla="*/ 0 h 1933"/>
                  <a:gd name="T28" fmla="*/ 1 w 1102"/>
                  <a:gd name="T29" fmla="*/ 0 h 1933"/>
                  <a:gd name="T30" fmla="*/ 1 w 1102"/>
                  <a:gd name="T31" fmla="*/ 0 h 1933"/>
                  <a:gd name="T32" fmla="*/ 1 w 1102"/>
                  <a:gd name="T33" fmla="*/ 0 h 1933"/>
                  <a:gd name="T34" fmla="*/ 1 w 1102"/>
                  <a:gd name="T35" fmla="*/ 0 h 1933"/>
                  <a:gd name="T36" fmla="*/ 1 w 1102"/>
                  <a:gd name="T37" fmla="*/ 0 h 1933"/>
                  <a:gd name="T38" fmla="*/ 1 w 1102"/>
                  <a:gd name="T39" fmla="*/ 0 h 1933"/>
                  <a:gd name="T40" fmla="*/ 1 w 1102"/>
                  <a:gd name="T41" fmla="*/ 0 h 1933"/>
                  <a:gd name="T42" fmla="*/ 1 w 1102"/>
                  <a:gd name="T43" fmla="*/ 0 h 1933"/>
                  <a:gd name="T44" fmla="*/ 1 w 1102"/>
                  <a:gd name="T45" fmla="*/ 0 h 1933"/>
                  <a:gd name="T46" fmla="*/ 1 w 1102"/>
                  <a:gd name="T47" fmla="*/ 0 h 1933"/>
                  <a:gd name="T48" fmla="*/ 1 w 1102"/>
                  <a:gd name="T49" fmla="*/ 0 h 1933"/>
                  <a:gd name="T50" fmla="*/ 1 w 1102"/>
                  <a:gd name="T51" fmla="*/ 0 h 1933"/>
                  <a:gd name="T52" fmla="*/ 1 w 1102"/>
                  <a:gd name="T53" fmla="*/ 0 h 1933"/>
                  <a:gd name="T54" fmla="*/ 1 w 1102"/>
                  <a:gd name="T55" fmla="*/ 0 h 1933"/>
                  <a:gd name="T56" fmla="*/ 1 w 1102"/>
                  <a:gd name="T57" fmla="*/ 0 h 1933"/>
                  <a:gd name="T58" fmla="*/ 1 w 1102"/>
                  <a:gd name="T59" fmla="*/ 0 h 1933"/>
                  <a:gd name="T60" fmla="*/ 1 w 1102"/>
                  <a:gd name="T61" fmla="*/ 0 h 1933"/>
                  <a:gd name="T62" fmla="*/ 1 w 1102"/>
                  <a:gd name="T63" fmla="*/ 0 h 1933"/>
                  <a:gd name="T64" fmla="*/ 1 w 1102"/>
                  <a:gd name="T65" fmla="*/ 0 h 1933"/>
                  <a:gd name="T66" fmla="*/ 1 w 1102"/>
                  <a:gd name="T67" fmla="*/ 0 h 1933"/>
                  <a:gd name="T68" fmla="*/ 0 w 1102"/>
                  <a:gd name="T69" fmla="*/ 0 h 1933"/>
                  <a:gd name="T70" fmla="*/ 1 w 1102"/>
                  <a:gd name="T71" fmla="*/ 0 h 19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02"/>
                  <a:gd name="T109" fmla="*/ 0 h 1933"/>
                  <a:gd name="T110" fmla="*/ 1102 w 1102"/>
                  <a:gd name="T111" fmla="*/ 1933 h 19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02" h="1933">
                    <a:moveTo>
                      <a:pt x="88" y="1474"/>
                    </a:moveTo>
                    <a:lnTo>
                      <a:pt x="107" y="1411"/>
                    </a:lnTo>
                    <a:lnTo>
                      <a:pt x="117" y="1252"/>
                    </a:lnTo>
                    <a:lnTo>
                      <a:pt x="88" y="899"/>
                    </a:lnTo>
                    <a:lnTo>
                      <a:pt x="81" y="726"/>
                    </a:lnTo>
                    <a:lnTo>
                      <a:pt x="110" y="759"/>
                    </a:lnTo>
                    <a:lnTo>
                      <a:pt x="99" y="620"/>
                    </a:lnTo>
                    <a:lnTo>
                      <a:pt x="208" y="390"/>
                    </a:lnTo>
                    <a:lnTo>
                      <a:pt x="217" y="417"/>
                    </a:lnTo>
                    <a:lnTo>
                      <a:pt x="238" y="345"/>
                    </a:lnTo>
                    <a:lnTo>
                      <a:pt x="413" y="158"/>
                    </a:lnTo>
                    <a:lnTo>
                      <a:pt x="519" y="82"/>
                    </a:lnTo>
                    <a:lnTo>
                      <a:pt x="510" y="129"/>
                    </a:lnTo>
                    <a:lnTo>
                      <a:pt x="582" y="75"/>
                    </a:lnTo>
                    <a:lnTo>
                      <a:pt x="863" y="0"/>
                    </a:lnTo>
                    <a:lnTo>
                      <a:pt x="848" y="23"/>
                    </a:lnTo>
                    <a:lnTo>
                      <a:pt x="925" y="0"/>
                    </a:lnTo>
                    <a:lnTo>
                      <a:pt x="1102" y="17"/>
                    </a:lnTo>
                    <a:lnTo>
                      <a:pt x="951" y="127"/>
                    </a:lnTo>
                    <a:lnTo>
                      <a:pt x="986" y="134"/>
                    </a:lnTo>
                    <a:lnTo>
                      <a:pt x="774" y="347"/>
                    </a:lnTo>
                    <a:lnTo>
                      <a:pt x="736" y="375"/>
                    </a:lnTo>
                    <a:lnTo>
                      <a:pt x="790" y="365"/>
                    </a:lnTo>
                    <a:lnTo>
                      <a:pt x="571" y="557"/>
                    </a:lnTo>
                    <a:lnTo>
                      <a:pt x="460" y="759"/>
                    </a:lnTo>
                    <a:lnTo>
                      <a:pt x="408" y="797"/>
                    </a:lnTo>
                    <a:lnTo>
                      <a:pt x="441" y="795"/>
                    </a:lnTo>
                    <a:lnTo>
                      <a:pt x="375" y="868"/>
                    </a:lnTo>
                    <a:lnTo>
                      <a:pt x="188" y="1245"/>
                    </a:lnTo>
                    <a:lnTo>
                      <a:pt x="142" y="1479"/>
                    </a:lnTo>
                    <a:lnTo>
                      <a:pt x="58" y="1875"/>
                    </a:lnTo>
                    <a:lnTo>
                      <a:pt x="38" y="1908"/>
                    </a:lnTo>
                    <a:lnTo>
                      <a:pt x="24" y="1933"/>
                    </a:lnTo>
                    <a:lnTo>
                      <a:pt x="6" y="1908"/>
                    </a:lnTo>
                    <a:lnTo>
                      <a:pt x="0" y="1866"/>
                    </a:lnTo>
                    <a:lnTo>
                      <a:pt x="88" y="14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2" name="Freeform 28"/>
              <p:cNvSpPr>
                <a:spLocks/>
              </p:cNvSpPr>
              <p:nvPr/>
            </p:nvSpPr>
            <p:spPr bwMode="auto">
              <a:xfrm>
                <a:off x="2104" y="1878"/>
                <a:ext cx="519" cy="945"/>
              </a:xfrm>
              <a:custGeom>
                <a:avLst/>
                <a:gdLst>
                  <a:gd name="T0" fmla="*/ 1 w 1037"/>
                  <a:gd name="T1" fmla="*/ 1 h 1889"/>
                  <a:gd name="T2" fmla="*/ 1 w 1037"/>
                  <a:gd name="T3" fmla="*/ 1 h 1889"/>
                  <a:gd name="T4" fmla="*/ 1 w 1037"/>
                  <a:gd name="T5" fmla="*/ 1 h 1889"/>
                  <a:gd name="T6" fmla="*/ 1 w 1037"/>
                  <a:gd name="T7" fmla="*/ 1 h 1889"/>
                  <a:gd name="T8" fmla="*/ 1 w 1037"/>
                  <a:gd name="T9" fmla="*/ 1 h 1889"/>
                  <a:gd name="T10" fmla="*/ 1 w 1037"/>
                  <a:gd name="T11" fmla="*/ 1 h 1889"/>
                  <a:gd name="T12" fmla="*/ 1 w 1037"/>
                  <a:gd name="T13" fmla="*/ 1 h 1889"/>
                  <a:gd name="T14" fmla="*/ 1 w 1037"/>
                  <a:gd name="T15" fmla="*/ 1 h 1889"/>
                  <a:gd name="T16" fmla="*/ 1 w 1037"/>
                  <a:gd name="T17" fmla="*/ 1 h 1889"/>
                  <a:gd name="T18" fmla="*/ 1 w 1037"/>
                  <a:gd name="T19" fmla="*/ 1 h 1889"/>
                  <a:gd name="T20" fmla="*/ 1 w 1037"/>
                  <a:gd name="T21" fmla="*/ 1 h 1889"/>
                  <a:gd name="T22" fmla="*/ 1 w 1037"/>
                  <a:gd name="T23" fmla="*/ 1 h 1889"/>
                  <a:gd name="T24" fmla="*/ 1 w 1037"/>
                  <a:gd name="T25" fmla="*/ 1 h 1889"/>
                  <a:gd name="T26" fmla="*/ 1 w 1037"/>
                  <a:gd name="T27" fmla="*/ 1 h 1889"/>
                  <a:gd name="T28" fmla="*/ 1 w 1037"/>
                  <a:gd name="T29" fmla="*/ 1 h 1889"/>
                  <a:gd name="T30" fmla="*/ 1 w 1037"/>
                  <a:gd name="T31" fmla="*/ 1 h 1889"/>
                  <a:gd name="T32" fmla="*/ 1 w 1037"/>
                  <a:gd name="T33" fmla="*/ 1 h 1889"/>
                  <a:gd name="T34" fmla="*/ 1 w 1037"/>
                  <a:gd name="T35" fmla="*/ 0 h 1889"/>
                  <a:gd name="T36" fmla="*/ 1 w 1037"/>
                  <a:gd name="T37" fmla="*/ 1 h 1889"/>
                  <a:gd name="T38" fmla="*/ 1 w 1037"/>
                  <a:gd name="T39" fmla="*/ 1 h 1889"/>
                  <a:gd name="T40" fmla="*/ 1 w 1037"/>
                  <a:gd name="T41" fmla="*/ 1 h 1889"/>
                  <a:gd name="T42" fmla="*/ 1 w 1037"/>
                  <a:gd name="T43" fmla="*/ 1 h 1889"/>
                  <a:gd name="T44" fmla="*/ 1 w 1037"/>
                  <a:gd name="T45" fmla="*/ 1 h 1889"/>
                  <a:gd name="T46" fmla="*/ 1 w 1037"/>
                  <a:gd name="T47" fmla="*/ 1 h 1889"/>
                  <a:gd name="T48" fmla="*/ 1 w 1037"/>
                  <a:gd name="T49" fmla="*/ 1 h 1889"/>
                  <a:gd name="T50" fmla="*/ 1 w 1037"/>
                  <a:gd name="T51" fmla="*/ 1 h 1889"/>
                  <a:gd name="T52" fmla="*/ 1 w 1037"/>
                  <a:gd name="T53" fmla="*/ 1 h 1889"/>
                  <a:gd name="T54" fmla="*/ 1 w 1037"/>
                  <a:gd name="T55" fmla="*/ 1 h 1889"/>
                  <a:gd name="T56" fmla="*/ 1 w 1037"/>
                  <a:gd name="T57" fmla="*/ 1 h 1889"/>
                  <a:gd name="T58" fmla="*/ 1 w 1037"/>
                  <a:gd name="T59" fmla="*/ 1 h 1889"/>
                  <a:gd name="T60" fmla="*/ 1 w 1037"/>
                  <a:gd name="T61" fmla="*/ 1 h 1889"/>
                  <a:gd name="T62" fmla="*/ 1 w 1037"/>
                  <a:gd name="T63" fmla="*/ 1 h 1889"/>
                  <a:gd name="T64" fmla="*/ 0 w 1037"/>
                  <a:gd name="T65" fmla="*/ 1 h 1889"/>
                  <a:gd name="T66" fmla="*/ 1 w 1037"/>
                  <a:gd name="T67" fmla="*/ 1 h 18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37"/>
                  <a:gd name="T103" fmla="*/ 0 h 1889"/>
                  <a:gd name="T104" fmla="*/ 1037 w 1037"/>
                  <a:gd name="T105" fmla="*/ 1889 h 188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37" h="1889">
                    <a:moveTo>
                      <a:pt x="92" y="1457"/>
                    </a:moveTo>
                    <a:lnTo>
                      <a:pt x="106" y="1378"/>
                    </a:lnTo>
                    <a:lnTo>
                      <a:pt x="115" y="1237"/>
                    </a:lnTo>
                    <a:lnTo>
                      <a:pt x="106" y="1073"/>
                    </a:lnTo>
                    <a:lnTo>
                      <a:pt x="86" y="830"/>
                    </a:lnTo>
                    <a:lnTo>
                      <a:pt x="84" y="758"/>
                    </a:lnTo>
                    <a:lnTo>
                      <a:pt x="111" y="780"/>
                    </a:lnTo>
                    <a:lnTo>
                      <a:pt x="104" y="610"/>
                    </a:lnTo>
                    <a:lnTo>
                      <a:pt x="192" y="416"/>
                    </a:lnTo>
                    <a:lnTo>
                      <a:pt x="211" y="447"/>
                    </a:lnTo>
                    <a:lnTo>
                      <a:pt x="240" y="344"/>
                    </a:lnTo>
                    <a:lnTo>
                      <a:pt x="409" y="150"/>
                    </a:lnTo>
                    <a:lnTo>
                      <a:pt x="479" y="103"/>
                    </a:lnTo>
                    <a:lnTo>
                      <a:pt x="479" y="153"/>
                    </a:lnTo>
                    <a:lnTo>
                      <a:pt x="578" y="71"/>
                    </a:lnTo>
                    <a:lnTo>
                      <a:pt x="817" y="6"/>
                    </a:lnTo>
                    <a:lnTo>
                      <a:pt x="812" y="28"/>
                    </a:lnTo>
                    <a:lnTo>
                      <a:pt x="914" y="0"/>
                    </a:lnTo>
                    <a:lnTo>
                      <a:pt x="1037" y="9"/>
                    </a:lnTo>
                    <a:lnTo>
                      <a:pt x="895" y="120"/>
                    </a:lnTo>
                    <a:lnTo>
                      <a:pt x="925" y="134"/>
                    </a:lnTo>
                    <a:lnTo>
                      <a:pt x="675" y="370"/>
                    </a:lnTo>
                    <a:lnTo>
                      <a:pt x="706" y="382"/>
                    </a:lnTo>
                    <a:lnTo>
                      <a:pt x="531" y="537"/>
                    </a:lnTo>
                    <a:lnTo>
                      <a:pt x="425" y="735"/>
                    </a:lnTo>
                    <a:lnTo>
                      <a:pt x="350" y="803"/>
                    </a:lnTo>
                    <a:lnTo>
                      <a:pt x="376" y="808"/>
                    </a:lnTo>
                    <a:lnTo>
                      <a:pt x="335" y="860"/>
                    </a:lnTo>
                    <a:lnTo>
                      <a:pt x="161" y="1217"/>
                    </a:lnTo>
                    <a:lnTo>
                      <a:pt x="111" y="1468"/>
                    </a:lnTo>
                    <a:lnTo>
                      <a:pt x="32" y="1842"/>
                    </a:lnTo>
                    <a:lnTo>
                      <a:pt x="9" y="1889"/>
                    </a:lnTo>
                    <a:lnTo>
                      <a:pt x="0" y="1849"/>
                    </a:lnTo>
                    <a:lnTo>
                      <a:pt x="92" y="145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3" name="Freeform 29"/>
              <p:cNvSpPr>
                <a:spLocks/>
              </p:cNvSpPr>
              <p:nvPr/>
            </p:nvSpPr>
            <p:spPr bwMode="auto">
              <a:xfrm>
                <a:off x="2200" y="1946"/>
                <a:ext cx="328" cy="507"/>
              </a:xfrm>
              <a:custGeom>
                <a:avLst/>
                <a:gdLst>
                  <a:gd name="T0" fmla="*/ 0 w 656"/>
                  <a:gd name="T1" fmla="*/ 0 h 1016"/>
                  <a:gd name="T2" fmla="*/ 1 w 656"/>
                  <a:gd name="T3" fmla="*/ 0 h 1016"/>
                  <a:gd name="T4" fmla="*/ 1 w 656"/>
                  <a:gd name="T5" fmla="*/ 0 h 1016"/>
                  <a:gd name="T6" fmla="*/ 1 w 656"/>
                  <a:gd name="T7" fmla="*/ 0 h 1016"/>
                  <a:gd name="T8" fmla="*/ 1 w 656"/>
                  <a:gd name="T9" fmla="*/ 0 h 1016"/>
                  <a:gd name="T10" fmla="*/ 1 w 656"/>
                  <a:gd name="T11" fmla="*/ 0 h 1016"/>
                  <a:gd name="T12" fmla="*/ 1 w 656"/>
                  <a:gd name="T13" fmla="*/ 0 h 1016"/>
                  <a:gd name="T14" fmla="*/ 1 w 656"/>
                  <a:gd name="T15" fmla="*/ 0 h 1016"/>
                  <a:gd name="T16" fmla="*/ 1 w 656"/>
                  <a:gd name="T17" fmla="*/ 0 h 1016"/>
                  <a:gd name="T18" fmla="*/ 1 w 656"/>
                  <a:gd name="T19" fmla="*/ 0 h 1016"/>
                  <a:gd name="T20" fmla="*/ 1 w 656"/>
                  <a:gd name="T21" fmla="*/ 0 h 1016"/>
                  <a:gd name="T22" fmla="*/ 1 w 656"/>
                  <a:gd name="T23" fmla="*/ 0 h 1016"/>
                  <a:gd name="T24" fmla="*/ 1 w 656"/>
                  <a:gd name="T25" fmla="*/ 0 h 1016"/>
                  <a:gd name="T26" fmla="*/ 1 w 656"/>
                  <a:gd name="T27" fmla="*/ 0 h 1016"/>
                  <a:gd name="T28" fmla="*/ 1 w 656"/>
                  <a:gd name="T29" fmla="*/ 0 h 1016"/>
                  <a:gd name="T30" fmla="*/ 1 w 656"/>
                  <a:gd name="T31" fmla="*/ 0 h 1016"/>
                  <a:gd name="T32" fmla="*/ 1 w 656"/>
                  <a:gd name="T33" fmla="*/ 0 h 1016"/>
                  <a:gd name="T34" fmla="*/ 1 w 656"/>
                  <a:gd name="T35" fmla="*/ 0 h 1016"/>
                  <a:gd name="T36" fmla="*/ 1 w 656"/>
                  <a:gd name="T37" fmla="*/ 0 h 1016"/>
                  <a:gd name="T38" fmla="*/ 1 w 656"/>
                  <a:gd name="T39" fmla="*/ 0 h 1016"/>
                  <a:gd name="T40" fmla="*/ 1 w 656"/>
                  <a:gd name="T41" fmla="*/ 0 h 1016"/>
                  <a:gd name="T42" fmla="*/ 1 w 656"/>
                  <a:gd name="T43" fmla="*/ 0 h 1016"/>
                  <a:gd name="T44" fmla="*/ 1 w 656"/>
                  <a:gd name="T45" fmla="*/ 0 h 1016"/>
                  <a:gd name="T46" fmla="*/ 1 w 656"/>
                  <a:gd name="T47" fmla="*/ 0 h 1016"/>
                  <a:gd name="T48" fmla="*/ 1 w 656"/>
                  <a:gd name="T49" fmla="*/ 0 h 1016"/>
                  <a:gd name="T50" fmla="*/ 1 w 656"/>
                  <a:gd name="T51" fmla="*/ 0 h 1016"/>
                  <a:gd name="T52" fmla="*/ 1 w 656"/>
                  <a:gd name="T53" fmla="*/ 0 h 1016"/>
                  <a:gd name="T54" fmla="*/ 1 w 656"/>
                  <a:gd name="T55" fmla="*/ 0 h 1016"/>
                  <a:gd name="T56" fmla="*/ 1 w 656"/>
                  <a:gd name="T57" fmla="*/ 0 h 1016"/>
                  <a:gd name="T58" fmla="*/ 1 w 656"/>
                  <a:gd name="T59" fmla="*/ 0 h 1016"/>
                  <a:gd name="T60" fmla="*/ 1 w 656"/>
                  <a:gd name="T61" fmla="*/ 0 h 1016"/>
                  <a:gd name="T62" fmla="*/ 1 w 656"/>
                  <a:gd name="T63" fmla="*/ 0 h 1016"/>
                  <a:gd name="T64" fmla="*/ 1 w 656"/>
                  <a:gd name="T65" fmla="*/ 0 h 1016"/>
                  <a:gd name="T66" fmla="*/ 1 w 656"/>
                  <a:gd name="T67" fmla="*/ 0 h 1016"/>
                  <a:gd name="T68" fmla="*/ 1 w 656"/>
                  <a:gd name="T69" fmla="*/ 0 h 1016"/>
                  <a:gd name="T70" fmla="*/ 1 w 656"/>
                  <a:gd name="T71" fmla="*/ 0 h 1016"/>
                  <a:gd name="T72" fmla="*/ 1 w 656"/>
                  <a:gd name="T73" fmla="*/ 0 h 1016"/>
                  <a:gd name="T74" fmla="*/ 1 w 656"/>
                  <a:gd name="T75" fmla="*/ 0 h 1016"/>
                  <a:gd name="T76" fmla="*/ 1 w 656"/>
                  <a:gd name="T77" fmla="*/ 0 h 1016"/>
                  <a:gd name="T78" fmla="*/ 1 w 656"/>
                  <a:gd name="T79" fmla="*/ 0 h 1016"/>
                  <a:gd name="T80" fmla="*/ 1 w 656"/>
                  <a:gd name="T81" fmla="*/ 0 h 1016"/>
                  <a:gd name="T82" fmla="*/ 0 w 656"/>
                  <a:gd name="T83" fmla="*/ 0 h 10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6"/>
                  <a:gd name="T127" fmla="*/ 0 h 1016"/>
                  <a:gd name="T128" fmla="*/ 656 w 656"/>
                  <a:gd name="T129" fmla="*/ 1016 h 10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6" h="1016">
                    <a:moveTo>
                      <a:pt x="0" y="1016"/>
                    </a:moveTo>
                    <a:lnTo>
                      <a:pt x="106" y="642"/>
                    </a:lnTo>
                    <a:lnTo>
                      <a:pt x="316" y="252"/>
                    </a:lnTo>
                    <a:lnTo>
                      <a:pt x="482" y="95"/>
                    </a:lnTo>
                    <a:lnTo>
                      <a:pt x="656" y="0"/>
                    </a:lnTo>
                    <a:lnTo>
                      <a:pt x="615" y="73"/>
                    </a:lnTo>
                    <a:lnTo>
                      <a:pt x="585" y="66"/>
                    </a:lnTo>
                    <a:lnTo>
                      <a:pt x="570" y="118"/>
                    </a:lnTo>
                    <a:lnTo>
                      <a:pt x="540" y="106"/>
                    </a:lnTo>
                    <a:lnTo>
                      <a:pt x="538" y="160"/>
                    </a:lnTo>
                    <a:lnTo>
                      <a:pt x="482" y="147"/>
                    </a:lnTo>
                    <a:lnTo>
                      <a:pt x="491" y="194"/>
                    </a:lnTo>
                    <a:lnTo>
                      <a:pt x="434" y="183"/>
                    </a:lnTo>
                    <a:lnTo>
                      <a:pt x="441" y="246"/>
                    </a:lnTo>
                    <a:lnTo>
                      <a:pt x="377" y="243"/>
                    </a:lnTo>
                    <a:lnTo>
                      <a:pt x="399" y="309"/>
                    </a:lnTo>
                    <a:lnTo>
                      <a:pt x="345" y="313"/>
                    </a:lnTo>
                    <a:lnTo>
                      <a:pt x="370" y="356"/>
                    </a:lnTo>
                    <a:lnTo>
                      <a:pt x="293" y="370"/>
                    </a:lnTo>
                    <a:lnTo>
                      <a:pt x="313" y="403"/>
                    </a:lnTo>
                    <a:lnTo>
                      <a:pt x="266" y="422"/>
                    </a:lnTo>
                    <a:lnTo>
                      <a:pt x="295" y="464"/>
                    </a:lnTo>
                    <a:lnTo>
                      <a:pt x="241" y="483"/>
                    </a:lnTo>
                    <a:lnTo>
                      <a:pt x="266" y="525"/>
                    </a:lnTo>
                    <a:lnTo>
                      <a:pt x="205" y="550"/>
                    </a:lnTo>
                    <a:lnTo>
                      <a:pt x="232" y="577"/>
                    </a:lnTo>
                    <a:lnTo>
                      <a:pt x="176" y="604"/>
                    </a:lnTo>
                    <a:lnTo>
                      <a:pt x="201" y="624"/>
                    </a:lnTo>
                    <a:lnTo>
                      <a:pt x="162" y="646"/>
                    </a:lnTo>
                    <a:lnTo>
                      <a:pt x="167" y="665"/>
                    </a:lnTo>
                    <a:lnTo>
                      <a:pt x="122" y="681"/>
                    </a:lnTo>
                    <a:lnTo>
                      <a:pt x="139" y="710"/>
                    </a:lnTo>
                    <a:lnTo>
                      <a:pt x="113" y="726"/>
                    </a:lnTo>
                    <a:lnTo>
                      <a:pt x="135" y="752"/>
                    </a:lnTo>
                    <a:lnTo>
                      <a:pt x="106" y="761"/>
                    </a:lnTo>
                    <a:lnTo>
                      <a:pt x="122" y="786"/>
                    </a:lnTo>
                    <a:lnTo>
                      <a:pt x="88" y="802"/>
                    </a:lnTo>
                    <a:lnTo>
                      <a:pt x="99" y="822"/>
                    </a:lnTo>
                    <a:lnTo>
                      <a:pt x="68" y="847"/>
                    </a:lnTo>
                    <a:lnTo>
                      <a:pt x="85" y="860"/>
                    </a:lnTo>
                    <a:lnTo>
                      <a:pt x="61" y="879"/>
                    </a:lnTo>
                    <a:lnTo>
                      <a:pt x="0" y="101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4" name="Freeform 30"/>
              <p:cNvSpPr>
                <a:spLocks/>
              </p:cNvSpPr>
              <p:nvPr/>
            </p:nvSpPr>
            <p:spPr bwMode="auto">
              <a:xfrm>
                <a:off x="2185" y="1925"/>
                <a:ext cx="291" cy="478"/>
              </a:xfrm>
              <a:custGeom>
                <a:avLst/>
                <a:gdLst>
                  <a:gd name="T0" fmla="*/ 1 w 582"/>
                  <a:gd name="T1" fmla="*/ 1 h 955"/>
                  <a:gd name="T2" fmla="*/ 0 w 582"/>
                  <a:gd name="T3" fmla="*/ 1 h 955"/>
                  <a:gd name="T4" fmla="*/ 1 w 582"/>
                  <a:gd name="T5" fmla="*/ 1 h 955"/>
                  <a:gd name="T6" fmla="*/ 1 w 582"/>
                  <a:gd name="T7" fmla="*/ 1 h 955"/>
                  <a:gd name="T8" fmla="*/ 1 w 582"/>
                  <a:gd name="T9" fmla="*/ 1 h 955"/>
                  <a:gd name="T10" fmla="*/ 1 w 582"/>
                  <a:gd name="T11" fmla="*/ 1 h 955"/>
                  <a:gd name="T12" fmla="*/ 1 w 582"/>
                  <a:gd name="T13" fmla="*/ 1 h 955"/>
                  <a:gd name="T14" fmla="*/ 1 w 582"/>
                  <a:gd name="T15" fmla="*/ 1 h 955"/>
                  <a:gd name="T16" fmla="*/ 1 w 582"/>
                  <a:gd name="T17" fmla="*/ 1 h 955"/>
                  <a:gd name="T18" fmla="*/ 1 w 582"/>
                  <a:gd name="T19" fmla="*/ 1 h 955"/>
                  <a:gd name="T20" fmla="*/ 1 w 582"/>
                  <a:gd name="T21" fmla="*/ 1 h 955"/>
                  <a:gd name="T22" fmla="*/ 1 w 582"/>
                  <a:gd name="T23" fmla="*/ 1 h 955"/>
                  <a:gd name="T24" fmla="*/ 1 w 582"/>
                  <a:gd name="T25" fmla="*/ 1 h 955"/>
                  <a:gd name="T26" fmla="*/ 1 w 582"/>
                  <a:gd name="T27" fmla="*/ 1 h 955"/>
                  <a:gd name="T28" fmla="*/ 1 w 582"/>
                  <a:gd name="T29" fmla="*/ 1 h 955"/>
                  <a:gd name="T30" fmla="*/ 1 w 582"/>
                  <a:gd name="T31" fmla="*/ 1 h 955"/>
                  <a:gd name="T32" fmla="*/ 1 w 582"/>
                  <a:gd name="T33" fmla="*/ 1 h 955"/>
                  <a:gd name="T34" fmla="*/ 1 w 582"/>
                  <a:gd name="T35" fmla="*/ 1 h 955"/>
                  <a:gd name="T36" fmla="*/ 1 w 582"/>
                  <a:gd name="T37" fmla="*/ 1 h 955"/>
                  <a:gd name="T38" fmla="*/ 1 w 582"/>
                  <a:gd name="T39" fmla="*/ 1 h 955"/>
                  <a:gd name="T40" fmla="*/ 1 w 582"/>
                  <a:gd name="T41" fmla="*/ 1 h 955"/>
                  <a:gd name="T42" fmla="*/ 1 w 582"/>
                  <a:gd name="T43" fmla="*/ 1 h 955"/>
                  <a:gd name="T44" fmla="*/ 1 w 582"/>
                  <a:gd name="T45" fmla="*/ 1 h 955"/>
                  <a:gd name="T46" fmla="*/ 1 w 582"/>
                  <a:gd name="T47" fmla="*/ 1 h 955"/>
                  <a:gd name="T48" fmla="*/ 1 w 582"/>
                  <a:gd name="T49" fmla="*/ 1 h 955"/>
                  <a:gd name="T50" fmla="*/ 1 w 582"/>
                  <a:gd name="T51" fmla="*/ 0 h 955"/>
                  <a:gd name="T52" fmla="*/ 1 w 582"/>
                  <a:gd name="T53" fmla="*/ 1 h 955"/>
                  <a:gd name="T54" fmla="*/ 1 w 582"/>
                  <a:gd name="T55" fmla="*/ 1 h 955"/>
                  <a:gd name="T56" fmla="*/ 1 w 582"/>
                  <a:gd name="T57" fmla="*/ 1 h 955"/>
                  <a:gd name="T58" fmla="*/ 1 w 582"/>
                  <a:gd name="T59" fmla="*/ 1 h 955"/>
                  <a:gd name="T60" fmla="*/ 1 w 582"/>
                  <a:gd name="T61" fmla="*/ 1 h 95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82"/>
                  <a:gd name="T94" fmla="*/ 0 h 955"/>
                  <a:gd name="T95" fmla="*/ 582 w 582"/>
                  <a:gd name="T96" fmla="*/ 955 h 95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82" h="955">
                    <a:moveTo>
                      <a:pt x="2" y="955"/>
                    </a:moveTo>
                    <a:lnTo>
                      <a:pt x="0" y="801"/>
                    </a:lnTo>
                    <a:lnTo>
                      <a:pt x="21" y="790"/>
                    </a:lnTo>
                    <a:lnTo>
                      <a:pt x="16" y="702"/>
                    </a:lnTo>
                    <a:lnTo>
                      <a:pt x="44" y="684"/>
                    </a:lnTo>
                    <a:lnTo>
                      <a:pt x="39" y="596"/>
                    </a:lnTo>
                    <a:lnTo>
                      <a:pt x="68" y="596"/>
                    </a:lnTo>
                    <a:lnTo>
                      <a:pt x="70" y="491"/>
                    </a:lnTo>
                    <a:lnTo>
                      <a:pt x="118" y="504"/>
                    </a:lnTo>
                    <a:lnTo>
                      <a:pt x="103" y="403"/>
                    </a:lnTo>
                    <a:lnTo>
                      <a:pt x="163" y="429"/>
                    </a:lnTo>
                    <a:lnTo>
                      <a:pt x="150" y="315"/>
                    </a:lnTo>
                    <a:lnTo>
                      <a:pt x="202" y="335"/>
                    </a:lnTo>
                    <a:lnTo>
                      <a:pt x="190" y="231"/>
                    </a:lnTo>
                    <a:lnTo>
                      <a:pt x="251" y="261"/>
                    </a:lnTo>
                    <a:lnTo>
                      <a:pt x="251" y="153"/>
                    </a:lnTo>
                    <a:lnTo>
                      <a:pt x="303" y="198"/>
                    </a:lnTo>
                    <a:lnTo>
                      <a:pt x="316" y="149"/>
                    </a:lnTo>
                    <a:lnTo>
                      <a:pt x="363" y="155"/>
                    </a:lnTo>
                    <a:lnTo>
                      <a:pt x="370" y="104"/>
                    </a:lnTo>
                    <a:lnTo>
                      <a:pt x="413" y="117"/>
                    </a:lnTo>
                    <a:lnTo>
                      <a:pt x="415" y="47"/>
                    </a:lnTo>
                    <a:lnTo>
                      <a:pt x="467" y="76"/>
                    </a:lnTo>
                    <a:lnTo>
                      <a:pt x="488" y="14"/>
                    </a:lnTo>
                    <a:lnTo>
                      <a:pt x="519" y="43"/>
                    </a:lnTo>
                    <a:lnTo>
                      <a:pt x="532" y="0"/>
                    </a:lnTo>
                    <a:lnTo>
                      <a:pt x="582" y="33"/>
                    </a:lnTo>
                    <a:lnTo>
                      <a:pt x="445" y="111"/>
                    </a:lnTo>
                    <a:lnTo>
                      <a:pt x="289" y="266"/>
                    </a:lnTo>
                    <a:lnTo>
                      <a:pt x="63" y="691"/>
                    </a:lnTo>
                    <a:lnTo>
                      <a:pt x="2" y="95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5" name="Freeform 31"/>
              <p:cNvSpPr>
                <a:spLocks/>
              </p:cNvSpPr>
              <p:nvPr/>
            </p:nvSpPr>
            <p:spPr bwMode="auto">
              <a:xfrm>
                <a:off x="2194" y="2165"/>
                <a:ext cx="91" cy="264"/>
              </a:xfrm>
              <a:custGeom>
                <a:avLst/>
                <a:gdLst>
                  <a:gd name="T0" fmla="*/ 0 w 181"/>
                  <a:gd name="T1" fmla="*/ 1 h 527"/>
                  <a:gd name="T2" fmla="*/ 1 w 181"/>
                  <a:gd name="T3" fmla="*/ 1 h 527"/>
                  <a:gd name="T4" fmla="*/ 1 w 181"/>
                  <a:gd name="T5" fmla="*/ 0 h 527"/>
                  <a:gd name="T6" fmla="*/ 1 w 181"/>
                  <a:gd name="T7" fmla="*/ 1 h 527"/>
                  <a:gd name="T8" fmla="*/ 0 w 181"/>
                  <a:gd name="T9" fmla="*/ 1 h 5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527"/>
                  <a:gd name="T17" fmla="*/ 181 w 181"/>
                  <a:gd name="T18" fmla="*/ 527 h 5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527">
                    <a:moveTo>
                      <a:pt x="0" y="527"/>
                    </a:moveTo>
                    <a:lnTo>
                      <a:pt x="59" y="226"/>
                    </a:lnTo>
                    <a:lnTo>
                      <a:pt x="181" y="0"/>
                    </a:lnTo>
                    <a:lnTo>
                      <a:pt x="75" y="245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6" name="Freeform 32"/>
              <p:cNvSpPr>
                <a:spLocks/>
              </p:cNvSpPr>
              <p:nvPr/>
            </p:nvSpPr>
            <p:spPr bwMode="auto">
              <a:xfrm>
                <a:off x="2331" y="1917"/>
                <a:ext cx="218" cy="163"/>
              </a:xfrm>
              <a:custGeom>
                <a:avLst/>
                <a:gdLst>
                  <a:gd name="T0" fmla="*/ 0 w 436"/>
                  <a:gd name="T1" fmla="*/ 1 h 325"/>
                  <a:gd name="T2" fmla="*/ 1 w 436"/>
                  <a:gd name="T3" fmla="*/ 1 h 325"/>
                  <a:gd name="T4" fmla="*/ 1 w 436"/>
                  <a:gd name="T5" fmla="*/ 0 h 325"/>
                  <a:gd name="T6" fmla="*/ 1 w 436"/>
                  <a:gd name="T7" fmla="*/ 1 h 325"/>
                  <a:gd name="T8" fmla="*/ 0 w 436"/>
                  <a:gd name="T9" fmla="*/ 1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6"/>
                  <a:gd name="T16" fmla="*/ 0 h 325"/>
                  <a:gd name="T17" fmla="*/ 436 w 436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6" h="325">
                    <a:moveTo>
                      <a:pt x="0" y="325"/>
                    </a:moveTo>
                    <a:lnTo>
                      <a:pt x="170" y="133"/>
                    </a:lnTo>
                    <a:lnTo>
                      <a:pt x="436" y="0"/>
                    </a:lnTo>
                    <a:lnTo>
                      <a:pt x="191" y="144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7" name="Freeform 33"/>
              <p:cNvSpPr>
                <a:spLocks/>
              </p:cNvSpPr>
              <p:nvPr/>
            </p:nvSpPr>
            <p:spPr bwMode="auto">
              <a:xfrm>
                <a:off x="2208" y="2491"/>
                <a:ext cx="43" cy="62"/>
              </a:xfrm>
              <a:custGeom>
                <a:avLst/>
                <a:gdLst>
                  <a:gd name="T0" fmla="*/ 1 w 85"/>
                  <a:gd name="T1" fmla="*/ 0 h 123"/>
                  <a:gd name="T2" fmla="*/ 0 w 85"/>
                  <a:gd name="T3" fmla="*/ 1 h 123"/>
                  <a:gd name="T4" fmla="*/ 1 w 85"/>
                  <a:gd name="T5" fmla="*/ 1 h 123"/>
                  <a:gd name="T6" fmla="*/ 1 w 85"/>
                  <a:gd name="T7" fmla="*/ 1 h 123"/>
                  <a:gd name="T8" fmla="*/ 1 w 85"/>
                  <a:gd name="T9" fmla="*/ 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123"/>
                  <a:gd name="T17" fmla="*/ 85 w 8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123">
                    <a:moveTo>
                      <a:pt x="22" y="0"/>
                    </a:moveTo>
                    <a:lnTo>
                      <a:pt x="0" y="112"/>
                    </a:lnTo>
                    <a:lnTo>
                      <a:pt x="85" y="123"/>
                    </a:lnTo>
                    <a:lnTo>
                      <a:pt x="27" y="10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8" name="Freeform 34"/>
              <p:cNvSpPr>
                <a:spLocks/>
              </p:cNvSpPr>
              <p:nvPr/>
            </p:nvSpPr>
            <p:spPr bwMode="auto">
              <a:xfrm>
                <a:off x="2171" y="1955"/>
                <a:ext cx="129" cy="179"/>
              </a:xfrm>
              <a:custGeom>
                <a:avLst/>
                <a:gdLst>
                  <a:gd name="T0" fmla="*/ 0 w 259"/>
                  <a:gd name="T1" fmla="*/ 0 h 358"/>
                  <a:gd name="T2" fmla="*/ 0 w 259"/>
                  <a:gd name="T3" fmla="*/ 1 h 358"/>
                  <a:gd name="T4" fmla="*/ 0 w 259"/>
                  <a:gd name="T5" fmla="*/ 1 h 358"/>
                  <a:gd name="T6" fmla="*/ 0 w 259"/>
                  <a:gd name="T7" fmla="*/ 1 h 358"/>
                  <a:gd name="T8" fmla="*/ 0 w 259"/>
                  <a:gd name="T9" fmla="*/ 0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358"/>
                  <a:gd name="T17" fmla="*/ 259 w 259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358">
                    <a:moveTo>
                      <a:pt x="259" y="0"/>
                    </a:moveTo>
                    <a:lnTo>
                      <a:pt x="81" y="189"/>
                    </a:lnTo>
                    <a:lnTo>
                      <a:pt x="0" y="358"/>
                    </a:lnTo>
                    <a:lnTo>
                      <a:pt x="74" y="137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9" name="Freeform 35"/>
              <p:cNvSpPr>
                <a:spLocks/>
              </p:cNvSpPr>
              <p:nvPr/>
            </p:nvSpPr>
            <p:spPr bwMode="auto">
              <a:xfrm>
                <a:off x="2438" y="1842"/>
                <a:ext cx="215" cy="48"/>
              </a:xfrm>
              <a:custGeom>
                <a:avLst/>
                <a:gdLst>
                  <a:gd name="T0" fmla="*/ 0 w 430"/>
                  <a:gd name="T1" fmla="*/ 0 h 97"/>
                  <a:gd name="T2" fmla="*/ 1 w 430"/>
                  <a:gd name="T3" fmla="*/ 0 h 97"/>
                  <a:gd name="T4" fmla="*/ 1 w 430"/>
                  <a:gd name="T5" fmla="*/ 0 h 97"/>
                  <a:gd name="T6" fmla="*/ 1 w 430"/>
                  <a:gd name="T7" fmla="*/ 0 h 97"/>
                  <a:gd name="T8" fmla="*/ 0 w 430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0"/>
                  <a:gd name="T16" fmla="*/ 0 h 97"/>
                  <a:gd name="T17" fmla="*/ 430 w 430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0" h="97">
                    <a:moveTo>
                      <a:pt x="0" y="97"/>
                    </a:moveTo>
                    <a:lnTo>
                      <a:pt x="234" y="30"/>
                    </a:lnTo>
                    <a:lnTo>
                      <a:pt x="430" y="59"/>
                    </a:lnTo>
                    <a:lnTo>
                      <a:pt x="229" y="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0" name="Freeform 36"/>
              <p:cNvSpPr>
                <a:spLocks/>
              </p:cNvSpPr>
              <p:nvPr/>
            </p:nvSpPr>
            <p:spPr bwMode="auto">
              <a:xfrm>
                <a:off x="2288" y="2170"/>
                <a:ext cx="117" cy="184"/>
              </a:xfrm>
              <a:custGeom>
                <a:avLst/>
                <a:gdLst>
                  <a:gd name="T0" fmla="*/ 1 w 234"/>
                  <a:gd name="T1" fmla="*/ 0 h 370"/>
                  <a:gd name="T2" fmla="*/ 1 w 234"/>
                  <a:gd name="T3" fmla="*/ 0 h 370"/>
                  <a:gd name="T4" fmla="*/ 0 w 234"/>
                  <a:gd name="T5" fmla="*/ 0 h 370"/>
                  <a:gd name="T6" fmla="*/ 1 w 234"/>
                  <a:gd name="T7" fmla="*/ 0 h 370"/>
                  <a:gd name="T8" fmla="*/ 1 w 234"/>
                  <a:gd name="T9" fmla="*/ 0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4"/>
                  <a:gd name="T16" fmla="*/ 0 h 370"/>
                  <a:gd name="T17" fmla="*/ 234 w 234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4" h="370">
                    <a:moveTo>
                      <a:pt x="234" y="0"/>
                    </a:moveTo>
                    <a:lnTo>
                      <a:pt x="137" y="187"/>
                    </a:lnTo>
                    <a:lnTo>
                      <a:pt x="0" y="370"/>
                    </a:lnTo>
                    <a:lnTo>
                      <a:pt x="164" y="226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1" name="Freeform 37"/>
              <p:cNvSpPr>
                <a:spLocks/>
              </p:cNvSpPr>
              <p:nvPr/>
            </p:nvSpPr>
            <p:spPr bwMode="auto">
              <a:xfrm>
                <a:off x="2143" y="2342"/>
                <a:ext cx="20" cy="177"/>
              </a:xfrm>
              <a:custGeom>
                <a:avLst/>
                <a:gdLst>
                  <a:gd name="T0" fmla="*/ 1 w 39"/>
                  <a:gd name="T1" fmla="*/ 0 h 354"/>
                  <a:gd name="T2" fmla="*/ 1 w 39"/>
                  <a:gd name="T3" fmla="*/ 1 h 354"/>
                  <a:gd name="T4" fmla="*/ 0 w 39"/>
                  <a:gd name="T5" fmla="*/ 1 h 354"/>
                  <a:gd name="T6" fmla="*/ 1 w 39"/>
                  <a:gd name="T7" fmla="*/ 0 h 3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354"/>
                  <a:gd name="T14" fmla="*/ 39 w 39"/>
                  <a:gd name="T15" fmla="*/ 354 h 3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354">
                    <a:moveTo>
                      <a:pt x="18" y="0"/>
                    </a:moveTo>
                    <a:lnTo>
                      <a:pt x="39" y="354"/>
                    </a:lnTo>
                    <a:lnTo>
                      <a:pt x="0" y="16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3316" name="Group 26"/>
          <p:cNvGrpSpPr>
            <a:grpSpLocks/>
          </p:cNvGrpSpPr>
          <p:nvPr/>
        </p:nvGrpSpPr>
        <p:grpSpPr bwMode="auto">
          <a:xfrm>
            <a:off x="0" y="-42863"/>
            <a:ext cx="9144000" cy="6900863"/>
            <a:chOff x="0" y="-17"/>
            <a:chExt cx="5783" cy="4342"/>
          </a:xfrm>
        </p:grpSpPr>
        <p:grpSp>
          <p:nvGrpSpPr>
            <p:cNvPr id="13343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3345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6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7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44" name="Picture 31" descr="пгшлпгш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428625" y="1714500"/>
          <a:ext cx="8429625" cy="3714750"/>
        </p:xfrm>
        <a:graphic>
          <a:graphicData uri="http://schemas.openxmlformats.org/drawingml/2006/table">
            <a:tbl>
              <a:tblPr/>
              <a:tblGrid>
                <a:gridCol w="325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4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29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lg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lg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log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(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5 - log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135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log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log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ru-RU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log </a:t>
                      </a:r>
                      <a:r>
                        <a:rPr kumimoji="0" lang="ru-RU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1575" y="450191"/>
            <a:ext cx="7143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Розв’язання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7572375" y="4786313"/>
            <a:ext cx="1214438" cy="1644650"/>
            <a:chOff x="4422" y="2886"/>
            <a:chExt cx="862" cy="1306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4422" y="3748"/>
              <a:ext cx="414" cy="444"/>
              <a:chOff x="3872" y="3304"/>
              <a:chExt cx="414" cy="444"/>
            </a:xfrm>
          </p:grpSpPr>
          <p:sp>
            <p:nvSpPr>
              <p:cNvPr id="13362" name="Freeform 10"/>
              <p:cNvSpPr>
                <a:spLocks/>
              </p:cNvSpPr>
              <p:nvPr/>
            </p:nvSpPr>
            <p:spPr bwMode="auto">
              <a:xfrm>
                <a:off x="3945" y="3304"/>
                <a:ext cx="280" cy="72"/>
              </a:xfrm>
              <a:custGeom>
                <a:avLst/>
                <a:gdLst>
                  <a:gd name="T0" fmla="*/ 0 w 561"/>
                  <a:gd name="T1" fmla="*/ 1 h 143"/>
                  <a:gd name="T2" fmla="*/ 0 w 561"/>
                  <a:gd name="T3" fmla="*/ 1 h 143"/>
                  <a:gd name="T4" fmla="*/ 0 w 561"/>
                  <a:gd name="T5" fmla="*/ 0 h 143"/>
                  <a:gd name="T6" fmla="*/ 0 w 561"/>
                  <a:gd name="T7" fmla="*/ 1 h 143"/>
                  <a:gd name="T8" fmla="*/ 0 w 561"/>
                  <a:gd name="T9" fmla="*/ 1 h 143"/>
                  <a:gd name="T10" fmla="*/ 0 w 561"/>
                  <a:gd name="T11" fmla="*/ 1 h 143"/>
                  <a:gd name="T12" fmla="*/ 0 w 561"/>
                  <a:gd name="T13" fmla="*/ 1 h 143"/>
                  <a:gd name="T14" fmla="*/ 0 w 561"/>
                  <a:gd name="T15" fmla="*/ 1 h 143"/>
                  <a:gd name="T16" fmla="*/ 0 w 561"/>
                  <a:gd name="T17" fmla="*/ 1 h 1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1"/>
                  <a:gd name="T28" fmla="*/ 0 h 143"/>
                  <a:gd name="T29" fmla="*/ 561 w 561"/>
                  <a:gd name="T30" fmla="*/ 143 h 1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1" h="143">
                    <a:moveTo>
                      <a:pt x="0" y="95"/>
                    </a:moveTo>
                    <a:lnTo>
                      <a:pt x="59" y="42"/>
                    </a:lnTo>
                    <a:lnTo>
                      <a:pt x="262" y="0"/>
                    </a:lnTo>
                    <a:lnTo>
                      <a:pt x="511" y="21"/>
                    </a:lnTo>
                    <a:lnTo>
                      <a:pt x="561" y="55"/>
                    </a:lnTo>
                    <a:lnTo>
                      <a:pt x="513" y="96"/>
                    </a:lnTo>
                    <a:lnTo>
                      <a:pt x="283" y="143"/>
                    </a:lnTo>
                    <a:lnTo>
                      <a:pt x="30" y="117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3" name="Freeform 11"/>
              <p:cNvSpPr>
                <a:spLocks/>
              </p:cNvSpPr>
              <p:nvPr/>
            </p:nvSpPr>
            <p:spPr bwMode="auto">
              <a:xfrm>
                <a:off x="3957" y="3312"/>
                <a:ext cx="254" cy="56"/>
              </a:xfrm>
              <a:custGeom>
                <a:avLst/>
                <a:gdLst>
                  <a:gd name="T0" fmla="*/ 0 w 508"/>
                  <a:gd name="T1" fmla="*/ 1 h 111"/>
                  <a:gd name="T2" fmla="*/ 1 w 508"/>
                  <a:gd name="T3" fmla="*/ 1 h 111"/>
                  <a:gd name="T4" fmla="*/ 1 w 508"/>
                  <a:gd name="T5" fmla="*/ 0 h 111"/>
                  <a:gd name="T6" fmla="*/ 1 w 508"/>
                  <a:gd name="T7" fmla="*/ 1 h 111"/>
                  <a:gd name="T8" fmla="*/ 1 w 508"/>
                  <a:gd name="T9" fmla="*/ 1 h 111"/>
                  <a:gd name="T10" fmla="*/ 1 w 508"/>
                  <a:gd name="T11" fmla="*/ 1 h 111"/>
                  <a:gd name="T12" fmla="*/ 1 w 508"/>
                  <a:gd name="T13" fmla="*/ 1 h 111"/>
                  <a:gd name="T14" fmla="*/ 1 w 508"/>
                  <a:gd name="T15" fmla="*/ 1 h 111"/>
                  <a:gd name="T16" fmla="*/ 0 w 508"/>
                  <a:gd name="T17" fmla="*/ 1 h 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8"/>
                  <a:gd name="T28" fmla="*/ 0 h 111"/>
                  <a:gd name="T29" fmla="*/ 508 w 508"/>
                  <a:gd name="T30" fmla="*/ 111 h 1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8" h="111">
                    <a:moveTo>
                      <a:pt x="0" y="73"/>
                    </a:moveTo>
                    <a:lnTo>
                      <a:pt x="42" y="38"/>
                    </a:lnTo>
                    <a:lnTo>
                      <a:pt x="238" y="0"/>
                    </a:lnTo>
                    <a:lnTo>
                      <a:pt x="470" y="19"/>
                    </a:lnTo>
                    <a:lnTo>
                      <a:pt x="508" y="45"/>
                    </a:lnTo>
                    <a:lnTo>
                      <a:pt x="485" y="66"/>
                    </a:lnTo>
                    <a:lnTo>
                      <a:pt x="252" y="111"/>
                    </a:lnTo>
                    <a:lnTo>
                      <a:pt x="11" y="8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4" name="Freeform 12"/>
              <p:cNvSpPr>
                <a:spLocks/>
              </p:cNvSpPr>
              <p:nvPr/>
            </p:nvSpPr>
            <p:spPr bwMode="auto">
              <a:xfrm>
                <a:off x="3972" y="3325"/>
                <a:ext cx="109" cy="31"/>
              </a:xfrm>
              <a:custGeom>
                <a:avLst/>
                <a:gdLst>
                  <a:gd name="T0" fmla="*/ 0 w 219"/>
                  <a:gd name="T1" fmla="*/ 1 h 61"/>
                  <a:gd name="T2" fmla="*/ 0 w 219"/>
                  <a:gd name="T3" fmla="*/ 1 h 61"/>
                  <a:gd name="T4" fmla="*/ 0 w 219"/>
                  <a:gd name="T5" fmla="*/ 1 h 61"/>
                  <a:gd name="T6" fmla="*/ 0 w 219"/>
                  <a:gd name="T7" fmla="*/ 1 h 61"/>
                  <a:gd name="T8" fmla="*/ 0 w 219"/>
                  <a:gd name="T9" fmla="*/ 1 h 61"/>
                  <a:gd name="T10" fmla="*/ 0 w 219"/>
                  <a:gd name="T11" fmla="*/ 1 h 61"/>
                  <a:gd name="T12" fmla="*/ 0 w 219"/>
                  <a:gd name="T13" fmla="*/ 1 h 61"/>
                  <a:gd name="T14" fmla="*/ 0 w 219"/>
                  <a:gd name="T15" fmla="*/ 0 h 61"/>
                  <a:gd name="T16" fmla="*/ 0 w 219"/>
                  <a:gd name="T17" fmla="*/ 1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9"/>
                  <a:gd name="T28" fmla="*/ 0 h 61"/>
                  <a:gd name="T29" fmla="*/ 219 w 219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9" h="61">
                    <a:moveTo>
                      <a:pt x="30" y="21"/>
                    </a:moveTo>
                    <a:lnTo>
                      <a:pt x="0" y="47"/>
                    </a:lnTo>
                    <a:lnTo>
                      <a:pt x="132" y="61"/>
                    </a:lnTo>
                    <a:lnTo>
                      <a:pt x="219" y="61"/>
                    </a:lnTo>
                    <a:lnTo>
                      <a:pt x="172" y="47"/>
                    </a:lnTo>
                    <a:lnTo>
                      <a:pt x="215" y="34"/>
                    </a:lnTo>
                    <a:lnTo>
                      <a:pt x="165" y="31"/>
                    </a:lnTo>
                    <a:lnTo>
                      <a:pt x="217" y="0"/>
                    </a:ln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7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5" name="Freeform 13"/>
              <p:cNvSpPr>
                <a:spLocks/>
              </p:cNvSpPr>
              <p:nvPr/>
            </p:nvSpPr>
            <p:spPr bwMode="auto">
              <a:xfrm>
                <a:off x="3873" y="3480"/>
                <a:ext cx="113" cy="72"/>
              </a:xfrm>
              <a:custGeom>
                <a:avLst/>
                <a:gdLst>
                  <a:gd name="T0" fmla="*/ 1 w 226"/>
                  <a:gd name="T1" fmla="*/ 1 h 144"/>
                  <a:gd name="T2" fmla="*/ 1 w 226"/>
                  <a:gd name="T3" fmla="*/ 1 h 144"/>
                  <a:gd name="T4" fmla="*/ 0 w 226"/>
                  <a:gd name="T5" fmla="*/ 1 h 144"/>
                  <a:gd name="T6" fmla="*/ 1 w 226"/>
                  <a:gd name="T7" fmla="*/ 0 h 144"/>
                  <a:gd name="T8" fmla="*/ 1 w 226"/>
                  <a:gd name="T9" fmla="*/ 1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6"/>
                  <a:gd name="T16" fmla="*/ 0 h 144"/>
                  <a:gd name="T17" fmla="*/ 226 w 22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6" h="144">
                    <a:moveTo>
                      <a:pt x="226" y="5"/>
                    </a:moveTo>
                    <a:lnTo>
                      <a:pt x="91" y="33"/>
                    </a:lnTo>
                    <a:lnTo>
                      <a:pt x="0" y="144"/>
                    </a:lnTo>
                    <a:lnTo>
                      <a:pt x="64" y="0"/>
                    </a:lnTo>
                    <a:lnTo>
                      <a:pt x="22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6" name="Freeform 14"/>
              <p:cNvSpPr>
                <a:spLocks/>
              </p:cNvSpPr>
              <p:nvPr/>
            </p:nvSpPr>
            <p:spPr bwMode="auto">
              <a:xfrm>
                <a:off x="3886" y="3644"/>
                <a:ext cx="113" cy="62"/>
              </a:xfrm>
              <a:custGeom>
                <a:avLst/>
                <a:gdLst>
                  <a:gd name="T0" fmla="*/ 0 w 225"/>
                  <a:gd name="T1" fmla="*/ 0 h 123"/>
                  <a:gd name="T2" fmla="*/ 1 w 225"/>
                  <a:gd name="T3" fmla="*/ 1 h 123"/>
                  <a:gd name="T4" fmla="*/ 1 w 225"/>
                  <a:gd name="T5" fmla="*/ 1 h 123"/>
                  <a:gd name="T6" fmla="*/ 1 w 225"/>
                  <a:gd name="T7" fmla="*/ 1 h 123"/>
                  <a:gd name="T8" fmla="*/ 0 w 225"/>
                  <a:gd name="T9" fmla="*/ 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123"/>
                  <a:gd name="T17" fmla="*/ 225 w 22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123">
                    <a:moveTo>
                      <a:pt x="0" y="0"/>
                    </a:moveTo>
                    <a:lnTo>
                      <a:pt x="110" y="83"/>
                    </a:lnTo>
                    <a:lnTo>
                      <a:pt x="225" y="106"/>
                    </a:lnTo>
                    <a:lnTo>
                      <a:pt x="90" y="1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7" name="Freeform 15"/>
              <p:cNvSpPr>
                <a:spLocks/>
              </p:cNvSpPr>
              <p:nvPr/>
            </p:nvSpPr>
            <p:spPr bwMode="auto">
              <a:xfrm>
                <a:off x="4030" y="3727"/>
                <a:ext cx="140" cy="21"/>
              </a:xfrm>
              <a:custGeom>
                <a:avLst/>
                <a:gdLst>
                  <a:gd name="T0" fmla="*/ 0 w 280"/>
                  <a:gd name="T1" fmla="*/ 0 h 43"/>
                  <a:gd name="T2" fmla="*/ 1 w 280"/>
                  <a:gd name="T3" fmla="*/ 0 h 43"/>
                  <a:gd name="T4" fmla="*/ 1 w 280"/>
                  <a:gd name="T5" fmla="*/ 0 h 43"/>
                  <a:gd name="T6" fmla="*/ 0 w 280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43"/>
                  <a:gd name="T14" fmla="*/ 280 w 280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43">
                    <a:moveTo>
                      <a:pt x="0" y="0"/>
                    </a:moveTo>
                    <a:lnTo>
                      <a:pt x="280" y="3"/>
                    </a:lnTo>
                    <a:lnTo>
                      <a:pt x="151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8" name="Freeform 16"/>
              <p:cNvSpPr>
                <a:spLocks/>
              </p:cNvSpPr>
              <p:nvPr/>
            </p:nvSpPr>
            <p:spPr bwMode="auto">
              <a:xfrm>
                <a:off x="4208" y="3492"/>
                <a:ext cx="78" cy="54"/>
              </a:xfrm>
              <a:custGeom>
                <a:avLst/>
                <a:gdLst>
                  <a:gd name="T0" fmla="*/ 0 w 155"/>
                  <a:gd name="T1" fmla="*/ 1 h 108"/>
                  <a:gd name="T2" fmla="*/ 1 w 155"/>
                  <a:gd name="T3" fmla="*/ 1 h 108"/>
                  <a:gd name="T4" fmla="*/ 1 w 155"/>
                  <a:gd name="T5" fmla="*/ 1 h 108"/>
                  <a:gd name="T6" fmla="*/ 1 w 155"/>
                  <a:gd name="T7" fmla="*/ 0 h 108"/>
                  <a:gd name="T8" fmla="*/ 0 w 155"/>
                  <a:gd name="T9" fmla="*/ 1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5"/>
                  <a:gd name="T16" fmla="*/ 0 h 108"/>
                  <a:gd name="T17" fmla="*/ 155 w 155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5" h="108">
                    <a:moveTo>
                      <a:pt x="0" y="14"/>
                    </a:moveTo>
                    <a:lnTo>
                      <a:pt x="111" y="49"/>
                    </a:lnTo>
                    <a:lnTo>
                      <a:pt x="155" y="108"/>
                    </a:lnTo>
                    <a:lnTo>
                      <a:pt x="10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9" name="Freeform 17"/>
              <p:cNvSpPr>
                <a:spLocks/>
              </p:cNvSpPr>
              <p:nvPr/>
            </p:nvSpPr>
            <p:spPr bwMode="auto">
              <a:xfrm>
                <a:off x="4220" y="3621"/>
                <a:ext cx="66" cy="64"/>
              </a:xfrm>
              <a:custGeom>
                <a:avLst/>
                <a:gdLst>
                  <a:gd name="T0" fmla="*/ 1 w 131"/>
                  <a:gd name="T1" fmla="*/ 0 h 127"/>
                  <a:gd name="T2" fmla="*/ 1 w 131"/>
                  <a:gd name="T3" fmla="*/ 1 h 127"/>
                  <a:gd name="T4" fmla="*/ 0 w 131"/>
                  <a:gd name="T5" fmla="*/ 1 h 127"/>
                  <a:gd name="T6" fmla="*/ 1 w 131"/>
                  <a:gd name="T7" fmla="*/ 1 h 127"/>
                  <a:gd name="T8" fmla="*/ 1 w 131"/>
                  <a:gd name="T9" fmla="*/ 0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127"/>
                  <a:gd name="T17" fmla="*/ 131 w 131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127">
                    <a:moveTo>
                      <a:pt x="131" y="0"/>
                    </a:moveTo>
                    <a:lnTo>
                      <a:pt x="89" y="82"/>
                    </a:lnTo>
                    <a:lnTo>
                      <a:pt x="0" y="127"/>
                    </a:lnTo>
                    <a:lnTo>
                      <a:pt x="122" y="10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0" name="Freeform 18"/>
              <p:cNvSpPr>
                <a:spLocks/>
              </p:cNvSpPr>
              <p:nvPr/>
            </p:nvSpPr>
            <p:spPr bwMode="auto">
              <a:xfrm>
                <a:off x="4162" y="3357"/>
                <a:ext cx="63" cy="88"/>
              </a:xfrm>
              <a:custGeom>
                <a:avLst/>
                <a:gdLst>
                  <a:gd name="T0" fmla="*/ 1 w 125"/>
                  <a:gd name="T1" fmla="*/ 0 h 176"/>
                  <a:gd name="T2" fmla="*/ 1 w 125"/>
                  <a:gd name="T3" fmla="*/ 1 h 176"/>
                  <a:gd name="T4" fmla="*/ 0 w 125"/>
                  <a:gd name="T5" fmla="*/ 1 h 176"/>
                  <a:gd name="T6" fmla="*/ 1 w 125"/>
                  <a:gd name="T7" fmla="*/ 0 h 1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5"/>
                  <a:gd name="T13" fmla="*/ 0 h 176"/>
                  <a:gd name="T14" fmla="*/ 125 w 125"/>
                  <a:gd name="T15" fmla="*/ 176 h 1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5" h="176">
                    <a:moveTo>
                      <a:pt x="125" y="0"/>
                    </a:moveTo>
                    <a:lnTo>
                      <a:pt x="33" y="82"/>
                    </a:lnTo>
                    <a:lnTo>
                      <a:pt x="0" y="176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1" name="Freeform 19"/>
              <p:cNvSpPr>
                <a:spLocks/>
              </p:cNvSpPr>
              <p:nvPr/>
            </p:nvSpPr>
            <p:spPr bwMode="auto">
              <a:xfrm>
                <a:off x="3892" y="3323"/>
                <a:ext cx="76" cy="57"/>
              </a:xfrm>
              <a:custGeom>
                <a:avLst/>
                <a:gdLst>
                  <a:gd name="T0" fmla="*/ 1 w 151"/>
                  <a:gd name="T1" fmla="*/ 0 h 115"/>
                  <a:gd name="T2" fmla="*/ 1 w 151"/>
                  <a:gd name="T3" fmla="*/ 0 h 115"/>
                  <a:gd name="T4" fmla="*/ 1 w 151"/>
                  <a:gd name="T5" fmla="*/ 0 h 115"/>
                  <a:gd name="T6" fmla="*/ 0 w 151"/>
                  <a:gd name="T7" fmla="*/ 0 h 115"/>
                  <a:gd name="T8" fmla="*/ 1 w 151"/>
                  <a:gd name="T9" fmla="*/ 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115"/>
                  <a:gd name="T17" fmla="*/ 151 w 151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115">
                    <a:moveTo>
                      <a:pt x="140" y="0"/>
                    </a:moveTo>
                    <a:lnTo>
                      <a:pt x="76" y="56"/>
                    </a:lnTo>
                    <a:lnTo>
                      <a:pt x="151" y="115"/>
                    </a:lnTo>
                    <a:lnTo>
                      <a:pt x="0" y="65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2" name="Freeform 20"/>
              <p:cNvSpPr>
                <a:spLocks/>
              </p:cNvSpPr>
              <p:nvPr/>
            </p:nvSpPr>
            <p:spPr bwMode="auto">
              <a:xfrm>
                <a:off x="3872" y="3344"/>
                <a:ext cx="411" cy="373"/>
              </a:xfrm>
              <a:custGeom>
                <a:avLst/>
                <a:gdLst>
                  <a:gd name="T0" fmla="*/ 0 w 823"/>
                  <a:gd name="T1" fmla="*/ 1 h 745"/>
                  <a:gd name="T2" fmla="*/ 0 w 823"/>
                  <a:gd name="T3" fmla="*/ 1 h 745"/>
                  <a:gd name="T4" fmla="*/ 0 w 823"/>
                  <a:gd name="T5" fmla="*/ 1 h 745"/>
                  <a:gd name="T6" fmla="*/ 0 w 823"/>
                  <a:gd name="T7" fmla="*/ 1 h 745"/>
                  <a:gd name="T8" fmla="*/ 0 w 823"/>
                  <a:gd name="T9" fmla="*/ 1 h 745"/>
                  <a:gd name="T10" fmla="*/ 0 w 823"/>
                  <a:gd name="T11" fmla="*/ 1 h 745"/>
                  <a:gd name="T12" fmla="*/ 0 w 823"/>
                  <a:gd name="T13" fmla="*/ 1 h 745"/>
                  <a:gd name="T14" fmla="*/ 0 w 823"/>
                  <a:gd name="T15" fmla="*/ 1 h 745"/>
                  <a:gd name="T16" fmla="*/ 0 w 823"/>
                  <a:gd name="T17" fmla="*/ 1 h 745"/>
                  <a:gd name="T18" fmla="*/ 0 w 823"/>
                  <a:gd name="T19" fmla="*/ 1 h 745"/>
                  <a:gd name="T20" fmla="*/ 0 w 823"/>
                  <a:gd name="T21" fmla="*/ 1 h 745"/>
                  <a:gd name="T22" fmla="*/ 0 w 823"/>
                  <a:gd name="T23" fmla="*/ 1 h 745"/>
                  <a:gd name="T24" fmla="*/ 0 w 823"/>
                  <a:gd name="T25" fmla="*/ 1 h 745"/>
                  <a:gd name="T26" fmla="*/ 0 w 823"/>
                  <a:gd name="T27" fmla="*/ 1 h 745"/>
                  <a:gd name="T28" fmla="*/ 0 w 823"/>
                  <a:gd name="T29" fmla="*/ 1 h 745"/>
                  <a:gd name="T30" fmla="*/ 0 w 823"/>
                  <a:gd name="T31" fmla="*/ 1 h 745"/>
                  <a:gd name="T32" fmla="*/ 0 w 823"/>
                  <a:gd name="T33" fmla="*/ 1 h 745"/>
                  <a:gd name="T34" fmla="*/ 0 w 823"/>
                  <a:gd name="T35" fmla="*/ 1 h 745"/>
                  <a:gd name="T36" fmla="*/ 0 w 823"/>
                  <a:gd name="T37" fmla="*/ 1 h 745"/>
                  <a:gd name="T38" fmla="*/ 0 w 823"/>
                  <a:gd name="T39" fmla="*/ 0 h 745"/>
                  <a:gd name="T40" fmla="*/ 0 w 823"/>
                  <a:gd name="T41" fmla="*/ 1 h 745"/>
                  <a:gd name="T42" fmla="*/ 0 w 823"/>
                  <a:gd name="T43" fmla="*/ 1 h 745"/>
                  <a:gd name="T44" fmla="*/ 0 w 823"/>
                  <a:gd name="T45" fmla="*/ 1 h 745"/>
                  <a:gd name="T46" fmla="*/ 0 w 823"/>
                  <a:gd name="T47" fmla="*/ 1 h 745"/>
                  <a:gd name="T48" fmla="*/ 0 w 823"/>
                  <a:gd name="T49" fmla="*/ 1 h 745"/>
                  <a:gd name="T50" fmla="*/ 0 w 823"/>
                  <a:gd name="T51" fmla="*/ 1 h 7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3"/>
                  <a:gd name="T79" fmla="*/ 0 h 745"/>
                  <a:gd name="T80" fmla="*/ 823 w 823"/>
                  <a:gd name="T81" fmla="*/ 745 h 7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3" h="745">
                    <a:moveTo>
                      <a:pt x="145" y="40"/>
                    </a:moveTo>
                    <a:lnTo>
                      <a:pt x="249" y="120"/>
                    </a:lnTo>
                    <a:lnTo>
                      <a:pt x="280" y="242"/>
                    </a:lnTo>
                    <a:lnTo>
                      <a:pt x="249" y="283"/>
                    </a:lnTo>
                    <a:lnTo>
                      <a:pt x="100" y="323"/>
                    </a:lnTo>
                    <a:lnTo>
                      <a:pt x="0" y="434"/>
                    </a:lnTo>
                    <a:lnTo>
                      <a:pt x="16" y="569"/>
                    </a:lnTo>
                    <a:lnTo>
                      <a:pt x="148" y="667"/>
                    </a:lnTo>
                    <a:lnTo>
                      <a:pt x="277" y="694"/>
                    </a:lnTo>
                    <a:lnTo>
                      <a:pt x="283" y="745"/>
                    </a:lnTo>
                    <a:lnTo>
                      <a:pt x="603" y="745"/>
                    </a:lnTo>
                    <a:lnTo>
                      <a:pt x="603" y="701"/>
                    </a:lnTo>
                    <a:lnTo>
                      <a:pt x="772" y="625"/>
                    </a:lnTo>
                    <a:lnTo>
                      <a:pt x="819" y="534"/>
                    </a:lnTo>
                    <a:lnTo>
                      <a:pt x="823" y="424"/>
                    </a:lnTo>
                    <a:lnTo>
                      <a:pt x="750" y="352"/>
                    </a:lnTo>
                    <a:lnTo>
                      <a:pt x="615" y="301"/>
                    </a:lnTo>
                    <a:lnTo>
                      <a:pt x="555" y="211"/>
                    </a:lnTo>
                    <a:lnTo>
                      <a:pt x="594" y="103"/>
                    </a:lnTo>
                    <a:lnTo>
                      <a:pt x="706" y="0"/>
                    </a:lnTo>
                    <a:lnTo>
                      <a:pt x="679" y="6"/>
                    </a:lnTo>
                    <a:lnTo>
                      <a:pt x="656" y="27"/>
                    </a:lnTo>
                    <a:lnTo>
                      <a:pt x="484" y="62"/>
                    </a:lnTo>
                    <a:lnTo>
                      <a:pt x="302" y="62"/>
                    </a:lnTo>
                    <a:lnTo>
                      <a:pt x="191" y="50"/>
                    </a:lnTo>
                    <a:lnTo>
                      <a:pt x="145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3" name="Freeform 21"/>
              <p:cNvSpPr>
                <a:spLocks/>
              </p:cNvSpPr>
              <p:nvPr/>
            </p:nvSpPr>
            <p:spPr bwMode="auto">
              <a:xfrm>
                <a:off x="3882" y="3369"/>
                <a:ext cx="393" cy="339"/>
              </a:xfrm>
              <a:custGeom>
                <a:avLst/>
                <a:gdLst>
                  <a:gd name="T0" fmla="*/ 0 w 787"/>
                  <a:gd name="T1" fmla="*/ 0 h 680"/>
                  <a:gd name="T2" fmla="*/ 0 w 787"/>
                  <a:gd name="T3" fmla="*/ 0 h 680"/>
                  <a:gd name="T4" fmla="*/ 0 w 787"/>
                  <a:gd name="T5" fmla="*/ 0 h 680"/>
                  <a:gd name="T6" fmla="*/ 0 w 787"/>
                  <a:gd name="T7" fmla="*/ 0 h 680"/>
                  <a:gd name="T8" fmla="*/ 0 w 787"/>
                  <a:gd name="T9" fmla="*/ 0 h 680"/>
                  <a:gd name="T10" fmla="*/ 0 w 787"/>
                  <a:gd name="T11" fmla="*/ 0 h 680"/>
                  <a:gd name="T12" fmla="*/ 0 w 787"/>
                  <a:gd name="T13" fmla="*/ 0 h 680"/>
                  <a:gd name="T14" fmla="*/ 0 w 787"/>
                  <a:gd name="T15" fmla="*/ 0 h 680"/>
                  <a:gd name="T16" fmla="*/ 0 w 787"/>
                  <a:gd name="T17" fmla="*/ 0 h 680"/>
                  <a:gd name="T18" fmla="*/ 0 w 787"/>
                  <a:gd name="T19" fmla="*/ 0 h 680"/>
                  <a:gd name="T20" fmla="*/ 0 w 787"/>
                  <a:gd name="T21" fmla="*/ 0 h 680"/>
                  <a:gd name="T22" fmla="*/ 0 w 787"/>
                  <a:gd name="T23" fmla="*/ 0 h 680"/>
                  <a:gd name="T24" fmla="*/ 0 w 787"/>
                  <a:gd name="T25" fmla="*/ 0 h 680"/>
                  <a:gd name="T26" fmla="*/ 0 w 787"/>
                  <a:gd name="T27" fmla="*/ 0 h 680"/>
                  <a:gd name="T28" fmla="*/ 0 w 787"/>
                  <a:gd name="T29" fmla="*/ 0 h 680"/>
                  <a:gd name="T30" fmla="*/ 0 w 787"/>
                  <a:gd name="T31" fmla="*/ 0 h 680"/>
                  <a:gd name="T32" fmla="*/ 0 w 787"/>
                  <a:gd name="T33" fmla="*/ 0 h 680"/>
                  <a:gd name="T34" fmla="*/ 0 w 787"/>
                  <a:gd name="T35" fmla="*/ 0 h 680"/>
                  <a:gd name="T36" fmla="*/ 0 w 787"/>
                  <a:gd name="T37" fmla="*/ 0 h 680"/>
                  <a:gd name="T38" fmla="*/ 0 w 787"/>
                  <a:gd name="T39" fmla="*/ 0 h 680"/>
                  <a:gd name="T40" fmla="*/ 0 w 787"/>
                  <a:gd name="T41" fmla="*/ 0 h 680"/>
                  <a:gd name="T42" fmla="*/ 0 w 787"/>
                  <a:gd name="T43" fmla="*/ 0 h 6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87"/>
                  <a:gd name="T67" fmla="*/ 0 h 680"/>
                  <a:gd name="T68" fmla="*/ 787 w 787"/>
                  <a:gd name="T69" fmla="*/ 680 h 68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87" h="680">
                    <a:moveTo>
                      <a:pt x="194" y="14"/>
                    </a:moveTo>
                    <a:lnTo>
                      <a:pt x="247" y="57"/>
                    </a:lnTo>
                    <a:lnTo>
                      <a:pt x="281" y="189"/>
                    </a:lnTo>
                    <a:lnTo>
                      <a:pt x="245" y="243"/>
                    </a:lnTo>
                    <a:lnTo>
                      <a:pt x="89" y="293"/>
                    </a:lnTo>
                    <a:lnTo>
                      <a:pt x="0" y="394"/>
                    </a:lnTo>
                    <a:lnTo>
                      <a:pt x="11" y="511"/>
                    </a:lnTo>
                    <a:lnTo>
                      <a:pt x="137" y="606"/>
                    </a:lnTo>
                    <a:lnTo>
                      <a:pt x="268" y="630"/>
                    </a:lnTo>
                    <a:lnTo>
                      <a:pt x="281" y="680"/>
                    </a:lnTo>
                    <a:lnTo>
                      <a:pt x="562" y="680"/>
                    </a:lnTo>
                    <a:lnTo>
                      <a:pt x="564" y="628"/>
                    </a:lnTo>
                    <a:lnTo>
                      <a:pt x="733" y="563"/>
                    </a:lnTo>
                    <a:lnTo>
                      <a:pt x="782" y="488"/>
                    </a:lnTo>
                    <a:lnTo>
                      <a:pt x="787" y="389"/>
                    </a:lnTo>
                    <a:lnTo>
                      <a:pt x="726" y="324"/>
                    </a:lnTo>
                    <a:lnTo>
                      <a:pt x="588" y="277"/>
                    </a:lnTo>
                    <a:lnTo>
                      <a:pt x="517" y="160"/>
                    </a:lnTo>
                    <a:lnTo>
                      <a:pt x="555" y="50"/>
                    </a:lnTo>
                    <a:lnTo>
                      <a:pt x="612" y="0"/>
                    </a:lnTo>
                    <a:lnTo>
                      <a:pt x="408" y="40"/>
                    </a:lnTo>
                    <a:lnTo>
                      <a:pt x="194" y="14"/>
                    </a:lnTo>
                    <a:close/>
                  </a:path>
                </a:pathLst>
              </a:custGeom>
              <a:solidFill>
                <a:srgbClr val="00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4" name="Freeform 22"/>
              <p:cNvSpPr>
                <a:spLocks/>
              </p:cNvSpPr>
              <p:nvPr/>
            </p:nvSpPr>
            <p:spPr bwMode="auto">
              <a:xfrm>
                <a:off x="3892" y="3388"/>
                <a:ext cx="206" cy="294"/>
              </a:xfrm>
              <a:custGeom>
                <a:avLst/>
                <a:gdLst>
                  <a:gd name="T0" fmla="*/ 1 w 412"/>
                  <a:gd name="T1" fmla="*/ 0 h 590"/>
                  <a:gd name="T2" fmla="*/ 1 w 412"/>
                  <a:gd name="T3" fmla="*/ 0 h 590"/>
                  <a:gd name="T4" fmla="*/ 1 w 412"/>
                  <a:gd name="T5" fmla="*/ 0 h 590"/>
                  <a:gd name="T6" fmla="*/ 1 w 412"/>
                  <a:gd name="T7" fmla="*/ 0 h 590"/>
                  <a:gd name="T8" fmla="*/ 0 w 412"/>
                  <a:gd name="T9" fmla="*/ 0 h 590"/>
                  <a:gd name="T10" fmla="*/ 1 w 412"/>
                  <a:gd name="T11" fmla="*/ 0 h 590"/>
                  <a:gd name="T12" fmla="*/ 1 w 412"/>
                  <a:gd name="T13" fmla="*/ 0 h 590"/>
                  <a:gd name="T14" fmla="*/ 1 w 412"/>
                  <a:gd name="T15" fmla="*/ 0 h 590"/>
                  <a:gd name="T16" fmla="*/ 1 w 412"/>
                  <a:gd name="T17" fmla="*/ 0 h 590"/>
                  <a:gd name="T18" fmla="*/ 1 w 412"/>
                  <a:gd name="T19" fmla="*/ 0 h 590"/>
                  <a:gd name="T20" fmla="*/ 1 w 412"/>
                  <a:gd name="T21" fmla="*/ 0 h 590"/>
                  <a:gd name="T22" fmla="*/ 1 w 412"/>
                  <a:gd name="T23" fmla="*/ 0 h 590"/>
                  <a:gd name="T24" fmla="*/ 1 w 412"/>
                  <a:gd name="T25" fmla="*/ 0 h 590"/>
                  <a:gd name="T26" fmla="*/ 1 w 412"/>
                  <a:gd name="T27" fmla="*/ 0 h 590"/>
                  <a:gd name="T28" fmla="*/ 1 w 412"/>
                  <a:gd name="T29" fmla="*/ 0 h 590"/>
                  <a:gd name="T30" fmla="*/ 1 w 412"/>
                  <a:gd name="T31" fmla="*/ 0 h 590"/>
                  <a:gd name="T32" fmla="*/ 1 w 412"/>
                  <a:gd name="T33" fmla="*/ 0 h 590"/>
                  <a:gd name="T34" fmla="*/ 1 w 412"/>
                  <a:gd name="T35" fmla="*/ 0 h 590"/>
                  <a:gd name="T36" fmla="*/ 1 w 412"/>
                  <a:gd name="T37" fmla="*/ 0 h 590"/>
                  <a:gd name="T38" fmla="*/ 1 w 412"/>
                  <a:gd name="T39" fmla="*/ 0 h 590"/>
                  <a:gd name="T40" fmla="*/ 1 w 412"/>
                  <a:gd name="T41" fmla="*/ 0 h 590"/>
                  <a:gd name="T42" fmla="*/ 1 w 412"/>
                  <a:gd name="T43" fmla="*/ 0 h 590"/>
                  <a:gd name="T44" fmla="*/ 1 w 412"/>
                  <a:gd name="T45" fmla="*/ 0 h 590"/>
                  <a:gd name="T46" fmla="*/ 1 w 412"/>
                  <a:gd name="T47" fmla="*/ 0 h 590"/>
                  <a:gd name="T48" fmla="*/ 1 w 412"/>
                  <a:gd name="T49" fmla="*/ 0 h 590"/>
                  <a:gd name="T50" fmla="*/ 1 w 412"/>
                  <a:gd name="T51" fmla="*/ 0 h 590"/>
                  <a:gd name="T52" fmla="*/ 1 w 412"/>
                  <a:gd name="T53" fmla="*/ 0 h 590"/>
                  <a:gd name="T54" fmla="*/ 1 w 412"/>
                  <a:gd name="T55" fmla="*/ 0 h 590"/>
                  <a:gd name="T56" fmla="*/ 1 w 412"/>
                  <a:gd name="T57" fmla="*/ 0 h 590"/>
                  <a:gd name="T58" fmla="*/ 1 w 412"/>
                  <a:gd name="T59" fmla="*/ 0 h 59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12"/>
                  <a:gd name="T91" fmla="*/ 0 h 590"/>
                  <a:gd name="T92" fmla="*/ 412 w 412"/>
                  <a:gd name="T93" fmla="*/ 590 h 59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12" h="590">
                    <a:moveTo>
                      <a:pt x="232" y="0"/>
                    </a:moveTo>
                    <a:lnTo>
                      <a:pt x="282" y="151"/>
                    </a:lnTo>
                    <a:lnTo>
                      <a:pt x="250" y="212"/>
                    </a:lnTo>
                    <a:lnTo>
                      <a:pt x="79" y="273"/>
                    </a:lnTo>
                    <a:lnTo>
                      <a:pt x="0" y="361"/>
                    </a:lnTo>
                    <a:lnTo>
                      <a:pt x="11" y="469"/>
                    </a:lnTo>
                    <a:lnTo>
                      <a:pt x="119" y="552"/>
                    </a:lnTo>
                    <a:lnTo>
                      <a:pt x="333" y="590"/>
                    </a:lnTo>
                    <a:lnTo>
                      <a:pt x="409" y="587"/>
                    </a:lnTo>
                    <a:lnTo>
                      <a:pt x="268" y="540"/>
                    </a:lnTo>
                    <a:lnTo>
                      <a:pt x="333" y="500"/>
                    </a:lnTo>
                    <a:lnTo>
                      <a:pt x="223" y="491"/>
                    </a:lnTo>
                    <a:lnTo>
                      <a:pt x="291" y="450"/>
                    </a:lnTo>
                    <a:lnTo>
                      <a:pt x="189" y="446"/>
                    </a:lnTo>
                    <a:lnTo>
                      <a:pt x="243" y="403"/>
                    </a:lnTo>
                    <a:lnTo>
                      <a:pt x="166" y="378"/>
                    </a:lnTo>
                    <a:lnTo>
                      <a:pt x="291" y="331"/>
                    </a:lnTo>
                    <a:lnTo>
                      <a:pt x="209" y="318"/>
                    </a:lnTo>
                    <a:lnTo>
                      <a:pt x="315" y="286"/>
                    </a:lnTo>
                    <a:lnTo>
                      <a:pt x="253" y="266"/>
                    </a:lnTo>
                    <a:lnTo>
                      <a:pt x="362" y="226"/>
                    </a:lnTo>
                    <a:lnTo>
                      <a:pt x="302" y="201"/>
                    </a:lnTo>
                    <a:lnTo>
                      <a:pt x="388" y="172"/>
                    </a:lnTo>
                    <a:lnTo>
                      <a:pt x="326" y="151"/>
                    </a:lnTo>
                    <a:lnTo>
                      <a:pt x="405" y="127"/>
                    </a:lnTo>
                    <a:lnTo>
                      <a:pt x="326" y="113"/>
                    </a:lnTo>
                    <a:lnTo>
                      <a:pt x="412" y="68"/>
                    </a:lnTo>
                    <a:lnTo>
                      <a:pt x="360" y="47"/>
                    </a:lnTo>
                    <a:lnTo>
                      <a:pt x="399" y="23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7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5" name="Freeform 23"/>
              <p:cNvSpPr>
                <a:spLocks/>
              </p:cNvSpPr>
              <p:nvPr/>
            </p:nvSpPr>
            <p:spPr bwMode="auto">
              <a:xfrm>
                <a:off x="4170" y="3515"/>
                <a:ext cx="97" cy="145"/>
              </a:xfrm>
              <a:custGeom>
                <a:avLst/>
                <a:gdLst>
                  <a:gd name="T0" fmla="*/ 0 w 192"/>
                  <a:gd name="T1" fmla="*/ 0 h 290"/>
                  <a:gd name="T2" fmla="*/ 1 w 192"/>
                  <a:gd name="T3" fmla="*/ 1 h 290"/>
                  <a:gd name="T4" fmla="*/ 1 w 192"/>
                  <a:gd name="T5" fmla="*/ 1 h 290"/>
                  <a:gd name="T6" fmla="*/ 1 w 192"/>
                  <a:gd name="T7" fmla="*/ 1 h 290"/>
                  <a:gd name="T8" fmla="*/ 1 w 192"/>
                  <a:gd name="T9" fmla="*/ 1 h 290"/>
                  <a:gd name="T10" fmla="*/ 1 w 192"/>
                  <a:gd name="T11" fmla="*/ 1 h 290"/>
                  <a:gd name="T12" fmla="*/ 1 w 192"/>
                  <a:gd name="T13" fmla="*/ 1 h 290"/>
                  <a:gd name="T14" fmla="*/ 1 w 192"/>
                  <a:gd name="T15" fmla="*/ 1 h 290"/>
                  <a:gd name="T16" fmla="*/ 1 w 192"/>
                  <a:gd name="T17" fmla="*/ 1 h 290"/>
                  <a:gd name="T18" fmla="*/ 1 w 192"/>
                  <a:gd name="T19" fmla="*/ 1 h 290"/>
                  <a:gd name="T20" fmla="*/ 1 w 192"/>
                  <a:gd name="T21" fmla="*/ 1 h 290"/>
                  <a:gd name="T22" fmla="*/ 1 w 192"/>
                  <a:gd name="T23" fmla="*/ 1 h 290"/>
                  <a:gd name="T24" fmla="*/ 1 w 192"/>
                  <a:gd name="T25" fmla="*/ 1 h 290"/>
                  <a:gd name="T26" fmla="*/ 1 w 192"/>
                  <a:gd name="T27" fmla="*/ 1 h 290"/>
                  <a:gd name="T28" fmla="*/ 1 w 192"/>
                  <a:gd name="T29" fmla="*/ 1 h 290"/>
                  <a:gd name="T30" fmla="*/ 0 w 192"/>
                  <a:gd name="T31" fmla="*/ 0 h 2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2"/>
                  <a:gd name="T49" fmla="*/ 0 h 290"/>
                  <a:gd name="T50" fmla="*/ 192 w 192"/>
                  <a:gd name="T51" fmla="*/ 290 h 2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2" h="290">
                    <a:moveTo>
                      <a:pt x="0" y="0"/>
                    </a:moveTo>
                    <a:lnTo>
                      <a:pt x="138" y="45"/>
                    </a:lnTo>
                    <a:lnTo>
                      <a:pt x="192" y="106"/>
                    </a:lnTo>
                    <a:lnTo>
                      <a:pt x="183" y="193"/>
                    </a:lnTo>
                    <a:lnTo>
                      <a:pt x="134" y="261"/>
                    </a:lnTo>
                    <a:lnTo>
                      <a:pt x="50" y="290"/>
                    </a:lnTo>
                    <a:lnTo>
                      <a:pt x="115" y="250"/>
                    </a:lnTo>
                    <a:lnTo>
                      <a:pt x="89" y="243"/>
                    </a:lnTo>
                    <a:lnTo>
                      <a:pt x="143" y="212"/>
                    </a:lnTo>
                    <a:lnTo>
                      <a:pt x="93" y="198"/>
                    </a:lnTo>
                    <a:lnTo>
                      <a:pt x="158" y="162"/>
                    </a:lnTo>
                    <a:lnTo>
                      <a:pt x="91" y="137"/>
                    </a:lnTo>
                    <a:lnTo>
                      <a:pt x="146" y="106"/>
                    </a:lnTo>
                    <a:lnTo>
                      <a:pt x="66" y="85"/>
                    </a:lnTo>
                    <a:lnTo>
                      <a:pt x="111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6" name="Freeform 24"/>
              <p:cNvSpPr>
                <a:spLocks/>
              </p:cNvSpPr>
              <p:nvPr/>
            </p:nvSpPr>
            <p:spPr bwMode="auto">
              <a:xfrm>
                <a:off x="4059" y="3690"/>
                <a:ext cx="96" cy="10"/>
              </a:xfrm>
              <a:custGeom>
                <a:avLst/>
                <a:gdLst>
                  <a:gd name="T0" fmla="*/ 0 w 193"/>
                  <a:gd name="T1" fmla="*/ 0 h 18"/>
                  <a:gd name="T2" fmla="*/ 0 w 193"/>
                  <a:gd name="T3" fmla="*/ 1 h 18"/>
                  <a:gd name="T4" fmla="*/ 0 w 193"/>
                  <a:gd name="T5" fmla="*/ 1 h 18"/>
                  <a:gd name="T6" fmla="*/ 0 w 193"/>
                  <a:gd name="T7" fmla="*/ 0 h 18"/>
                  <a:gd name="T8" fmla="*/ 0 w 19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3"/>
                  <a:gd name="T16" fmla="*/ 0 h 18"/>
                  <a:gd name="T17" fmla="*/ 193 w 19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3" h="18">
                    <a:moveTo>
                      <a:pt x="0" y="0"/>
                    </a:moveTo>
                    <a:lnTo>
                      <a:pt x="0" y="18"/>
                    </a:lnTo>
                    <a:lnTo>
                      <a:pt x="191" y="18"/>
                    </a:lnTo>
                    <a:lnTo>
                      <a:pt x="19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 rot="840711">
              <a:off x="4558" y="2886"/>
              <a:ext cx="726" cy="1140"/>
              <a:chOff x="1927" y="1842"/>
              <a:chExt cx="726" cy="1140"/>
            </a:xfrm>
          </p:grpSpPr>
          <p:sp>
            <p:nvSpPr>
              <p:cNvPr id="13350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1927" y="1842"/>
                <a:ext cx="722" cy="1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3351" name="Freeform 27"/>
              <p:cNvSpPr>
                <a:spLocks/>
              </p:cNvSpPr>
              <p:nvPr/>
            </p:nvSpPr>
            <p:spPr bwMode="auto">
              <a:xfrm>
                <a:off x="2102" y="1874"/>
                <a:ext cx="551" cy="966"/>
              </a:xfrm>
              <a:custGeom>
                <a:avLst/>
                <a:gdLst>
                  <a:gd name="T0" fmla="*/ 1 w 1102"/>
                  <a:gd name="T1" fmla="*/ 0 h 1933"/>
                  <a:gd name="T2" fmla="*/ 1 w 1102"/>
                  <a:gd name="T3" fmla="*/ 0 h 1933"/>
                  <a:gd name="T4" fmla="*/ 1 w 1102"/>
                  <a:gd name="T5" fmla="*/ 0 h 1933"/>
                  <a:gd name="T6" fmla="*/ 1 w 1102"/>
                  <a:gd name="T7" fmla="*/ 0 h 1933"/>
                  <a:gd name="T8" fmla="*/ 1 w 1102"/>
                  <a:gd name="T9" fmla="*/ 0 h 1933"/>
                  <a:gd name="T10" fmla="*/ 1 w 1102"/>
                  <a:gd name="T11" fmla="*/ 0 h 1933"/>
                  <a:gd name="T12" fmla="*/ 1 w 1102"/>
                  <a:gd name="T13" fmla="*/ 0 h 1933"/>
                  <a:gd name="T14" fmla="*/ 1 w 1102"/>
                  <a:gd name="T15" fmla="*/ 0 h 1933"/>
                  <a:gd name="T16" fmla="*/ 1 w 1102"/>
                  <a:gd name="T17" fmla="*/ 0 h 1933"/>
                  <a:gd name="T18" fmla="*/ 1 w 1102"/>
                  <a:gd name="T19" fmla="*/ 0 h 1933"/>
                  <a:gd name="T20" fmla="*/ 1 w 1102"/>
                  <a:gd name="T21" fmla="*/ 0 h 1933"/>
                  <a:gd name="T22" fmla="*/ 1 w 1102"/>
                  <a:gd name="T23" fmla="*/ 0 h 1933"/>
                  <a:gd name="T24" fmla="*/ 1 w 1102"/>
                  <a:gd name="T25" fmla="*/ 0 h 1933"/>
                  <a:gd name="T26" fmla="*/ 1 w 1102"/>
                  <a:gd name="T27" fmla="*/ 0 h 1933"/>
                  <a:gd name="T28" fmla="*/ 1 w 1102"/>
                  <a:gd name="T29" fmla="*/ 0 h 1933"/>
                  <a:gd name="T30" fmla="*/ 1 w 1102"/>
                  <a:gd name="T31" fmla="*/ 0 h 1933"/>
                  <a:gd name="T32" fmla="*/ 1 w 1102"/>
                  <a:gd name="T33" fmla="*/ 0 h 1933"/>
                  <a:gd name="T34" fmla="*/ 1 w 1102"/>
                  <a:gd name="T35" fmla="*/ 0 h 1933"/>
                  <a:gd name="T36" fmla="*/ 1 w 1102"/>
                  <a:gd name="T37" fmla="*/ 0 h 1933"/>
                  <a:gd name="T38" fmla="*/ 1 w 1102"/>
                  <a:gd name="T39" fmla="*/ 0 h 1933"/>
                  <a:gd name="T40" fmla="*/ 1 w 1102"/>
                  <a:gd name="T41" fmla="*/ 0 h 1933"/>
                  <a:gd name="T42" fmla="*/ 1 w 1102"/>
                  <a:gd name="T43" fmla="*/ 0 h 1933"/>
                  <a:gd name="T44" fmla="*/ 1 w 1102"/>
                  <a:gd name="T45" fmla="*/ 0 h 1933"/>
                  <a:gd name="T46" fmla="*/ 1 w 1102"/>
                  <a:gd name="T47" fmla="*/ 0 h 1933"/>
                  <a:gd name="T48" fmla="*/ 1 w 1102"/>
                  <a:gd name="T49" fmla="*/ 0 h 1933"/>
                  <a:gd name="T50" fmla="*/ 1 w 1102"/>
                  <a:gd name="T51" fmla="*/ 0 h 1933"/>
                  <a:gd name="T52" fmla="*/ 1 w 1102"/>
                  <a:gd name="T53" fmla="*/ 0 h 1933"/>
                  <a:gd name="T54" fmla="*/ 1 w 1102"/>
                  <a:gd name="T55" fmla="*/ 0 h 1933"/>
                  <a:gd name="T56" fmla="*/ 1 w 1102"/>
                  <a:gd name="T57" fmla="*/ 0 h 1933"/>
                  <a:gd name="T58" fmla="*/ 1 w 1102"/>
                  <a:gd name="T59" fmla="*/ 0 h 1933"/>
                  <a:gd name="T60" fmla="*/ 1 w 1102"/>
                  <a:gd name="T61" fmla="*/ 0 h 1933"/>
                  <a:gd name="T62" fmla="*/ 1 w 1102"/>
                  <a:gd name="T63" fmla="*/ 0 h 1933"/>
                  <a:gd name="T64" fmla="*/ 1 w 1102"/>
                  <a:gd name="T65" fmla="*/ 0 h 1933"/>
                  <a:gd name="T66" fmla="*/ 1 w 1102"/>
                  <a:gd name="T67" fmla="*/ 0 h 1933"/>
                  <a:gd name="T68" fmla="*/ 0 w 1102"/>
                  <a:gd name="T69" fmla="*/ 0 h 1933"/>
                  <a:gd name="T70" fmla="*/ 1 w 1102"/>
                  <a:gd name="T71" fmla="*/ 0 h 19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02"/>
                  <a:gd name="T109" fmla="*/ 0 h 1933"/>
                  <a:gd name="T110" fmla="*/ 1102 w 1102"/>
                  <a:gd name="T111" fmla="*/ 1933 h 19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02" h="1933">
                    <a:moveTo>
                      <a:pt x="88" y="1474"/>
                    </a:moveTo>
                    <a:lnTo>
                      <a:pt x="107" y="1411"/>
                    </a:lnTo>
                    <a:lnTo>
                      <a:pt x="117" y="1252"/>
                    </a:lnTo>
                    <a:lnTo>
                      <a:pt x="88" y="899"/>
                    </a:lnTo>
                    <a:lnTo>
                      <a:pt x="81" y="726"/>
                    </a:lnTo>
                    <a:lnTo>
                      <a:pt x="110" y="759"/>
                    </a:lnTo>
                    <a:lnTo>
                      <a:pt x="99" y="620"/>
                    </a:lnTo>
                    <a:lnTo>
                      <a:pt x="208" y="390"/>
                    </a:lnTo>
                    <a:lnTo>
                      <a:pt x="217" y="417"/>
                    </a:lnTo>
                    <a:lnTo>
                      <a:pt x="238" y="345"/>
                    </a:lnTo>
                    <a:lnTo>
                      <a:pt x="413" y="158"/>
                    </a:lnTo>
                    <a:lnTo>
                      <a:pt x="519" y="82"/>
                    </a:lnTo>
                    <a:lnTo>
                      <a:pt x="510" y="129"/>
                    </a:lnTo>
                    <a:lnTo>
                      <a:pt x="582" y="75"/>
                    </a:lnTo>
                    <a:lnTo>
                      <a:pt x="863" y="0"/>
                    </a:lnTo>
                    <a:lnTo>
                      <a:pt x="848" y="23"/>
                    </a:lnTo>
                    <a:lnTo>
                      <a:pt x="925" y="0"/>
                    </a:lnTo>
                    <a:lnTo>
                      <a:pt x="1102" y="17"/>
                    </a:lnTo>
                    <a:lnTo>
                      <a:pt x="951" y="127"/>
                    </a:lnTo>
                    <a:lnTo>
                      <a:pt x="986" y="134"/>
                    </a:lnTo>
                    <a:lnTo>
                      <a:pt x="774" y="347"/>
                    </a:lnTo>
                    <a:lnTo>
                      <a:pt x="736" y="375"/>
                    </a:lnTo>
                    <a:lnTo>
                      <a:pt x="790" y="365"/>
                    </a:lnTo>
                    <a:lnTo>
                      <a:pt x="571" y="557"/>
                    </a:lnTo>
                    <a:lnTo>
                      <a:pt x="460" y="759"/>
                    </a:lnTo>
                    <a:lnTo>
                      <a:pt x="408" y="797"/>
                    </a:lnTo>
                    <a:lnTo>
                      <a:pt x="441" y="795"/>
                    </a:lnTo>
                    <a:lnTo>
                      <a:pt x="375" y="868"/>
                    </a:lnTo>
                    <a:lnTo>
                      <a:pt x="188" y="1245"/>
                    </a:lnTo>
                    <a:lnTo>
                      <a:pt x="142" y="1479"/>
                    </a:lnTo>
                    <a:lnTo>
                      <a:pt x="58" y="1875"/>
                    </a:lnTo>
                    <a:lnTo>
                      <a:pt x="38" y="1908"/>
                    </a:lnTo>
                    <a:lnTo>
                      <a:pt x="24" y="1933"/>
                    </a:lnTo>
                    <a:lnTo>
                      <a:pt x="6" y="1908"/>
                    </a:lnTo>
                    <a:lnTo>
                      <a:pt x="0" y="1866"/>
                    </a:lnTo>
                    <a:lnTo>
                      <a:pt x="88" y="14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2" name="Freeform 28"/>
              <p:cNvSpPr>
                <a:spLocks/>
              </p:cNvSpPr>
              <p:nvPr/>
            </p:nvSpPr>
            <p:spPr bwMode="auto">
              <a:xfrm>
                <a:off x="2104" y="1878"/>
                <a:ext cx="519" cy="945"/>
              </a:xfrm>
              <a:custGeom>
                <a:avLst/>
                <a:gdLst>
                  <a:gd name="T0" fmla="*/ 1 w 1037"/>
                  <a:gd name="T1" fmla="*/ 1 h 1889"/>
                  <a:gd name="T2" fmla="*/ 1 w 1037"/>
                  <a:gd name="T3" fmla="*/ 1 h 1889"/>
                  <a:gd name="T4" fmla="*/ 1 w 1037"/>
                  <a:gd name="T5" fmla="*/ 1 h 1889"/>
                  <a:gd name="T6" fmla="*/ 1 w 1037"/>
                  <a:gd name="T7" fmla="*/ 1 h 1889"/>
                  <a:gd name="T8" fmla="*/ 1 w 1037"/>
                  <a:gd name="T9" fmla="*/ 1 h 1889"/>
                  <a:gd name="T10" fmla="*/ 1 w 1037"/>
                  <a:gd name="T11" fmla="*/ 1 h 1889"/>
                  <a:gd name="T12" fmla="*/ 1 w 1037"/>
                  <a:gd name="T13" fmla="*/ 1 h 1889"/>
                  <a:gd name="T14" fmla="*/ 1 w 1037"/>
                  <a:gd name="T15" fmla="*/ 1 h 1889"/>
                  <a:gd name="T16" fmla="*/ 1 w 1037"/>
                  <a:gd name="T17" fmla="*/ 1 h 1889"/>
                  <a:gd name="T18" fmla="*/ 1 w 1037"/>
                  <a:gd name="T19" fmla="*/ 1 h 1889"/>
                  <a:gd name="T20" fmla="*/ 1 w 1037"/>
                  <a:gd name="T21" fmla="*/ 1 h 1889"/>
                  <a:gd name="T22" fmla="*/ 1 w 1037"/>
                  <a:gd name="T23" fmla="*/ 1 h 1889"/>
                  <a:gd name="T24" fmla="*/ 1 w 1037"/>
                  <a:gd name="T25" fmla="*/ 1 h 1889"/>
                  <a:gd name="T26" fmla="*/ 1 w 1037"/>
                  <a:gd name="T27" fmla="*/ 1 h 1889"/>
                  <a:gd name="T28" fmla="*/ 1 w 1037"/>
                  <a:gd name="T29" fmla="*/ 1 h 1889"/>
                  <a:gd name="T30" fmla="*/ 1 w 1037"/>
                  <a:gd name="T31" fmla="*/ 1 h 1889"/>
                  <a:gd name="T32" fmla="*/ 1 w 1037"/>
                  <a:gd name="T33" fmla="*/ 1 h 1889"/>
                  <a:gd name="T34" fmla="*/ 1 w 1037"/>
                  <a:gd name="T35" fmla="*/ 0 h 1889"/>
                  <a:gd name="T36" fmla="*/ 1 w 1037"/>
                  <a:gd name="T37" fmla="*/ 1 h 1889"/>
                  <a:gd name="T38" fmla="*/ 1 w 1037"/>
                  <a:gd name="T39" fmla="*/ 1 h 1889"/>
                  <a:gd name="T40" fmla="*/ 1 w 1037"/>
                  <a:gd name="T41" fmla="*/ 1 h 1889"/>
                  <a:gd name="T42" fmla="*/ 1 w 1037"/>
                  <a:gd name="T43" fmla="*/ 1 h 1889"/>
                  <a:gd name="T44" fmla="*/ 1 w 1037"/>
                  <a:gd name="T45" fmla="*/ 1 h 1889"/>
                  <a:gd name="T46" fmla="*/ 1 w 1037"/>
                  <a:gd name="T47" fmla="*/ 1 h 1889"/>
                  <a:gd name="T48" fmla="*/ 1 w 1037"/>
                  <a:gd name="T49" fmla="*/ 1 h 1889"/>
                  <a:gd name="T50" fmla="*/ 1 w 1037"/>
                  <a:gd name="T51" fmla="*/ 1 h 1889"/>
                  <a:gd name="T52" fmla="*/ 1 w 1037"/>
                  <a:gd name="T53" fmla="*/ 1 h 1889"/>
                  <a:gd name="T54" fmla="*/ 1 w 1037"/>
                  <a:gd name="T55" fmla="*/ 1 h 1889"/>
                  <a:gd name="T56" fmla="*/ 1 w 1037"/>
                  <a:gd name="T57" fmla="*/ 1 h 1889"/>
                  <a:gd name="T58" fmla="*/ 1 w 1037"/>
                  <a:gd name="T59" fmla="*/ 1 h 1889"/>
                  <a:gd name="T60" fmla="*/ 1 w 1037"/>
                  <a:gd name="T61" fmla="*/ 1 h 1889"/>
                  <a:gd name="T62" fmla="*/ 1 w 1037"/>
                  <a:gd name="T63" fmla="*/ 1 h 1889"/>
                  <a:gd name="T64" fmla="*/ 0 w 1037"/>
                  <a:gd name="T65" fmla="*/ 1 h 1889"/>
                  <a:gd name="T66" fmla="*/ 1 w 1037"/>
                  <a:gd name="T67" fmla="*/ 1 h 18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37"/>
                  <a:gd name="T103" fmla="*/ 0 h 1889"/>
                  <a:gd name="T104" fmla="*/ 1037 w 1037"/>
                  <a:gd name="T105" fmla="*/ 1889 h 188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37" h="1889">
                    <a:moveTo>
                      <a:pt x="92" y="1457"/>
                    </a:moveTo>
                    <a:lnTo>
                      <a:pt x="106" y="1378"/>
                    </a:lnTo>
                    <a:lnTo>
                      <a:pt x="115" y="1237"/>
                    </a:lnTo>
                    <a:lnTo>
                      <a:pt x="106" y="1073"/>
                    </a:lnTo>
                    <a:lnTo>
                      <a:pt x="86" y="830"/>
                    </a:lnTo>
                    <a:lnTo>
                      <a:pt x="84" y="758"/>
                    </a:lnTo>
                    <a:lnTo>
                      <a:pt x="111" y="780"/>
                    </a:lnTo>
                    <a:lnTo>
                      <a:pt x="104" y="610"/>
                    </a:lnTo>
                    <a:lnTo>
                      <a:pt x="192" y="416"/>
                    </a:lnTo>
                    <a:lnTo>
                      <a:pt x="211" y="447"/>
                    </a:lnTo>
                    <a:lnTo>
                      <a:pt x="240" y="344"/>
                    </a:lnTo>
                    <a:lnTo>
                      <a:pt x="409" y="150"/>
                    </a:lnTo>
                    <a:lnTo>
                      <a:pt x="479" y="103"/>
                    </a:lnTo>
                    <a:lnTo>
                      <a:pt x="479" y="153"/>
                    </a:lnTo>
                    <a:lnTo>
                      <a:pt x="578" y="71"/>
                    </a:lnTo>
                    <a:lnTo>
                      <a:pt x="817" y="6"/>
                    </a:lnTo>
                    <a:lnTo>
                      <a:pt x="812" y="28"/>
                    </a:lnTo>
                    <a:lnTo>
                      <a:pt x="914" y="0"/>
                    </a:lnTo>
                    <a:lnTo>
                      <a:pt x="1037" y="9"/>
                    </a:lnTo>
                    <a:lnTo>
                      <a:pt x="895" y="120"/>
                    </a:lnTo>
                    <a:lnTo>
                      <a:pt x="925" y="134"/>
                    </a:lnTo>
                    <a:lnTo>
                      <a:pt x="675" y="370"/>
                    </a:lnTo>
                    <a:lnTo>
                      <a:pt x="706" y="382"/>
                    </a:lnTo>
                    <a:lnTo>
                      <a:pt x="531" y="537"/>
                    </a:lnTo>
                    <a:lnTo>
                      <a:pt x="425" y="735"/>
                    </a:lnTo>
                    <a:lnTo>
                      <a:pt x="350" y="803"/>
                    </a:lnTo>
                    <a:lnTo>
                      <a:pt x="376" y="808"/>
                    </a:lnTo>
                    <a:lnTo>
                      <a:pt x="335" y="860"/>
                    </a:lnTo>
                    <a:lnTo>
                      <a:pt x="161" y="1217"/>
                    </a:lnTo>
                    <a:lnTo>
                      <a:pt x="111" y="1468"/>
                    </a:lnTo>
                    <a:lnTo>
                      <a:pt x="32" y="1842"/>
                    </a:lnTo>
                    <a:lnTo>
                      <a:pt x="9" y="1889"/>
                    </a:lnTo>
                    <a:lnTo>
                      <a:pt x="0" y="1849"/>
                    </a:lnTo>
                    <a:lnTo>
                      <a:pt x="92" y="145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3" name="Freeform 29"/>
              <p:cNvSpPr>
                <a:spLocks/>
              </p:cNvSpPr>
              <p:nvPr/>
            </p:nvSpPr>
            <p:spPr bwMode="auto">
              <a:xfrm>
                <a:off x="2200" y="1946"/>
                <a:ext cx="328" cy="507"/>
              </a:xfrm>
              <a:custGeom>
                <a:avLst/>
                <a:gdLst>
                  <a:gd name="T0" fmla="*/ 0 w 656"/>
                  <a:gd name="T1" fmla="*/ 0 h 1016"/>
                  <a:gd name="T2" fmla="*/ 1 w 656"/>
                  <a:gd name="T3" fmla="*/ 0 h 1016"/>
                  <a:gd name="T4" fmla="*/ 1 w 656"/>
                  <a:gd name="T5" fmla="*/ 0 h 1016"/>
                  <a:gd name="T6" fmla="*/ 1 w 656"/>
                  <a:gd name="T7" fmla="*/ 0 h 1016"/>
                  <a:gd name="T8" fmla="*/ 1 w 656"/>
                  <a:gd name="T9" fmla="*/ 0 h 1016"/>
                  <a:gd name="T10" fmla="*/ 1 w 656"/>
                  <a:gd name="T11" fmla="*/ 0 h 1016"/>
                  <a:gd name="T12" fmla="*/ 1 w 656"/>
                  <a:gd name="T13" fmla="*/ 0 h 1016"/>
                  <a:gd name="T14" fmla="*/ 1 w 656"/>
                  <a:gd name="T15" fmla="*/ 0 h 1016"/>
                  <a:gd name="T16" fmla="*/ 1 w 656"/>
                  <a:gd name="T17" fmla="*/ 0 h 1016"/>
                  <a:gd name="T18" fmla="*/ 1 w 656"/>
                  <a:gd name="T19" fmla="*/ 0 h 1016"/>
                  <a:gd name="T20" fmla="*/ 1 w 656"/>
                  <a:gd name="T21" fmla="*/ 0 h 1016"/>
                  <a:gd name="T22" fmla="*/ 1 w 656"/>
                  <a:gd name="T23" fmla="*/ 0 h 1016"/>
                  <a:gd name="T24" fmla="*/ 1 w 656"/>
                  <a:gd name="T25" fmla="*/ 0 h 1016"/>
                  <a:gd name="T26" fmla="*/ 1 w 656"/>
                  <a:gd name="T27" fmla="*/ 0 h 1016"/>
                  <a:gd name="T28" fmla="*/ 1 w 656"/>
                  <a:gd name="T29" fmla="*/ 0 h 1016"/>
                  <a:gd name="T30" fmla="*/ 1 w 656"/>
                  <a:gd name="T31" fmla="*/ 0 h 1016"/>
                  <a:gd name="T32" fmla="*/ 1 w 656"/>
                  <a:gd name="T33" fmla="*/ 0 h 1016"/>
                  <a:gd name="T34" fmla="*/ 1 w 656"/>
                  <a:gd name="T35" fmla="*/ 0 h 1016"/>
                  <a:gd name="T36" fmla="*/ 1 w 656"/>
                  <a:gd name="T37" fmla="*/ 0 h 1016"/>
                  <a:gd name="T38" fmla="*/ 1 w 656"/>
                  <a:gd name="T39" fmla="*/ 0 h 1016"/>
                  <a:gd name="T40" fmla="*/ 1 w 656"/>
                  <a:gd name="T41" fmla="*/ 0 h 1016"/>
                  <a:gd name="T42" fmla="*/ 1 w 656"/>
                  <a:gd name="T43" fmla="*/ 0 h 1016"/>
                  <a:gd name="T44" fmla="*/ 1 w 656"/>
                  <a:gd name="T45" fmla="*/ 0 h 1016"/>
                  <a:gd name="T46" fmla="*/ 1 w 656"/>
                  <a:gd name="T47" fmla="*/ 0 h 1016"/>
                  <a:gd name="T48" fmla="*/ 1 w 656"/>
                  <a:gd name="T49" fmla="*/ 0 h 1016"/>
                  <a:gd name="T50" fmla="*/ 1 w 656"/>
                  <a:gd name="T51" fmla="*/ 0 h 1016"/>
                  <a:gd name="T52" fmla="*/ 1 w 656"/>
                  <a:gd name="T53" fmla="*/ 0 h 1016"/>
                  <a:gd name="T54" fmla="*/ 1 w 656"/>
                  <a:gd name="T55" fmla="*/ 0 h 1016"/>
                  <a:gd name="T56" fmla="*/ 1 w 656"/>
                  <a:gd name="T57" fmla="*/ 0 h 1016"/>
                  <a:gd name="T58" fmla="*/ 1 w 656"/>
                  <a:gd name="T59" fmla="*/ 0 h 1016"/>
                  <a:gd name="T60" fmla="*/ 1 w 656"/>
                  <a:gd name="T61" fmla="*/ 0 h 1016"/>
                  <a:gd name="T62" fmla="*/ 1 w 656"/>
                  <a:gd name="T63" fmla="*/ 0 h 1016"/>
                  <a:gd name="T64" fmla="*/ 1 w 656"/>
                  <a:gd name="T65" fmla="*/ 0 h 1016"/>
                  <a:gd name="T66" fmla="*/ 1 w 656"/>
                  <a:gd name="T67" fmla="*/ 0 h 1016"/>
                  <a:gd name="T68" fmla="*/ 1 w 656"/>
                  <a:gd name="T69" fmla="*/ 0 h 1016"/>
                  <a:gd name="T70" fmla="*/ 1 w 656"/>
                  <a:gd name="T71" fmla="*/ 0 h 1016"/>
                  <a:gd name="T72" fmla="*/ 1 w 656"/>
                  <a:gd name="T73" fmla="*/ 0 h 1016"/>
                  <a:gd name="T74" fmla="*/ 1 w 656"/>
                  <a:gd name="T75" fmla="*/ 0 h 1016"/>
                  <a:gd name="T76" fmla="*/ 1 w 656"/>
                  <a:gd name="T77" fmla="*/ 0 h 1016"/>
                  <a:gd name="T78" fmla="*/ 1 w 656"/>
                  <a:gd name="T79" fmla="*/ 0 h 1016"/>
                  <a:gd name="T80" fmla="*/ 1 w 656"/>
                  <a:gd name="T81" fmla="*/ 0 h 1016"/>
                  <a:gd name="T82" fmla="*/ 0 w 656"/>
                  <a:gd name="T83" fmla="*/ 0 h 10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6"/>
                  <a:gd name="T127" fmla="*/ 0 h 1016"/>
                  <a:gd name="T128" fmla="*/ 656 w 656"/>
                  <a:gd name="T129" fmla="*/ 1016 h 10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6" h="1016">
                    <a:moveTo>
                      <a:pt x="0" y="1016"/>
                    </a:moveTo>
                    <a:lnTo>
                      <a:pt x="106" y="642"/>
                    </a:lnTo>
                    <a:lnTo>
                      <a:pt x="316" y="252"/>
                    </a:lnTo>
                    <a:lnTo>
                      <a:pt x="482" y="95"/>
                    </a:lnTo>
                    <a:lnTo>
                      <a:pt x="656" y="0"/>
                    </a:lnTo>
                    <a:lnTo>
                      <a:pt x="615" y="73"/>
                    </a:lnTo>
                    <a:lnTo>
                      <a:pt x="585" y="66"/>
                    </a:lnTo>
                    <a:lnTo>
                      <a:pt x="570" y="118"/>
                    </a:lnTo>
                    <a:lnTo>
                      <a:pt x="540" y="106"/>
                    </a:lnTo>
                    <a:lnTo>
                      <a:pt x="538" y="160"/>
                    </a:lnTo>
                    <a:lnTo>
                      <a:pt x="482" y="147"/>
                    </a:lnTo>
                    <a:lnTo>
                      <a:pt x="491" y="194"/>
                    </a:lnTo>
                    <a:lnTo>
                      <a:pt x="434" y="183"/>
                    </a:lnTo>
                    <a:lnTo>
                      <a:pt x="441" y="246"/>
                    </a:lnTo>
                    <a:lnTo>
                      <a:pt x="377" y="243"/>
                    </a:lnTo>
                    <a:lnTo>
                      <a:pt x="399" y="309"/>
                    </a:lnTo>
                    <a:lnTo>
                      <a:pt x="345" y="313"/>
                    </a:lnTo>
                    <a:lnTo>
                      <a:pt x="370" y="356"/>
                    </a:lnTo>
                    <a:lnTo>
                      <a:pt x="293" y="370"/>
                    </a:lnTo>
                    <a:lnTo>
                      <a:pt x="313" y="403"/>
                    </a:lnTo>
                    <a:lnTo>
                      <a:pt x="266" y="422"/>
                    </a:lnTo>
                    <a:lnTo>
                      <a:pt x="295" y="464"/>
                    </a:lnTo>
                    <a:lnTo>
                      <a:pt x="241" y="483"/>
                    </a:lnTo>
                    <a:lnTo>
                      <a:pt x="266" y="525"/>
                    </a:lnTo>
                    <a:lnTo>
                      <a:pt x="205" y="550"/>
                    </a:lnTo>
                    <a:lnTo>
                      <a:pt x="232" y="577"/>
                    </a:lnTo>
                    <a:lnTo>
                      <a:pt x="176" y="604"/>
                    </a:lnTo>
                    <a:lnTo>
                      <a:pt x="201" y="624"/>
                    </a:lnTo>
                    <a:lnTo>
                      <a:pt x="162" y="646"/>
                    </a:lnTo>
                    <a:lnTo>
                      <a:pt x="167" y="665"/>
                    </a:lnTo>
                    <a:lnTo>
                      <a:pt x="122" y="681"/>
                    </a:lnTo>
                    <a:lnTo>
                      <a:pt x="139" y="710"/>
                    </a:lnTo>
                    <a:lnTo>
                      <a:pt x="113" y="726"/>
                    </a:lnTo>
                    <a:lnTo>
                      <a:pt x="135" y="752"/>
                    </a:lnTo>
                    <a:lnTo>
                      <a:pt x="106" y="761"/>
                    </a:lnTo>
                    <a:lnTo>
                      <a:pt x="122" y="786"/>
                    </a:lnTo>
                    <a:lnTo>
                      <a:pt x="88" y="802"/>
                    </a:lnTo>
                    <a:lnTo>
                      <a:pt x="99" y="822"/>
                    </a:lnTo>
                    <a:lnTo>
                      <a:pt x="68" y="847"/>
                    </a:lnTo>
                    <a:lnTo>
                      <a:pt x="85" y="860"/>
                    </a:lnTo>
                    <a:lnTo>
                      <a:pt x="61" y="879"/>
                    </a:lnTo>
                    <a:lnTo>
                      <a:pt x="0" y="101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4" name="Freeform 30"/>
              <p:cNvSpPr>
                <a:spLocks/>
              </p:cNvSpPr>
              <p:nvPr/>
            </p:nvSpPr>
            <p:spPr bwMode="auto">
              <a:xfrm>
                <a:off x="2185" y="1925"/>
                <a:ext cx="291" cy="478"/>
              </a:xfrm>
              <a:custGeom>
                <a:avLst/>
                <a:gdLst>
                  <a:gd name="T0" fmla="*/ 1 w 582"/>
                  <a:gd name="T1" fmla="*/ 1 h 955"/>
                  <a:gd name="T2" fmla="*/ 0 w 582"/>
                  <a:gd name="T3" fmla="*/ 1 h 955"/>
                  <a:gd name="T4" fmla="*/ 1 w 582"/>
                  <a:gd name="T5" fmla="*/ 1 h 955"/>
                  <a:gd name="T6" fmla="*/ 1 w 582"/>
                  <a:gd name="T7" fmla="*/ 1 h 955"/>
                  <a:gd name="T8" fmla="*/ 1 w 582"/>
                  <a:gd name="T9" fmla="*/ 1 h 955"/>
                  <a:gd name="T10" fmla="*/ 1 w 582"/>
                  <a:gd name="T11" fmla="*/ 1 h 955"/>
                  <a:gd name="T12" fmla="*/ 1 w 582"/>
                  <a:gd name="T13" fmla="*/ 1 h 955"/>
                  <a:gd name="T14" fmla="*/ 1 w 582"/>
                  <a:gd name="T15" fmla="*/ 1 h 955"/>
                  <a:gd name="T16" fmla="*/ 1 w 582"/>
                  <a:gd name="T17" fmla="*/ 1 h 955"/>
                  <a:gd name="T18" fmla="*/ 1 w 582"/>
                  <a:gd name="T19" fmla="*/ 1 h 955"/>
                  <a:gd name="T20" fmla="*/ 1 w 582"/>
                  <a:gd name="T21" fmla="*/ 1 h 955"/>
                  <a:gd name="T22" fmla="*/ 1 w 582"/>
                  <a:gd name="T23" fmla="*/ 1 h 955"/>
                  <a:gd name="T24" fmla="*/ 1 w 582"/>
                  <a:gd name="T25" fmla="*/ 1 h 955"/>
                  <a:gd name="T26" fmla="*/ 1 w 582"/>
                  <a:gd name="T27" fmla="*/ 1 h 955"/>
                  <a:gd name="T28" fmla="*/ 1 w 582"/>
                  <a:gd name="T29" fmla="*/ 1 h 955"/>
                  <a:gd name="T30" fmla="*/ 1 w 582"/>
                  <a:gd name="T31" fmla="*/ 1 h 955"/>
                  <a:gd name="T32" fmla="*/ 1 w 582"/>
                  <a:gd name="T33" fmla="*/ 1 h 955"/>
                  <a:gd name="T34" fmla="*/ 1 w 582"/>
                  <a:gd name="T35" fmla="*/ 1 h 955"/>
                  <a:gd name="T36" fmla="*/ 1 w 582"/>
                  <a:gd name="T37" fmla="*/ 1 h 955"/>
                  <a:gd name="T38" fmla="*/ 1 w 582"/>
                  <a:gd name="T39" fmla="*/ 1 h 955"/>
                  <a:gd name="T40" fmla="*/ 1 w 582"/>
                  <a:gd name="T41" fmla="*/ 1 h 955"/>
                  <a:gd name="T42" fmla="*/ 1 w 582"/>
                  <a:gd name="T43" fmla="*/ 1 h 955"/>
                  <a:gd name="T44" fmla="*/ 1 w 582"/>
                  <a:gd name="T45" fmla="*/ 1 h 955"/>
                  <a:gd name="T46" fmla="*/ 1 w 582"/>
                  <a:gd name="T47" fmla="*/ 1 h 955"/>
                  <a:gd name="T48" fmla="*/ 1 w 582"/>
                  <a:gd name="T49" fmla="*/ 1 h 955"/>
                  <a:gd name="T50" fmla="*/ 1 w 582"/>
                  <a:gd name="T51" fmla="*/ 0 h 955"/>
                  <a:gd name="T52" fmla="*/ 1 w 582"/>
                  <a:gd name="T53" fmla="*/ 1 h 955"/>
                  <a:gd name="T54" fmla="*/ 1 w 582"/>
                  <a:gd name="T55" fmla="*/ 1 h 955"/>
                  <a:gd name="T56" fmla="*/ 1 w 582"/>
                  <a:gd name="T57" fmla="*/ 1 h 955"/>
                  <a:gd name="T58" fmla="*/ 1 w 582"/>
                  <a:gd name="T59" fmla="*/ 1 h 955"/>
                  <a:gd name="T60" fmla="*/ 1 w 582"/>
                  <a:gd name="T61" fmla="*/ 1 h 95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82"/>
                  <a:gd name="T94" fmla="*/ 0 h 955"/>
                  <a:gd name="T95" fmla="*/ 582 w 582"/>
                  <a:gd name="T96" fmla="*/ 955 h 95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82" h="955">
                    <a:moveTo>
                      <a:pt x="2" y="955"/>
                    </a:moveTo>
                    <a:lnTo>
                      <a:pt x="0" y="801"/>
                    </a:lnTo>
                    <a:lnTo>
                      <a:pt x="21" y="790"/>
                    </a:lnTo>
                    <a:lnTo>
                      <a:pt x="16" y="702"/>
                    </a:lnTo>
                    <a:lnTo>
                      <a:pt x="44" y="684"/>
                    </a:lnTo>
                    <a:lnTo>
                      <a:pt x="39" y="596"/>
                    </a:lnTo>
                    <a:lnTo>
                      <a:pt x="68" y="596"/>
                    </a:lnTo>
                    <a:lnTo>
                      <a:pt x="70" y="491"/>
                    </a:lnTo>
                    <a:lnTo>
                      <a:pt x="118" y="504"/>
                    </a:lnTo>
                    <a:lnTo>
                      <a:pt x="103" y="403"/>
                    </a:lnTo>
                    <a:lnTo>
                      <a:pt x="163" y="429"/>
                    </a:lnTo>
                    <a:lnTo>
                      <a:pt x="150" y="315"/>
                    </a:lnTo>
                    <a:lnTo>
                      <a:pt x="202" y="335"/>
                    </a:lnTo>
                    <a:lnTo>
                      <a:pt x="190" y="231"/>
                    </a:lnTo>
                    <a:lnTo>
                      <a:pt x="251" y="261"/>
                    </a:lnTo>
                    <a:lnTo>
                      <a:pt x="251" y="153"/>
                    </a:lnTo>
                    <a:lnTo>
                      <a:pt x="303" y="198"/>
                    </a:lnTo>
                    <a:lnTo>
                      <a:pt x="316" y="149"/>
                    </a:lnTo>
                    <a:lnTo>
                      <a:pt x="363" y="155"/>
                    </a:lnTo>
                    <a:lnTo>
                      <a:pt x="370" y="104"/>
                    </a:lnTo>
                    <a:lnTo>
                      <a:pt x="413" y="117"/>
                    </a:lnTo>
                    <a:lnTo>
                      <a:pt x="415" y="47"/>
                    </a:lnTo>
                    <a:lnTo>
                      <a:pt x="467" y="76"/>
                    </a:lnTo>
                    <a:lnTo>
                      <a:pt x="488" y="14"/>
                    </a:lnTo>
                    <a:lnTo>
                      <a:pt x="519" y="43"/>
                    </a:lnTo>
                    <a:lnTo>
                      <a:pt x="532" y="0"/>
                    </a:lnTo>
                    <a:lnTo>
                      <a:pt x="582" y="33"/>
                    </a:lnTo>
                    <a:lnTo>
                      <a:pt x="445" y="111"/>
                    </a:lnTo>
                    <a:lnTo>
                      <a:pt x="289" y="266"/>
                    </a:lnTo>
                    <a:lnTo>
                      <a:pt x="63" y="691"/>
                    </a:lnTo>
                    <a:lnTo>
                      <a:pt x="2" y="95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5" name="Freeform 31"/>
              <p:cNvSpPr>
                <a:spLocks/>
              </p:cNvSpPr>
              <p:nvPr/>
            </p:nvSpPr>
            <p:spPr bwMode="auto">
              <a:xfrm>
                <a:off x="2194" y="2165"/>
                <a:ext cx="91" cy="264"/>
              </a:xfrm>
              <a:custGeom>
                <a:avLst/>
                <a:gdLst>
                  <a:gd name="T0" fmla="*/ 0 w 181"/>
                  <a:gd name="T1" fmla="*/ 1 h 527"/>
                  <a:gd name="T2" fmla="*/ 1 w 181"/>
                  <a:gd name="T3" fmla="*/ 1 h 527"/>
                  <a:gd name="T4" fmla="*/ 1 w 181"/>
                  <a:gd name="T5" fmla="*/ 0 h 527"/>
                  <a:gd name="T6" fmla="*/ 1 w 181"/>
                  <a:gd name="T7" fmla="*/ 1 h 527"/>
                  <a:gd name="T8" fmla="*/ 0 w 181"/>
                  <a:gd name="T9" fmla="*/ 1 h 5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1"/>
                  <a:gd name="T16" fmla="*/ 0 h 527"/>
                  <a:gd name="T17" fmla="*/ 181 w 181"/>
                  <a:gd name="T18" fmla="*/ 527 h 5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1" h="527">
                    <a:moveTo>
                      <a:pt x="0" y="527"/>
                    </a:moveTo>
                    <a:lnTo>
                      <a:pt x="59" y="226"/>
                    </a:lnTo>
                    <a:lnTo>
                      <a:pt x="181" y="0"/>
                    </a:lnTo>
                    <a:lnTo>
                      <a:pt x="75" y="245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6" name="Freeform 32"/>
              <p:cNvSpPr>
                <a:spLocks/>
              </p:cNvSpPr>
              <p:nvPr/>
            </p:nvSpPr>
            <p:spPr bwMode="auto">
              <a:xfrm>
                <a:off x="2331" y="1917"/>
                <a:ext cx="218" cy="163"/>
              </a:xfrm>
              <a:custGeom>
                <a:avLst/>
                <a:gdLst>
                  <a:gd name="T0" fmla="*/ 0 w 436"/>
                  <a:gd name="T1" fmla="*/ 1 h 325"/>
                  <a:gd name="T2" fmla="*/ 1 w 436"/>
                  <a:gd name="T3" fmla="*/ 1 h 325"/>
                  <a:gd name="T4" fmla="*/ 1 w 436"/>
                  <a:gd name="T5" fmla="*/ 0 h 325"/>
                  <a:gd name="T6" fmla="*/ 1 w 436"/>
                  <a:gd name="T7" fmla="*/ 1 h 325"/>
                  <a:gd name="T8" fmla="*/ 0 w 436"/>
                  <a:gd name="T9" fmla="*/ 1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6"/>
                  <a:gd name="T16" fmla="*/ 0 h 325"/>
                  <a:gd name="T17" fmla="*/ 436 w 436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6" h="325">
                    <a:moveTo>
                      <a:pt x="0" y="325"/>
                    </a:moveTo>
                    <a:lnTo>
                      <a:pt x="170" y="133"/>
                    </a:lnTo>
                    <a:lnTo>
                      <a:pt x="436" y="0"/>
                    </a:lnTo>
                    <a:lnTo>
                      <a:pt x="191" y="144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7" name="Freeform 33"/>
              <p:cNvSpPr>
                <a:spLocks/>
              </p:cNvSpPr>
              <p:nvPr/>
            </p:nvSpPr>
            <p:spPr bwMode="auto">
              <a:xfrm>
                <a:off x="2208" y="2491"/>
                <a:ext cx="43" cy="62"/>
              </a:xfrm>
              <a:custGeom>
                <a:avLst/>
                <a:gdLst>
                  <a:gd name="T0" fmla="*/ 1 w 85"/>
                  <a:gd name="T1" fmla="*/ 0 h 123"/>
                  <a:gd name="T2" fmla="*/ 0 w 85"/>
                  <a:gd name="T3" fmla="*/ 1 h 123"/>
                  <a:gd name="T4" fmla="*/ 1 w 85"/>
                  <a:gd name="T5" fmla="*/ 1 h 123"/>
                  <a:gd name="T6" fmla="*/ 1 w 85"/>
                  <a:gd name="T7" fmla="*/ 1 h 123"/>
                  <a:gd name="T8" fmla="*/ 1 w 85"/>
                  <a:gd name="T9" fmla="*/ 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123"/>
                  <a:gd name="T17" fmla="*/ 85 w 8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123">
                    <a:moveTo>
                      <a:pt x="22" y="0"/>
                    </a:moveTo>
                    <a:lnTo>
                      <a:pt x="0" y="112"/>
                    </a:lnTo>
                    <a:lnTo>
                      <a:pt x="85" y="123"/>
                    </a:lnTo>
                    <a:lnTo>
                      <a:pt x="27" y="10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8" name="Freeform 34"/>
              <p:cNvSpPr>
                <a:spLocks/>
              </p:cNvSpPr>
              <p:nvPr/>
            </p:nvSpPr>
            <p:spPr bwMode="auto">
              <a:xfrm>
                <a:off x="2171" y="1955"/>
                <a:ext cx="129" cy="179"/>
              </a:xfrm>
              <a:custGeom>
                <a:avLst/>
                <a:gdLst>
                  <a:gd name="T0" fmla="*/ 0 w 259"/>
                  <a:gd name="T1" fmla="*/ 0 h 358"/>
                  <a:gd name="T2" fmla="*/ 0 w 259"/>
                  <a:gd name="T3" fmla="*/ 1 h 358"/>
                  <a:gd name="T4" fmla="*/ 0 w 259"/>
                  <a:gd name="T5" fmla="*/ 1 h 358"/>
                  <a:gd name="T6" fmla="*/ 0 w 259"/>
                  <a:gd name="T7" fmla="*/ 1 h 358"/>
                  <a:gd name="T8" fmla="*/ 0 w 259"/>
                  <a:gd name="T9" fmla="*/ 0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358"/>
                  <a:gd name="T17" fmla="*/ 259 w 259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358">
                    <a:moveTo>
                      <a:pt x="259" y="0"/>
                    </a:moveTo>
                    <a:lnTo>
                      <a:pt x="81" y="189"/>
                    </a:lnTo>
                    <a:lnTo>
                      <a:pt x="0" y="358"/>
                    </a:lnTo>
                    <a:lnTo>
                      <a:pt x="74" y="137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9" name="Freeform 35"/>
              <p:cNvSpPr>
                <a:spLocks/>
              </p:cNvSpPr>
              <p:nvPr/>
            </p:nvSpPr>
            <p:spPr bwMode="auto">
              <a:xfrm>
                <a:off x="2438" y="1842"/>
                <a:ext cx="215" cy="48"/>
              </a:xfrm>
              <a:custGeom>
                <a:avLst/>
                <a:gdLst>
                  <a:gd name="T0" fmla="*/ 0 w 430"/>
                  <a:gd name="T1" fmla="*/ 0 h 97"/>
                  <a:gd name="T2" fmla="*/ 1 w 430"/>
                  <a:gd name="T3" fmla="*/ 0 h 97"/>
                  <a:gd name="T4" fmla="*/ 1 w 430"/>
                  <a:gd name="T5" fmla="*/ 0 h 97"/>
                  <a:gd name="T6" fmla="*/ 1 w 430"/>
                  <a:gd name="T7" fmla="*/ 0 h 97"/>
                  <a:gd name="T8" fmla="*/ 0 w 430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0"/>
                  <a:gd name="T16" fmla="*/ 0 h 97"/>
                  <a:gd name="T17" fmla="*/ 430 w 430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0" h="97">
                    <a:moveTo>
                      <a:pt x="0" y="97"/>
                    </a:moveTo>
                    <a:lnTo>
                      <a:pt x="234" y="30"/>
                    </a:lnTo>
                    <a:lnTo>
                      <a:pt x="430" y="59"/>
                    </a:lnTo>
                    <a:lnTo>
                      <a:pt x="229" y="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0" name="Freeform 36"/>
              <p:cNvSpPr>
                <a:spLocks/>
              </p:cNvSpPr>
              <p:nvPr/>
            </p:nvSpPr>
            <p:spPr bwMode="auto">
              <a:xfrm>
                <a:off x="2288" y="2170"/>
                <a:ext cx="117" cy="184"/>
              </a:xfrm>
              <a:custGeom>
                <a:avLst/>
                <a:gdLst>
                  <a:gd name="T0" fmla="*/ 1 w 234"/>
                  <a:gd name="T1" fmla="*/ 0 h 370"/>
                  <a:gd name="T2" fmla="*/ 1 w 234"/>
                  <a:gd name="T3" fmla="*/ 0 h 370"/>
                  <a:gd name="T4" fmla="*/ 0 w 234"/>
                  <a:gd name="T5" fmla="*/ 0 h 370"/>
                  <a:gd name="T6" fmla="*/ 1 w 234"/>
                  <a:gd name="T7" fmla="*/ 0 h 370"/>
                  <a:gd name="T8" fmla="*/ 1 w 234"/>
                  <a:gd name="T9" fmla="*/ 0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4"/>
                  <a:gd name="T16" fmla="*/ 0 h 370"/>
                  <a:gd name="T17" fmla="*/ 234 w 234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4" h="370">
                    <a:moveTo>
                      <a:pt x="234" y="0"/>
                    </a:moveTo>
                    <a:lnTo>
                      <a:pt x="137" y="187"/>
                    </a:lnTo>
                    <a:lnTo>
                      <a:pt x="0" y="370"/>
                    </a:lnTo>
                    <a:lnTo>
                      <a:pt x="164" y="226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1" name="Freeform 37"/>
              <p:cNvSpPr>
                <a:spLocks/>
              </p:cNvSpPr>
              <p:nvPr/>
            </p:nvSpPr>
            <p:spPr bwMode="auto">
              <a:xfrm>
                <a:off x="2143" y="2342"/>
                <a:ext cx="20" cy="177"/>
              </a:xfrm>
              <a:custGeom>
                <a:avLst/>
                <a:gdLst>
                  <a:gd name="T0" fmla="*/ 1 w 39"/>
                  <a:gd name="T1" fmla="*/ 0 h 354"/>
                  <a:gd name="T2" fmla="*/ 1 w 39"/>
                  <a:gd name="T3" fmla="*/ 1 h 354"/>
                  <a:gd name="T4" fmla="*/ 0 w 39"/>
                  <a:gd name="T5" fmla="*/ 1 h 354"/>
                  <a:gd name="T6" fmla="*/ 1 w 39"/>
                  <a:gd name="T7" fmla="*/ 0 h 3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354"/>
                  <a:gd name="T14" fmla="*/ 39 w 39"/>
                  <a:gd name="T15" fmla="*/ 354 h 3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354">
                    <a:moveTo>
                      <a:pt x="18" y="0"/>
                    </a:moveTo>
                    <a:lnTo>
                      <a:pt x="39" y="354"/>
                    </a:lnTo>
                    <a:lnTo>
                      <a:pt x="0" y="16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0" y="-42863"/>
            <a:ext cx="9144000" cy="6900863"/>
            <a:chOff x="0" y="-17"/>
            <a:chExt cx="5783" cy="4342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3345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6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7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44" name="Picture 31" descr="пгшлпгш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428625" y="1714500"/>
          <a:ext cx="8429625" cy="3714750"/>
        </p:xfrm>
        <a:graphic>
          <a:graphicData uri="http://schemas.openxmlformats.org/drawingml/2006/table">
            <a:tbl>
              <a:tblPr/>
              <a:tblGrid>
                <a:gridCol w="325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4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29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lg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lg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lg(8∙125) = lg 1000 = 3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log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(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log</a:t>
                      </a:r>
                      <a:r>
                        <a:rPr kumimoji="0" lang="kk-KZ" sz="18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kumimoji="0" lang="kk-KZ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(6 : (6/32)) = log</a:t>
                      </a:r>
                      <a:r>
                        <a:rPr kumimoji="0" lang="kk-KZ" sz="18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kumimoji="0" lang="kk-KZ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 = 5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5 - log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135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log</a:t>
                      </a:r>
                      <a:r>
                        <a:rPr kumimoji="0" lang="kk-KZ" sz="18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r>
                        <a:rPr kumimoji="0" lang="kk-KZ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(5 : 135)= log</a:t>
                      </a:r>
                      <a:r>
                        <a:rPr kumimoji="0" lang="kk-KZ" sz="18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r>
                        <a:rPr kumimoji="0" lang="kk-KZ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(1:27)= -3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log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log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log</a:t>
                      </a:r>
                      <a:r>
                        <a:rPr kumimoji="0" lang="kk-KZ" sz="18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kumimoji="0" lang="kk-KZ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kk-KZ" sz="18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k-KZ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log</a:t>
                      </a:r>
                      <a:r>
                        <a:rPr kumimoji="0" lang="kk-KZ" sz="18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kumimoji="0" lang="kk-KZ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 = log</a:t>
                      </a:r>
                      <a:r>
                        <a:rPr kumimoji="0" lang="kk-KZ" sz="18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kumimoji="0" lang="kk-KZ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(49:49) = log</a:t>
                      </a:r>
                      <a:r>
                        <a:rPr kumimoji="0" lang="kk-KZ" sz="18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kumimoji="0" lang="kk-KZ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 = 0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ru-RU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log </a:t>
                      </a:r>
                      <a:r>
                        <a:rPr kumimoji="0" lang="ru-RU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log </a:t>
                      </a:r>
                      <a:r>
                        <a:rPr kumimoji="0" lang="kk-KZ" sz="18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k-KZ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(3∙243) = log </a:t>
                      </a:r>
                      <a:r>
                        <a:rPr kumimoji="0" lang="kk-KZ" sz="18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k-KZ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729=3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7B5BE4-AFD9-426A-8D94-643279EA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409" y="213559"/>
            <a:ext cx="6571343" cy="1049235"/>
          </a:xfrm>
        </p:spPr>
        <p:txBody>
          <a:bodyPr/>
          <a:lstStyle/>
          <a:p>
            <a:r>
              <a:rPr lang="uk-UA" dirty="0"/>
              <a:t>Готуємось до ЗНО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79D82D0-68E1-4779-B692-FD4F6BD53CE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0368" y="819979"/>
            <a:ext cx="6645910" cy="1391048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5859CEE-8209-410C-81CC-D24C0847AF5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198" y="2321263"/>
            <a:ext cx="6572250" cy="15519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4F1544E-BB1D-490C-8316-CAA47687BD2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10368" y="3983423"/>
            <a:ext cx="6645910" cy="187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9099047"/>
      </p:ext>
    </p:extLst>
  </p:cSld>
  <p:clrMapOvr>
    <a:masterClrMapping/>
  </p:clrMapOvr>
  <p:transition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76E9BB-C340-4315-8AF3-F5CA2DF0F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B82394B-007B-4625-8F7E-07F07B7E9A9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9044" y="265829"/>
            <a:ext cx="7355403" cy="21266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798AA1-DA55-488E-8180-5C40A86E3C4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9045" y="2178922"/>
            <a:ext cx="7355402" cy="17890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5BBF273-2EB3-46D9-BF29-8B7EF80BF57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9044" y="3967928"/>
            <a:ext cx="7355402" cy="194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320784"/>
      </p:ext>
    </p:extLst>
  </p:cSld>
  <p:clrMapOvr>
    <a:masterClrMapping/>
  </p:clrMapOvr>
  <p:transition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571480"/>
            <a:ext cx="4572032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Домашнє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1643063" y="2071688"/>
            <a:ext cx="4891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teache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4541" flipH="1">
            <a:off x="6484938" y="2752725"/>
            <a:ext cx="20288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5" name="Group 26"/>
          <p:cNvGrpSpPr>
            <a:grpSpLocks/>
          </p:cNvGrpSpPr>
          <p:nvPr/>
        </p:nvGrpSpPr>
        <p:grpSpPr bwMode="auto">
          <a:xfrm>
            <a:off x="0" y="-42863"/>
            <a:ext cx="9144000" cy="6900863"/>
            <a:chOff x="0" y="-17"/>
            <a:chExt cx="5783" cy="4342"/>
          </a:xfrm>
        </p:grpSpPr>
        <p:grpSp>
          <p:nvGrpSpPr>
            <p:cNvPr id="20486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0488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89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0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487" name="Picture 31" descr="пгшлпгш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1214414" y="2357431"/>
            <a:ext cx="5643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підручником: №№4.5. 4.8.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Задание за збірником А. Капіносова стор. 50 (6.1-6.9)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xmlns="" id="{AACB1423-6855-4711-927B-5D3AE4802AE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116013" y="404813"/>
            <a:ext cx="8229600" cy="866775"/>
          </a:xfrm>
        </p:spPr>
        <p:txBody>
          <a:bodyPr/>
          <a:lstStyle/>
          <a:p>
            <a:r>
              <a:rPr lang="ru-RU" altLang="ru-RU" b="1" dirty="0"/>
              <a:t>«ПОКАЗНИКОВИЙ ДАРТС</a:t>
            </a:r>
            <a:r>
              <a:rPr lang="ru-RU" altLang="ru-RU" sz="4000" b="1" dirty="0"/>
              <a:t>»</a:t>
            </a:r>
          </a:p>
        </p:txBody>
      </p:sp>
      <p:graphicFrame>
        <p:nvGraphicFramePr>
          <p:cNvPr id="246787" name="Object 3">
            <a:extLst>
              <a:ext uri="{FF2B5EF4-FFF2-40B4-BE49-F238E27FC236}">
                <a16:creationId xmlns:a16="http://schemas.microsoft.com/office/drawing/2014/main" xmlns="" id="{B034C71A-88C2-4497-B219-F462E50F3809}"/>
              </a:ext>
            </a:extLst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2417763" y="2825750"/>
          <a:ext cx="114300" cy="185738"/>
        </p:xfrm>
        <a:graphic>
          <a:graphicData uri="http://schemas.openxmlformats.org/presentationml/2006/ole">
            <p:oleObj spid="_x0000_s9303" name="Формула" r:id="rId3" imgW="114151" imgH="215619" progId="">
              <p:embed/>
            </p:oleObj>
          </a:graphicData>
        </a:graphic>
      </p:graphicFrame>
      <p:graphicFrame>
        <p:nvGraphicFramePr>
          <p:cNvPr id="246788" name="Object 4">
            <a:extLst>
              <a:ext uri="{FF2B5EF4-FFF2-40B4-BE49-F238E27FC236}">
                <a16:creationId xmlns:a16="http://schemas.microsoft.com/office/drawing/2014/main" xmlns="" id="{FE9B4113-F8BE-439A-9192-548580240D0C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6561138" y="2811463"/>
          <a:ext cx="214312" cy="215900"/>
        </p:xfrm>
        <a:graphic>
          <a:graphicData uri="http://schemas.openxmlformats.org/presentationml/2006/ole">
            <p:oleObj spid="_x0000_s9304" name="Формула" r:id="rId4" imgW="203112" imgH="241195" progId="">
              <p:embed/>
            </p:oleObj>
          </a:graphicData>
        </a:graphic>
      </p:graphicFrame>
      <p:graphicFrame>
        <p:nvGraphicFramePr>
          <p:cNvPr id="246789" name="Object 5">
            <a:extLst>
              <a:ext uri="{FF2B5EF4-FFF2-40B4-BE49-F238E27FC236}">
                <a16:creationId xmlns:a16="http://schemas.microsoft.com/office/drawing/2014/main" xmlns="" id="{AE6A9268-E94C-4CE5-B34C-730B8B9C14F2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2374900" y="4824413"/>
          <a:ext cx="201613" cy="206375"/>
        </p:xfrm>
        <a:graphic>
          <a:graphicData uri="http://schemas.openxmlformats.org/presentationml/2006/ole">
            <p:oleObj spid="_x0000_s9305" name="Формула" r:id="rId5" imgW="203112" imgH="241195" progId="">
              <p:embed/>
            </p:oleObj>
          </a:graphicData>
        </a:graphic>
      </p:graphicFrame>
      <p:pic>
        <p:nvPicPr>
          <p:cNvPr id="246790" name="Picture 6">
            <a:extLst>
              <a:ext uri="{FF2B5EF4-FFF2-40B4-BE49-F238E27FC236}">
                <a16:creationId xmlns:a16="http://schemas.microsoft.com/office/drawing/2014/main" xmlns="" id="{035C83BF-7AE2-4F4B-8D6F-90A20A0F2AF0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692150"/>
            <a:ext cx="1368425" cy="16557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791" name="Picture 7">
            <a:extLst>
              <a:ext uri="{FF2B5EF4-FFF2-40B4-BE49-F238E27FC236}">
                <a16:creationId xmlns:a16="http://schemas.microsoft.com/office/drawing/2014/main" xmlns="" id="{C3E47867-3B0D-47DE-AC0B-D98A5190B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336"/>
          <a:stretch>
            <a:fillRect/>
          </a:stretch>
        </p:blipFill>
        <p:spPr bwMode="auto">
          <a:xfrm>
            <a:off x="1619250" y="1125538"/>
            <a:ext cx="5761038" cy="55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6792" name="Object 8">
            <a:extLst>
              <a:ext uri="{FF2B5EF4-FFF2-40B4-BE49-F238E27FC236}">
                <a16:creationId xmlns:a16="http://schemas.microsoft.com/office/drawing/2014/main" xmlns="" id="{38DA703D-2018-4DD8-A028-289640C524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48113" y="1282700"/>
          <a:ext cx="1560512" cy="625475"/>
        </p:xfrm>
        <a:graphic>
          <a:graphicData uri="http://schemas.openxmlformats.org/presentationml/2006/ole">
            <p:oleObj spid="_x0000_s9306" name="Формула" r:id="rId8" imgW="634725" imgH="228501" progId="">
              <p:embed/>
            </p:oleObj>
          </a:graphicData>
        </a:graphic>
      </p:graphicFrame>
      <p:pic>
        <p:nvPicPr>
          <p:cNvPr id="246793" name="Picture 9">
            <a:extLst>
              <a:ext uri="{FF2B5EF4-FFF2-40B4-BE49-F238E27FC236}">
                <a16:creationId xmlns:a16="http://schemas.microsoft.com/office/drawing/2014/main" xmlns="" id="{DC4A6B8B-B94F-4248-8717-DAB06DD48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682820">
            <a:off x="6215857" y="3964781"/>
            <a:ext cx="1166812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6794" name="Object 10">
            <a:extLst>
              <a:ext uri="{FF2B5EF4-FFF2-40B4-BE49-F238E27FC236}">
                <a16:creationId xmlns:a16="http://schemas.microsoft.com/office/drawing/2014/main" xmlns="" id="{F520F2D4-604E-4C8F-9E08-E7A05B6E5C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5373688"/>
          <a:ext cx="1079500" cy="1339850"/>
        </p:xfrm>
        <a:graphic>
          <a:graphicData uri="http://schemas.openxmlformats.org/presentationml/2006/ole">
            <p:oleObj spid="_x0000_s9307" name="Формула" r:id="rId10" imgW="380835" imgH="304668" progId="">
              <p:embed/>
            </p:oleObj>
          </a:graphicData>
        </a:graphic>
      </p:graphicFrame>
      <p:pic>
        <p:nvPicPr>
          <p:cNvPr id="246795" name="Picture 11">
            <a:extLst>
              <a:ext uri="{FF2B5EF4-FFF2-40B4-BE49-F238E27FC236}">
                <a16:creationId xmlns:a16="http://schemas.microsoft.com/office/drawing/2014/main" xmlns="" id="{401D78CE-22AD-4B81-826E-3E3F0CE5A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045023">
            <a:off x="1183482" y="3432969"/>
            <a:ext cx="1339850" cy="6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6796" name="Picture 12">
            <a:extLst>
              <a:ext uri="{FF2B5EF4-FFF2-40B4-BE49-F238E27FC236}">
                <a16:creationId xmlns:a16="http://schemas.microsoft.com/office/drawing/2014/main" xmlns="" id="{0F7BC26B-F6BA-440C-A226-D397B602B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110341">
            <a:off x="2632075" y="2166938"/>
            <a:ext cx="1296988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6797" name="Picture 13">
            <a:extLst>
              <a:ext uri="{FF2B5EF4-FFF2-40B4-BE49-F238E27FC236}">
                <a16:creationId xmlns:a16="http://schemas.microsoft.com/office/drawing/2014/main" xmlns="" id="{F0829B70-82DB-433E-96AC-B0689B5C1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79801">
            <a:off x="5334794" y="2234406"/>
            <a:ext cx="1195388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6798" name="Picture 14">
            <a:extLst>
              <a:ext uri="{FF2B5EF4-FFF2-40B4-BE49-F238E27FC236}">
                <a16:creationId xmlns:a16="http://schemas.microsoft.com/office/drawing/2014/main" xmlns="" id="{523DF1FB-1CCC-47D9-B08E-CB2F8536D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441732">
            <a:off x="4932363" y="5013325"/>
            <a:ext cx="1247775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6799" name="Picture 15">
            <a:extLst>
              <a:ext uri="{FF2B5EF4-FFF2-40B4-BE49-F238E27FC236}">
                <a16:creationId xmlns:a16="http://schemas.microsoft.com/office/drawing/2014/main" xmlns="" id="{AA49857C-C634-43D8-AF27-5308F60E2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91705">
            <a:off x="2411413" y="4724400"/>
            <a:ext cx="1155700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6800" name="Picture 16">
            <a:extLst>
              <a:ext uri="{FF2B5EF4-FFF2-40B4-BE49-F238E27FC236}">
                <a16:creationId xmlns:a16="http://schemas.microsoft.com/office/drawing/2014/main" xmlns="" id="{FA65A513-071C-4AE2-BD2B-7B7DA2377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9088" y="5018088"/>
            <a:ext cx="1538287" cy="18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6801" name="Picture 17">
            <a:extLst>
              <a:ext uri="{FF2B5EF4-FFF2-40B4-BE49-F238E27FC236}">
                <a16:creationId xmlns:a16="http://schemas.microsoft.com/office/drawing/2014/main" xmlns="" id="{489A8E5A-C8A5-4B7B-BCDF-E8C0C0C03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04088" y="4945063"/>
            <a:ext cx="1538287" cy="18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xmlns="" id="{6F36B455-E3D4-4C73-8B26-47DB58BF6E8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835150" y="404813"/>
            <a:ext cx="5832475" cy="1011237"/>
          </a:xfrm>
        </p:spPr>
        <p:txBody>
          <a:bodyPr>
            <a:normAutofit/>
          </a:bodyPr>
          <a:lstStyle/>
          <a:p>
            <a:r>
              <a:rPr lang="ru-RU" altLang="ru-RU" b="1" dirty="0"/>
              <a:t>«</a:t>
            </a:r>
            <a:r>
              <a:rPr lang="ru-RU" altLang="ru-RU" sz="4000" b="1" dirty="0" err="1"/>
              <a:t>Степеневий</a:t>
            </a:r>
            <a:r>
              <a:rPr lang="ru-RU" altLang="ru-RU" sz="4000" b="1" dirty="0"/>
              <a:t>  дартс»</a:t>
            </a:r>
          </a:p>
        </p:txBody>
      </p:sp>
      <p:graphicFrame>
        <p:nvGraphicFramePr>
          <p:cNvPr id="245763" name="Object 3">
            <a:extLst>
              <a:ext uri="{FF2B5EF4-FFF2-40B4-BE49-F238E27FC236}">
                <a16:creationId xmlns:a16="http://schemas.microsoft.com/office/drawing/2014/main" xmlns="" id="{D373D5CB-0B96-4BFD-AD75-5C26FB519C34}"/>
              </a:ext>
            </a:extLst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2417763" y="2825750"/>
          <a:ext cx="114300" cy="185738"/>
        </p:xfrm>
        <a:graphic>
          <a:graphicData uri="http://schemas.openxmlformats.org/presentationml/2006/ole">
            <p:oleObj spid="_x0000_s8466" name="Формула" r:id="rId3" imgW="114151" imgH="215619" progId="">
              <p:embed/>
            </p:oleObj>
          </a:graphicData>
        </a:graphic>
      </p:graphicFrame>
      <p:graphicFrame>
        <p:nvGraphicFramePr>
          <p:cNvPr id="245764" name="Object 4">
            <a:extLst>
              <a:ext uri="{FF2B5EF4-FFF2-40B4-BE49-F238E27FC236}">
                <a16:creationId xmlns:a16="http://schemas.microsoft.com/office/drawing/2014/main" xmlns="" id="{80DD2159-0CC6-45FD-B395-460DE86A83DC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6561138" y="2811463"/>
          <a:ext cx="214312" cy="215900"/>
        </p:xfrm>
        <a:graphic>
          <a:graphicData uri="http://schemas.openxmlformats.org/presentationml/2006/ole">
            <p:oleObj spid="_x0000_s8467" name="Формула" r:id="rId4" imgW="203112" imgH="241195" progId="">
              <p:embed/>
            </p:oleObj>
          </a:graphicData>
        </a:graphic>
      </p:graphicFrame>
      <p:graphicFrame>
        <p:nvGraphicFramePr>
          <p:cNvPr id="245765" name="Object 5">
            <a:extLst>
              <a:ext uri="{FF2B5EF4-FFF2-40B4-BE49-F238E27FC236}">
                <a16:creationId xmlns:a16="http://schemas.microsoft.com/office/drawing/2014/main" xmlns="" id="{36B9D2A6-79C8-4066-A26C-56382345A1D7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2374900" y="4824413"/>
          <a:ext cx="201613" cy="206375"/>
        </p:xfrm>
        <a:graphic>
          <a:graphicData uri="http://schemas.openxmlformats.org/presentationml/2006/ole">
            <p:oleObj spid="_x0000_s8468" name="Формула" r:id="rId5" imgW="203112" imgH="241195" progId="">
              <p:embed/>
            </p:oleObj>
          </a:graphicData>
        </a:graphic>
      </p:graphicFrame>
      <p:pic>
        <p:nvPicPr>
          <p:cNvPr id="245766" name="Picture 6">
            <a:extLst>
              <a:ext uri="{FF2B5EF4-FFF2-40B4-BE49-F238E27FC236}">
                <a16:creationId xmlns:a16="http://schemas.microsoft.com/office/drawing/2014/main" xmlns="" id="{271749DE-C326-4B59-9B9E-83DA7F2B81AD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620713"/>
            <a:ext cx="1368425" cy="16557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67" name="Picture 7">
            <a:extLst>
              <a:ext uri="{FF2B5EF4-FFF2-40B4-BE49-F238E27FC236}">
                <a16:creationId xmlns:a16="http://schemas.microsoft.com/office/drawing/2014/main" xmlns="" id="{E93AACEF-475B-4EB7-8BD3-87B750E36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336"/>
          <a:stretch>
            <a:fillRect/>
          </a:stretch>
        </p:blipFill>
        <p:spPr bwMode="auto">
          <a:xfrm>
            <a:off x="1619250" y="1268413"/>
            <a:ext cx="5761038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768" name="Object 8">
            <a:extLst>
              <a:ext uri="{FF2B5EF4-FFF2-40B4-BE49-F238E27FC236}">
                <a16:creationId xmlns:a16="http://schemas.microsoft.com/office/drawing/2014/main" xmlns="" id="{532F2D8C-36FC-4E48-93CC-ED8C722983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3284538"/>
          <a:ext cx="514350" cy="633412"/>
        </p:xfrm>
        <a:graphic>
          <a:graphicData uri="http://schemas.openxmlformats.org/presentationml/2006/ole">
            <p:oleObj spid="_x0000_s8469" name="Формула" r:id="rId8" imgW="164957" imgH="203024" progId="">
              <p:embed/>
            </p:oleObj>
          </a:graphicData>
        </a:graphic>
      </p:graphicFrame>
      <p:graphicFrame>
        <p:nvGraphicFramePr>
          <p:cNvPr id="245769" name="Object 9">
            <a:extLst>
              <a:ext uri="{FF2B5EF4-FFF2-40B4-BE49-F238E27FC236}">
                <a16:creationId xmlns:a16="http://schemas.microsoft.com/office/drawing/2014/main" xmlns="" id="{9B6031FE-A511-4BB3-94A9-F1730A2DD2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4221163"/>
          <a:ext cx="555625" cy="522287"/>
        </p:xfrm>
        <a:graphic>
          <a:graphicData uri="http://schemas.openxmlformats.org/presentationml/2006/ole">
            <p:oleObj spid="_x0000_s8470" name="Формула" r:id="rId9" imgW="215713" imgH="203024" progId="">
              <p:embed/>
            </p:oleObj>
          </a:graphicData>
        </a:graphic>
      </p:graphicFrame>
      <p:graphicFrame>
        <p:nvGraphicFramePr>
          <p:cNvPr id="245770" name="Object 10">
            <a:extLst>
              <a:ext uri="{FF2B5EF4-FFF2-40B4-BE49-F238E27FC236}">
                <a16:creationId xmlns:a16="http://schemas.microsoft.com/office/drawing/2014/main" xmlns="" id="{13179D57-5587-4BCD-BF2F-2EDC1C9CFC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4014788"/>
          <a:ext cx="649288" cy="587375"/>
        </p:xfrm>
        <a:graphic>
          <a:graphicData uri="http://schemas.openxmlformats.org/presentationml/2006/ole">
            <p:oleObj spid="_x0000_s8471" name="Формула" r:id="rId10" imgW="241195" imgH="203112" progId="">
              <p:embed/>
            </p:oleObj>
          </a:graphicData>
        </a:graphic>
      </p:graphicFrame>
      <p:graphicFrame>
        <p:nvGraphicFramePr>
          <p:cNvPr id="245771" name="Object 11">
            <a:extLst>
              <a:ext uri="{FF2B5EF4-FFF2-40B4-BE49-F238E27FC236}">
                <a16:creationId xmlns:a16="http://schemas.microsoft.com/office/drawing/2014/main" xmlns="" id="{C875A2E1-A9AD-4919-897A-E549FC610E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3357563"/>
          <a:ext cx="576263" cy="935037"/>
        </p:xfrm>
        <a:graphic>
          <a:graphicData uri="http://schemas.openxmlformats.org/presentationml/2006/ole">
            <p:oleObj spid="_x0000_s8472" name="Формула" r:id="rId11" imgW="533169" imgH="710891" progId="">
              <p:embed/>
            </p:oleObj>
          </a:graphicData>
        </a:graphic>
      </p:graphicFrame>
      <p:graphicFrame>
        <p:nvGraphicFramePr>
          <p:cNvPr id="245772" name="Object 12">
            <a:extLst>
              <a:ext uri="{FF2B5EF4-FFF2-40B4-BE49-F238E27FC236}">
                <a16:creationId xmlns:a16="http://schemas.microsoft.com/office/drawing/2014/main" xmlns="" id="{36889F1E-5B13-4DF8-A785-C5B397D859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97513" y="3757613"/>
          <a:ext cx="495300" cy="608012"/>
        </p:xfrm>
        <a:graphic>
          <a:graphicData uri="http://schemas.openxmlformats.org/presentationml/2006/ole">
            <p:oleObj spid="_x0000_s8473" name="Формула" r:id="rId12" imgW="253780" imgH="304536" progId="">
              <p:embed/>
            </p:oleObj>
          </a:graphicData>
        </a:graphic>
      </p:graphicFrame>
      <p:grpSp>
        <p:nvGrpSpPr>
          <p:cNvPr id="245773" name="Group 13">
            <a:extLst>
              <a:ext uri="{FF2B5EF4-FFF2-40B4-BE49-F238E27FC236}">
                <a16:creationId xmlns:a16="http://schemas.microsoft.com/office/drawing/2014/main" xmlns="" id="{161355F5-419B-4FD4-9BD0-4BD450BBE662}"/>
              </a:ext>
            </a:extLst>
          </p:cNvPr>
          <p:cNvGrpSpPr>
            <a:grpSpLocks noChangeAspect="1"/>
          </p:cNvGrpSpPr>
          <p:nvPr/>
        </p:nvGrpSpPr>
        <p:grpSpPr bwMode="auto">
          <a:xfrm rot="2859566">
            <a:off x="5176044" y="2537619"/>
            <a:ext cx="1444625" cy="636587"/>
            <a:chOff x="2653" y="840"/>
            <a:chExt cx="953" cy="338"/>
          </a:xfrm>
        </p:grpSpPr>
        <p:sp>
          <p:nvSpPr>
            <p:cNvPr id="245774" name="AutoShape 14">
              <a:extLst>
                <a:ext uri="{FF2B5EF4-FFF2-40B4-BE49-F238E27FC236}">
                  <a16:creationId xmlns:a16="http://schemas.microsoft.com/office/drawing/2014/main" xmlns="" id="{5D8901B2-D9F3-42A1-835A-60233C17C1B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53" y="890"/>
              <a:ext cx="9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775" name="Rectangle 15">
              <a:extLst>
                <a:ext uri="{FF2B5EF4-FFF2-40B4-BE49-F238E27FC236}">
                  <a16:creationId xmlns:a16="http://schemas.microsoft.com/office/drawing/2014/main" xmlns="" id="{F59BBDC8-D121-41CF-8D21-3B9D5E0FA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946"/>
              <a:ext cx="5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ru-RU" altLang="ru-RU" sz="1600">
                <a:latin typeface="Verdana" panose="020B0604030504040204" pitchFamily="34" charset="0"/>
              </a:endParaRPr>
            </a:p>
          </p:txBody>
        </p:sp>
        <p:sp>
          <p:nvSpPr>
            <p:cNvPr id="245776" name="Rectangle 16">
              <a:extLst>
                <a:ext uri="{FF2B5EF4-FFF2-40B4-BE49-F238E27FC236}">
                  <a16:creationId xmlns:a16="http://schemas.microsoft.com/office/drawing/2014/main" xmlns="" id="{0E68ED97-A89A-45A1-974E-23B7AE49E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944"/>
              <a:ext cx="5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ru-RU" altLang="ru-RU" sz="1600">
                <a:latin typeface="Verdana" panose="020B0604030504040204" pitchFamily="34" charset="0"/>
              </a:endParaRPr>
            </a:p>
          </p:txBody>
        </p:sp>
        <p:sp>
          <p:nvSpPr>
            <p:cNvPr id="245777" name="Rectangle 17">
              <a:extLst>
                <a:ext uri="{FF2B5EF4-FFF2-40B4-BE49-F238E27FC236}">
                  <a16:creationId xmlns:a16="http://schemas.microsoft.com/office/drawing/2014/main" xmlns="" id="{A69FF00A-0094-4DAB-979E-CE181768D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871"/>
              <a:ext cx="151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36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ru-RU" altLang="ru-RU" sz="1600">
                <a:latin typeface="Verdana" panose="020B0604030504040204" pitchFamily="34" charset="0"/>
              </a:endParaRPr>
            </a:p>
          </p:txBody>
        </p:sp>
        <p:sp>
          <p:nvSpPr>
            <p:cNvPr id="245778" name="Rectangle 18">
              <a:extLst>
                <a:ext uri="{FF2B5EF4-FFF2-40B4-BE49-F238E27FC236}">
                  <a16:creationId xmlns:a16="http://schemas.microsoft.com/office/drawing/2014/main" xmlns="" id="{35AEDF8B-9D9F-46CD-8076-FE75598BB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" y="872"/>
              <a:ext cx="151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36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ru-RU" altLang="ru-RU" sz="1600">
                <a:latin typeface="Verdana" panose="020B0604030504040204" pitchFamily="34" charset="0"/>
              </a:endParaRPr>
            </a:p>
          </p:txBody>
        </p:sp>
        <p:sp>
          <p:nvSpPr>
            <p:cNvPr id="245779" name="Rectangle 19">
              <a:extLst>
                <a:ext uri="{FF2B5EF4-FFF2-40B4-BE49-F238E27FC236}">
                  <a16:creationId xmlns:a16="http://schemas.microsoft.com/office/drawing/2014/main" xmlns="" id="{42FAF922-31F3-4753-8A1E-97943C8D3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1" y="934"/>
              <a:ext cx="64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ru-RU" altLang="ru-RU" sz="1600">
                <a:latin typeface="Verdana" panose="020B0604030504040204" pitchFamily="34" charset="0"/>
              </a:endParaRPr>
            </a:p>
          </p:txBody>
        </p:sp>
        <p:sp>
          <p:nvSpPr>
            <p:cNvPr id="245780" name="Rectangle 20">
              <a:extLst>
                <a:ext uri="{FF2B5EF4-FFF2-40B4-BE49-F238E27FC236}">
                  <a16:creationId xmlns:a16="http://schemas.microsoft.com/office/drawing/2014/main" xmlns="" id="{43CC7696-3B64-456F-8688-4456531EE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8" y="840"/>
              <a:ext cx="7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3600">
                  <a:solidFill>
                    <a:srgbClr val="000000"/>
                  </a:solidFill>
                  <a:latin typeface="Symbol" panose="05050102010706020507" pitchFamily="18" charset="2"/>
                </a:rPr>
                <a:t>×</a:t>
              </a:r>
              <a:endParaRPr lang="ru-RU" altLang="ru-RU" sz="1600">
                <a:latin typeface="Verdana" panose="020B0604030504040204" pitchFamily="34" charset="0"/>
              </a:endParaRPr>
            </a:p>
          </p:txBody>
        </p:sp>
      </p:grpSp>
      <p:graphicFrame>
        <p:nvGraphicFramePr>
          <p:cNvPr id="245781" name="Object 21">
            <a:extLst>
              <a:ext uri="{FF2B5EF4-FFF2-40B4-BE49-F238E27FC236}">
                <a16:creationId xmlns:a16="http://schemas.microsoft.com/office/drawing/2014/main" xmlns="" id="{413D1CED-0AAC-4927-BF6A-8E51B1B4ED97}"/>
              </a:ext>
            </a:extLst>
          </p:cNvPr>
          <p:cNvGraphicFramePr>
            <a:graphicFrameLocks noChangeAspect="1"/>
          </p:cNvGraphicFramePr>
          <p:nvPr>
            <p:ph sz="quarter" idx="4"/>
          </p:nvPr>
        </p:nvGraphicFramePr>
        <p:xfrm>
          <a:off x="3849688" y="3303588"/>
          <a:ext cx="438150" cy="431800"/>
        </p:xfrm>
        <a:graphic>
          <a:graphicData uri="http://schemas.openxmlformats.org/presentationml/2006/ole">
            <p:oleObj spid="_x0000_s8474" name="Формула" r:id="rId13" imgW="164957" imgH="190335" progId="">
              <p:embed/>
            </p:oleObj>
          </a:graphicData>
        </a:graphic>
      </p:graphicFrame>
      <p:graphicFrame>
        <p:nvGraphicFramePr>
          <p:cNvPr id="245782" name="Object 22">
            <a:extLst>
              <a:ext uri="{FF2B5EF4-FFF2-40B4-BE49-F238E27FC236}">
                <a16:creationId xmlns:a16="http://schemas.microsoft.com/office/drawing/2014/main" xmlns="" id="{A41F853F-F702-439F-8D15-00E040E6EE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2636838"/>
          <a:ext cx="719137" cy="503237"/>
        </p:xfrm>
        <a:graphic>
          <a:graphicData uri="http://schemas.openxmlformats.org/presentationml/2006/ole">
            <p:oleObj spid="_x0000_s8475" name="Формула" r:id="rId14" imgW="431613" imgH="330057" progId="">
              <p:embed/>
            </p:oleObj>
          </a:graphicData>
        </a:graphic>
      </p:graphicFrame>
      <p:graphicFrame>
        <p:nvGraphicFramePr>
          <p:cNvPr id="245783" name="Object 23">
            <a:extLst>
              <a:ext uri="{FF2B5EF4-FFF2-40B4-BE49-F238E27FC236}">
                <a16:creationId xmlns:a16="http://schemas.microsoft.com/office/drawing/2014/main" xmlns="" id="{A77C4F2E-B6C7-4ECA-A77B-3880F6CEA3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7175" y="1436688"/>
          <a:ext cx="1368425" cy="431800"/>
        </p:xfrm>
        <a:graphic>
          <a:graphicData uri="http://schemas.openxmlformats.org/presentationml/2006/ole">
            <p:oleObj spid="_x0000_s8476" name="Формула" r:id="rId15" imgW="482391" imgH="228501" progId="">
              <p:embed/>
            </p:oleObj>
          </a:graphicData>
        </a:graphic>
      </p:graphicFrame>
      <p:graphicFrame>
        <p:nvGraphicFramePr>
          <p:cNvPr id="245784" name="Object 24">
            <a:extLst>
              <a:ext uri="{FF2B5EF4-FFF2-40B4-BE49-F238E27FC236}">
                <a16:creationId xmlns:a16="http://schemas.microsoft.com/office/drawing/2014/main" xmlns="" id="{35B0C441-7D4E-4642-AAED-F8285A6538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2275" y="3357563"/>
          <a:ext cx="454025" cy="508000"/>
        </p:xfrm>
        <a:graphic>
          <a:graphicData uri="http://schemas.openxmlformats.org/presentationml/2006/ole">
            <p:oleObj spid="_x0000_s8477" name="Формула" r:id="rId16" imgW="228600" imgH="190500" progId="">
              <p:embed/>
            </p:oleObj>
          </a:graphicData>
        </a:graphic>
      </p:graphicFrame>
      <p:pic>
        <p:nvPicPr>
          <p:cNvPr id="245785" name="Picture 25">
            <a:extLst>
              <a:ext uri="{FF2B5EF4-FFF2-40B4-BE49-F238E27FC236}">
                <a16:creationId xmlns:a16="http://schemas.microsoft.com/office/drawing/2014/main" xmlns="" id="{F77D998A-0C74-422B-96DE-FFDF123AE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424667">
            <a:off x="5003800" y="5084763"/>
            <a:ext cx="1081088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5786" name="Object 26">
            <a:extLst>
              <a:ext uri="{FF2B5EF4-FFF2-40B4-BE49-F238E27FC236}">
                <a16:creationId xmlns:a16="http://schemas.microsoft.com/office/drawing/2014/main" xmlns="" id="{856EFD56-ADC6-490D-BB4C-E09E415F92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9563" y="3887788"/>
          <a:ext cx="590550" cy="809625"/>
        </p:xfrm>
        <a:graphic>
          <a:graphicData uri="http://schemas.openxmlformats.org/presentationml/2006/ole">
            <p:oleObj spid="_x0000_s8478" name="Формула" r:id="rId18" imgW="241195" imgH="304668" progId="">
              <p:embed/>
            </p:oleObj>
          </a:graphicData>
        </a:graphic>
      </p:graphicFrame>
      <p:graphicFrame>
        <p:nvGraphicFramePr>
          <p:cNvPr id="245787" name="Object 27">
            <a:extLst>
              <a:ext uri="{FF2B5EF4-FFF2-40B4-BE49-F238E27FC236}">
                <a16:creationId xmlns:a16="http://schemas.microsoft.com/office/drawing/2014/main" xmlns="" id="{3F482791-E06C-433D-A4B7-1E7E763DF5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1275" y="5949950"/>
          <a:ext cx="917575" cy="765175"/>
        </p:xfrm>
        <a:graphic>
          <a:graphicData uri="http://schemas.openxmlformats.org/presentationml/2006/ole">
            <p:oleObj spid="_x0000_s8479" name="Формула" r:id="rId19" imgW="304536" imgH="253780" progId="">
              <p:embed/>
            </p:oleObj>
          </a:graphicData>
        </a:graphic>
      </p:graphicFrame>
      <p:graphicFrame>
        <p:nvGraphicFramePr>
          <p:cNvPr id="245788" name="Object 28">
            <a:extLst>
              <a:ext uri="{FF2B5EF4-FFF2-40B4-BE49-F238E27FC236}">
                <a16:creationId xmlns:a16="http://schemas.microsoft.com/office/drawing/2014/main" xmlns="" id="{4EFD0ACB-6F3A-4868-A618-87C50F0FC1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8900" y="4827588"/>
          <a:ext cx="841375" cy="533400"/>
        </p:xfrm>
        <a:graphic>
          <a:graphicData uri="http://schemas.openxmlformats.org/presentationml/2006/ole">
            <p:oleObj spid="_x0000_s8480" name="Формула" r:id="rId20" imgW="380835" imgH="241195" progId="">
              <p:embed/>
            </p:oleObj>
          </a:graphicData>
        </a:graphic>
      </p:graphicFrame>
      <p:pic>
        <p:nvPicPr>
          <p:cNvPr id="245789" name="Picture 29">
            <a:extLst>
              <a:ext uri="{FF2B5EF4-FFF2-40B4-BE49-F238E27FC236}">
                <a16:creationId xmlns:a16="http://schemas.microsoft.com/office/drawing/2014/main" xmlns="" id="{080872B8-6357-44F3-A9E4-DDAEA0199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872581">
            <a:off x="2700338" y="4652963"/>
            <a:ext cx="57626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5790" name="Object 30">
            <a:extLst>
              <a:ext uri="{FF2B5EF4-FFF2-40B4-BE49-F238E27FC236}">
                <a16:creationId xmlns:a16="http://schemas.microsoft.com/office/drawing/2014/main" xmlns="" id="{6B39F0A5-8915-4526-975B-1C81961EC9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2276475"/>
          <a:ext cx="792163" cy="558800"/>
        </p:xfrm>
        <a:graphic>
          <a:graphicData uri="http://schemas.openxmlformats.org/presentationml/2006/ole">
            <p:oleObj spid="_x0000_s8481" name="Формула" r:id="rId22" imgW="380835" imgH="241195" progId="">
              <p:embed/>
            </p:oleObj>
          </a:graphicData>
        </a:graphic>
      </p:graphicFrame>
      <p:pic>
        <p:nvPicPr>
          <p:cNvPr id="245791" name="Picture 31">
            <a:extLst>
              <a:ext uri="{FF2B5EF4-FFF2-40B4-BE49-F238E27FC236}">
                <a16:creationId xmlns:a16="http://schemas.microsoft.com/office/drawing/2014/main" xmlns="" id="{BEC5FD1C-C1D8-45FF-8FAA-1E7232F44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9088" y="5018088"/>
            <a:ext cx="1538287" cy="18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92" name="Picture 32">
            <a:extLst>
              <a:ext uri="{FF2B5EF4-FFF2-40B4-BE49-F238E27FC236}">
                <a16:creationId xmlns:a16="http://schemas.microsoft.com/office/drawing/2014/main" xmlns="" id="{FB0325D9-4184-48BC-A2BC-643A45FB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04088" y="4945063"/>
            <a:ext cx="1538287" cy="18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7BA384-E728-4F23-A372-57D6D578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7FC256-EAFC-4FC8-942E-60DB09A9F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Слово </a:t>
            </a:r>
            <a:r>
              <a:rPr lang="ru-RU" sz="3000" b="1" dirty="0"/>
              <a:t>логарифм</a:t>
            </a:r>
            <a:r>
              <a:rPr lang="ru-RU" sz="3000" dirty="0"/>
              <a:t> походить </a:t>
            </a:r>
            <a:r>
              <a:rPr lang="ru-RU" sz="3000" dirty="0" err="1"/>
              <a:t>від</a:t>
            </a:r>
            <a:r>
              <a:rPr lang="ru-RU" sz="3000" dirty="0"/>
              <a:t> </a:t>
            </a:r>
            <a:r>
              <a:rPr lang="ru-RU" sz="3000" dirty="0" err="1"/>
              <a:t>грецьких</a:t>
            </a:r>
            <a:r>
              <a:rPr lang="ru-RU" sz="3000" dirty="0"/>
              <a:t> </a:t>
            </a:r>
            <a:r>
              <a:rPr lang="ru-RU" sz="3000" dirty="0" err="1"/>
              <a:t>слів</a:t>
            </a:r>
            <a:r>
              <a:rPr lang="ru-RU" sz="3000" dirty="0"/>
              <a:t> - число і </a:t>
            </a:r>
            <a:r>
              <a:rPr lang="ru-RU" sz="3000" dirty="0" err="1"/>
              <a:t>відношення</a:t>
            </a:r>
            <a:r>
              <a:rPr lang="ru-RU" sz="3000" dirty="0"/>
              <a:t>. </a:t>
            </a:r>
            <a:r>
              <a:rPr lang="ru-RU" sz="3000" dirty="0" err="1"/>
              <a:t>перекладається</a:t>
            </a:r>
            <a:r>
              <a:rPr lang="ru-RU" sz="3000" dirty="0"/>
              <a:t> як </a:t>
            </a:r>
            <a:r>
              <a:rPr lang="ru-RU" sz="3000" dirty="0" err="1"/>
              <a:t>відношення</a:t>
            </a:r>
            <a:r>
              <a:rPr lang="ru-RU" sz="3000" dirty="0"/>
              <a:t> чисел, </a:t>
            </a:r>
            <a:r>
              <a:rPr lang="ru-RU" sz="3000" dirty="0" err="1"/>
              <a:t>одне</a:t>
            </a:r>
            <a:r>
              <a:rPr lang="ru-RU" sz="3000" dirty="0"/>
              <a:t> з </a:t>
            </a:r>
            <a:r>
              <a:rPr lang="ru-RU" sz="3000" dirty="0" err="1"/>
              <a:t>яких</a:t>
            </a:r>
            <a:r>
              <a:rPr lang="ru-RU" sz="3000" dirty="0"/>
              <a:t> є членом </a:t>
            </a:r>
            <a:r>
              <a:rPr lang="ru-RU" sz="3000" dirty="0" err="1"/>
              <a:t>арифметичної</a:t>
            </a:r>
            <a:r>
              <a:rPr lang="ru-RU" sz="3000" dirty="0"/>
              <a:t> </a:t>
            </a:r>
            <a:r>
              <a:rPr lang="ru-RU" sz="3000" dirty="0" err="1"/>
              <a:t>прогресії</a:t>
            </a:r>
            <a:r>
              <a:rPr lang="ru-RU" sz="3000" dirty="0"/>
              <a:t>, а </a:t>
            </a:r>
            <a:r>
              <a:rPr lang="ru-RU" sz="3000" dirty="0" err="1"/>
              <a:t>інше</a:t>
            </a:r>
            <a:r>
              <a:rPr lang="ru-RU" sz="3000" dirty="0"/>
              <a:t> </a:t>
            </a:r>
            <a:r>
              <a:rPr lang="ru-RU" sz="3000" dirty="0" err="1"/>
              <a:t>геометричній</a:t>
            </a:r>
            <a:r>
              <a:rPr lang="ru-RU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12233270"/>
      </p:ext>
    </p:extLst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980728"/>
            <a:ext cx="60486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400" dirty="0" err="1"/>
              <a:t>Вперше</a:t>
            </a:r>
            <a:r>
              <a:rPr lang="ru-RU" sz="2400" dirty="0"/>
              <a:t> </a:t>
            </a:r>
            <a:r>
              <a:rPr lang="ru-RU" sz="2400" dirty="0" err="1"/>
              <a:t>поняття</a:t>
            </a:r>
            <a:r>
              <a:rPr lang="ru-RU" sz="2400" dirty="0"/>
              <a:t> </a:t>
            </a:r>
            <a:r>
              <a:rPr lang="ru-RU" sz="2400" dirty="0" err="1"/>
              <a:t>логарифмів</a:t>
            </a:r>
            <a:r>
              <a:rPr lang="ru-RU" sz="2400" dirty="0"/>
              <a:t> </a:t>
            </a:r>
            <a:r>
              <a:rPr lang="ru-RU" sz="2400" dirty="0" err="1"/>
              <a:t>ввів</a:t>
            </a:r>
            <a:r>
              <a:rPr lang="ru-RU" sz="2400" dirty="0"/>
              <a:t> </a:t>
            </a:r>
            <a:r>
              <a:rPr lang="ru-RU" sz="2400" dirty="0" err="1"/>
              <a:t>англійський</a:t>
            </a:r>
            <a:r>
              <a:rPr lang="ru-RU" sz="2400" dirty="0"/>
              <a:t> математик </a:t>
            </a:r>
            <a:r>
              <a:rPr lang="ru-RU" sz="2400" dirty="0">
                <a:solidFill>
                  <a:schemeClr val="accent1"/>
                </a:solidFill>
              </a:rPr>
              <a:t>Джон Непер.</a:t>
            </a:r>
            <a:r>
              <a:rPr lang="ru-RU" sz="2400" dirty="0"/>
              <a:t> </a:t>
            </a:r>
            <a:r>
              <a:rPr lang="ru-RU" sz="2400" dirty="0" err="1"/>
              <a:t>Нащадок</a:t>
            </a:r>
            <a:r>
              <a:rPr lang="ru-RU" sz="2400" dirty="0"/>
              <a:t> </a:t>
            </a:r>
            <a:r>
              <a:rPr lang="ru-RU" sz="2400" dirty="0" err="1"/>
              <a:t>старовинного</a:t>
            </a:r>
            <a:r>
              <a:rPr lang="ru-RU" sz="2400" dirty="0"/>
              <a:t> </a:t>
            </a:r>
            <a:r>
              <a:rPr lang="ru-RU" sz="2400" dirty="0" err="1"/>
              <a:t>войовничого</a:t>
            </a:r>
            <a:r>
              <a:rPr lang="ru-RU" sz="2400" dirty="0"/>
              <a:t> </a:t>
            </a:r>
            <a:r>
              <a:rPr lang="ru-RU" sz="2400" dirty="0" err="1"/>
              <a:t>шотландського</a:t>
            </a:r>
            <a:r>
              <a:rPr lang="ru-RU" sz="2400" dirty="0"/>
              <a:t> роду. </a:t>
            </a:r>
            <a:r>
              <a:rPr lang="ru-RU" sz="2400" dirty="0" err="1"/>
              <a:t>Вивчав</a:t>
            </a:r>
            <a:r>
              <a:rPr lang="ru-RU" sz="2400" dirty="0"/>
              <a:t> </a:t>
            </a:r>
            <a:r>
              <a:rPr lang="ru-RU" sz="2400" dirty="0" err="1"/>
              <a:t>логіку</a:t>
            </a:r>
            <a:r>
              <a:rPr lang="ru-RU" sz="2400" dirty="0"/>
              <a:t>, </a:t>
            </a:r>
            <a:r>
              <a:rPr lang="ru-RU" sz="2400" dirty="0" err="1"/>
              <a:t>теологію</a:t>
            </a:r>
            <a:r>
              <a:rPr lang="ru-RU" sz="2400" dirty="0"/>
              <a:t>, право, </a:t>
            </a:r>
            <a:r>
              <a:rPr lang="ru-RU" sz="2400" dirty="0" err="1"/>
              <a:t>фізику</a:t>
            </a:r>
            <a:r>
              <a:rPr lang="ru-RU" sz="2400" dirty="0"/>
              <a:t>, математику, </a:t>
            </a:r>
            <a:r>
              <a:rPr lang="ru-RU" sz="2400" dirty="0" err="1"/>
              <a:t>етику</a:t>
            </a:r>
            <a:r>
              <a:rPr lang="ru-RU" sz="2400" dirty="0"/>
              <a:t>. </a:t>
            </a:r>
            <a:r>
              <a:rPr lang="ru-RU" sz="2400" dirty="0" err="1"/>
              <a:t>Захоплювався</a:t>
            </a:r>
            <a:r>
              <a:rPr lang="ru-RU" sz="2400" dirty="0"/>
              <a:t> </a:t>
            </a:r>
            <a:r>
              <a:rPr lang="ru-RU" sz="2400" dirty="0" err="1"/>
              <a:t>алхімією</a:t>
            </a:r>
            <a:r>
              <a:rPr lang="ru-RU" sz="2400" dirty="0"/>
              <a:t> і </a:t>
            </a:r>
            <a:r>
              <a:rPr lang="ru-RU" sz="2400" dirty="0" err="1"/>
              <a:t>астрологією</a:t>
            </a:r>
            <a:r>
              <a:rPr lang="ru-RU" sz="2400" dirty="0"/>
              <a:t>. </a:t>
            </a:r>
            <a:r>
              <a:rPr lang="ru-RU" sz="2400" dirty="0" err="1"/>
              <a:t>Винайшов</a:t>
            </a:r>
            <a:r>
              <a:rPr lang="ru-RU" sz="2400" dirty="0"/>
              <a:t>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корисних</a:t>
            </a:r>
            <a:r>
              <a:rPr lang="ru-RU" sz="2400" dirty="0"/>
              <a:t> </a:t>
            </a:r>
            <a:r>
              <a:rPr lang="ru-RU" sz="2400" dirty="0" err="1"/>
              <a:t>сільськогосподарських</a:t>
            </a:r>
            <a:r>
              <a:rPr lang="ru-RU" sz="2400" dirty="0"/>
              <a:t> </a:t>
            </a:r>
            <a:r>
              <a:rPr lang="ru-RU" sz="2400" dirty="0" err="1"/>
              <a:t>знарядь</a:t>
            </a:r>
            <a:r>
              <a:rPr lang="ru-RU" sz="2400" dirty="0"/>
              <a:t>. У 1590-х роках </a:t>
            </a:r>
            <a:r>
              <a:rPr lang="ru-RU" sz="2400" dirty="0" err="1"/>
              <a:t>прийшов</a:t>
            </a:r>
            <a:r>
              <a:rPr lang="ru-RU" sz="2400" dirty="0"/>
              <a:t> до </a:t>
            </a:r>
            <a:r>
              <a:rPr lang="ru-RU" sz="2400" dirty="0" err="1"/>
              <a:t>ідеї</a:t>
            </a:r>
            <a:r>
              <a:rPr lang="ru-RU" sz="2400" dirty="0"/>
              <a:t> </a:t>
            </a:r>
            <a:r>
              <a:rPr lang="ru-RU" sz="2400" dirty="0" err="1"/>
              <a:t>логарифмічних</a:t>
            </a:r>
            <a:r>
              <a:rPr lang="ru-RU" sz="2400" dirty="0"/>
              <a:t> </a:t>
            </a:r>
            <a:r>
              <a:rPr lang="ru-RU" sz="2400" dirty="0" err="1"/>
              <a:t>обчислень</a:t>
            </a:r>
            <a:r>
              <a:rPr lang="ru-RU" sz="2400" dirty="0"/>
              <a:t> і </a:t>
            </a:r>
            <a:r>
              <a:rPr lang="ru-RU" sz="2400" dirty="0" err="1"/>
              <a:t>склав</a:t>
            </a:r>
            <a:r>
              <a:rPr lang="ru-RU" sz="2400" dirty="0"/>
              <a:t> </a:t>
            </a:r>
            <a:r>
              <a:rPr lang="ru-RU" sz="2400" dirty="0" err="1"/>
              <a:t>перші</a:t>
            </a:r>
            <a:r>
              <a:rPr lang="ru-RU" sz="2400" dirty="0"/>
              <a:t> </a:t>
            </a:r>
            <a:r>
              <a:rPr lang="ru-RU" sz="2400" dirty="0" err="1"/>
              <a:t>таблиці</a:t>
            </a:r>
            <a:r>
              <a:rPr lang="ru-RU" sz="2400" dirty="0"/>
              <a:t> </a:t>
            </a:r>
            <a:r>
              <a:rPr lang="ru-RU" sz="2400" dirty="0" err="1"/>
              <a:t>логарифмів</a:t>
            </a:r>
            <a:r>
              <a:rPr lang="ru-RU" sz="2400" dirty="0"/>
              <a:t>, </a:t>
            </a:r>
            <a:r>
              <a:rPr lang="ru-RU" sz="2400" dirty="0" err="1"/>
              <a:t>однак</a:t>
            </a:r>
            <a:r>
              <a:rPr lang="ru-RU" sz="2400" dirty="0"/>
              <a:t> свою </a:t>
            </a:r>
            <a:r>
              <a:rPr lang="ru-RU" sz="2400" dirty="0" err="1"/>
              <a:t>знамениту</a:t>
            </a:r>
            <a:r>
              <a:rPr lang="ru-RU" sz="2400" dirty="0"/>
              <a:t> </a:t>
            </a:r>
            <a:r>
              <a:rPr lang="ru-RU" sz="2400" dirty="0" err="1"/>
              <a:t>працю</a:t>
            </a:r>
            <a:r>
              <a:rPr lang="ru-RU" sz="2400" dirty="0"/>
              <a:t> "</a:t>
            </a:r>
            <a:r>
              <a:rPr lang="ru-RU" sz="2400" dirty="0" err="1"/>
              <a:t>Опис</a:t>
            </a:r>
            <a:r>
              <a:rPr lang="ru-RU" sz="2400" dirty="0"/>
              <a:t> </a:t>
            </a:r>
            <a:r>
              <a:rPr lang="ru-RU" sz="2400" dirty="0" err="1"/>
              <a:t>дивовижних</a:t>
            </a:r>
            <a:r>
              <a:rPr lang="ru-RU" sz="2400" dirty="0"/>
              <a:t> </a:t>
            </a:r>
            <a:r>
              <a:rPr lang="ru-RU" sz="2400" dirty="0" err="1"/>
              <a:t>таблиць</a:t>
            </a:r>
            <a:r>
              <a:rPr lang="ru-RU" sz="2400" dirty="0"/>
              <a:t> </a:t>
            </a:r>
            <a:r>
              <a:rPr lang="ru-RU" sz="2400" dirty="0" err="1"/>
              <a:t>логарифмів</a:t>
            </a:r>
            <a:r>
              <a:rPr lang="ru-RU" sz="2400" dirty="0"/>
              <a:t>" </a:t>
            </a:r>
            <a:r>
              <a:rPr lang="ru-RU" sz="2400" dirty="0" err="1"/>
              <a:t>опублікував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в 1614 </a:t>
            </a:r>
            <a:r>
              <a:rPr lang="ru-RU" sz="2400" dirty="0" err="1"/>
              <a:t>році</a:t>
            </a:r>
            <a:r>
              <a:rPr lang="ru-RU" sz="2400" dirty="0"/>
              <a:t>.</a:t>
            </a:r>
            <a:r>
              <a:rPr lang="ru-RU" sz="2400" dirty="0">
                <a:solidFill>
                  <a:prstClr val="black"/>
                </a:solidFill>
              </a:rPr>
              <a:t>	</a:t>
            </a:r>
            <a:endParaRPr lang="ru-RU" sz="2400" dirty="0"/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xmlns="" id="{86FFBE6B-E901-4E54-A1FD-F81A222D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19" y="-34280"/>
            <a:ext cx="1661241" cy="203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966984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3DC47C-2941-4A66-B78E-EC18DC64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1"/>
                </a:solidFill>
              </a:rPr>
              <a:t>НАВІЩО НАМ ЛОГАРИФМИ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86EF32-3969-4AC3-9A94-E71B81352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accent1"/>
                </a:solidFill>
              </a:rPr>
              <a:t>По-перше</a:t>
            </a:r>
            <a:r>
              <a:rPr lang="ru-RU" b="1" dirty="0">
                <a:solidFill>
                  <a:schemeClr val="accent1"/>
                </a:solidFill>
              </a:rPr>
              <a:t>,</a:t>
            </a:r>
            <a:r>
              <a:rPr lang="ru-RU" dirty="0"/>
              <a:t> </a:t>
            </a:r>
            <a:r>
              <a:rPr lang="ru-RU" dirty="0" err="1"/>
              <a:t>логарифми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спрощувати</a:t>
            </a:r>
            <a:r>
              <a:rPr lang="ru-RU" dirty="0"/>
              <a:t> </a:t>
            </a:r>
            <a:r>
              <a:rPr lang="ru-RU" dirty="0" err="1"/>
              <a:t>обчислення</a:t>
            </a:r>
            <a:r>
              <a:rPr lang="ru-RU" dirty="0"/>
              <a:t>.</a:t>
            </a:r>
          </a:p>
          <a:p>
            <a:r>
              <a:rPr lang="ru-RU" b="1" dirty="0" err="1">
                <a:solidFill>
                  <a:schemeClr val="accent1"/>
                </a:solidFill>
              </a:rPr>
              <a:t>По-друге</a:t>
            </a:r>
            <a:r>
              <a:rPr lang="ru-RU" dirty="0"/>
              <a:t>, </a:t>
            </a:r>
            <a:r>
              <a:rPr lang="ru-RU" dirty="0" err="1"/>
              <a:t>споконвіку</a:t>
            </a:r>
            <a:r>
              <a:rPr lang="ru-RU" dirty="0"/>
              <a:t> метою </a:t>
            </a:r>
            <a:r>
              <a:rPr lang="ru-RU" dirty="0" err="1"/>
              <a:t>математичної</a:t>
            </a:r>
            <a:r>
              <a:rPr lang="ru-RU" dirty="0"/>
              <a:t> науки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людям </a:t>
            </a:r>
            <a:r>
              <a:rPr lang="ru-RU" dirty="0" err="1"/>
              <a:t>дізнатися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про </a:t>
            </a:r>
            <a:r>
              <a:rPr lang="ru-RU" dirty="0" err="1"/>
              <a:t>навколишній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, </a:t>
            </a:r>
            <a:r>
              <a:rPr lang="ru-RU" dirty="0" err="1"/>
              <a:t>пізнати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закономірності</a:t>
            </a:r>
            <a:r>
              <a:rPr lang="ru-RU" dirty="0"/>
              <a:t> та </a:t>
            </a:r>
            <a:r>
              <a:rPr lang="ru-RU" dirty="0" err="1"/>
              <a:t>таємниці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33934603"/>
      </p:ext>
    </p:extLst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F11619-6000-4C1F-B0FC-90D542F9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Логарифмічні Лінійки</a:t>
            </a:r>
            <a:endParaRPr lang="ru-RU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BE00E6B8-7F8F-4CF8-BBA9-75C5A35F5B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3800475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xmlns="" id="{766A05C5-D873-45F4-89FB-BCFF51518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50" y="1894082"/>
            <a:ext cx="37909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F6C3B09-93E9-47B9-87A8-61E8139B7586}"/>
              </a:ext>
            </a:extLst>
          </p:cNvPr>
          <p:cNvSpPr/>
          <p:nvPr/>
        </p:nvSpPr>
        <p:spPr>
          <a:xfrm>
            <a:off x="771525" y="3284984"/>
            <a:ext cx="33684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Логарифмі́чна</a:t>
            </a:r>
            <a:r>
              <a:rPr lang="ru-RU" dirty="0"/>
              <a:t> </a:t>
            </a:r>
            <a:r>
              <a:rPr lang="ru-RU" dirty="0" err="1"/>
              <a:t>лінійка</a:t>
            </a:r>
            <a:r>
              <a:rPr lang="ru-RU" dirty="0"/>
              <a:t> — </a:t>
            </a:r>
            <a:r>
              <a:rPr lang="ru-RU" dirty="0" err="1"/>
              <a:t>аналоговий</a:t>
            </a:r>
            <a:r>
              <a:rPr lang="ru-RU" dirty="0"/>
              <a:t> </a:t>
            </a:r>
            <a:r>
              <a:rPr lang="ru-RU" dirty="0" err="1"/>
              <a:t>обчислювальний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математичних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</a:t>
            </a:r>
            <a:r>
              <a:rPr lang="ru-RU" dirty="0" err="1"/>
              <a:t>основними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множення</a:t>
            </a:r>
            <a:r>
              <a:rPr lang="ru-RU" dirty="0"/>
              <a:t> і </a:t>
            </a:r>
            <a:r>
              <a:rPr lang="ru-RU" dirty="0" err="1"/>
              <a:t>ділення</a:t>
            </a:r>
            <a:r>
              <a:rPr lang="ru-RU" dirty="0"/>
              <a:t> чисел.</a:t>
            </a:r>
          </a:p>
        </p:txBody>
      </p:sp>
    </p:spTree>
    <p:extLst>
      <p:ext uri="{BB962C8B-B14F-4D97-AF65-F5344CB8AC3E}">
        <p14:creationId xmlns:p14="http://schemas.microsoft.com/office/powerpoint/2010/main" xmlns="" val="16111908"/>
      </p:ext>
    </p:extLst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8" name="Picture 6">
            <a:extLst>
              <a:ext uri="{FF2B5EF4-FFF2-40B4-BE49-F238E27FC236}">
                <a16:creationId xmlns:a16="http://schemas.microsoft.com/office/drawing/2014/main" xmlns="" id="{71AB1F72-591B-456B-BD75-D63A2AE39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363855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3719" name="Picture 7">
            <a:extLst>
              <a:ext uri="{FF2B5EF4-FFF2-40B4-BE49-F238E27FC236}">
                <a16:creationId xmlns:a16="http://schemas.microsoft.com/office/drawing/2014/main" xmlns="" id="{AEABFDD4-B960-4418-B3B3-CD16CD3E8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81075"/>
            <a:ext cx="3816350" cy="28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3720" name="Picture 8">
            <a:extLst>
              <a:ext uri="{FF2B5EF4-FFF2-40B4-BE49-F238E27FC236}">
                <a16:creationId xmlns:a16="http://schemas.microsoft.com/office/drawing/2014/main" xmlns="" id="{AFE9A52E-6222-4ED5-A58A-F08F7294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05263"/>
            <a:ext cx="3816350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3721" name="Text Box 9">
            <a:extLst>
              <a:ext uri="{FF2B5EF4-FFF2-40B4-BE49-F238E27FC236}">
                <a16:creationId xmlns:a16="http://schemas.microsoft.com/office/drawing/2014/main" xmlns="" id="{8519DFAF-6AD9-4581-9303-27C18D854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352425"/>
            <a:ext cx="808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43722" name="Text Box 10">
            <a:extLst>
              <a:ext uri="{FF2B5EF4-FFF2-40B4-BE49-F238E27FC236}">
                <a16:creationId xmlns:a16="http://schemas.microsoft.com/office/drawing/2014/main" xmlns="" id="{81A4A9A0-0420-42DC-BA01-E6F4F14A2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34" y="92868"/>
            <a:ext cx="806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Логарифмічна</a:t>
            </a:r>
            <a:r>
              <a:rPr lang="ru-RU" alt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спіраль</a:t>
            </a:r>
            <a:r>
              <a:rPr lang="ru-RU" alt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навколо</a:t>
            </a:r>
            <a:r>
              <a:rPr lang="ru-RU" alt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3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E4974B1F-1886-4665-B1DE-C4D6E85F6F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628775"/>
            <a:ext cx="8229600" cy="1223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400" dirty="0"/>
          </a:p>
        </p:txBody>
      </p:sp>
      <p:graphicFrame>
        <p:nvGraphicFramePr>
          <p:cNvPr id="8200" name="Object 8">
            <a:extLst>
              <a:ext uri="{FF2B5EF4-FFF2-40B4-BE49-F238E27FC236}">
                <a16:creationId xmlns:a16="http://schemas.microsoft.com/office/drawing/2014/main" xmlns="" id="{477A609B-88EF-4EAB-BA48-608A8FB3C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93084724"/>
              </p:ext>
            </p:extLst>
          </p:nvPr>
        </p:nvGraphicFramePr>
        <p:xfrm>
          <a:off x="557240" y="1853756"/>
          <a:ext cx="2016125" cy="792162"/>
        </p:xfrm>
        <a:graphic>
          <a:graphicData uri="http://schemas.openxmlformats.org/presentationml/2006/ole">
            <p:oleObj spid="_x0000_s14428" name="Формула" r:id="rId3" imgW="622030" imgH="228501" progId="">
              <p:embed/>
            </p:oleObj>
          </a:graphicData>
        </a:graphic>
      </p:graphicFrame>
      <p:graphicFrame>
        <p:nvGraphicFramePr>
          <p:cNvPr id="8202" name="Object 10">
            <a:extLst>
              <a:ext uri="{FF2B5EF4-FFF2-40B4-BE49-F238E27FC236}">
                <a16:creationId xmlns:a16="http://schemas.microsoft.com/office/drawing/2014/main" xmlns="" id="{952BB16C-B0CB-44DD-8194-AB9B453054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00178611"/>
              </p:ext>
            </p:extLst>
          </p:nvPr>
        </p:nvGraphicFramePr>
        <p:xfrm>
          <a:off x="3269573" y="1992884"/>
          <a:ext cx="1584325" cy="720725"/>
        </p:xfrm>
        <a:graphic>
          <a:graphicData uri="http://schemas.openxmlformats.org/presentationml/2006/ole">
            <p:oleObj spid="_x0000_s14429" name="Формула" r:id="rId4" imgW="418918" imgH="203112" progId="">
              <p:embed/>
            </p:oleObj>
          </a:graphicData>
        </a:graphic>
      </p:graphicFrame>
      <p:sp>
        <p:nvSpPr>
          <p:cNvPr id="8205" name="Text Box 13">
            <a:extLst>
              <a:ext uri="{FF2B5EF4-FFF2-40B4-BE49-F238E27FC236}">
                <a16:creationId xmlns:a16="http://schemas.microsoft.com/office/drawing/2014/main" xmlns="" id="{9C50B14D-C676-41AD-8E89-1CE881922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879" y="3584704"/>
            <a:ext cx="7920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/>
              <a:t>Приклади:</a:t>
            </a:r>
          </a:p>
        </p:txBody>
      </p:sp>
      <p:graphicFrame>
        <p:nvGraphicFramePr>
          <p:cNvPr id="8209" name="Object 17">
            <a:extLst>
              <a:ext uri="{FF2B5EF4-FFF2-40B4-BE49-F238E27FC236}">
                <a16:creationId xmlns:a16="http://schemas.microsoft.com/office/drawing/2014/main" xmlns="" id="{197F2BAC-4E9A-46C6-A9C2-EC86C7EBF6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31061371"/>
              </p:ext>
            </p:extLst>
          </p:nvPr>
        </p:nvGraphicFramePr>
        <p:xfrm>
          <a:off x="741610" y="4698505"/>
          <a:ext cx="1873250" cy="935038"/>
        </p:xfrm>
        <a:graphic>
          <a:graphicData uri="http://schemas.openxmlformats.org/presentationml/2006/ole">
            <p:oleObj spid="_x0000_s14430" name="Формула" r:id="rId5" imgW="710891" imgH="393529" progId="">
              <p:embed/>
            </p:oleObj>
          </a:graphicData>
        </a:graphic>
      </p:graphicFrame>
      <p:graphicFrame>
        <p:nvGraphicFramePr>
          <p:cNvPr id="8211" name="Object 19">
            <a:extLst>
              <a:ext uri="{FF2B5EF4-FFF2-40B4-BE49-F238E27FC236}">
                <a16:creationId xmlns:a16="http://schemas.microsoft.com/office/drawing/2014/main" xmlns="" id="{482082C9-CE9E-4EC0-91B4-D32F54023D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65068437"/>
              </p:ext>
            </p:extLst>
          </p:nvPr>
        </p:nvGraphicFramePr>
        <p:xfrm>
          <a:off x="5376617" y="4108838"/>
          <a:ext cx="2305050" cy="647700"/>
        </p:xfrm>
        <a:graphic>
          <a:graphicData uri="http://schemas.openxmlformats.org/presentationml/2006/ole">
            <p:oleObj spid="_x0000_s14431" name="Формула" r:id="rId6" imgW="787400" imgH="228600" progId="">
              <p:embed/>
            </p:oleObj>
          </a:graphicData>
        </a:graphic>
      </p:graphicFrame>
      <p:graphicFrame>
        <p:nvGraphicFramePr>
          <p:cNvPr id="8215" name="Object 23">
            <a:extLst>
              <a:ext uri="{FF2B5EF4-FFF2-40B4-BE49-F238E27FC236}">
                <a16:creationId xmlns:a16="http://schemas.microsoft.com/office/drawing/2014/main" xmlns="" id="{82DE3920-AF7F-48EE-AEE2-F502849B7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56584865"/>
              </p:ext>
            </p:extLst>
          </p:nvPr>
        </p:nvGraphicFramePr>
        <p:xfrm>
          <a:off x="611188" y="4054552"/>
          <a:ext cx="2087562" cy="647700"/>
        </p:xfrm>
        <a:graphic>
          <a:graphicData uri="http://schemas.openxmlformats.org/presentationml/2006/ole">
            <p:oleObj spid="_x0000_s14432" name="Формула" r:id="rId7" imgW="761669" imgH="228501" progId="">
              <p:embed/>
            </p:oleObj>
          </a:graphicData>
        </a:graphic>
      </p:graphicFrame>
      <p:graphicFrame>
        <p:nvGraphicFramePr>
          <p:cNvPr id="8217" name="Object 25">
            <a:extLst>
              <a:ext uri="{FF2B5EF4-FFF2-40B4-BE49-F238E27FC236}">
                <a16:creationId xmlns:a16="http://schemas.microsoft.com/office/drawing/2014/main" xmlns="" id="{54582B8B-9963-4A5E-9A14-81269A394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11134330"/>
              </p:ext>
            </p:extLst>
          </p:nvPr>
        </p:nvGraphicFramePr>
        <p:xfrm>
          <a:off x="5368893" y="4856419"/>
          <a:ext cx="2808287" cy="790575"/>
        </p:xfrm>
        <a:graphic>
          <a:graphicData uri="http://schemas.openxmlformats.org/presentationml/2006/ole">
            <p:oleObj spid="_x0000_s14433" name="Формула" r:id="rId8" imgW="838200" imgH="228600" progId="">
              <p:embed/>
            </p:oleObj>
          </a:graphicData>
        </a:graphic>
      </p:graphicFrame>
      <p:graphicFrame>
        <p:nvGraphicFramePr>
          <p:cNvPr id="8219" name="Object 27">
            <a:extLst>
              <a:ext uri="{FF2B5EF4-FFF2-40B4-BE49-F238E27FC236}">
                <a16:creationId xmlns:a16="http://schemas.microsoft.com/office/drawing/2014/main" xmlns="" id="{820A3E19-13CD-4617-919D-CDF9D664F3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16783652"/>
              </p:ext>
            </p:extLst>
          </p:nvPr>
        </p:nvGraphicFramePr>
        <p:xfrm>
          <a:off x="2471165" y="2991866"/>
          <a:ext cx="1081087" cy="504825"/>
        </p:xfrm>
        <a:graphic>
          <a:graphicData uri="http://schemas.openxmlformats.org/presentationml/2006/ole">
            <p:oleObj spid="_x0000_s14434" name="Формула" r:id="rId9" imgW="355138" imgH="177569" progId="">
              <p:embed/>
            </p:oleObj>
          </a:graphicData>
        </a:graphic>
      </p:graphicFrame>
      <p:graphicFrame>
        <p:nvGraphicFramePr>
          <p:cNvPr id="8221" name="Object 29">
            <a:extLst>
              <a:ext uri="{FF2B5EF4-FFF2-40B4-BE49-F238E27FC236}">
                <a16:creationId xmlns:a16="http://schemas.microsoft.com/office/drawing/2014/main" xmlns="" id="{4D7B82EF-4303-4357-8BDB-2AD0592FDB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03848637"/>
              </p:ext>
            </p:extLst>
          </p:nvPr>
        </p:nvGraphicFramePr>
        <p:xfrm>
          <a:off x="3780631" y="2966815"/>
          <a:ext cx="863600" cy="503238"/>
        </p:xfrm>
        <a:graphic>
          <a:graphicData uri="http://schemas.openxmlformats.org/presentationml/2006/ole">
            <p:oleObj spid="_x0000_s14435" name="Формула" r:id="rId10" imgW="329914" imgH="177646" progId="">
              <p:embed/>
            </p:oleObj>
          </a:graphicData>
        </a:graphic>
      </p:graphicFrame>
      <p:graphicFrame>
        <p:nvGraphicFramePr>
          <p:cNvPr id="8223" name="Object 31">
            <a:extLst>
              <a:ext uri="{FF2B5EF4-FFF2-40B4-BE49-F238E27FC236}">
                <a16:creationId xmlns:a16="http://schemas.microsoft.com/office/drawing/2014/main" xmlns="" id="{7167B7E5-FB9B-4FE6-A167-673827CBAF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61681649"/>
              </p:ext>
            </p:extLst>
          </p:nvPr>
        </p:nvGraphicFramePr>
        <p:xfrm>
          <a:off x="5076031" y="2949575"/>
          <a:ext cx="1008063" cy="504825"/>
        </p:xfrm>
        <a:graphic>
          <a:graphicData uri="http://schemas.openxmlformats.org/presentationml/2006/ole">
            <p:oleObj spid="_x0000_s14436" name="Формула" r:id="rId11" imgW="355138" imgH="177569" progId="">
              <p:embed/>
            </p:oleObj>
          </a:graphicData>
        </a:graphic>
      </p:graphicFrame>
      <p:graphicFrame>
        <p:nvGraphicFramePr>
          <p:cNvPr id="8225" name="Object 33">
            <a:extLst>
              <a:ext uri="{FF2B5EF4-FFF2-40B4-BE49-F238E27FC236}">
                <a16:creationId xmlns:a16="http://schemas.microsoft.com/office/drawing/2014/main" xmlns="" id="{A2F76344-8F62-4EC6-9520-345D851F11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3158787"/>
              </p:ext>
            </p:extLst>
          </p:nvPr>
        </p:nvGraphicFramePr>
        <p:xfrm>
          <a:off x="6070833" y="1972819"/>
          <a:ext cx="1873250" cy="720725"/>
        </p:xfrm>
        <a:graphic>
          <a:graphicData uri="http://schemas.openxmlformats.org/presentationml/2006/ole">
            <p:oleObj spid="_x0000_s14437" name="Формула" r:id="rId12" imgW="558558" imgH="203112" progId="">
              <p:embed/>
            </p:oleObj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BEFDA2B-0163-45E5-B553-CBC37A4CB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333376"/>
            <a:ext cx="7403647" cy="152038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Логарифмом </a:t>
            </a:r>
            <a:r>
              <a:rPr lang="ru-RU" sz="2400" b="1" dirty="0" err="1"/>
              <a:t>додатного</a:t>
            </a:r>
            <a:r>
              <a:rPr lang="ru-RU" sz="2400" b="1" dirty="0"/>
              <a:t> числа </a:t>
            </a:r>
            <a:r>
              <a:rPr lang="ru-RU" sz="2400" b="1" dirty="0">
                <a:solidFill>
                  <a:schemeClr val="hlink"/>
                </a:solidFill>
              </a:rPr>
              <a:t>в</a:t>
            </a:r>
            <a:r>
              <a:rPr lang="ru-RU" sz="2400" b="1" dirty="0"/>
              <a:t> з основою </a:t>
            </a:r>
            <a:r>
              <a:rPr lang="ru-RU" sz="2400" b="1" dirty="0">
                <a:solidFill>
                  <a:schemeClr val="hlink"/>
                </a:solidFill>
              </a:rPr>
              <a:t>а</a:t>
            </a:r>
            <a:r>
              <a:rPr lang="ru-RU" sz="2400" b="1" dirty="0"/>
              <a:t> (де 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&gt; 0 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/>
              <a:t>і 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 </a:t>
            </a:r>
            <a:r>
              <a:rPr lang="ru-RU" sz="2400" b="1" dirty="0"/>
              <a:t>не </a:t>
            </a:r>
            <a:r>
              <a:rPr lang="ru-RU" sz="2400" b="1" dirty="0" err="1"/>
              <a:t>дорівнює</a:t>
            </a:r>
            <a:r>
              <a:rPr lang="ru-RU" sz="2400" b="1" dirty="0"/>
              <a:t> 1) </a:t>
            </a:r>
            <a:r>
              <a:rPr lang="ru-RU" sz="2400" b="1" dirty="0" err="1"/>
              <a:t>називається</a:t>
            </a:r>
            <a:r>
              <a:rPr lang="ru-RU" sz="2400" b="1" dirty="0"/>
              <a:t> </a:t>
            </a:r>
            <a:r>
              <a:rPr lang="ru-RU" sz="2400" b="1" dirty="0" err="1"/>
              <a:t>показник</a:t>
            </a:r>
            <a:r>
              <a:rPr lang="ru-RU" sz="2400" b="1" dirty="0"/>
              <a:t> </a:t>
            </a:r>
            <a:r>
              <a:rPr lang="ru-RU" sz="2400" b="1" dirty="0" err="1"/>
              <a:t>степеня</a:t>
            </a:r>
            <a:r>
              <a:rPr lang="ru-RU" sz="2400" b="1" dirty="0"/>
              <a:t>, до </a:t>
            </a:r>
            <a:r>
              <a:rPr lang="ru-RU" sz="2400" b="1" dirty="0" err="1"/>
              <a:t>якого</a:t>
            </a:r>
            <a:r>
              <a:rPr lang="ru-RU" sz="2400" b="1" dirty="0"/>
              <a:t> </a:t>
            </a:r>
            <a:r>
              <a:rPr lang="ru-RU" sz="2400" b="1" dirty="0" err="1"/>
              <a:t>потрібно</a:t>
            </a:r>
            <a:r>
              <a:rPr lang="ru-RU" sz="2400" b="1" dirty="0"/>
              <a:t> </a:t>
            </a:r>
            <a:r>
              <a:rPr lang="ru-RU" sz="2400" b="1" dirty="0" err="1"/>
              <a:t>піднести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chemeClr val="hlink"/>
                </a:solidFill>
              </a:rPr>
              <a:t>а</a:t>
            </a:r>
            <a:r>
              <a:rPr lang="ru-RU" sz="2400" b="1" dirty="0"/>
              <a:t> ,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отримати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chemeClr val="hlink"/>
                </a:solidFill>
              </a:rPr>
              <a:t>в</a:t>
            </a:r>
            <a:r>
              <a:rPr lang="ru-RU" sz="2400" b="1" dirty="0"/>
              <a:t> 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205" grpId="0"/>
    </p:bldLst>
  </p:timing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1038</TotalTime>
  <Words>397</Words>
  <Application>Microsoft Office PowerPoint</Application>
  <PresentationFormat>Экран (4:3)</PresentationFormat>
  <Paragraphs>59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Галерея</vt:lpstr>
      <vt:lpstr>Формула</vt:lpstr>
      <vt:lpstr>ТЕМА УРОКУ</vt:lpstr>
      <vt:lpstr>«ПОКАЗНИКОВИЙ ДАРТС»</vt:lpstr>
      <vt:lpstr>«Степеневий  дартс»</vt:lpstr>
      <vt:lpstr>Слайд 4</vt:lpstr>
      <vt:lpstr>Слайд 5</vt:lpstr>
      <vt:lpstr>НАВІЩО НАМ ЛОГАРИФМИ</vt:lpstr>
      <vt:lpstr>Логарифмічні Лінійки</vt:lpstr>
      <vt:lpstr>Слайд 8</vt:lpstr>
      <vt:lpstr>Логарифмом додатного числа в з основою а (де а &gt; 0  і а не дорівнює 1) називається показник степеня, до якого потрібно піднести а ,щоб отримати в . </vt:lpstr>
      <vt:lpstr>Слайд 10</vt:lpstr>
      <vt:lpstr>Слайд 11</vt:lpstr>
      <vt:lpstr>Слайд 12</vt:lpstr>
      <vt:lpstr>Слайд 13</vt:lpstr>
      <vt:lpstr>Слайд 14</vt:lpstr>
      <vt:lpstr>Слайд 15</vt:lpstr>
      <vt:lpstr>Готуємось до ЗНО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Галина</cp:lastModifiedBy>
  <cp:revision>100</cp:revision>
  <dcterms:created xsi:type="dcterms:W3CDTF">2011-10-23T15:53:16Z</dcterms:created>
  <dcterms:modified xsi:type="dcterms:W3CDTF">2021-09-29T15:58:21Z</dcterms:modified>
</cp:coreProperties>
</file>