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5"/>
  </p:notesMasterIdLst>
  <p:handoutMasterIdLst>
    <p:handoutMasterId r:id="rId26"/>
  </p:handoutMasterIdLst>
  <p:sldIdLst>
    <p:sldId id="271" r:id="rId2"/>
    <p:sldId id="273" r:id="rId3"/>
    <p:sldId id="272" r:id="rId4"/>
    <p:sldId id="328" r:id="rId5"/>
    <p:sldId id="324" r:id="rId6"/>
    <p:sldId id="326" r:id="rId7"/>
    <p:sldId id="329" r:id="rId8"/>
    <p:sldId id="320" r:id="rId9"/>
    <p:sldId id="323" r:id="rId10"/>
    <p:sldId id="321" r:id="rId11"/>
    <p:sldId id="322" r:id="rId12"/>
    <p:sldId id="330" r:id="rId13"/>
    <p:sldId id="318" r:id="rId14"/>
    <p:sldId id="310" r:id="rId15"/>
    <p:sldId id="317" r:id="rId16"/>
    <p:sldId id="315" r:id="rId17"/>
    <p:sldId id="311" r:id="rId18"/>
    <p:sldId id="334" r:id="rId19"/>
    <p:sldId id="332" r:id="rId20"/>
    <p:sldId id="303" r:id="rId21"/>
    <p:sldId id="313" r:id="rId22"/>
    <p:sldId id="312" r:id="rId23"/>
    <p:sldId id="280" r:id="rId2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orient="horz" pos="432">
          <p15:clr>
            <a:srgbClr val="A4A3A4"/>
          </p15:clr>
        </p15:guide>
        <p15:guide id="4" orient="horz" pos="3072">
          <p15:clr>
            <a:srgbClr val="A4A3A4"/>
          </p15:clr>
        </p15:guide>
        <p15:guide id="5" orient="horz" pos="3408">
          <p15:clr>
            <a:srgbClr val="A4A3A4"/>
          </p15:clr>
        </p15:guide>
        <p15:guide id="6" pos="3839">
          <p15:clr>
            <a:srgbClr val="A4A3A4"/>
          </p15:clr>
        </p15:guide>
        <p15:guide id="7" pos="383">
          <p15:clr>
            <a:srgbClr val="A4A3A4"/>
          </p15:clr>
        </p15:guide>
        <p15:guide id="8" pos="7295">
          <p15:clr>
            <a:srgbClr val="A4A3A4"/>
          </p15:clr>
        </p15:guide>
        <p15:guide id="9" pos="815">
          <p15:clr>
            <a:srgbClr val="A4A3A4"/>
          </p15:clr>
        </p15:guide>
        <p15:guide id="10" pos="2879">
          <p15:clr>
            <a:srgbClr val="A4A3A4"/>
          </p15:clr>
        </p15:guide>
        <p15:guide id="11" pos="30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C8A"/>
    <a:srgbClr val="144B33"/>
    <a:srgbClr val="BD4949"/>
    <a:srgbClr val="9D3342"/>
    <a:srgbClr val="9C1A1A"/>
    <a:srgbClr val="B2B2B2"/>
    <a:srgbClr val="5D5D5D"/>
    <a:srgbClr val="990099"/>
    <a:srgbClr val="BF7ED9"/>
    <a:srgbClr val="AEC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>
      <p:cViewPr varScale="1">
        <p:scale>
          <a:sx n="63" d="100"/>
          <a:sy n="63" d="100"/>
        </p:scale>
        <p:origin x="1026" y="78"/>
      </p:cViewPr>
      <p:guideLst>
        <p:guide orient="horz" pos="2160"/>
        <p:guide orient="horz" pos="3888"/>
        <p:guide orient="horz" pos="432"/>
        <p:guide orient="horz" pos="3072"/>
        <p:guide orient="horz" pos="3408"/>
        <p:guide pos="3839"/>
        <p:guide pos="383"/>
        <p:guide pos="7295"/>
        <p:guide pos="815"/>
        <p:guide pos="2879"/>
        <p:guide pos="307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02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E1EAF5-C1C0-46A8-80F8-9347834B1E03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60F0181A-C9AC-48DA-9B74-D4172B70756B}">
      <dgm:prSet phldrT="[Текст]" custT="1"/>
      <dgm:spPr/>
      <dgm:t>
        <a:bodyPr/>
        <a:lstStyle/>
        <a:p>
          <a:r>
            <a:rPr lang="ru-RU" sz="3600" dirty="0">
              <a:latin typeface="Century Gothic" panose="020B0502020202020204" pitchFamily="34" charset="0"/>
            </a:rPr>
            <a:t>Комп</a:t>
          </a:r>
          <a:r>
            <a:rPr lang="en-US" sz="3600" dirty="0">
              <a:latin typeface="Century Gothic" panose="020B0502020202020204" pitchFamily="34" charset="0"/>
            </a:rPr>
            <a:t>’</a:t>
          </a:r>
          <a:r>
            <a:rPr lang="ru-RU" sz="3600" dirty="0" err="1">
              <a:latin typeface="Century Gothic" panose="020B0502020202020204" pitchFamily="34" charset="0"/>
            </a:rPr>
            <a:t>ютерний</a:t>
          </a:r>
          <a:r>
            <a:rPr lang="ru-RU" sz="3600" dirty="0">
              <a:latin typeface="Century Gothic" panose="020B0502020202020204" pitchFamily="34" charset="0"/>
            </a:rPr>
            <a:t> </a:t>
          </a:r>
          <a:r>
            <a:rPr lang="ru-RU" sz="3600" dirty="0" err="1">
              <a:latin typeface="Century Gothic" panose="020B0502020202020204" pitchFamily="34" charset="0"/>
            </a:rPr>
            <a:t>зір</a:t>
          </a:r>
          <a:endParaRPr lang="ru-RU" sz="3600" dirty="0">
            <a:latin typeface="Century Gothic" panose="020B0502020202020204" pitchFamily="34" charset="0"/>
          </a:endParaRPr>
        </a:p>
      </dgm:t>
    </dgm:pt>
    <dgm:pt modelId="{222C6537-1962-41A6-9EB3-217D106EA5BA}" type="parTrans" cxnId="{C448557B-6F94-48E5-8DFF-1E3299DD7360}">
      <dgm:prSet/>
      <dgm:spPr/>
      <dgm:t>
        <a:bodyPr/>
        <a:lstStyle/>
        <a:p>
          <a:endParaRPr lang="ru-RU"/>
        </a:p>
      </dgm:t>
    </dgm:pt>
    <dgm:pt modelId="{69FC6BEA-692F-4530-A1A0-53FDBB1D7F9E}" type="sibTrans" cxnId="{C448557B-6F94-48E5-8DFF-1E3299DD7360}">
      <dgm:prSet/>
      <dgm:spPr/>
      <dgm:t>
        <a:bodyPr/>
        <a:lstStyle/>
        <a:p>
          <a:endParaRPr lang="ru-RU"/>
        </a:p>
      </dgm:t>
    </dgm:pt>
    <dgm:pt modelId="{79F24959-42A3-4F63-9BAA-3D046B15673A}">
      <dgm:prSet phldrT="[Текст]" custT="1"/>
      <dgm:spPr/>
      <dgm:t>
        <a:bodyPr/>
        <a:lstStyle/>
        <a:p>
          <a:r>
            <a:rPr lang="ru-RU" sz="3600" dirty="0" err="1">
              <a:latin typeface="Century Gothic" panose="020B0502020202020204" pitchFamily="34" charset="0"/>
            </a:rPr>
            <a:t>Інтелектуальні</a:t>
          </a:r>
          <a:r>
            <a:rPr lang="ru-RU" sz="3600" dirty="0">
              <a:latin typeface="Century Gothic" panose="020B0502020202020204" pitchFamily="34" charset="0"/>
            </a:rPr>
            <a:t> </a:t>
          </a:r>
          <a:r>
            <a:rPr lang="ru-RU" sz="3600" dirty="0" err="1">
              <a:latin typeface="Century Gothic" panose="020B0502020202020204" pitchFamily="34" charset="0"/>
            </a:rPr>
            <a:t>роботи</a:t>
          </a:r>
          <a:endParaRPr lang="ru-RU" sz="3600" dirty="0">
            <a:latin typeface="Century Gothic" panose="020B0502020202020204" pitchFamily="34" charset="0"/>
          </a:endParaRPr>
        </a:p>
      </dgm:t>
    </dgm:pt>
    <dgm:pt modelId="{9709917C-4653-42A5-94BD-5021B4C1BA49}" type="parTrans" cxnId="{7273B3AE-F996-4CAF-A9F2-FAE1D015DD68}">
      <dgm:prSet/>
      <dgm:spPr/>
      <dgm:t>
        <a:bodyPr/>
        <a:lstStyle/>
        <a:p>
          <a:endParaRPr lang="ru-RU"/>
        </a:p>
      </dgm:t>
    </dgm:pt>
    <dgm:pt modelId="{50BD1C94-9A17-42FF-B763-0B2FC67C1EF6}" type="sibTrans" cxnId="{7273B3AE-F996-4CAF-A9F2-FAE1D015DD68}">
      <dgm:prSet/>
      <dgm:spPr/>
      <dgm:t>
        <a:bodyPr/>
        <a:lstStyle/>
        <a:p>
          <a:endParaRPr lang="ru-RU"/>
        </a:p>
      </dgm:t>
    </dgm:pt>
    <dgm:pt modelId="{F4D64B8C-5791-49CC-AB45-F15467033D20}">
      <dgm:prSet phldrT="[Текст]" custT="1"/>
      <dgm:spPr/>
      <dgm:t>
        <a:bodyPr/>
        <a:lstStyle/>
        <a:p>
          <a:r>
            <a:rPr lang="uk-UA" sz="3600" dirty="0">
              <a:latin typeface="Century Gothic" panose="020B0502020202020204" pitchFamily="34" charset="0"/>
            </a:rPr>
            <a:t>Системи прийняття рішень</a:t>
          </a:r>
          <a:endParaRPr lang="ru-RU" sz="3600" dirty="0">
            <a:latin typeface="Century Gothic" panose="020B0502020202020204" pitchFamily="34" charset="0"/>
          </a:endParaRPr>
        </a:p>
      </dgm:t>
    </dgm:pt>
    <dgm:pt modelId="{FB59570D-AA91-415F-8EF3-6403BA15DF35}" type="parTrans" cxnId="{BC70F91F-077C-4B7E-80E6-0429C6FECBC6}">
      <dgm:prSet/>
      <dgm:spPr/>
      <dgm:t>
        <a:bodyPr/>
        <a:lstStyle/>
        <a:p>
          <a:endParaRPr lang="ru-RU"/>
        </a:p>
      </dgm:t>
    </dgm:pt>
    <dgm:pt modelId="{1D2A7232-2B73-4BBB-974A-D155A0B5C72F}" type="sibTrans" cxnId="{BC70F91F-077C-4B7E-80E6-0429C6FECBC6}">
      <dgm:prSet/>
      <dgm:spPr/>
      <dgm:t>
        <a:bodyPr/>
        <a:lstStyle/>
        <a:p>
          <a:endParaRPr lang="ru-RU"/>
        </a:p>
      </dgm:t>
    </dgm:pt>
    <dgm:pt modelId="{BA3D27E8-D376-42EB-ABA1-AA192066544C}">
      <dgm:prSet custT="1"/>
      <dgm:spPr/>
      <dgm:t>
        <a:bodyPr/>
        <a:lstStyle/>
        <a:p>
          <a:r>
            <a:rPr lang="uk-UA" sz="3600" dirty="0">
              <a:latin typeface="Century Gothic" panose="020B0502020202020204" pitchFamily="34" charset="0"/>
            </a:rPr>
            <a:t>Сприйняття природної мови</a:t>
          </a:r>
          <a:endParaRPr lang="ru-RU" sz="3600" dirty="0">
            <a:latin typeface="Century Gothic" panose="020B0502020202020204" pitchFamily="34" charset="0"/>
          </a:endParaRPr>
        </a:p>
      </dgm:t>
    </dgm:pt>
    <dgm:pt modelId="{CC6630F4-2A14-4B77-9437-537FCC53FFDA}" type="parTrans" cxnId="{1FDF2F1E-7400-4522-BE2B-8B1C976B4371}">
      <dgm:prSet/>
      <dgm:spPr/>
      <dgm:t>
        <a:bodyPr/>
        <a:lstStyle/>
        <a:p>
          <a:endParaRPr lang="ru-RU"/>
        </a:p>
      </dgm:t>
    </dgm:pt>
    <dgm:pt modelId="{58E94E80-6CA0-4A49-BBC3-3C0DEAD477D2}" type="sibTrans" cxnId="{1FDF2F1E-7400-4522-BE2B-8B1C976B4371}">
      <dgm:prSet/>
      <dgm:spPr/>
      <dgm:t>
        <a:bodyPr/>
        <a:lstStyle/>
        <a:p>
          <a:endParaRPr lang="ru-RU"/>
        </a:p>
      </dgm:t>
    </dgm:pt>
    <dgm:pt modelId="{EB962A13-1AAB-443E-861C-30FAAE855144}" type="pres">
      <dgm:prSet presAssocID="{91E1EAF5-C1C0-46A8-80F8-9347834B1E03}" presName="Name0" presStyleCnt="0">
        <dgm:presLayoutVars>
          <dgm:chMax val="7"/>
          <dgm:chPref val="7"/>
          <dgm:dir/>
        </dgm:presLayoutVars>
      </dgm:prSet>
      <dgm:spPr/>
    </dgm:pt>
    <dgm:pt modelId="{1544F972-50BF-447D-B17D-C107EBFF1243}" type="pres">
      <dgm:prSet presAssocID="{91E1EAF5-C1C0-46A8-80F8-9347834B1E03}" presName="Name1" presStyleCnt="0"/>
      <dgm:spPr/>
    </dgm:pt>
    <dgm:pt modelId="{ED704511-D2CF-461B-A628-EEF97EAA9656}" type="pres">
      <dgm:prSet presAssocID="{91E1EAF5-C1C0-46A8-80F8-9347834B1E03}" presName="cycle" presStyleCnt="0"/>
      <dgm:spPr/>
    </dgm:pt>
    <dgm:pt modelId="{AFB90421-52C6-4263-BBF0-F9738DB70268}" type="pres">
      <dgm:prSet presAssocID="{91E1EAF5-C1C0-46A8-80F8-9347834B1E03}" presName="srcNode" presStyleLbl="node1" presStyleIdx="0" presStyleCnt="4"/>
      <dgm:spPr/>
    </dgm:pt>
    <dgm:pt modelId="{EE2014FA-77C7-463E-979B-BCD1DB347CC7}" type="pres">
      <dgm:prSet presAssocID="{91E1EAF5-C1C0-46A8-80F8-9347834B1E03}" presName="conn" presStyleLbl="parChTrans1D2" presStyleIdx="0" presStyleCnt="1"/>
      <dgm:spPr/>
    </dgm:pt>
    <dgm:pt modelId="{E5AD69A0-706D-4070-8047-35007091C1F8}" type="pres">
      <dgm:prSet presAssocID="{91E1EAF5-C1C0-46A8-80F8-9347834B1E03}" presName="extraNode" presStyleLbl="node1" presStyleIdx="0" presStyleCnt="4"/>
      <dgm:spPr/>
    </dgm:pt>
    <dgm:pt modelId="{61B0E82A-41A8-465E-815B-77CA58ED6834}" type="pres">
      <dgm:prSet presAssocID="{91E1EAF5-C1C0-46A8-80F8-9347834B1E03}" presName="dstNode" presStyleLbl="node1" presStyleIdx="0" presStyleCnt="4"/>
      <dgm:spPr/>
    </dgm:pt>
    <dgm:pt modelId="{BB89E250-EA9B-4243-97E3-70C663E538CC}" type="pres">
      <dgm:prSet presAssocID="{60F0181A-C9AC-48DA-9B74-D4172B70756B}" presName="text_1" presStyleLbl="node1" presStyleIdx="0" presStyleCnt="4">
        <dgm:presLayoutVars>
          <dgm:bulletEnabled val="1"/>
        </dgm:presLayoutVars>
      </dgm:prSet>
      <dgm:spPr/>
    </dgm:pt>
    <dgm:pt modelId="{A15E202F-911D-48B2-9841-D035890A0D38}" type="pres">
      <dgm:prSet presAssocID="{60F0181A-C9AC-48DA-9B74-D4172B70756B}" presName="accent_1" presStyleCnt="0"/>
      <dgm:spPr/>
    </dgm:pt>
    <dgm:pt modelId="{501FEE0E-C647-4ADA-861C-BE4141556311}" type="pres">
      <dgm:prSet presAssocID="{60F0181A-C9AC-48DA-9B74-D4172B70756B}" presName="accentRepeatNode" presStyleLbl="solidFgAcc1" presStyleIdx="0" presStyleCnt="4"/>
      <dgm:spPr>
        <a:blipFill rotWithShape="0"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1C6F62E9-5968-4F0F-B836-28CD770A0A0A}" type="pres">
      <dgm:prSet presAssocID="{79F24959-42A3-4F63-9BAA-3D046B15673A}" presName="text_2" presStyleLbl="node1" presStyleIdx="1" presStyleCnt="4">
        <dgm:presLayoutVars>
          <dgm:bulletEnabled val="1"/>
        </dgm:presLayoutVars>
      </dgm:prSet>
      <dgm:spPr/>
    </dgm:pt>
    <dgm:pt modelId="{36EEA9A5-CBC0-4EF7-B53D-59D4F9F32785}" type="pres">
      <dgm:prSet presAssocID="{79F24959-42A3-4F63-9BAA-3D046B15673A}" presName="accent_2" presStyleCnt="0"/>
      <dgm:spPr/>
    </dgm:pt>
    <dgm:pt modelId="{11A76F0F-9152-4001-9DA6-A6C2ADB03158}" type="pres">
      <dgm:prSet presAssocID="{79F24959-42A3-4F63-9BAA-3D046B15673A}" presName="accentRepeatNode" presStyleLbl="solidFgAcc1" presStyleIdx="1" presStyleCnt="4"/>
      <dgm:spPr>
        <a:blipFill rotWithShape="0">
          <a:blip xmlns:r="http://schemas.openxmlformats.org/officeDocument/2006/relationships"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23F39ED0-E34B-43C0-8140-18E83AC51E85}" type="pres">
      <dgm:prSet presAssocID="{F4D64B8C-5791-49CC-AB45-F15467033D20}" presName="text_3" presStyleLbl="node1" presStyleIdx="2" presStyleCnt="4" custLinFactNeighborX="323" custLinFactNeighborY="1267">
        <dgm:presLayoutVars>
          <dgm:bulletEnabled val="1"/>
        </dgm:presLayoutVars>
      </dgm:prSet>
      <dgm:spPr/>
    </dgm:pt>
    <dgm:pt modelId="{B67A383D-F374-4E13-9CDB-B3617456BFFB}" type="pres">
      <dgm:prSet presAssocID="{F4D64B8C-5791-49CC-AB45-F15467033D20}" presName="accent_3" presStyleCnt="0"/>
      <dgm:spPr/>
    </dgm:pt>
    <dgm:pt modelId="{4D9BB8E1-D30C-493D-A796-348DD606AADA}" type="pres">
      <dgm:prSet presAssocID="{F4D64B8C-5791-49CC-AB45-F15467033D20}" presName="accentRepeatNode" presStyleLbl="solidFgAcc1" presStyleIdx="2" presStyleCnt="4"/>
      <dgm:spPr>
        <a:blipFill rotWithShape="0">
          <a:blip xmlns:r="http://schemas.openxmlformats.org/officeDocument/2006/relationships"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CB07A806-0717-4319-A3AE-6544F51860C6}" type="pres">
      <dgm:prSet presAssocID="{BA3D27E8-D376-42EB-ABA1-AA192066544C}" presName="text_4" presStyleLbl="node1" presStyleIdx="3" presStyleCnt="4">
        <dgm:presLayoutVars>
          <dgm:bulletEnabled val="1"/>
        </dgm:presLayoutVars>
      </dgm:prSet>
      <dgm:spPr/>
    </dgm:pt>
    <dgm:pt modelId="{C23950F2-C1A5-4263-9EFB-BE6E10F39D97}" type="pres">
      <dgm:prSet presAssocID="{BA3D27E8-D376-42EB-ABA1-AA192066544C}" presName="accent_4" presStyleCnt="0"/>
      <dgm:spPr/>
    </dgm:pt>
    <dgm:pt modelId="{FA24376D-3FCB-42C0-A920-E075063581C6}" type="pres">
      <dgm:prSet presAssocID="{BA3D27E8-D376-42EB-ABA1-AA192066544C}" presName="accentRepeatNode" presStyleLbl="solidFgAcc1" presStyleIdx="3" presStyleCnt="4" custLinFactNeighborX="1250" custLinFactNeighborY="6166"/>
      <dgm:spPr>
        <a:blipFill rotWithShape="0">
          <a:blip xmlns:r="http://schemas.openxmlformats.org/officeDocument/2006/relationships"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</dgm:ptLst>
  <dgm:cxnLst>
    <dgm:cxn modelId="{1FDF2F1E-7400-4522-BE2B-8B1C976B4371}" srcId="{91E1EAF5-C1C0-46A8-80F8-9347834B1E03}" destId="{BA3D27E8-D376-42EB-ABA1-AA192066544C}" srcOrd="3" destOrd="0" parTransId="{CC6630F4-2A14-4B77-9437-537FCC53FFDA}" sibTransId="{58E94E80-6CA0-4A49-BBC3-3C0DEAD477D2}"/>
    <dgm:cxn modelId="{BC70F91F-077C-4B7E-80E6-0429C6FECBC6}" srcId="{91E1EAF5-C1C0-46A8-80F8-9347834B1E03}" destId="{F4D64B8C-5791-49CC-AB45-F15467033D20}" srcOrd="2" destOrd="0" parTransId="{FB59570D-AA91-415F-8EF3-6403BA15DF35}" sibTransId="{1D2A7232-2B73-4BBB-974A-D155A0B5C72F}"/>
    <dgm:cxn modelId="{31EC462E-9C85-41DD-B21E-D70EB0C98219}" type="presOf" srcId="{79F24959-42A3-4F63-9BAA-3D046B15673A}" destId="{1C6F62E9-5968-4F0F-B836-28CD770A0A0A}" srcOrd="0" destOrd="0" presId="urn:microsoft.com/office/officeart/2008/layout/VerticalCurvedList"/>
    <dgm:cxn modelId="{F8F96B3C-5C43-4708-A46D-B923EDD33940}" type="presOf" srcId="{91E1EAF5-C1C0-46A8-80F8-9347834B1E03}" destId="{EB962A13-1AAB-443E-861C-30FAAE855144}" srcOrd="0" destOrd="0" presId="urn:microsoft.com/office/officeart/2008/layout/VerticalCurvedList"/>
    <dgm:cxn modelId="{C448557B-6F94-48E5-8DFF-1E3299DD7360}" srcId="{91E1EAF5-C1C0-46A8-80F8-9347834B1E03}" destId="{60F0181A-C9AC-48DA-9B74-D4172B70756B}" srcOrd="0" destOrd="0" parTransId="{222C6537-1962-41A6-9EB3-217D106EA5BA}" sibTransId="{69FC6BEA-692F-4530-A1A0-53FDBB1D7F9E}"/>
    <dgm:cxn modelId="{C1116B9C-0311-475C-AB53-60D5EBC6B931}" type="presOf" srcId="{60F0181A-C9AC-48DA-9B74-D4172B70756B}" destId="{BB89E250-EA9B-4243-97E3-70C663E538CC}" srcOrd="0" destOrd="0" presId="urn:microsoft.com/office/officeart/2008/layout/VerticalCurvedList"/>
    <dgm:cxn modelId="{7273B3AE-F996-4CAF-A9F2-FAE1D015DD68}" srcId="{91E1EAF5-C1C0-46A8-80F8-9347834B1E03}" destId="{79F24959-42A3-4F63-9BAA-3D046B15673A}" srcOrd="1" destOrd="0" parTransId="{9709917C-4653-42A5-94BD-5021B4C1BA49}" sibTransId="{50BD1C94-9A17-42FF-B763-0B2FC67C1EF6}"/>
    <dgm:cxn modelId="{D178F1C7-90CF-498C-8438-684FFF046740}" type="presOf" srcId="{F4D64B8C-5791-49CC-AB45-F15467033D20}" destId="{23F39ED0-E34B-43C0-8140-18E83AC51E85}" srcOrd="0" destOrd="0" presId="urn:microsoft.com/office/officeart/2008/layout/VerticalCurvedList"/>
    <dgm:cxn modelId="{2ED36BE1-7BF9-4C66-8ABE-E43C49B119FC}" type="presOf" srcId="{BA3D27E8-D376-42EB-ABA1-AA192066544C}" destId="{CB07A806-0717-4319-A3AE-6544F51860C6}" srcOrd="0" destOrd="0" presId="urn:microsoft.com/office/officeart/2008/layout/VerticalCurvedList"/>
    <dgm:cxn modelId="{F28B0AF6-6923-45B2-AB08-ABA9E682E892}" type="presOf" srcId="{69FC6BEA-692F-4530-A1A0-53FDBB1D7F9E}" destId="{EE2014FA-77C7-463E-979B-BCD1DB347CC7}" srcOrd="0" destOrd="0" presId="urn:microsoft.com/office/officeart/2008/layout/VerticalCurvedList"/>
    <dgm:cxn modelId="{D098AA31-97C8-49E6-9243-13C33438A6EA}" type="presParOf" srcId="{EB962A13-1AAB-443E-861C-30FAAE855144}" destId="{1544F972-50BF-447D-B17D-C107EBFF1243}" srcOrd="0" destOrd="0" presId="urn:microsoft.com/office/officeart/2008/layout/VerticalCurvedList"/>
    <dgm:cxn modelId="{86A519CD-9D70-4F23-8C70-5B2B46EE842E}" type="presParOf" srcId="{1544F972-50BF-447D-B17D-C107EBFF1243}" destId="{ED704511-D2CF-461B-A628-EEF97EAA9656}" srcOrd="0" destOrd="0" presId="urn:microsoft.com/office/officeart/2008/layout/VerticalCurvedList"/>
    <dgm:cxn modelId="{4BCE88A5-CC65-4173-8423-97A3FCC9FEAB}" type="presParOf" srcId="{ED704511-D2CF-461B-A628-EEF97EAA9656}" destId="{AFB90421-52C6-4263-BBF0-F9738DB70268}" srcOrd="0" destOrd="0" presId="urn:microsoft.com/office/officeart/2008/layout/VerticalCurvedList"/>
    <dgm:cxn modelId="{A4B07BB6-9928-427A-A96A-20D97BD89756}" type="presParOf" srcId="{ED704511-D2CF-461B-A628-EEF97EAA9656}" destId="{EE2014FA-77C7-463E-979B-BCD1DB347CC7}" srcOrd="1" destOrd="0" presId="urn:microsoft.com/office/officeart/2008/layout/VerticalCurvedList"/>
    <dgm:cxn modelId="{30FB69EB-AB0E-455C-BB13-A7334815128E}" type="presParOf" srcId="{ED704511-D2CF-461B-A628-EEF97EAA9656}" destId="{E5AD69A0-706D-4070-8047-35007091C1F8}" srcOrd="2" destOrd="0" presId="urn:microsoft.com/office/officeart/2008/layout/VerticalCurvedList"/>
    <dgm:cxn modelId="{2C916B0C-2BFA-42F5-9635-0AD34FBEEA9B}" type="presParOf" srcId="{ED704511-D2CF-461B-A628-EEF97EAA9656}" destId="{61B0E82A-41A8-465E-815B-77CA58ED6834}" srcOrd="3" destOrd="0" presId="urn:microsoft.com/office/officeart/2008/layout/VerticalCurvedList"/>
    <dgm:cxn modelId="{939F7B44-7E7E-4357-B237-39FF95D36222}" type="presParOf" srcId="{1544F972-50BF-447D-B17D-C107EBFF1243}" destId="{BB89E250-EA9B-4243-97E3-70C663E538CC}" srcOrd="1" destOrd="0" presId="urn:microsoft.com/office/officeart/2008/layout/VerticalCurvedList"/>
    <dgm:cxn modelId="{FA993FB0-FF43-487C-862B-1B41A8A31995}" type="presParOf" srcId="{1544F972-50BF-447D-B17D-C107EBFF1243}" destId="{A15E202F-911D-48B2-9841-D035890A0D38}" srcOrd="2" destOrd="0" presId="urn:microsoft.com/office/officeart/2008/layout/VerticalCurvedList"/>
    <dgm:cxn modelId="{6907D247-3441-4145-A4AF-1C18EE67C217}" type="presParOf" srcId="{A15E202F-911D-48B2-9841-D035890A0D38}" destId="{501FEE0E-C647-4ADA-861C-BE4141556311}" srcOrd="0" destOrd="0" presId="urn:microsoft.com/office/officeart/2008/layout/VerticalCurvedList"/>
    <dgm:cxn modelId="{2FD90BD1-A351-4D11-B289-590026B5ED2F}" type="presParOf" srcId="{1544F972-50BF-447D-B17D-C107EBFF1243}" destId="{1C6F62E9-5968-4F0F-B836-28CD770A0A0A}" srcOrd="3" destOrd="0" presId="urn:microsoft.com/office/officeart/2008/layout/VerticalCurvedList"/>
    <dgm:cxn modelId="{59486D37-B400-439B-B847-1511F943CB47}" type="presParOf" srcId="{1544F972-50BF-447D-B17D-C107EBFF1243}" destId="{36EEA9A5-CBC0-4EF7-B53D-59D4F9F32785}" srcOrd="4" destOrd="0" presId="urn:microsoft.com/office/officeart/2008/layout/VerticalCurvedList"/>
    <dgm:cxn modelId="{E44F51AB-2B51-46DB-A978-90C01D4D3BBC}" type="presParOf" srcId="{36EEA9A5-CBC0-4EF7-B53D-59D4F9F32785}" destId="{11A76F0F-9152-4001-9DA6-A6C2ADB03158}" srcOrd="0" destOrd="0" presId="urn:microsoft.com/office/officeart/2008/layout/VerticalCurvedList"/>
    <dgm:cxn modelId="{7CCB4217-76A6-437A-AEE1-E93D3C3850D8}" type="presParOf" srcId="{1544F972-50BF-447D-B17D-C107EBFF1243}" destId="{23F39ED0-E34B-43C0-8140-18E83AC51E85}" srcOrd="5" destOrd="0" presId="urn:microsoft.com/office/officeart/2008/layout/VerticalCurvedList"/>
    <dgm:cxn modelId="{37DD9A2D-E37B-4997-B15B-AAED8B58DCF6}" type="presParOf" srcId="{1544F972-50BF-447D-B17D-C107EBFF1243}" destId="{B67A383D-F374-4E13-9CDB-B3617456BFFB}" srcOrd="6" destOrd="0" presId="urn:microsoft.com/office/officeart/2008/layout/VerticalCurvedList"/>
    <dgm:cxn modelId="{4603AE9F-1275-4758-93F4-5BDBD4927FF1}" type="presParOf" srcId="{B67A383D-F374-4E13-9CDB-B3617456BFFB}" destId="{4D9BB8E1-D30C-493D-A796-348DD606AADA}" srcOrd="0" destOrd="0" presId="urn:microsoft.com/office/officeart/2008/layout/VerticalCurvedList"/>
    <dgm:cxn modelId="{DE60DA7F-6A01-44BC-B45D-690A737E29EC}" type="presParOf" srcId="{1544F972-50BF-447D-B17D-C107EBFF1243}" destId="{CB07A806-0717-4319-A3AE-6544F51860C6}" srcOrd="7" destOrd="0" presId="urn:microsoft.com/office/officeart/2008/layout/VerticalCurvedList"/>
    <dgm:cxn modelId="{715253AB-08FF-4099-962B-C8243B094621}" type="presParOf" srcId="{1544F972-50BF-447D-B17D-C107EBFF1243}" destId="{C23950F2-C1A5-4263-9EFB-BE6E10F39D97}" srcOrd="8" destOrd="0" presId="urn:microsoft.com/office/officeart/2008/layout/VerticalCurvedList"/>
    <dgm:cxn modelId="{F4F31AF5-0614-4EFC-87A8-B724FF8A1B14}" type="presParOf" srcId="{C23950F2-C1A5-4263-9EFB-BE6E10F39D97}" destId="{FA24376D-3FCB-42C0-A920-E075063581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014FA-77C7-463E-979B-BCD1DB347CC7}">
      <dsp:nvSpPr>
        <dsp:cNvPr id="0" name=""/>
        <dsp:cNvSpPr/>
      </dsp:nvSpPr>
      <dsp:spPr>
        <a:xfrm>
          <a:off x="-6125384" y="-937168"/>
          <a:ext cx="7291592" cy="7291592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89E250-EA9B-4243-97E3-70C663E538CC}">
      <dsp:nvSpPr>
        <dsp:cNvPr id="0" name=""/>
        <dsp:cNvSpPr/>
      </dsp:nvSpPr>
      <dsp:spPr>
        <a:xfrm>
          <a:off x="610348" y="416478"/>
          <a:ext cx="7438974" cy="8333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50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entury Gothic" panose="020B0502020202020204" pitchFamily="34" charset="0"/>
            </a:rPr>
            <a:t>Комп</a:t>
          </a:r>
          <a:r>
            <a:rPr lang="en-US" sz="3600" kern="1200" dirty="0">
              <a:latin typeface="Century Gothic" panose="020B0502020202020204" pitchFamily="34" charset="0"/>
            </a:rPr>
            <a:t>’</a:t>
          </a:r>
          <a:r>
            <a:rPr lang="ru-RU" sz="3600" kern="1200" dirty="0" err="1">
              <a:latin typeface="Century Gothic" panose="020B0502020202020204" pitchFamily="34" charset="0"/>
            </a:rPr>
            <a:t>ютерний</a:t>
          </a:r>
          <a:r>
            <a:rPr lang="ru-RU" sz="3600" kern="1200" dirty="0">
              <a:latin typeface="Century Gothic" panose="020B0502020202020204" pitchFamily="34" charset="0"/>
            </a:rPr>
            <a:t> </a:t>
          </a:r>
          <a:r>
            <a:rPr lang="ru-RU" sz="3600" kern="1200" dirty="0" err="1">
              <a:latin typeface="Century Gothic" panose="020B0502020202020204" pitchFamily="34" charset="0"/>
            </a:rPr>
            <a:t>зір</a:t>
          </a:r>
          <a:endParaRPr lang="ru-RU" sz="3600" kern="1200" dirty="0">
            <a:latin typeface="Century Gothic" panose="020B0502020202020204" pitchFamily="34" charset="0"/>
          </a:endParaRPr>
        </a:p>
      </dsp:txBody>
      <dsp:txXfrm>
        <a:off x="610348" y="416478"/>
        <a:ext cx="7438974" cy="833390"/>
      </dsp:txXfrm>
    </dsp:sp>
    <dsp:sp modelId="{501FEE0E-C647-4ADA-861C-BE4141556311}">
      <dsp:nvSpPr>
        <dsp:cNvPr id="0" name=""/>
        <dsp:cNvSpPr/>
      </dsp:nvSpPr>
      <dsp:spPr>
        <a:xfrm>
          <a:off x="89479" y="312304"/>
          <a:ext cx="1041738" cy="1041738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6F62E9-5968-4F0F-B836-28CD770A0A0A}">
      <dsp:nvSpPr>
        <dsp:cNvPr id="0" name=""/>
        <dsp:cNvSpPr/>
      </dsp:nvSpPr>
      <dsp:spPr>
        <a:xfrm>
          <a:off x="1088150" y="1666781"/>
          <a:ext cx="6961172" cy="8333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50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 err="1">
              <a:latin typeface="Century Gothic" panose="020B0502020202020204" pitchFamily="34" charset="0"/>
            </a:rPr>
            <a:t>Інтелектуальні</a:t>
          </a:r>
          <a:r>
            <a:rPr lang="ru-RU" sz="3600" kern="1200" dirty="0">
              <a:latin typeface="Century Gothic" panose="020B0502020202020204" pitchFamily="34" charset="0"/>
            </a:rPr>
            <a:t> </a:t>
          </a:r>
          <a:r>
            <a:rPr lang="ru-RU" sz="3600" kern="1200" dirty="0" err="1">
              <a:latin typeface="Century Gothic" panose="020B0502020202020204" pitchFamily="34" charset="0"/>
            </a:rPr>
            <a:t>роботи</a:t>
          </a:r>
          <a:endParaRPr lang="ru-RU" sz="3600" kern="1200" dirty="0">
            <a:latin typeface="Century Gothic" panose="020B0502020202020204" pitchFamily="34" charset="0"/>
          </a:endParaRPr>
        </a:p>
      </dsp:txBody>
      <dsp:txXfrm>
        <a:off x="1088150" y="1666781"/>
        <a:ext cx="6961172" cy="833390"/>
      </dsp:txXfrm>
    </dsp:sp>
    <dsp:sp modelId="{11A76F0F-9152-4001-9DA6-A6C2ADB03158}">
      <dsp:nvSpPr>
        <dsp:cNvPr id="0" name=""/>
        <dsp:cNvSpPr/>
      </dsp:nvSpPr>
      <dsp:spPr>
        <a:xfrm>
          <a:off x="567281" y="1562607"/>
          <a:ext cx="1041738" cy="1041738"/>
        </a:xfrm>
        <a:prstGeom prst="ellipse">
          <a:avLst/>
        </a:prstGeom>
        <a:blipFill rotWithShape="0">
          <a:blip xmlns:r="http://schemas.openxmlformats.org/officeDocument/2006/relationships"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F39ED0-E34B-43C0-8140-18E83AC51E85}">
      <dsp:nvSpPr>
        <dsp:cNvPr id="0" name=""/>
        <dsp:cNvSpPr/>
      </dsp:nvSpPr>
      <dsp:spPr>
        <a:xfrm>
          <a:off x="1110634" y="2927643"/>
          <a:ext cx="6961172" cy="8333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50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 dirty="0">
              <a:latin typeface="Century Gothic" panose="020B0502020202020204" pitchFamily="34" charset="0"/>
            </a:rPr>
            <a:t>Системи прийняття рішень</a:t>
          </a:r>
          <a:endParaRPr lang="ru-RU" sz="3600" kern="1200" dirty="0">
            <a:latin typeface="Century Gothic" panose="020B0502020202020204" pitchFamily="34" charset="0"/>
          </a:endParaRPr>
        </a:p>
      </dsp:txBody>
      <dsp:txXfrm>
        <a:off x="1110634" y="2927643"/>
        <a:ext cx="6961172" cy="833390"/>
      </dsp:txXfrm>
    </dsp:sp>
    <dsp:sp modelId="{4D9BB8E1-D30C-493D-A796-348DD606AADA}">
      <dsp:nvSpPr>
        <dsp:cNvPr id="0" name=""/>
        <dsp:cNvSpPr/>
      </dsp:nvSpPr>
      <dsp:spPr>
        <a:xfrm>
          <a:off x="567281" y="2812910"/>
          <a:ext cx="1041738" cy="1041738"/>
        </a:xfrm>
        <a:prstGeom prst="ellipse">
          <a:avLst/>
        </a:prstGeom>
        <a:blipFill rotWithShape="0">
          <a:blip xmlns:r="http://schemas.openxmlformats.org/officeDocument/2006/relationships"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07A806-0717-4319-A3AE-6544F51860C6}">
      <dsp:nvSpPr>
        <dsp:cNvPr id="0" name=""/>
        <dsp:cNvSpPr/>
      </dsp:nvSpPr>
      <dsp:spPr>
        <a:xfrm>
          <a:off x="610348" y="4167386"/>
          <a:ext cx="7438974" cy="8333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50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 dirty="0">
              <a:latin typeface="Century Gothic" panose="020B0502020202020204" pitchFamily="34" charset="0"/>
            </a:rPr>
            <a:t>Сприйняття природної мови</a:t>
          </a:r>
          <a:endParaRPr lang="ru-RU" sz="3600" kern="1200" dirty="0">
            <a:latin typeface="Century Gothic" panose="020B0502020202020204" pitchFamily="34" charset="0"/>
          </a:endParaRPr>
        </a:p>
      </dsp:txBody>
      <dsp:txXfrm>
        <a:off x="610348" y="4167386"/>
        <a:ext cx="7438974" cy="833390"/>
      </dsp:txXfrm>
    </dsp:sp>
    <dsp:sp modelId="{FA24376D-3FCB-42C0-A920-E075063581C6}">
      <dsp:nvSpPr>
        <dsp:cNvPr id="0" name=""/>
        <dsp:cNvSpPr/>
      </dsp:nvSpPr>
      <dsp:spPr>
        <a:xfrm>
          <a:off x="102500" y="4127446"/>
          <a:ext cx="1041738" cy="1041738"/>
        </a:xfrm>
        <a:prstGeom prst="ellipse">
          <a:avLst/>
        </a:prstGeom>
        <a:blipFill rotWithShape="0">
          <a:blip xmlns:r="http://schemas.openxmlformats.org/officeDocument/2006/relationships"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58875D8-2F59-4326-B517-9F52FFC13204}" type="datetime1">
              <a:rPr lang="ru-RU" smtClean="0"/>
              <a:t>02.10.2021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98ED8CD-4E4C-49AC-BDC6-2963BA49E5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179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1125084-3EA2-45F4-A5B2-B13D064D4580}" type="datetime1">
              <a:rPr lang="ru-RU" noProof="0" smtClean="0"/>
              <a:t>02.10.2021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FB91549-43BF-425A-AF25-7526201920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392864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015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130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130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130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04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04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130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130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04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130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13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101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1308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042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04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0915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04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6071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6071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101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130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130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130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150" y="802299"/>
            <a:ext cx="8634824" cy="2541431"/>
          </a:xfrm>
        </p:spPr>
        <p:txBody>
          <a:bodyPr bIns="0" anchor="b">
            <a:normAutofit/>
          </a:bodyPr>
          <a:lstStyle>
            <a:lvl1pPr algn="l">
              <a:defRPr sz="659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150" y="3531205"/>
            <a:ext cx="8634823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799" b="0" cap="all" baseline="0">
                <a:solidFill>
                  <a:schemeClr val="tx1"/>
                </a:solidFill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4589B61-BD07-4BA0-ABC0-D56A70152CE5}" type="datetime1">
              <a:rPr lang="ru-RU" noProof="0" smtClean="0"/>
              <a:t>02.10.2021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5871" y="329308"/>
            <a:ext cx="4972620" cy="309201"/>
          </a:xfrm>
        </p:spPr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290" y="798973"/>
            <a:ext cx="810808" cy="503578"/>
          </a:xfrm>
        </p:spPr>
        <p:txBody>
          <a:bodyPr/>
          <a:lstStyle/>
          <a:p>
            <a:pPr rtl="0"/>
            <a:fld id="{A3F31473-23EB-4724-8B59-FE6D21D89FA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150" y="3528542"/>
            <a:ext cx="86348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2EA007F-708C-45D1-B856-89B73B1D76D5}" type="datetime1">
              <a:rPr lang="ru-RU" noProof="0" smtClean="0"/>
              <a:t>02.10.2021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94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6653" y="798974"/>
            <a:ext cx="1615321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296" y="798974"/>
            <a:ext cx="7826791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11AAA00-216C-48FA-B50F-B87BE04DB4D8}" type="datetime1">
              <a:rPr lang="ru-RU" noProof="0" smtClean="0"/>
              <a:t>02.10.2021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6653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1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2"/>
          <p:cNvSpPr>
            <a:spLocks noGrp="1"/>
          </p:cNvSpPr>
          <p:nvPr>
            <p:ph idx="13" hasCustomPrompt="1"/>
          </p:nvPr>
        </p:nvSpPr>
        <p:spPr>
          <a:xfrm>
            <a:off x="1293812" y="685801"/>
            <a:ext cx="10287000" cy="4190999"/>
          </a:xfrm>
        </p:spPr>
        <p:txBody>
          <a:bodyPr rtlCol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47A5F6-499D-45E1-BB4E-0FE75645E1D2}" type="datetime1">
              <a:rPr lang="ru-RU" noProof="0" smtClean="0"/>
              <a:t>02.10.2021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424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C240B6E-5B1E-437C-891E-61118D32114F}" type="datetime1">
              <a:rPr lang="ru-RU" noProof="0" smtClean="0"/>
              <a:t>02.10.2021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F31473-23EB-4724-8B59-FE6D21D89FA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22365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860" y="1756130"/>
            <a:ext cx="8640903" cy="1887950"/>
          </a:xfrm>
        </p:spPr>
        <p:txBody>
          <a:bodyPr anchor="b">
            <a:normAutofit/>
          </a:bodyPr>
          <a:lstStyle>
            <a:lvl1pPr algn="l">
              <a:defRPr sz="35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3861" y="3806196"/>
            <a:ext cx="8628198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58A4636-3131-4C78-A5F7-C95BEB258029}" type="datetime1">
              <a:rPr lang="ru-RU" noProof="0" smtClean="0"/>
              <a:t>02.10.2021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F31473-23EB-4724-8B59-FE6D21D89FA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3861" y="3804985"/>
            <a:ext cx="862819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13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840" y="804890"/>
            <a:ext cx="9603134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6954" y="2010879"/>
            <a:ext cx="464394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2101" y="2017343"/>
            <a:ext cx="464394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79F531F-A2FF-4FE4-AF07-C5E6EFCA3549}" type="datetime1">
              <a:rPr lang="ru-RU" noProof="0" smtClean="0"/>
              <a:t>02.10.2021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3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815" y="804164"/>
            <a:ext cx="9605159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814" y="2019550"/>
            <a:ext cx="464394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99" b="0" cap="all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814" y="2824270"/>
            <a:ext cx="464394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0692" y="2023004"/>
            <a:ext cx="464394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99" b="0" cap="all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0692" y="2821491"/>
            <a:ext cx="464394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1A29BAA-05DC-4ED8-9E6C-D2FEBFD7365E}" type="datetime1">
              <a:rPr lang="ru-RU" noProof="0" smtClean="0"/>
              <a:t>02.10.2021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05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E1568DB-1E75-4182-8EA5-ED674853F22D}" type="datetime1">
              <a:rPr lang="ru-RU" noProof="0" smtClean="0"/>
              <a:t>02.10.2021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14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0A0684C-7AB7-4789-9EBB-51ADF783DCCF}" type="datetime1">
              <a:rPr lang="ru-RU" noProof="0" smtClean="0"/>
              <a:t>02.10.2021</a:t>
            </a:fld>
            <a:endParaRPr lang="ru-R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765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295" y="798973"/>
            <a:ext cx="3272247" cy="2247117"/>
          </a:xfrm>
        </p:spPr>
        <p:txBody>
          <a:bodyPr anchor="b">
            <a:normAutofit/>
          </a:bodyPr>
          <a:lstStyle>
            <a:lvl1pPr algn="l">
              <a:defRPr sz="23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2401" y="798974"/>
            <a:ext cx="6010904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295" y="3205492"/>
            <a:ext cx="3274160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EAB1396-4B54-46FA-AB3F-77B587430839}" type="datetime1">
              <a:rPr lang="ru-RU" noProof="0" smtClean="0"/>
              <a:t>02.10.2021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7903" y="3205491"/>
            <a:ext cx="32686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67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5440" y="482171"/>
            <a:ext cx="4073472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828" y="1129513"/>
            <a:ext cx="5530887" cy="1830584"/>
          </a:xfrm>
        </p:spPr>
        <p:txBody>
          <a:bodyPr anchor="b">
            <a:normAutofit/>
          </a:bodyPr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2274" y="1122543"/>
            <a:ext cx="2790444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9951" y="3145992"/>
            <a:ext cx="5522965" cy="2003742"/>
          </a:xfrm>
        </p:spPr>
        <p:txBody>
          <a:bodyPr>
            <a:normAutofit/>
          </a:bodyPr>
          <a:lstStyle>
            <a:lvl1pPr marL="0" indent="0" algn="l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005" y="5469857"/>
            <a:ext cx="5525912" cy="320123"/>
          </a:xfrm>
        </p:spPr>
        <p:txBody>
          <a:bodyPr/>
          <a:lstStyle>
            <a:lvl1pPr algn="l">
              <a:defRPr/>
            </a:lvl1pPr>
          </a:lstStyle>
          <a:p>
            <a:pPr rtl="0"/>
            <a:fld id="{0F752820-2FD4-4111-9DFD-7A5AE00DDB15}" type="datetime1">
              <a:rPr lang="ru-RU" noProof="0" smtClean="0"/>
              <a:t>02.10.2021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005" y="318641"/>
            <a:ext cx="5539561" cy="320931"/>
          </a:xfrm>
        </p:spPr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005" y="3143605"/>
            <a:ext cx="55259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7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7"/>
            <a:ext cx="12188825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88825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202" y="804520"/>
            <a:ext cx="9600774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202" y="2015733"/>
            <a:ext cx="9600774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2171" y="330370"/>
            <a:ext cx="3499803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C240B6E-5B1E-437C-891E-61118D32114F}" type="datetime1">
              <a:rPr lang="ru-RU" noProof="0" smtClean="0"/>
              <a:t>02.10.2021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201" y="329308"/>
            <a:ext cx="593728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935" y="798973"/>
            <a:ext cx="810808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799">
                <a:solidFill>
                  <a:schemeClr val="accent1"/>
                </a:solidFill>
              </a:defRPr>
            </a:lvl1pPr>
          </a:lstStyle>
          <a:p>
            <a:pPr rtl="0"/>
            <a:fld id="{A3F31473-23EB-4724-8B59-FE6D21D89FA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88825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99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199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999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99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7788" y="5135914"/>
            <a:ext cx="7454746" cy="1331707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4000" b="1" dirty="0">
                <a:latin typeface="Century Gothic" panose="020B0502020202020204" pitchFamily="34" charset="0"/>
              </a:rPr>
              <a:t>Інформатика 10 клас</a:t>
            </a:r>
            <a:br>
              <a:rPr lang="uk-UA" sz="4000" b="1" dirty="0">
                <a:latin typeface="Century Gothic" panose="020B0502020202020204" pitchFamily="34" charset="0"/>
              </a:rPr>
            </a:br>
            <a:endParaRPr lang="uk-UA" sz="4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9756" y="0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189756" y="1106625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13" name="Прямоугольник 12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189756" y="495963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89756" y="1334422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89756" y="126091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Picture 4" descr="Knowledge Transf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694"/>
          <a:stretch/>
        </p:blipFill>
        <p:spPr bwMode="auto">
          <a:xfrm flipH="1">
            <a:off x="7678587" y="-38588"/>
            <a:ext cx="4510237" cy="689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Заголовок 2"/>
          <p:cNvSpPr txBox="1">
            <a:spLocks/>
          </p:cNvSpPr>
          <p:nvPr/>
        </p:nvSpPr>
        <p:spPr>
          <a:xfrm>
            <a:off x="902668" y="495963"/>
            <a:ext cx="6696744" cy="34126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uk-UA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418348" y="6547689"/>
            <a:ext cx="2783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http://it-science.com.ua</a:t>
            </a:r>
            <a:endParaRPr lang="uk-UA" sz="1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3" name="Заголовок 2"/>
          <p:cNvSpPr txBox="1">
            <a:spLocks/>
          </p:cNvSpPr>
          <p:nvPr/>
        </p:nvSpPr>
        <p:spPr>
          <a:xfrm>
            <a:off x="795264" y="480183"/>
            <a:ext cx="6911552" cy="40609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ru-RU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3852" y="495962"/>
            <a:ext cx="6545560" cy="4140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36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Штучний інтелект.</a:t>
            </a:r>
          </a:p>
          <a:p>
            <a:pPr algn="ctr">
              <a:lnSpc>
                <a:spcPct val="150000"/>
              </a:lnSpc>
            </a:pPr>
            <a:r>
              <a:rPr lang="uk-UA" sz="36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 Інтернет речей.</a:t>
            </a:r>
          </a:p>
          <a:p>
            <a:pPr algn="ctr">
              <a:lnSpc>
                <a:spcPct val="150000"/>
              </a:lnSpc>
            </a:pPr>
            <a:r>
              <a:rPr lang="uk-UA" sz="3600" b="1" dirty="0" err="1">
                <a:solidFill>
                  <a:srgbClr val="9D3342"/>
                </a:solidFill>
                <a:latin typeface="Century Gothic" panose="020B0502020202020204" pitchFamily="34" charset="0"/>
              </a:rPr>
              <a:t>Smart</a:t>
            </a:r>
            <a:r>
              <a:rPr lang="uk-UA" sz="36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-технології.</a:t>
            </a:r>
          </a:p>
          <a:p>
            <a:pPr algn="ctr">
              <a:lnSpc>
                <a:spcPct val="150000"/>
              </a:lnSpc>
            </a:pPr>
            <a:r>
              <a:rPr lang="uk-UA" sz="36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 Технології колективного інтелекту.</a:t>
            </a:r>
          </a:p>
        </p:txBody>
      </p:sp>
    </p:spTree>
    <p:extLst>
      <p:ext uri="{BB962C8B-B14F-4D97-AF65-F5344CB8AC3E}">
        <p14:creationId xmlns:p14="http://schemas.microsoft.com/office/powerpoint/2010/main" val="24777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4005591" y="246799"/>
            <a:ext cx="10253494" cy="1049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4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Приклади використання</a:t>
            </a:r>
            <a:br>
              <a:rPr lang="uk-UA" sz="4400" b="1" dirty="0">
                <a:solidFill>
                  <a:srgbClr val="9D3342"/>
                </a:solidFill>
                <a:latin typeface="Century Gothic" panose="020B0502020202020204" pitchFamily="34" charset="0"/>
              </a:rPr>
            </a:br>
            <a:r>
              <a:rPr lang="uk-UA" sz="44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штучного інтелекту</a:t>
            </a:r>
            <a:endParaRPr lang="ru-RU" sz="44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89" y="3038202"/>
            <a:ext cx="6715325" cy="3297969"/>
          </a:xfrm>
        </p:spPr>
        <p:txBody>
          <a:bodyPr>
            <a:noAutofit/>
          </a:bodyPr>
          <a:lstStyle/>
          <a:p>
            <a:r>
              <a:rPr lang="ru-RU" sz="2800" dirty="0"/>
              <a:t>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81185" y="3850139"/>
            <a:ext cx="5760220" cy="240752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uk-UA" sz="3000" b="1" dirty="0">
                <a:latin typeface="Century Gothic" panose="020B0502020202020204" pitchFamily="34" charset="0"/>
              </a:rPr>
              <a:t>Безпілотні автомобілі </a:t>
            </a:r>
          </a:p>
          <a:p>
            <a:pPr algn="just">
              <a:lnSpc>
                <a:spcPct val="100000"/>
              </a:lnSpc>
            </a:pPr>
            <a:r>
              <a:rPr lang="uk-UA" b="1" dirty="0">
                <a:latin typeface="Century Gothic" panose="020B0502020202020204" pitchFamily="34" charset="0"/>
              </a:rPr>
              <a:t>Штучний інтелект відповідає за розпізнавання навколишніх об’єктів — другого автомобілю, пішоходу або іншої перешкоди. Над цим проектом працюють великі технологічні компанії (Google, </a:t>
            </a:r>
            <a:r>
              <a:rPr lang="uk-UA" b="1" dirty="0" err="1">
                <a:latin typeface="Century Gothic" panose="020B0502020202020204" pitchFamily="34" charset="0"/>
              </a:rPr>
              <a:t>Uber</a:t>
            </a:r>
            <a:r>
              <a:rPr lang="uk-UA" b="1" dirty="0">
                <a:latin typeface="Century Gothic" panose="020B0502020202020204" pitchFamily="34" charset="0"/>
              </a:rPr>
              <a:t>, </a:t>
            </a:r>
            <a:r>
              <a:rPr lang="uk-UA" b="1" dirty="0" err="1">
                <a:latin typeface="Century Gothic" panose="020B0502020202020204" pitchFamily="34" charset="0"/>
              </a:rPr>
              <a:t>Tesla</a:t>
            </a:r>
            <a:r>
              <a:rPr lang="uk-UA" b="1" dirty="0">
                <a:latin typeface="Century Gothic" panose="020B0502020202020204" pitchFamily="34" charset="0"/>
              </a:rPr>
              <a:t> тощо)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10" y="768238"/>
            <a:ext cx="3767112" cy="2524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Текст 3"/>
          <p:cNvSpPr txBox="1">
            <a:spLocks/>
          </p:cNvSpPr>
          <p:nvPr/>
        </p:nvSpPr>
        <p:spPr>
          <a:xfrm>
            <a:off x="0" y="3003487"/>
            <a:ext cx="8182644" cy="10015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Corbe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dirty="0">
              <a:latin typeface="Century Gothic" panose="020B0502020202020204" pitchFamily="34" charset="0"/>
            </a:endParaRPr>
          </a:p>
        </p:txBody>
      </p:sp>
      <p:sp>
        <p:nvSpPr>
          <p:cNvPr id="21" name="Текст 3"/>
          <p:cNvSpPr txBox="1">
            <a:spLocks/>
          </p:cNvSpPr>
          <p:nvPr/>
        </p:nvSpPr>
        <p:spPr>
          <a:xfrm>
            <a:off x="4446384" y="1594169"/>
            <a:ext cx="6264696" cy="1268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Corbe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Olli</a:t>
            </a:r>
            <a:r>
              <a:rPr lang="uk-UA" sz="20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— безпілотний автобус</a:t>
            </a:r>
            <a:r>
              <a:rPr lang="uk-UA" sz="2000" b="1" dirty="0">
                <a:latin typeface="Century Gothic" panose="020B0502020202020204" pitchFamily="34" charset="0"/>
              </a:rPr>
              <a:t>, створений </a:t>
            </a:r>
            <a:r>
              <a:rPr lang="uk-UA" sz="2000" b="1" dirty="0" err="1">
                <a:latin typeface="Century Gothic" panose="020B0502020202020204" pitchFamily="34" charset="0"/>
              </a:rPr>
              <a:t>Local</a:t>
            </a:r>
            <a:r>
              <a:rPr lang="uk-UA" sz="2000" b="1" dirty="0">
                <a:latin typeface="Century Gothic" panose="020B0502020202020204" pitchFamily="34" charset="0"/>
              </a:rPr>
              <a:t> </a:t>
            </a:r>
            <a:r>
              <a:rPr lang="uk-UA" sz="2000" b="1" dirty="0" err="1">
                <a:latin typeface="Century Gothic" panose="020B0502020202020204" pitchFamily="34" charset="0"/>
              </a:rPr>
              <a:t>Motors</a:t>
            </a:r>
            <a:r>
              <a:rPr lang="uk-UA" sz="2000" b="1" dirty="0">
                <a:latin typeface="Century Gothic" panose="020B0502020202020204" pitchFamily="34" charset="0"/>
              </a:rPr>
              <a:t>, який використовує технологію штучного інтелекту IBM </a:t>
            </a:r>
            <a:r>
              <a:rPr lang="uk-UA" sz="2000" b="1" dirty="0" err="1">
                <a:latin typeface="Century Gothic" panose="020B0502020202020204" pitchFamily="34" charset="0"/>
              </a:rPr>
              <a:t>Watson</a:t>
            </a:r>
            <a:r>
              <a:rPr lang="uk-UA" sz="2000" b="1" dirty="0">
                <a:latin typeface="Century Gothic" panose="020B0502020202020204" pitchFamily="34" charset="0"/>
              </a:rPr>
              <a:t> для допомоги </a:t>
            </a:r>
          </a:p>
          <a:p>
            <a:r>
              <a:rPr lang="uk-UA" sz="2000" b="1" dirty="0">
                <a:latin typeface="Century Gothic" panose="020B0502020202020204" pitchFamily="34" charset="0"/>
              </a:rPr>
              <a:t>людям із обмеженими можливостями.</a:t>
            </a:r>
          </a:p>
        </p:txBody>
      </p:sp>
      <p:sp>
        <p:nvSpPr>
          <p:cNvPr id="24" name="Текст 3"/>
          <p:cNvSpPr txBox="1">
            <a:spLocks/>
          </p:cNvSpPr>
          <p:nvPr/>
        </p:nvSpPr>
        <p:spPr>
          <a:xfrm>
            <a:off x="7167243" y="5819074"/>
            <a:ext cx="3853110" cy="7012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Corbe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0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Безпілотні  автомобілі Google</a:t>
            </a:r>
          </a:p>
        </p:txBody>
      </p:sp>
      <p:pic>
        <p:nvPicPr>
          <p:cNvPr id="3078" name="Picture 6" descr="Пов’язане зображенн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589" y="3149719"/>
            <a:ext cx="4441409" cy="2499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5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561339" y="29326"/>
            <a:ext cx="10253494" cy="1049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Цікаво </a:t>
            </a:r>
            <a:r>
              <a:rPr lang="uk-UA" sz="48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uk-UA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34173" y="1079192"/>
            <a:ext cx="6912768" cy="5590167"/>
          </a:xfrm>
        </p:spPr>
        <p:txBody>
          <a:bodyPr>
            <a:noAutofit/>
          </a:bodyPr>
          <a:lstStyle/>
          <a:p>
            <a:pPr algn="just"/>
            <a:r>
              <a:rPr lang="uk-UA" sz="2800" dirty="0">
                <a:solidFill>
                  <a:srgbClr val="093C8A"/>
                </a:solidFill>
                <a:latin typeface="Century Gothic" panose="020B0502020202020204" pitchFamily="34" charset="0"/>
              </a:rPr>
              <a:t>У Китаї, у місті Ченду відкрився готель Smart LYZ в якому всі без винятку працівники готелю мають штучний інтелект: роботи зустрічають туристів, проводять реєстрацію і допомагають заселитися в номер. Найближчим часом планується відкрити ще 50 таких готелів.</a:t>
            </a:r>
          </a:p>
          <a:p>
            <a:pPr algn="just"/>
            <a:endParaRPr lang="uk-UA" sz="2800" dirty="0">
              <a:latin typeface="Century Gothic" panose="020B0502020202020204" pitchFamily="34" charset="0"/>
            </a:endParaRPr>
          </a:p>
          <a:p>
            <a:pPr algn="just"/>
            <a:r>
              <a:rPr lang="uk-UA" sz="2800" dirty="0">
                <a:solidFill>
                  <a:srgbClr val="144B33"/>
                </a:solidFill>
                <a:latin typeface="Century Gothic" panose="020B0502020202020204" pitchFamily="34" charset="0"/>
              </a:rPr>
              <a:t>Перший готель з роботами з'явився в Японії 2015 тому, проте там зберігається значна частка участі людей.</a:t>
            </a:r>
          </a:p>
          <a:p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r="39307"/>
          <a:stretch/>
        </p:blipFill>
        <p:spPr bwMode="auto">
          <a:xfrm>
            <a:off x="251442" y="1673376"/>
            <a:ext cx="3275637" cy="3845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25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6849814" y="29327"/>
            <a:ext cx="10253494" cy="1049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Цікаво </a:t>
            </a:r>
            <a:r>
              <a:rPr lang="uk-UA" sz="48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uk-UA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7788" y="3304953"/>
            <a:ext cx="10369152" cy="3436416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uk-UA" sz="2300" dirty="0">
                <a:latin typeface="Century Gothic" panose="020B0502020202020204" pitchFamily="34" charset="0"/>
              </a:rPr>
              <a:t>Штучний інтелект використовують  в Африці для порятунку </a:t>
            </a:r>
            <a:r>
              <a:rPr lang="uk-UA" sz="2300" dirty="0" err="1">
                <a:latin typeface="Century Gothic" panose="020B0502020202020204" pitchFamily="34" charset="0"/>
              </a:rPr>
              <a:t>маніоки</a:t>
            </a:r>
            <a:r>
              <a:rPr lang="uk-UA" sz="2300" dirty="0">
                <a:latin typeface="Century Gothic" panose="020B0502020202020204" pitchFamily="34" charset="0"/>
              </a:rPr>
              <a:t> — рослини, що становить 37% місцевого продовольства. Дослідники розробили алгоритм, що допомагає виявити хворобу, від якої гине значна частина врожаю.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uk-UA" sz="2300" dirty="0">
                <a:latin typeface="Century Gothic" panose="020B0502020202020204" pitchFamily="34" charset="0"/>
              </a:rPr>
              <a:t>Інженери компанії Microsoft розробили додаток AI-</a:t>
            </a:r>
            <a:r>
              <a:rPr lang="uk-UA" sz="2300" dirty="0" err="1">
                <a:latin typeface="Century Gothic" panose="020B0502020202020204" pitchFamily="34" charset="0"/>
              </a:rPr>
              <a:t>Sowing</a:t>
            </a:r>
            <a:r>
              <a:rPr lang="uk-UA" sz="2300" dirty="0">
                <a:latin typeface="Century Gothic" panose="020B0502020202020204" pitchFamily="34" charset="0"/>
              </a:rPr>
              <a:t> на основі штучного інтелекту для допомоги фермерам Індії Додаток визначає оптимальний час </a:t>
            </a:r>
            <a:r>
              <a:rPr lang="uk-UA" sz="2300" dirty="0" err="1">
                <a:latin typeface="Century Gothic" panose="020B0502020202020204" pitchFamily="34" charset="0"/>
              </a:rPr>
              <a:t>посіву,стежить</a:t>
            </a:r>
            <a:r>
              <a:rPr lang="uk-UA" sz="2300" dirty="0">
                <a:latin typeface="Century Gothic" panose="020B0502020202020204" pitchFamily="34" charset="0"/>
              </a:rPr>
              <a:t> за станом ґрунту та підбирає необхідні добрива. Це дозволило підвищити врожайність на 30%.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64" y="330648"/>
            <a:ext cx="4241270" cy="2544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8268" y="1376284"/>
            <a:ext cx="5171363" cy="156966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r>
              <a:rPr lang="uk-UA" sz="2400" dirty="0">
                <a:latin typeface="Century Gothic" panose="020B0502020202020204" pitchFamily="34" charset="0"/>
              </a:rPr>
              <a:t>Маніок – посідає 5 місце серед найбільш поширених сільськогосподарських культур. Є «хлібом» тропічних країн.</a:t>
            </a:r>
            <a:endParaRPr lang="ru-RU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111135" y="40602"/>
            <a:ext cx="10369152" cy="1049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Інтернет речей (</a:t>
            </a:r>
            <a:r>
              <a:rPr lang="uk-UA" sz="6000" b="1" dirty="0" err="1">
                <a:solidFill>
                  <a:srgbClr val="9D3342"/>
                </a:solidFill>
                <a:latin typeface="Century Gothic" panose="020B0502020202020204" pitchFamily="34" charset="0"/>
              </a:rPr>
              <a:t>ІоТ</a:t>
            </a:r>
            <a:r>
              <a:rPr lang="uk-UA" sz="60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" name="Содержимое 2"/>
          <p:cNvSpPr>
            <a:spLocks noGrp="1"/>
          </p:cNvSpPr>
          <p:nvPr>
            <p:ph sz="half" idx="1"/>
          </p:nvPr>
        </p:nvSpPr>
        <p:spPr>
          <a:xfrm>
            <a:off x="111134" y="1208972"/>
            <a:ext cx="6495267" cy="2446824"/>
          </a:xfr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uk-UA" b="1" dirty="0">
                <a:latin typeface="Century Gothic" panose="020B0502020202020204" pitchFamily="34" charset="0"/>
              </a:rPr>
              <a:t>Інтернет речей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uk-UA" sz="2200" b="1" dirty="0">
                <a:latin typeface="Century Gothic" panose="020B0502020202020204" pitchFamily="34" charset="0"/>
              </a:rPr>
              <a:t>(англ. </a:t>
            </a:r>
            <a:r>
              <a:rPr lang="en-US" sz="2200" b="1" dirty="0">
                <a:latin typeface="Century Gothic" panose="020B0502020202020204" pitchFamily="34" charset="0"/>
              </a:rPr>
              <a:t>Internet of Things, </a:t>
            </a:r>
            <a:r>
              <a:rPr lang="en-US" sz="2200" b="1" dirty="0" err="1">
                <a:latin typeface="Century Gothic" panose="020B0502020202020204" pitchFamily="34" charset="0"/>
              </a:rPr>
              <a:t>IoT</a:t>
            </a:r>
            <a:r>
              <a:rPr lang="en-US" sz="2200" b="1" dirty="0">
                <a:latin typeface="Century Gothic" panose="020B0502020202020204" pitchFamily="34" charset="0"/>
              </a:rPr>
              <a:t>) </a:t>
            </a:r>
            <a:r>
              <a:rPr lang="uk-UA" sz="2200" dirty="0">
                <a:latin typeface="Century Gothic" panose="020B0502020202020204" pitchFamily="34" charset="0"/>
              </a:rPr>
              <a:t>клас пристроїв, які можуть контролювати навколишнє середовище, повідомляти про свій статус, отримувати інструкції і діяти, спираючись на  отриману інформацію.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20121" y="3897510"/>
            <a:ext cx="10081856" cy="156966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Century Gothic" panose="020B0502020202020204" pitchFamily="34" charset="0"/>
              </a:rPr>
              <a:t>Пристрої взаємодіють один з одним без участі людини-користувача. Необхідна наявність фізичного об’єкта, процесу передавання інформації або даних за допомогою Інтернет-з’єднання та аналіз отриманих даних.</a:t>
            </a:r>
            <a:endParaRPr lang="uk-UA" sz="2400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183" y="1371104"/>
            <a:ext cx="4144794" cy="208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61764" y="5729429"/>
            <a:ext cx="9793088" cy="830997"/>
          </a:xfrm>
          <a:prstGeom prst="rect">
            <a:avLst/>
          </a:prstGeom>
          <a:solidFill>
            <a:srgbClr val="9900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Century Gothic" panose="020B0502020202020204" pitchFamily="34" charset="0"/>
              </a:rPr>
              <a:t>Використання </a:t>
            </a:r>
            <a:r>
              <a:rPr lang="ru-RU" sz="2400" b="1" dirty="0" err="1">
                <a:latin typeface="Century Gothic" panose="020B0502020202020204" pitchFamily="34" charset="0"/>
              </a:rPr>
              <a:t>технології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uk-UA" sz="2400" b="1" dirty="0">
                <a:latin typeface="Century Gothic" panose="020B0502020202020204" pitchFamily="34" charset="0"/>
              </a:rPr>
              <a:t>М2М – </a:t>
            </a:r>
            <a:r>
              <a:rPr lang="en-US" sz="2400" b="1" dirty="0">
                <a:latin typeface="Century Gothic" panose="020B0502020202020204" pitchFamily="34" charset="0"/>
              </a:rPr>
              <a:t>machine to machine</a:t>
            </a:r>
            <a:r>
              <a:rPr lang="uk-UA" sz="2400" b="1" dirty="0">
                <a:latin typeface="Century Gothic" panose="020B0502020202020204" pitchFamily="34" charset="0"/>
              </a:rPr>
              <a:t> </a:t>
            </a:r>
            <a:r>
              <a:rPr lang="uk-UA" sz="2400" dirty="0">
                <a:latin typeface="Century Gothic" panose="020B0502020202020204" pitchFamily="34" charset="0"/>
              </a:rPr>
              <a:t>- </a:t>
            </a:r>
            <a:r>
              <a:rPr lang="ru-RU" sz="2400" dirty="0" err="1">
                <a:latin typeface="Century Gothic" panose="020B0502020202020204" pitchFamily="34" charset="0"/>
              </a:rPr>
              <a:t>забезпечує</a:t>
            </a:r>
            <a:r>
              <a:rPr lang="ru-RU" sz="2400" dirty="0">
                <a:latin typeface="Century Gothic" panose="020B0502020202020204" pitchFamily="34" charset="0"/>
              </a:rPr>
              <a:t> передачу </a:t>
            </a:r>
            <a:r>
              <a:rPr lang="ru-RU" sz="2400" dirty="0" err="1">
                <a:latin typeface="Century Gothic" panose="020B0502020202020204" pitchFamily="34" charset="0"/>
              </a:rPr>
              <a:t>даних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між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різними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пристроями</a:t>
            </a:r>
            <a:endParaRPr lang="uk-UA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72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" name="Содержимое 2"/>
          <p:cNvSpPr>
            <a:spLocks noGrp="1"/>
          </p:cNvSpPr>
          <p:nvPr>
            <p:ph sz="half" idx="1"/>
          </p:nvPr>
        </p:nvSpPr>
        <p:spPr>
          <a:xfrm>
            <a:off x="189756" y="256165"/>
            <a:ext cx="7175170" cy="535531"/>
          </a:xfr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uk-UA" sz="3200" b="1" dirty="0">
                <a:latin typeface="Century Gothic" panose="020B0502020202020204" pitchFamily="34" charset="0"/>
              </a:rPr>
              <a:t>Переваги Інтернету речей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0095" y="1002992"/>
            <a:ext cx="7632847" cy="5632311"/>
          </a:xfrm>
          <a:prstGeom prst="rect">
            <a:avLst/>
          </a:prstGeom>
          <a:solidFill>
            <a:srgbClr val="093C8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>
                <a:latin typeface="Century Gothic" panose="020B0502020202020204" pitchFamily="34" charset="0"/>
              </a:rPr>
              <a:t>оптимізація використання ресурсів і робочого процесу;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>
                <a:latin typeface="Century Gothic" panose="020B0502020202020204" pitchFamily="34" charset="0"/>
              </a:rPr>
              <a:t> збільшення продуктивності і безпеки виробничих процесів;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>
                <a:latin typeface="Century Gothic" panose="020B0502020202020204" pitchFamily="34" charset="0"/>
              </a:rPr>
              <a:t> більш легке прийняття рішень на підставі повного аналізу даних з використанням датчиків;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>
                <a:latin typeface="Century Gothic" panose="020B0502020202020204" pitchFamily="34" charset="0"/>
              </a:rPr>
              <a:t>зниження витрат і збільшення доходів шляхом застосування нових функцій і можливостей;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>
                <a:latin typeface="Century Gothic" panose="020B0502020202020204" pitchFamily="34" charset="0"/>
              </a:rPr>
              <a:t>відстеження поведінки споживача в режимі реального часу для маркетингу;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>
                <a:latin typeface="Century Gothic" panose="020B0502020202020204" pitchFamily="34" charset="0"/>
              </a:rPr>
              <a:t>підвищена обізнаність про стан навколишнього середовища або певну ситуацію. Миттєвий контроль та реагування в складних автономних системах.</a:t>
            </a:r>
            <a:endParaRPr lang="uk-UA" sz="2400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48" name="Picture 4" descr="Результат пошуку зображень за запитом &quot;інтернет рече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36" y="2061725"/>
            <a:ext cx="2409057" cy="240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6849814" y="29327"/>
            <a:ext cx="10253494" cy="1049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Цікаво </a:t>
            </a:r>
            <a:r>
              <a:rPr lang="uk-UA" sz="48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uk-UA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28" y="4064712"/>
            <a:ext cx="6453977" cy="2271458"/>
          </a:xfrm>
          <a:solidFill>
            <a:srgbClr val="093C8A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uk-UA" sz="2500" dirty="0">
                <a:latin typeface="Century Gothic" panose="020B0502020202020204" pitchFamily="34" charset="0"/>
              </a:rPr>
              <a:t>Пращуром сучасного Інтернету речей вважається  тостер, який розроблено американцем Джоном </a:t>
            </a:r>
            <a:r>
              <a:rPr lang="uk-UA" sz="2500" dirty="0" err="1">
                <a:latin typeface="Century Gothic" panose="020B0502020202020204" pitchFamily="34" charset="0"/>
              </a:rPr>
              <a:t>Ромкі</a:t>
            </a:r>
            <a:r>
              <a:rPr lang="uk-UA" sz="2500" dirty="0">
                <a:latin typeface="Century Gothic" panose="020B0502020202020204" pitchFamily="34" charset="0"/>
              </a:rPr>
              <a:t>. Під’єднавши кухонного помічника до мережі в 1990 році, інженер зумів увімкнути й вимкнути його віддалено.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96471" y="4621089"/>
            <a:ext cx="4166493" cy="1715081"/>
          </a:xfrm>
          <a:solidFill>
            <a:srgbClr val="7030A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uk-UA" sz="2500" dirty="0">
                <a:solidFill>
                  <a:schemeClr val="lt1"/>
                </a:solidFill>
                <a:latin typeface="Century Gothic" panose="020B0502020202020204" pitchFamily="34" charset="0"/>
              </a:rPr>
              <a:t>Сучасний тостер з </a:t>
            </a:r>
            <a:r>
              <a:rPr lang="uk-UA" sz="2500" dirty="0" err="1">
                <a:solidFill>
                  <a:schemeClr val="lt1"/>
                </a:solidFill>
                <a:latin typeface="Century Gothic" panose="020B0502020202020204" pitchFamily="34" charset="0"/>
              </a:rPr>
              <a:t>інтернет-плеєром</a:t>
            </a:r>
            <a:r>
              <a:rPr lang="uk-UA" sz="2500" dirty="0">
                <a:solidFill>
                  <a:schemeClr val="lt1"/>
                </a:solidFill>
                <a:latin typeface="Century Gothic" panose="020B0502020202020204" pitchFamily="34" charset="0"/>
              </a:rPr>
              <a:t>, та 7-дйюмовим сенсорним екраном</a:t>
            </a:r>
            <a:endParaRPr lang="ru-RU" sz="2500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430" y="1403740"/>
            <a:ext cx="3672408" cy="2989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 descr="Результат пошуку зображень за запитом &quot;John Romkey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97" y="425397"/>
            <a:ext cx="3360630" cy="3360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229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1945548" y="-176040"/>
            <a:ext cx="9937104" cy="12891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Аналізуємо. Обговорюємо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440" y="4314203"/>
            <a:ext cx="10697453" cy="15021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uk-UA" sz="2800" dirty="0">
                <a:latin typeface="Century Gothic" panose="020B0502020202020204" pitchFamily="34" charset="0"/>
              </a:rPr>
            </a:br>
            <a:br>
              <a:rPr lang="uk-UA" sz="2800" dirty="0">
                <a:latin typeface="Century Gothic" panose="020B0502020202020204" pitchFamily="34" charset="0"/>
              </a:rPr>
            </a:br>
            <a:br>
              <a:rPr lang="uk-UA" sz="2800" dirty="0">
                <a:latin typeface="Century Gothic" panose="020B0502020202020204" pitchFamily="34" charset="0"/>
              </a:rPr>
            </a:br>
            <a:br>
              <a:rPr lang="uk-UA" sz="2800" dirty="0">
                <a:latin typeface="Century Gothic" panose="020B0502020202020204" pitchFamily="34" charset="0"/>
              </a:rPr>
            </a:br>
            <a:r>
              <a:rPr lang="uk-UA" sz="2800" b="1" i="1" dirty="0">
                <a:latin typeface="Century Gothic" panose="020B0502020202020204" pitchFamily="34" charset="0"/>
              </a:rPr>
              <a:t>Завдання:</a:t>
            </a:r>
            <a:br>
              <a:rPr lang="uk-UA" sz="2800" dirty="0">
                <a:latin typeface="Century Gothic" panose="020B0502020202020204" pitchFamily="34" charset="0"/>
              </a:rPr>
            </a:br>
            <a:r>
              <a:rPr lang="uk-UA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Перегляньте запропонований мультиплікаційний фільм за оповіданням Рея Бредбері «Прийде лагідний дощ» з циклу «Марсіанські хроніки». </a:t>
            </a:r>
            <a:br>
              <a:rPr lang="uk-UA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</a:br>
            <a:r>
              <a:rPr lang="uk-UA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Які технології ви впізнали? Назвіть їх.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429474" y="5909449"/>
            <a:ext cx="8026872" cy="65275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55000" lnSpcReduction="20000"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Кадр з </a:t>
            </a:r>
            <a:r>
              <a:rPr lang="ru-RU" sz="2000" dirty="0" err="1">
                <a:latin typeface="Century Gothic" panose="020B0502020202020204" pitchFamily="34" charset="0"/>
              </a:rPr>
              <a:t>мультиплікаційного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фільму</a:t>
            </a:r>
            <a:r>
              <a:rPr lang="ru-RU" sz="2000" dirty="0">
                <a:latin typeface="Century Gothic" panose="020B0502020202020204" pitchFamily="34" charset="0"/>
              </a:rPr>
              <a:t> «</a:t>
            </a:r>
            <a:r>
              <a:rPr lang="ru-RU" sz="2000" dirty="0" err="1">
                <a:latin typeface="Century Gothic" panose="020B0502020202020204" pitchFamily="34" charset="0"/>
              </a:rPr>
              <a:t>Прийде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лагідний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дощ</a:t>
            </a:r>
            <a:r>
              <a:rPr lang="ru-RU" sz="2000" dirty="0">
                <a:latin typeface="Century Gothic" panose="020B0502020202020204" pitchFamily="34" charset="0"/>
              </a:rPr>
              <a:t>» 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https://www.youtube.com/watch?v=RcNN5MmmihA</a:t>
            </a:r>
            <a:endParaRPr lang="ru-RU" sz="2000" dirty="0">
              <a:latin typeface="Century Gothic" panose="020B0502020202020204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372" y="1193504"/>
            <a:ext cx="5369077" cy="326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80" y="98659"/>
            <a:ext cx="1364013" cy="149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0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3790156" y="98659"/>
            <a:ext cx="7488832" cy="9805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Smart </a:t>
            </a:r>
            <a:r>
              <a:rPr lang="uk-UA" sz="60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технології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5789" y="5157262"/>
            <a:ext cx="10897228" cy="1446550"/>
          </a:xfrm>
          <a:prstGeom prst="rect">
            <a:avLst/>
          </a:prstGeom>
          <a:solidFill>
            <a:srgbClr val="9900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Century Gothic" panose="020B0502020202020204" pitchFamily="34" charset="0"/>
              </a:rPr>
              <a:t>У 2010 </a:t>
            </a:r>
            <a:r>
              <a:rPr lang="ru-RU" sz="2200" b="1" dirty="0" err="1">
                <a:latin typeface="Century Gothic" panose="020B0502020202020204" pitchFamily="34" charset="0"/>
              </a:rPr>
              <a:t>році</a:t>
            </a:r>
            <a:r>
              <a:rPr lang="ru-RU" sz="2200" b="1" dirty="0">
                <a:latin typeface="Century Gothic" panose="020B0502020202020204" pitchFamily="34" charset="0"/>
              </a:rPr>
              <a:t> в </a:t>
            </a:r>
            <a:r>
              <a:rPr lang="ru-RU" sz="2200" b="1" dirty="0" err="1">
                <a:latin typeface="Century Gothic" panose="020B0502020202020204" pitchFamily="34" charset="0"/>
              </a:rPr>
              <a:t>Сеулі</a:t>
            </a:r>
            <a:r>
              <a:rPr lang="ru-RU" sz="2200" b="1" dirty="0">
                <a:latin typeface="Century Gothic" panose="020B0502020202020204" pitchFamily="34" charset="0"/>
              </a:rPr>
              <a:t> проходив форум з </a:t>
            </a:r>
            <a:r>
              <a:rPr lang="ru-RU" sz="2200" b="1" dirty="0" err="1">
                <a:latin typeface="Century Gothic" panose="020B0502020202020204" pitchFamily="34" charset="0"/>
              </a:rPr>
              <a:t>інформаційних</a:t>
            </a:r>
            <a:r>
              <a:rPr lang="ru-RU" sz="2200" b="1" dirty="0">
                <a:latin typeface="Century Gothic" panose="020B0502020202020204" pitchFamily="34" charset="0"/>
              </a:rPr>
              <a:t> </a:t>
            </a:r>
            <a:r>
              <a:rPr lang="ru-RU" sz="2200" b="1" dirty="0" err="1">
                <a:latin typeface="Century Gothic" panose="020B0502020202020204" pitchFamily="34" charset="0"/>
              </a:rPr>
              <a:t>технологій</a:t>
            </a:r>
            <a:r>
              <a:rPr lang="ru-RU" sz="2200" b="1" dirty="0">
                <a:latin typeface="Century Gothic" panose="020B0502020202020204" pitchFamily="34" charset="0"/>
              </a:rPr>
              <a:t> «</a:t>
            </a:r>
            <a:r>
              <a:rPr lang="en-US" sz="2200" b="1" dirty="0">
                <a:latin typeface="Century Gothic" panose="020B0502020202020204" pitchFamily="34" charset="0"/>
              </a:rPr>
              <a:t>Smart </a:t>
            </a:r>
            <a:r>
              <a:rPr lang="ru-RU" sz="2200" b="1" dirty="0">
                <a:latin typeface="Century Gothic" panose="020B0502020202020204" pitchFamily="34" charset="0"/>
              </a:rPr>
              <a:t>і </a:t>
            </a:r>
            <a:r>
              <a:rPr lang="ru-RU" sz="2200" b="1" dirty="0" err="1">
                <a:latin typeface="Century Gothic" panose="020B0502020202020204" pitchFamily="34" charset="0"/>
              </a:rPr>
              <a:t>стале</a:t>
            </a:r>
            <a:r>
              <a:rPr lang="ru-RU" sz="2200" b="1" dirty="0">
                <a:latin typeface="Century Gothic" panose="020B0502020202020204" pitchFamily="34" charset="0"/>
              </a:rPr>
              <a:t> </a:t>
            </a:r>
            <a:r>
              <a:rPr lang="ru-RU" sz="2200" b="1" dirty="0" err="1">
                <a:latin typeface="Century Gothic" panose="020B0502020202020204" pitchFamily="34" charset="0"/>
              </a:rPr>
              <a:t>зростання</a:t>
            </a:r>
            <a:r>
              <a:rPr lang="ru-RU" sz="2200" b="1" dirty="0">
                <a:latin typeface="Century Gothic" panose="020B0502020202020204" pitchFamily="34" charset="0"/>
              </a:rPr>
              <a:t>», де </a:t>
            </a:r>
            <a:r>
              <a:rPr lang="ru-RU" sz="2200" b="1" dirty="0" err="1">
                <a:latin typeface="Century Gothic" panose="020B0502020202020204" pitchFamily="34" charset="0"/>
              </a:rPr>
              <a:t>були</a:t>
            </a:r>
            <a:r>
              <a:rPr lang="ru-RU" sz="2200" b="1" dirty="0">
                <a:latin typeface="Century Gothic" panose="020B0502020202020204" pitchFamily="34" charset="0"/>
              </a:rPr>
              <a:t> </a:t>
            </a:r>
            <a:r>
              <a:rPr lang="ru-RU" sz="2200" b="1" dirty="0" err="1">
                <a:latin typeface="Century Gothic" panose="020B0502020202020204" pitchFamily="34" charset="0"/>
              </a:rPr>
              <a:t>озвучені</a:t>
            </a:r>
            <a:r>
              <a:rPr lang="ru-RU" sz="2200" b="1" dirty="0">
                <a:latin typeface="Century Gothic" panose="020B0502020202020204" pitchFamily="34" charset="0"/>
              </a:rPr>
              <a:t> </a:t>
            </a:r>
            <a:r>
              <a:rPr lang="ru-RU" sz="2200" b="1" dirty="0" err="1">
                <a:latin typeface="Century Gothic" panose="020B0502020202020204" pitchFamily="34" charset="0"/>
              </a:rPr>
              <a:t>стратегії</a:t>
            </a:r>
            <a:r>
              <a:rPr lang="ru-RU" sz="2200" b="1" dirty="0">
                <a:latin typeface="Century Gothic" panose="020B0502020202020204" pitchFamily="34" charset="0"/>
              </a:rPr>
              <a:t> </a:t>
            </a:r>
            <a:r>
              <a:rPr lang="ru-RU" sz="2200" b="1" dirty="0" err="1">
                <a:latin typeface="Century Gothic" panose="020B0502020202020204" pitchFamily="34" charset="0"/>
              </a:rPr>
              <a:t>розвитку</a:t>
            </a:r>
            <a:r>
              <a:rPr lang="ru-RU" sz="2200" b="1" dirty="0">
                <a:latin typeface="Century Gothic" panose="020B0502020202020204" pitchFamily="34" charset="0"/>
              </a:rPr>
              <a:t> </a:t>
            </a:r>
            <a:r>
              <a:rPr lang="ru-RU" sz="2200" b="1" dirty="0" err="1">
                <a:latin typeface="Century Gothic" panose="020B0502020202020204" pitchFamily="34" charset="0"/>
              </a:rPr>
              <a:t>окремих</a:t>
            </a:r>
            <a:r>
              <a:rPr lang="ru-RU" sz="2200" b="1" dirty="0">
                <a:latin typeface="Century Gothic" panose="020B0502020202020204" pitchFamily="34" charset="0"/>
              </a:rPr>
              <a:t> </a:t>
            </a:r>
            <a:r>
              <a:rPr lang="ru-RU" sz="2200" b="1" dirty="0" err="1">
                <a:latin typeface="Century Gothic" panose="020B0502020202020204" pitchFamily="34" charset="0"/>
              </a:rPr>
              <a:t>країн</a:t>
            </a:r>
            <a:r>
              <a:rPr lang="ru-RU" sz="2200" b="1" dirty="0">
                <a:latin typeface="Century Gothic" panose="020B0502020202020204" pitchFamily="34" charset="0"/>
              </a:rPr>
              <a:t> (</a:t>
            </a:r>
            <a:r>
              <a:rPr lang="ru-RU" sz="2200" b="1" dirty="0" err="1">
                <a:latin typeface="Century Gothic" panose="020B0502020202020204" pitchFamily="34" charset="0"/>
              </a:rPr>
              <a:t>Німеччини</a:t>
            </a:r>
            <a:r>
              <a:rPr lang="ru-RU" sz="2200" b="1" dirty="0">
                <a:latin typeface="Century Gothic" panose="020B0502020202020204" pitchFamily="34" charset="0"/>
              </a:rPr>
              <a:t>, </a:t>
            </a:r>
            <a:r>
              <a:rPr lang="ru-RU" sz="2200" b="1" dirty="0" err="1">
                <a:latin typeface="Century Gothic" panose="020B0502020202020204" pitchFamily="34" charset="0"/>
              </a:rPr>
              <a:t>Південної</a:t>
            </a:r>
            <a:r>
              <a:rPr lang="ru-RU" sz="2200" b="1" dirty="0">
                <a:latin typeface="Century Gothic" panose="020B0502020202020204" pitchFamily="34" charset="0"/>
              </a:rPr>
              <a:t> </a:t>
            </a:r>
            <a:r>
              <a:rPr lang="ru-RU" sz="2200" b="1" dirty="0" err="1">
                <a:latin typeface="Century Gothic" panose="020B0502020202020204" pitchFamily="34" charset="0"/>
              </a:rPr>
              <a:t>Кореї</a:t>
            </a:r>
            <a:r>
              <a:rPr lang="ru-RU" sz="2200" b="1" dirty="0">
                <a:latin typeface="Century Gothic" panose="020B0502020202020204" pitchFamily="34" charset="0"/>
              </a:rPr>
              <a:t> та </a:t>
            </a:r>
            <a:r>
              <a:rPr lang="ru-RU" sz="2200" b="1" dirty="0" err="1">
                <a:latin typeface="Century Gothic" panose="020B0502020202020204" pitchFamily="34" charset="0"/>
              </a:rPr>
              <a:t>ін</a:t>
            </a:r>
            <a:r>
              <a:rPr lang="ru-RU" sz="2200" b="1" dirty="0">
                <a:latin typeface="Century Gothic" panose="020B0502020202020204" pitchFamily="34" charset="0"/>
              </a:rPr>
              <a:t>.), </a:t>
            </a:r>
            <a:r>
              <a:rPr lang="ru-RU" sz="2200" b="1" dirty="0" err="1">
                <a:latin typeface="Century Gothic" panose="020B0502020202020204" pitchFamily="34" charset="0"/>
              </a:rPr>
              <a:t>пов’язані</a:t>
            </a:r>
            <a:r>
              <a:rPr lang="ru-RU" sz="2200" b="1" dirty="0">
                <a:latin typeface="Century Gothic" panose="020B0502020202020204" pitchFamily="34" charset="0"/>
              </a:rPr>
              <a:t> </a:t>
            </a:r>
            <a:r>
              <a:rPr lang="ru-RU" sz="2200" b="1" dirty="0" err="1">
                <a:latin typeface="Century Gothic" panose="020B0502020202020204" pitchFamily="34" charset="0"/>
              </a:rPr>
              <a:t>зі</a:t>
            </a:r>
            <a:r>
              <a:rPr lang="ru-RU" sz="2200" b="1" dirty="0">
                <a:latin typeface="Century Gothic" panose="020B0502020202020204" pitchFamily="34" charset="0"/>
              </a:rPr>
              <a:t> </a:t>
            </a:r>
            <a:r>
              <a:rPr lang="en-US" sz="2200" b="1" dirty="0">
                <a:latin typeface="Century Gothic" panose="020B0502020202020204" pitchFamily="34" charset="0"/>
              </a:rPr>
              <a:t>Smart-</a:t>
            </a:r>
            <a:r>
              <a:rPr lang="ru-RU" sz="2200" b="1" dirty="0" err="1">
                <a:latin typeface="Century Gothic" panose="020B0502020202020204" pitchFamily="34" charset="0"/>
              </a:rPr>
              <a:t>технологіями</a:t>
            </a:r>
            <a:r>
              <a:rPr lang="ru-RU" sz="2200" b="1" dirty="0">
                <a:latin typeface="Century Gothic" panose="020B0502020202020204" pitchFamily="34" charset="0"/>
              </a:rPr>
              <a:t>, </a:t>
            </a:r>
            <a:r>
              <a:rPr lang="ru-RU" sz="2200" b="1" dirty="0" err="1">
                <a:latin typeface="Century Gothic" panose="020B0502020202020204" pitchFamily="34" charset="0"/>
              </a:rPr>
              <a:t>або</a:t>
            </a:r>
            <a:r>
              <a:rPr lang="ru-RU" sz="2200" b="1" dirty="0">
                <a:latin typeface="Century Gothic" panose="020B0502020202020204" pitchFamily="34" charset="0"/>
              </a:rPr>
              <a:t> «</a:t>
            </a:r>
            <a:r>
              <a:rPr lang="ru-RU" sz="2200" b="1" dirty="0" err="1">
                <a:latin typeface="Century Gothic" panose="020B0502020202020204" pitchFamily="34" charset="0"/>
              </a:rPr>
              <a:t>розумними</a:t>
            </a:r>
            <a:r>
              <a:rPr lang="ru-RU" sz="2200" b="1" dirty="0">
                <a:latin typeface="Century Gothic" panose="020B0502020202020204" pitchFamily="34" charset="0"/>
              </a:rPr>
              <a:t>»  </a:t>
            </a:r>
            <a:r>
              <a:rPr lang="ru-RU" sz="2200" b="1" dirty="0" err="1">
                <a:latin typeface="Century Gothic" panose="020B0502020202020204" pitchFamily="34" charset="0"/>
              </a:rPr>
              <a:t>технологіями</a:t>
            </a:r>
            <a:r>
              <a:rPr lang="ru-RU" sz="22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8" name="Содержимое 2"/>
          <p:cNvSpPr>
            <a:spLocks noGrp="1"/>
          </p:cNvSpPr>
          <p:nvPr>
            <p:ph sz="half" idx="1"/>
          </p:nvPr>
        </p:nvSpPr>
        <p:spPr>
          <a:xfrm>
            <a:off x="2205980" y="1332327"/>
            <a:ext cx="8471314" cy="1421928"/>
          </a:xfr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uk-UA" sz="2400" b="1" dirty="0">
                <a:latin typeface="Century Gothic" panose="020B0502020202020204" pitchFamily="34" charset="0"/>
              </a:rPr>
              <a:t>Накопичення суспільством технологій роботи з інформацією в  перспективі зумовить появу нової якості, яку нині називають </a:t>
            </a:r>
            <a:r>
              <a:rPr lang="en-US" sz="2400" b="1" dirty="0">
                <a:latin typeface="Century Gothic" panose="020B0502020202020204" pitchFamily="34" charset="0"/>
              </a:rPr>
              <a:t>Smart-</a:t>
            </a:r>
            <a:r>
              <a:rPr lang="uk-UA" sz="2400" b="1" dirty="0">
                <a:latin typeface="Century Gothic" panose="020B0502020202020204" pitchFamily="34" charset="0"/>
              </a:rPr>
              <a:t>суспільство, де технології  базуються на  взаємодії та  знаннях.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85900" y="3049423"/>
            <a:ext cx="9381145" cy="193899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Century Gothic" panose="020B0502020202020204" pitchFamily="34" charset="0"/>
              </a:rPr>
              <a:t>Smart-</a:t>
            </a:r>
            <a:r>
              <a:rPr lang="uk-UA" sz="2400" b="1" dirty="0">
                <a:latin typeface="Century Gothic" panose="020B0502020202020204" pitchFamily="34" charset="0"/>
              </a:rPr>
              <a:t>економіка — це енергозберігаючі, чисті, «зелені» (біологічні) технології., які надають можливість зберегти природне середовище проживання людини, і більш раціонально та ефективно використовувати існуючі ресурси.</a:t>
            </a:r>
            <a:endParaRPr lang="uk-UA" sz="2400" b="1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28"/>
            <a:ext cx="4185914" cy="99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992169" y="-56402"/>
            <a:ext cx="10253494" cy="1049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Цікаво </a:t>
            </a:r>
            <a:r>
              <a:rPr lang="uk-UA" sz="48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uk-UA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910555"/>
              </p:ext>
            </p:extLst>
          </p:nvPr>
        </p:nvGraphicFramePr>
        <p:xfrm>
          <a:off x="1176043" y="1439609"/>
          <a:ext cx="9577064" cy="476737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27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4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4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9237">
                <a:tc>
                  <a:txBody>
                    <a:bodyPr/>
                    <a:lstStyle/>
                    <a:p>
                      <a:r>
                        <a:rPr lang="en-US" sz="4800" b="1">
                          <a:solidFill>
                            <a:srgbClr val="9D3342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endParaRPr lang="ru-RU" sz="4800" b="1" dirty="0">
                        <a:solidFill>
                          <a:srgbClr val="9D334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i="1" dirty="0">
                          <a:solidFill>
                            <a:srgbClr val="144B33"/>
                          </a:solidFill>
                          <a:latin typeface="Century Gothic" panose="020B0502020202020204" pitchFamily="34" charset="0"/>
                        </a:rPr>
                        <a:t>specific</a:t>
                      </a:r>
                      <a:endParaRPr lang="ru-RU" sz="4000" b="1" dirty="0">
                        <a:solidFill>
                          <a:srgbClr val="144B3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000" b="1" baseline="0" dirty="0">
                          <a:solidFill>
                            <a:srgbClr val="093C8A"/>
                          </a:solidFill>
                          <a:latin typeface="Century Gothic" panose="020B0502020202020204" pitchFamily="34" charset="0"/>
                        </a:rPr>
                        <a:t>Вимірюваність</a:t>
                      </a:r>
                      <a:endParaRPr lang="ru-RU" sz="4000" b="1" dirty="0">
                        <a:solidFill>
                          <a:srgbClr val="093C8A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9237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9D3342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endParaRPr lang="ru-RU" sz="4800" b="1" dirty="0">
                        <a:solidFill>
                          <a:srgbClr val="9D334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i="1" dirty="0">
                          <a:solidFill>
                            <a:srgbClr val="144B33"/>
                          </a:solidFill>
                          <a:latin typeface="Century Gothic" panose="020B0502020202020204" pitchFamily="34" charset="0"/>
                        </a:rPr>
                        <a:t>measurable</a:t>
                      </a:r>
                      <a:endParaRPr lang="ru-RU" sz="4000" b="1" dirty="0">
                        <a:solidFill>
                          <a:srgbClr val="144B3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000" b="1" dirty="0">
                          <a:solidFill>
                            <a:srgbClr val="093C8A"/>
                          </a:solidFill>
                          <a:latin typeface="Century Gothic" panose="020B0502020202020204" pitchFamily="34" charset="0"/>
                        </a:rPr>
                        <a:t>Досяжність</a:t>
                      </a:r>
                      <a:endParaRPr lang="ru-RU" sz="4000" b="1" dirty="0">
                        <a:solidFill>
                          <a:srgbClr val="093C8A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9237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9D3342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endParaRPr lang="ru-RU" sz="4800" b="1" dirty="0">
                        <a:solidFill>
                          <a:srgbClr val="9D334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i="1" dirty="0">
                          <a:solidFill>
                            <a:srgbClr val="144B33"/>
                          </a:solidFill>
                          <a:latin typeface="Century Gothic" panose="020B0502020202020204" pitchFamily="34" charset="0"/>
                        </a:rPr>
                        <a:t>attainable</a:t>
                      </a:r>
                      <a:endParaRPr lang="ru-RU" sz="4000" b="1" dirty="0">
                        <a:solidFill>
                          <a:srgbClr val="144B3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000" b="1" dirty="0">
                          <a:solidFill>
                            <a:srgbClr val="093C8A"/>
                          </a:solidFill>
                          <a:latin typeface="Century Gothic" panose="020B0502020202020204" pitchFamily="34" charset="0"/>
                        </a:rPr>
                        <a:t>Доцільність</a:t>
                      </a:r>
                      <a:endParaRPr lang="ru-RU" sz="4000" b="1" dirty="0">
                        <a:solidFill>
                          <a:srgbClr val="093C8A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9237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9D3342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endParaRPr lang="ru-RU" sz="4800" b="1" dirty="0">
                        <a:solidFill>
                          <a:srgbClr val="9D334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i="1" dirty="0">
                          <a:solidFill>
                            <a:srgbClr val="144B33"/>
                          </a:solidFill>
                          <a:latin typeface="Century Gothic" panose="020B0502020202020204" pitchFamily="34" charset="0"/>
                        </a:rPr>
                        <a:t>relevant</a:t>
                      </a:r>
                      <a:endParaRPr lang="ru-RU" sz="4000" b="1" dirty="0">
                        <a:solidFill>
                          <a:srgbClr val="144B3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u="none" dirty="0">
                          <a:solidFill>
                            <a:srgbClr val="093C8A"/>
                          </a:solidFill>
                          <a:latin typeface="Century Gothic" panose="020B0502020202020204" pitchFamily="34" charset="0"/>
                        </a:rPr>
                        <a:t>Конкретність</a:t>
                      </a:r>
                      <a:endParaRPr lang="ru-RU" sz="4000" b="1" dirty="0">
                        <a:solidFill>
                          <a:srgbClr val="093C8A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5530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9D3342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endParaRPr lang="ru-RU" sz="4800" b="1" dirty="0">
                        <a:solidFill>
                          <a:srgbClr val="9D334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i="1" dirty="0">
                          <a:solidFill>
                            <a:srgbClr val="144B33"/>
                          </a:solidFill>
                          <a:latin typeface="Century Gothic" panose="020B0502020202020204" pitchFamily="34" charset="0"/>
                        </a:rPr>
                        <a:t>time-bound</a:t>
                      </a:r>
                      <a:endParaRPr lang="ru-RU" sz="4000" b="1" dirty="0">
                        <a:solidFill>
                          <a:srgbClr val="144B33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000" b="1" dirty="0">
                          <a:solidFill>
                            <a:srgbClr val="093C8A"/>
                          </a:solidFill>
                          <a:latin typeface="Century Gothic" panose="020B0502020202020204" pitchFamily="34" charset="0"/>
                        </a:rPr>
                        <a:t>Обмеженість у часі</a:t>
                      </a:r>
                      <a:endParaRPr lang="ru-RU" sz="4000" b="1" dirty="0">
                        <a:solidFill>
                          <a:srgbClr val="093C8A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33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050" name="Picture 2" descr="Результат пошуку зображень за запитом &quot;Smart і стале зростання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6" y="1204793"/>
            <a:ext cx="9671677" cy="492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2"/>
          <p:cNvSpPr txBox="1">
            <a:spLocks/>
          </p:cNvSpPr>
          <p:nvPr/>
        </p:nvSpPr>
        <p:spPr>
          <a:xfrm>
            <a:off x="111135" y="40602"/>
            <a:ext cx="10369152" cy="1049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Smart </a:t>
            </a:r>
            <a:r>
              <a:rPr lang="uk-UA" sz="60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місто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7"/>
          <a:stretch/>
        </p:blipFill>
        <p:spPr bwMode="auto">
          <a:xfrm>
            <a:off x="730761" y="1090468"/>
            <a:ext cx="10029825" cy="553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27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2422004" y="-56402"/>
            <a:ext cx="6264696" cy="1049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Повторюємо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1278988" y="-27432"/>
            <a:ext cx="576064" cy="6886243"/>
            <a:chOff x="11278988" y="-27432"/>
            <a:chExt cx="576064" cy="6886243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11278988" y="-27432"/>
              <a:ext cx="576064" cy="2060848"/>
            </a:xfrm>
            <a:prstGeom prst="rect">
              <a:avLst/>
            </a:prstGeom>
            <a:solidFill>
              <a:srgbClr val="164F84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1278988" y="1079193"/>
              <a:ext cx="576064" cy="5779618"/>
              <a:chOff x="189756" y="1106625"/>
              <a:chExt cx="576064" cy="5779618"/>
            </a:xfr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189756" y="1106625"/>
                <a:ext cx="576064" cy="594183"/>
              </a:xfrm>
              <a:prstGeom prst="rect">
                <a:avLst/>
              </a:prstGeom>
              <a:solidFill>
                <a:srgbClr val="169ECE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189756" y="2058026"/>
                <a:ext cx="576064" cy="2060848"/>
              </a:xfrm>
              <a:prstGeom prst="rect">
                <a:avLst/>
              </a:prstGeom>
              <a:solidFill>
                <a:srgbClr val="6690B1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189756" y="2665589"/>
                <a:ext cx="576064" cy="331363"/>
              </a:xfrm>
              <a:prstGeom prst="rect">
                <a:avLst/>
              </a:prstGeom>
              <a:solidFill>
                <a:srgbClr val="9C1A1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189756" y="3696013"/>
                <a:ext cx="576064" cy="2060848"/>
              </a:xfrm>
              <a:prstGeom prst="rect">
                <a:avLst/>
              </a:prstGeom>
              <a:solidFill>
                <a:srgbClr val="173355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189756" y="4092145"/>
                <a:ext cx="576064" cy="383947"/>
              </a:xfrm>
              <a:prstGeom prst="rect">
                <a:avLst/>
              </a:prstGeom>
              <a:solidFill>
                <a:srgbClr val="0042AE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189756" y="4825395"/>
                <a:ext cx="576064" cy="2060848"/>
              </a:xfrm>
              <a:prstGeom prst="rect">
                <a:avLst/>
              </a:prstGeom>
              <a:solidFill>
                <a:srgbClr val="2393E7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189756" y="5360016"/>
                <a:ext cx="576064" cy="1095906"/>
              </a:xfrm>
              <a:prstGeom prst="rect">
                <a:avLst/>
              </a:prstGeom>
              <a:solidFill>
                <a:srgbClr val="093C8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</p:grp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194" name="Picture 2" descr="Ð ÐµÐ·ÑÐ»ÑÑÐ°Ñ Ð¿Ð¾ÑÑÐºÑ Ð·Ð¾Ð±ÑÐ°Ð¶ÐµÐ½Ñ Ð·Ð° Ð·Ð°Ð¿Ð¸ÑÐ¾Ð¼ &quot;Ð¿Ð¸ÑÐ°Ð½Ð½Ñ ÐºÐ»Ð¸Ð¿Ð°ÑÑ&quot;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08" y="4997826"/>
            <a:ext cx="1661122" cy="166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67932" y="1362266"/>
            <a:ext cx="10372839" cy="3108543"/>
          </a:xfrm>
          <a:prstGeom prst="rect">
            <a:avLst/>
          </a:prstGeom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+mj-lt"/>
              <a:buAutoNum type="arabicPeriod"/>
            </a:pPr>
            <a: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Які  </a:t>
            </a:r>
            <a:r>
              <a:rPr lang="uk-UA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онлайн-інструменти</a:t>
            </a:r>
            <a: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планування діяльності ви знаєте?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Назвіть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переваги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використання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онлайн-органайзеров</a:t>
            </a:r>
            <a: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Які </a:t>
            </a:r>
            <a:r>
              <a:rPr lang="uk-UA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комп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uk-UA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ютерно-орієнтовані</a:t>
            </a:r>
            <a: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засоби навчання використовуються у вашій школі?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Наведіть приклади використання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Google-</a:t>
            </a:r>
            <a:r>
              <a:rPr lang="ru-RU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календаря.</a:t>
            </a:r>
            <a:endParaRPr lang="uk-UA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3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111135" y="40602"/>
            <a:ext cx="10369152" cy="6966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sz="48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4462" y="319058"/>
            <a:ext cx="105851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Smart-автомобіль</a:t>
            </a:r>
            <a:r>
              <a:rPr lang="uk-UA" sz="2000" b="1" dirty="0">
                <a:latin typeface="Century Gothic" panose="020B0502020202020204" pitchFamily="34" charset="0"/>
              </a:rPr>
              <a:t> самостійно </a:t>
            </a:r>
            <a:r>
              <a:rPr lang="uk-UA" sz="2000" b="1" dirty="0" err="1">
                <a:latin typeface="Century Gothic" panose="020B0502020202020204" pitchFamily="34" charset="0"/>
              </a:rPr>
              <a:t>паркується</a:t>
            </a:r>
            <a:r>
              <a:rPr lang="uk-UA" sz="2000" b="1" dirty="0">
                <a:latin typeface="Century Gothic" panose="020B0502020202020204" pitchFamily="34" charset="0"/>
              </a:rPr>
              <a:t> і сигналізує про наявність перешкод у «сліпий» зоні водія.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Smart-телевізор</a:t>
            </a:r>
            <a:r>
              <a:rPr lang="uk-UA" sz="2000" b="1" dirty="0">
                <a:latin typeface="Century Gothic" panose="020B0502020202020204" pitchFamily="34" charset="0"/>
              </a:rPr>
              <a:t>, окрім спостереження за змінами у світі, дозволяє активно контактувати з віртуальним простором за допомогою Інтернету.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400" b="1" dirty="0">
                <a:solidFill>
                  <a:srgbClr val="144B33"/>
                </a:solidFill>
                <a:latin typeface="Century Gothic" panose="020B0502020202020204" pitchFamily="34" charset="0"/>
              </a:rPr>
              <a:t>Smart-ліки </a:t>
            </a:r>
            <a:r>
              <a:rPr lang="uk-UA" sz="2000" b="1" dirty="0">
                <a:latin typeface="Century Gothic" panose="020B0502020202020204" pitchFamily="34" charset="0"/>
              </a:rPr>
              <a:t>на хімічному рівні фактично самі встановлюють причину захворювань.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400" b="1" dirty="0">
                <a:solidFill>
                  <a:srgbClr val="093C8A"/>
                </a:solidFill>
                <a:latin typeface="Century Gothic" panose="020B0502020202020204" pitchFamily="34" charset="0"/>
              </a:rPr>
              <a:t>Smart-будинки </a:t>
            </a:r>
            <a:r>
              <a:rPr lang="uk-UA" sz="2000" b="1" dirty="0">
                <a:latin typeface="Century Gothic" panose="020B0502020202020204" pitchFamily="34" charset="0"/>
              </a:rPr>
              <a:t>не тільки регулюють процеси життєзабезпечення, які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b="1" dirty="0">
                <a:latin typeface="Century Gothic" panose="020B0502020202020204" pitchFamily="34" charset="0"/>
              </a:rPr>
              <a:t>відбуваються всередині них, а й обмінюються інформацією зі своїми господарями.</a:t>
            </a:r>
          </a:p>
        </p:txBody>
      </p:sp>
      <p:sp>
        <p:nvSpPr>
          <p:cNvPr id="2" name="AutoShape 2" descr="Результат пошуку зображень за запитом &quot;Smart і стале зростання&quot;"/>
          <p:cNvSpPr>
            <a:spLocks noChangeAspect="1" noChangeArrowheads="1"/>
          </p:cNvSpPr>
          <p:nvPr/>
        </p:nvSpPr>
        <p:spPr bwMode="auto">
          <a:xfrm>
            <a:off x="155575" y="-1219200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16" y="3427601"/>
            <a:ext cx="5256584" cy="309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67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111134" y="40601"/>
            <a:ext cx="11095845" cy="1531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Технології колективного інтелекту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8927" y="5160034"/>
            <a:ext cx="10268367" cy="830997"/>
          </a:xfrm>
          <a:prstGeom prst="rect">
            <a:avLst/>
          </a:prstGeom>
          <a:solidFill>
            <a:srgbClr val="9900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latin typeface="Century Gothic" panose="020B0502020202020204" pitchFamily="34" charset="0"/>
              </a:rPr>
              <a:t>Властивість</a:t>
            </a:r>
            <a:r>
              <a:rPr lang="ru-RU" sz="2400" b="1" dirty="0">
                <a:latin typeface="Century Gothic" panose="020B0502020202020204" pitchFamily="34" charset="0"/>
              </a:rPr>
              <a:t>, яка </a:t>
            </a:r>
            <a:r>
              <a:rPr lang="ru-RU" sz="2400" b="1" dirty="0" err="1">
                <a:latin typeface="Century Gothic" panose="020B0502020202020204" pitchFamily="34" charset="0"/>
              </a:rPr>
              <a:t>виника</a:t>
            </a:r>
            <a:r>
              <a:rPr lang="uk-UA" sz="2400" b="1" dirty="0">
                <a:latin typeface="Century Gothic" panose="020B0502020202020204" pitchFamily="34" charset="0"/>
              </a:rPr>
              <a:t>є </a:t>
            </a:r>
            <a:r>
              <a:rPr lang="ru-RU" sz="2400" b="1" dirty="0">
                <a:latin typeface="Century Gothic" panose="020B0502020202020204" pitchFamily="34" charset="0"/>
              </a:rPr>
              <a:t>у </a:t>
            </a:r>
            <a:r>
              <a:rPr lang="ru-RU" sz="2400" b="1" dirty="0" err="1">
                <a:latin typeface="Century Gothic" panose="020B0502020202020204" pitchFamily="34" charset="0"/>
              </a:rPr>
              <a:t>результаті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взаємодії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між</a:t>
            </a:r>
            <a:r>
              <a:rPr lang="ru-RU" sz="2400" b="1" dirty="0">
                <a:latin typeface="Century Gothic" panose="020B0502020202020204" pitchFamily="34" charset="0"/>
              </a:rPr>
              <a:t> людьми і методами </a:t>
            </a:r>
            <a:r>
              <a:rPr lang="ru-RU" sz="2400" b="1" dirty="0" err="1">
                <a:latin typeface="Century Gothic" panose="020B0502020202020204" pitchFamily="34" charset="0"/>
              </a:rPr>
              <a:t>обробки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інформації</a:t>
            </a:r>
            <a:r>
              <a:rPr lang="ru-RU" sz="2400" b="1" dirty="0">
                <a:latin typeface="Century Gothic" panose="020B0502020202020204" pitchFamily="34" charset="0"/>
              </a:rPr>
              <a:t>.</a:t>
            </a:r>
            <a:endParaRPr lang="uk-UA" dirty="0"/>
          </a:p>
        </p:txBody>
      </p:sp>
      <p:sp>
        <p:nvSpPr>
          <p:cNvPr id="38" name="Содержимое 2"/>
          <p:cNvSpPr>
            <a:spLocks noGrp="1"/>
          </p:cNvSpPr>
          <p:nvPr>
            <p:ph sz="half" idx="1"/>
          </p:nvPr>
        </p:nvSpPr>
        <p:spPr>
          <a:xfrm>
            <a:off x="3489497" y="1818228"/>
            <a:ext cx="7175170" cy="1089529"/>
          </a:xfr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2400" b="1" dirty="0" err="1">
                <a:latin typeface="Century Gothic" panose="020B0502020202020204" pitchFamily="34" charset="0"/>
              </a:rPr>
              <a:t>Здатність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групи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знаходити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розв’язання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завдань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більш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ефективно</a:t>
            </a:r>
            <a:r>
              <a:rPr lang="ru-RU" sz="2400" b="1" dirty="0">
                <a:latin typeface="Century Gothic" panose="020B0502020202020204" pitchFamily="34" charset="0"/>
              </a:rPr>
              <a:t>, </a:t>
            </a:r>
            <a:r>
              <a:rPr lang="ru-RU" sz="2400" b="1" dirty="0" err="1">
                <a:latin typeface="Century Gothic" panose="020B0502020202020204" pitchFamily="34" charset="0"/>
              </a:rPr>
              <a:t>ніж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найкраще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індивідуальне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рішення</a:t>
            </a:r>
            <a:r>
              <a:rPr lang="ru-RU" sz="2400" b="1" dirty="0">
                <a:latin typeface="Century Gothic" panose="020B0502020202020204" pitchFamily="34" charset="0"/>
              </a:rPr>
              <a:t> в  </a:t>
            </a:r>
            <a:r>
              <a:rPr lang="ru-RU" sz="2400" b="1" dirty="0" err="1">
                <a:latin typeface="Century Gothic" panose="020B0502020202020204" pitchFamily="34" charset="0"/>
              </a:rPr>
              <a:t>цій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групі</a:t>
            </a:r>
            <a:r>
              <a:rPr lang="ru-RU" sz="2400" b="1" dirty="0">
                <a:latin typeface="Century Gothic" panose="020B0502020202020204" pitchFamily="34" charset="0"/>
              </a:rPr>
              <a:t>.</a:t>
            </a:r>
            <a:endParaRPr lang="uk-UA" sz="2400" b="1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93739" y="3795021"/>
            <a:ext cx="7187797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latin typeface="Century Gothic" panose="020B0502020202020204" pitchFamily="34" charset="0"/>
              </a:rPr>
              <a:t>Термін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з'явився</a:t>
            </a:r>
            <a:r>
              <a:rPr lang="ru-RU" sz="2400" b="1" dirty="0">
                <a:latin typeface="Century Gothic" panose="020B0502020202020204" pitchFamily="34" charset="0"/>
              </a:rPr>
              <a:t> у </a:t>
            </a:r>
            <a:r>
              <a:rPr lang="ru-RU" sz="2400" b="1" dirty="0" err="1">
                <a:latin typeface="Century Gothic" panose="020B0502020202020204" pitchFamily="34" charset="0"/>
              </a:rPr>
              <a:t>середині</a:t>
            </a:r>
            <a:r>
              <a:rPr lang="ru-RU" sz="2400" b="1" dirty="0">
                <a:latin typeface="Century Gothic" panose="020B0502020202020204" pitchFamily="34" charset="0"/>
              </a:rPr>
              <a:t> 1980-х </a:t>
            </a:r>
            <a:r>
              <a:rPr lang="ru-RU" sz="2400" b="1" dirty="0" err="1">
                <a:latin typeface="Century Gothic" panose="020B0502020202020204" pitchFamily="34" charset="0"/>
              </a:rPr>
              <a:t>років</a:t>
            </a:r>
            <a:r>
              <a:rPr lang="ru-RU" sz="2400" b="1" dirty="0">
                <a:latin typeface="Century Gothic" panose="020B0502020202020204" pitchFamily="34" charset="0"/>
              </a:rPr>
              <a:t> у </a:t>
            </a:r>
            <a:r>
              <a:rPr lang="ru-RU" sz="2400" b="1" dirty="0" err="1">
                <a:latin typeface="Century Gothic" panose="020B0502020202020204" pitchFamily="34" charset="0"/>
              </a:rPr>
              <a:t>соціології</a:t>
            </a:r>
            <a:r>
              <a:rPr lang="ru-RU" sz="2400" b="1" dirty="0">
                <a:latin typeface="Century Gothic" panose="020B0502020202020204" pitchFamily="34" charset="0"/>
              </a:rPr>
              <a:t> при </a:t>
            </a:r>
            <a:r>
              <a:rPr lang="ru-RU" sz="2400" b="1" dirty="0" err="1">
                <a:latin typeface="Century Gothic" panose="020B0502020202020204" pitchFamily="34" charset="0"/>
              </a:rPr>
              <a:t>вивченні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процесу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колективного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прийняття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рішень</a:t>
            </a:r>
            <a:endParaRPr lang="uk-UA" sz="2400" b="1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88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549796" y="98659"/>
            <a:ext cx="10369152" cy="1049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sz="60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  <a:p>
            <a:pPr algn="ctr"/>
            <a:endParaRPr lang="uk-UA" sz="60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  <a:p>
            <a:pPr algn="ctr"/>
            <a:endParaRPr lang="uk-UA" sz="60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  <a:p>
            <a:pPr algn="ctr"/>
            <a:endParaRPr lang="uk-UA" sz="60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  <a:p>
            <a:pPr algn="ctr"/>
            <a:endParaRPr lang="uk-UA" sz="60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  <a:p>
            <a:pPr algn="ctr"/>
            <a:endParaRPr lang="uk-UA" sz="60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  <a:p>
            <a:pPr algn="ctr"/>
            <a:endParaRPr lang="uk-UA" sz="60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  <a:p>
            <a:pPr algn="ctr"/>
            <a:endParaRPr lang="uk-UA" sz="60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  <a:p>
            <a:pPr algn="ctr"/>
            <a:endParaRPr lang="uk-UA" sz="60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65" y="1020680"/>
            <a:ext cx="11319049" cy="40868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2600" b="1" dirty="0">
                <a:latin typeface="Century Gothic" panose="020B0502020202020204" pitchFamily="34" charset="0"/>
              </a:rPr>
              <a:t>вікі-проекти зі спільного накопичення, удосконалення </a:t>
            </a:r>
            <a:br>
              <a:rPr lang="uk-UA" sz="2600" b="1" dirty="0">
                <a:latin typeface="Century Gothic" panose="020B0502020202020204" pitchFamily="34" charset="0"/>
              </a:rPr>
            </a:br>
            <a:r>
              <a:rPr lang="uk-UA" sz="2600" b="1" dirty="0">
                <a:latin typeface="Century Gothic" panose="020B0502020202020204" pitchFamily="34" charset="0"/>
              </a:rPr>
              <a:t>та публікації знань (</a:t>
            </a:r>
            <a:r>
              <a:rPr lang="uk-UA" sz="2600" b="1" dirty="0" err="1">
                <a:latin typeface="Century Gothic" panose="020B0502020202020204" pitchFamily="34" charset="0"/>
              </a:rPr>
              <a:t>Вікіпедія</a:t>
            </a:r>
            <a:r>
              <a:rPr lang="uk-UA" sz="2600" b="1" dirty="0">
                <a:latin typeface="Century Gothic" panose="020B0502020202020204" pitchFamily="34" charset="0"/>
              </a:rPr>
              <a:t>);</a:t>
            </a:r>
            <a:br>
              <a:rPr lang="uk-UA" sz="2600" b="1" dirty="0">
                <a:latin typeface="Century Gothic" panose="020B0502020202020204" pitchFamily="34" charset="0"/>
              </a:rPr>
            </a:br>
            <a:br>
              <a:rPr lang="uk-UA" sz="2600" b="1" dirty="0">
                <a:latin typeface="Century Gothic" panose="020B0502020202020204" pitchFamily="34" charset="0"/>
              </a:rPr>
            </a:br>
            <a:r>
              <a:rPr lang="uk-UA" sz="2600" b="1" dirty="0">
                <a:latin typeface="Century Gothic" panose="020B0502020202020204" pitchFamily="34" charset="0"/>
              </a:rPr>
              <a:t>сервіси питань і відповідей Google та Yahoo </a:t>
            </a:r>
            <a:r>
              <a:rPr lang="uk-UA" sz="2600" b="1" dirty="0" err="1">
                <a:latin typeface="Century Gothic" panose="020B0502020202020204" pitchFamily="34" charset="0"/>
              </a:rPr>
              <a:t>Answers</a:t>
            </a:r>
            <a:r>
              <a:rPr lang="uk-UA" sz="2600" b="1" dirty="0">
                <a:latin typeface="Century Gothic" panose="020B0502020202020204" pitchFamily="34" charset="0"/>
              </a:rPr>
              <a:t>, системи оцінок та відгуків про товари  (</a:t>
            </a:r>
            <a:r>
              <a:rPr lang="uk-UA" sz="2600" b="1" dirty="0" err="1">
                <a:latin typeface="Century Gothic" panose="020B0502020202020204" pitchFamily="34" charset="0"/>
              </a:rPr>
              <a:t>Amazon</a:t>
            </a:r>
            <a:r>
              <a:rPr lang="uk-UA" sz="2600" b="1" dirty="0">
                <a:latin typeface="Century Gothic" panose="020B0502020202020204" pitchFamily="34" charset="0"/>
              </a:rPr>
              <a:t>) і мультимедійний контент (</a:t>
            </a:r>
            <a:r>
              <a:rPr lang="uk-UA" sz="2600" b="1" dirty="0" err="1">
                <a:latin typeface="Century Gothic" panose="020B0502020202020204" pitchFamily="34" charset="0"/>
              </a:rPr>
              <a:t>YouTube</a:t>
            </a:r>
            <a:r>
              <a:rPr lang="uk-UA" sz="2600" b="1" dirty="0">
                <a:latin typeface="Century Gothic" panose="020B0502020202020204" pitchFamily="34" charset="0"/>
              </a:rPr>
              <a:t>); </a:t>
            </a:r>
            <a:br>
              <a:rPr lang="uk-UA" sz="2600" b="1" dirty="0">
                <a:latin typeface="Century Gothic" panose="020B0502020202020204" pitchFamily="34" charset="0"/>
              </a:rPr>
            </a:br>
            <a:br>
              <a:rPr lang="uk-UA" sz="2600" b="1" dirty="0">
                <a:latin typeface="Century Gothic" panose="020B0502020202020204" pitchFamily="34" charset="0"/>
              </a:rPr>
            </a:br>
            <a:r>
              <a:rPr lang="uk-UA" sz="2600" b="1" dirty="0">
                <a:latin typeface="Century Gothic" panose="020B0502020202020204" pitchFamily="34" charset="0"/>
              </a:rPr>
              <a:t>спільна розробка відкритого програмного забезпечення; </a:t>
            </a:r>
            <a:br>
              <a:rPr lang="uk-UA" sz="2600" b="1" dirty="0">
                <a:latin typeface="Century Gothic" panose="020B0502020202020204" pitchFamily="34" charset="0"/>
              </a:rPr>
            </a:br>
            <a:r>
              <a:rPr lang="uk-UA" sz="2600" b="1" dirty="0" err="1">
                <a:latin typeface="Century Gothic" panose="020B0502020202020204" pitchFamily="34" charset="0"/>
              </a:rPr>
              <a:t>check-in</a:t>
            </a:r>
            <a:r>
              <a:rPr lang="uk-UA" sz="2600" b="1" dirty="0">
                <a:latin typeface="Century Gothic" panose="020B0502020202020204" pitchFamily="34" charset="0"/>
              </a:rPr>
              <a:t> через </a:t>
            </a:r>
            <a:r>
              <a:rPr lang="uk-UA" sz="2600" b="1" dirty="0" err="1">
                <a:latin typeface="Century Gothic" panose="020B0502020202020204" pitchFamily="34" charset="0"/>
              </a:rPr>
              <a:t>геосоціальні</a:t>
            </a:r>
            <a:r>
              <a:rPr lang="uk-UA" sz="2600" b="1" dirty="0">
                <a:latin typeface="Century Gothic" panose="020B0502020202020204" pitchFamily="34" charset="0"/>
              </a:rPr>
              <a:t> мережі.</a:t>
            </a:r>
            <a:br>
              <a:rPr lang="ru-RU" sz="2600" dirty="0">
                <a:latin typeface="Century Gothic" panose="020B0502020202020204" pitchFamily="34" charset="0"/>
              </a:rPr>
            </a:br>
            <a:endParaRPr lang="ru-RU" sz="2600" dirty="0">
              <a:latin typeface="Century Gothic" panose="020B050202020202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594" y="4291774"/>
            <a:ext cx="23042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 2"/>
          <p:cNvSpPr txBox="1">
            <a:spLocks/>
          </p:cNvSpPr>
          <p:nvPr/>
        </p:nvSpPr>
        <p:spPr>
          <a:xfrm>
            <a:off x="111134" y="40601"/>
            <a:ext cx="11095845" cy="1531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Приклади</a:t>
            </a:r>
          </a:p>
          <a:p>
            <a:pPr algn="ctr"/>
            <a:endParaRPr lang="uk-UA" sz="60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1485900" y="17707"/>
            <a:ext cx="10369152" cy="1049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Аналізуємо. Обговорюємо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0244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" y="425937"/>
            <a:ext cx="1512168" cy="175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35536" y="1325451"/>
            <a:ext cx="9383412" cy="5170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14000"/>
              </a:lnSpc>
              <a:buFont typeface="+mj-lt"/>
              <a:buAutoNum type="arabicPeriod"/>
            </a:pPr>
            <a:r>
              <a:rPr lang="uk-UA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Дайте означення штучного інтелекту.</a:t>
            </a:r>
          </a:p>
          <a:p>
            <a:pPr marL="514350" indent="-514350" algn="just">
              <a:lnSpc>
                <a:spcPct val="114000"/>
              </a:lnSpc>
              <a:buFont typeface="+mj-lt"/>
              <a:buAutoNum type="arabicPeriod"/>
            </a:pPr>
            <a:r>
              <a:rPr lang="uk-UA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 чому може бути небезпека повністю автоматизованого будинку?</a:t>
            </a:r>
          </a:p>
          <a:p>
            <a:pPr marL="514350" indent="-514350" algn="just">
              <a:lnSpc>
                <a:spcPct val="114000"/>
              </a:lnSpc>
              <a:buFont typeface="+mj-lt"/>
              <a:buAutoNum type="arabicPeriod"/>
            </a:pPr>
            <a:r>
              <a:rPr lang="uk-UA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Які професії в </a:t>
            </a:r>
            <a:r>
              <a:rPr lang="uk-UA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зв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r>
              <a:rPr lang="uk-UA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язку</a:t>
            </a:r>
            <a:r>
              <a:rPr lang="uk-UA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з поширенням Інтернету речей будуть затребувані в найближчі роки? </a:t>
            </a:r>
          </a:p>
          <a:p>
            <a:pPr marL="514350" indent="-514350" algn="just">
              <a:lnSpc>
                <a:spcPct val="114000"/>
              </a:lnSpc>
              <a:buFont typeface="+mj-lt"/>
              <a:buAutoNum type="arabicPeriod"/>
            </a:pPr>
            <a:r>
              <a:rPr lang="uk-UA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Наведіть кілька прикладів успішного застосування штучного інтелекту.</a:t>
            </a:r>
          </a:p>
          <a:p>
            <a:pPr marL="514350" indent="-514350" algn="just">
              <a:lnSpc>
                <a:spcPct val="114000"/>
              </a:lnSpc>
              <a:buFont typeface="+mj-lt"/>
              <a:buAutoNum type="arabicPeriod"/>
            </a:pPr>
            <a:r>
              <a:rPr lang="uk-UA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Наведіть приклади використання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Smart-</a:t>
            </a:r>
            <a:r>
              <a:rPr lang="uk-UA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технологій у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сучасному світі.</a:t>
            </a:r>
          </a:p>
          <a:p>
            <a:pPr marL="514350" indent="-514350" algn="just">
              <a:lnSpc>
                <a:spcPct val="114000"/>
              </a:lnSpc>
              <a:buFont typeface="+mj-lt"/>
              <a:buAutoNum type="arabicPeriod"/>
            </a:pPr>
            <a:r>
              <a:rPr lang="uk-UA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Що означає термін «колективний інтелект»? Наведіть приклади реалізації цієї технології.</a:t>
            </a:r>
          </a:p>
          <a:p>
            <a:pPr marL="514350" indent="-514350" algn="just">
              <a:lnSpc>
                <a:spcPct val="114000"/>
              </a:lnSpc>
              <a:buFont typeface="+mj-lt"/>
              <a:buAutoNum type="arabicPeriod"/>
            </a:pPr>
            <a:endParaRPr lang="uk-UA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15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939224" y="-205875"/>
            <a:ext cx="10369152" cy="1049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Штучний інтелект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1422" y="4777471"/>
            <a:ext cx="10923052" cy="1938992"/>
          </a:xfrm>
          <a:prstGeom prst="rect">
            <a:avLst/>
          </a:prstGeom>
          <a:solidFill>
            <a:srgbClr val="9900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400" b="1" dirty="0">
                <a:latin typeface="Century Gothic" panose="020B0502020202020204" pitchFamily="34" charset="0"/>
              </a:rPr>
              <a:t>Тест Тюрінга  — </a:t>
            </a:r>
            <a:r>
              <a:rPr lang="uk-UA" sz="2300" dirty="0">
                <a:latin typeface="Century Gothic" panose="020B0502020202020204" pitchFamily="34" charset="0"/>
              </a:rPr>
              <a:t>емпіричний тест, ідея якого полягає в тому, що </a:t>
            </a:r>
          </a:p>
          <a:p>
            <a:pPr algn="just"/>
            <a:r>
              <a:rPr lang="uk-UA" sz="2300" dirty="0">
                <a:latin typeface="Century Gothic" panose="020B0502020202020204" pitchFamily="34" charset="0"/>
              </a:rPr>
              <a:t>людина взаємодіє з одним комп’ютером і однією людиною. На  підставі відповідей вона має визначити, з ким розмовляє: з людиною чи комп’ютерною програмою. Завдання комп’ютерної програми  — ввести людину в оману, змусивши зробити неправильний вибір.</a:t>
            </a:r>
            <a:endParaRPr lang="uk-UA" sz="2300" dirty="0"/>
          </a:p>
        </p:txBody>
      </p:sp>
      <p:sp>
        <p:nvSpPr>
          <p:cNvPr id="38" name="Содержимое 2"/>
          <p:cNvSpPr>
            <a:spLocks noGrp="1"/>
          </p:cNvSpPr>
          <p:nvPr>
            <p:ph sz="half" idx="1"/>
          </p:nvPr>
        </p:nvSpPr>
        <p:spPr>
          <a:xfrm>
            <a:off x="3718148" y="906031"/>
            <a:ext cx="7175170" cy="1754326"/>
          </a:xfr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uk-UA" sz="2400" b="1" dirty="0">
                <a:latin typeface="Century Gothic" panose="020B0502020202020204" pitchFamily="34" charset="0"/>
              </a:rPr>
              <a:t>Штучний інтелект (англ. </a:t>
            </a:r>
            <a:r>
              <a:rPr lang="en-US" sz="2400" b="1" dirty="0">
                <a:latin typeface="Century Gothic" panose="020B0502020202020204" pitchFamily="34" charset="0"/>
              </a:rPr>
              <a:t>Artificial intelligence) </a:t>
            </a:r>
            <a:r>
              <a:rPr lang="uk-UA" sz="2300" dirty="0">
                <a:latin typeface="Century Gothic" panose="020B0502020202020204" pitchFamily="34" charset="0"/>
              </a:rPr>
              <a:t>наука (розділ математичної лінгвістики та комп’ютерних наук) та набір технологій, які дозволяють комп’ютеру виконувати різні функції, притаманні людині.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34424" y="2787890"/>
            <a:ext cx="10002910" cy="1862048"/>
          </a:xfrm>
          <a:prstGeom prst="rect">
            <a:avLst/>
          </a:prstGeom>
          <a:solidFill>
            <a:srgbClr val="093C8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300" dirty="0">
                <a:latin typeface="Century Gothic" panose="020B0502020202020204" pitchFamily="34" charset="0"/>
              </a:rPr>
              <a:t>У 1950 </a:t>
            </a:r>
            <a:r>
              <a:rPr lang="ru-RU" sz="2300" dirty="0" err="1">
                <a:latin typeface="Century Gothic" panose="020B0502020202020204" pitchFamily="34" charset="0"/>
              </a:rPr>
              <a:t>році</a:t>
            </a:r>
            <a:r>
              <a:rPr lang="ru-RU" sz="2300" dirty="0">
                <a:latin typeface="Century Gothic" panose="020B0502020202020204" pitchFamily="34" charset="0"/>
              </a:rPr>
              <a:t> </a:t>
            </a:r>
            <a:r>
              <a:rPr lang="ru-RU" sz="2300" dirty="0" err="1">
                <a:latin typeface="Century Gothic" panose="020B0502020202020204" pitchFamily="34" charset="0"/>
              </a:rPr>
              <a:t>англійський</a:t>
            </a:r>
            <a:r>
              <a:rPr lang="ru-RU" sz="2300" dirty="0">
                <a:latin typeface="Century Gothic" panose="020B0502020202020204" pitchFamily="34" charset="0"/>
              </a:rPr>
              <a:t> учений Алан </a:t>
            </a:r>
            <a:r>
              <a:rPr lang="ru-RU" sz="2300" dirty="0" err="1">
                <a:latin typeface="Century Gothic" panose="020B0502020202020204" pitchFamily="34" charset="0"/>
              </a:rPr>
              <a:t>Тюрінг</a:t>
            </a:r>
            <a:r>
              <a:rPr lang="ru-RU" sz="2300" dirty="0">
                <a:latin typeface="Century Gothic" panose="020B0502020202020204" pitchFamily="34" charset="0"/>
              </a:rPr>
              <a:t> написав </a:t>
            </a:r>
            <a:r>
              <a:rPr lang="ru-RU" sz="2300" dirty="0" err="1">
                <a:latin typeface="Century Gothic" panose="020B0502020202020204" pitchFamily="34" charset="0"/>
              </a:rPr>
              <a:t>статтю</a:t>
            </a:r>
            <a:r>
              <a:rPr lang="ru-RU" sz="2300" dirty="0">
                <a:latin typeface="Century Gothic" panose="020B0502020202020204" pitchFamily="34" charset="0"/>
              </a:rPr>
              <a:t> «</a:t>
            </a:r>
            <a:r>
              <a:rPr lang="ru-RU" sz="2300" dirty="0" err="1">
                <a:latin typeface="Century Gothic" panose="020B0502020202020204" pitchFamily="34" charset="0"/>
              </a:rPr>
              <a:t>Обчислювальні</a:t>
            </a:r>
            <a:r>
              <a:rPr lang="ru-RU" sz="2300" dirty="0">
                <a:latin typeface="Century Gothic" panose="020B0502020202020204" pitchFamily="34" charset="0"/>
              </a:rPr>
              <a:t> </a:t>
            </a:r>
            <a:r>
              <a:rPr lang="ru-RU" sz="2300" dirty="0" err="1">
                <a:latin typeface="Century Gothic" panose="020B0502020202020204" pitchFamily="34" charset="0"/>
              </a:rPr>
              <a:t>машини</a:t>
            </a:r>
            <a:r>
              <a:rPr lang="ru-RU" sz="2300" dirty="0">
                <a:latin typeface="Century Gothic" panose="020B0502020202020204" pitchFamily="34" charset="0"/>
              </a:rPr>
              <a:t> та </a:t>
            </a:r>
            <a:r>
              <a:rPr lang="ru-RU" sz="2300" dirty="0" err="1">
                <a:latin typeface="Century Gothic" panose="020B0502020202020204" pitchFamily="34" charset="0"/>
              </a:rPr>
              <a:t>інтелект</a:t>
            </a:r>
            <a:r>
              <a:rPr lang="ru-RU" sz="2300" dirty="0">
                <a:latin typeface="Century Gothic" panose="020B0502020202020204" pitchFamily="34" charset="0"/>
              </a:rPr>
              <a:t>». </a:t>
            </a:r>
            <a:r>
              <a:rPr lang="ru-RU" sz="2300" dirty="0" err="1">
                <a:latin typeface="Century Gothic" panose="020B0502020202020204" pitchFamily="34" charset="0"/>
              </a:rPr>
              <a:t>Він</a:t>
            </a:r>
            <a:r>
              <a:rPr lang="ru-RU" sz="2300" dirty="0">
                <a:latin typeface="Century Gothic" panose="020B0502020202020204" pitchFamily="34" charset="0"/>
              </a:rPr>
              <a:t> описав процедуру, за </a:t>
            </a:r>
            <a:r>
              <a:rPr lang="ru-RU" sz="2300" dirty="0" err="1">
                <a:latin typeface="Century Gothic" panose="020B0502020202020204" pitchFamily="34" charset="0"/>
              </a:rPr>
              <a:t>допомогою</a:t>
            </a:r>
            <a:r>
              <a:rPr lang="ru-RU" sz="2300" dirty="0">
                <a:latin typeface="Century Gothic" panose="020B0502020202020204" pitchFamily="34" charset="0"/>
              </a:rPr>
              <a:t> </a:t>
            </a:r>
            <a:r>
              <a:rPr lang="ru-RU" sz="2300" dirty="0" err="1">
                <a:latin typeface="Century Gothic" panose="020B0502020202020204" pitchFamily="34" charset="0"/>
              </a:rPr>
              <a:t>якої</a:t>
            </a:r>
            <a:r>
              <a:rPr lang="ru-RU" sz="2300" dirty="0">
                <a:latin typeface="Century Gothic" panose="020B0502020202020204" pitchFamily="34" charset="0"/>
              </a:rPr>
              <a:t> </a:t>
            </a:r>
            <a:r>
              <a:rPr lang="ru-RU" sz="2300" dirty="0" err="1">
                <a:latin typeface="Century Gothic" panose="020B0502020202020204" pitchFamily="34" charset="0"/>
              </a:rPr>
              <a:t>можна</a:t>
            </a:r>
            <a:r>
              <a:rPr lang="ru-RU" sz="2300" dirty="0">
                <a:latin typeface="Century Gothic" panose="020B0502020202020204" pitchFamily="34" charset="0"/>
              </a:rPr>
              <a:t> </a:t>
            </a:r>
            <a:r>
              <a:rPr lang="ru-RU" sz="2300" dirty="0" err="1">
                <a:latin typeface="Century Gothic" panose="020B0502020202020204" pitchFamily="34" charset="0"/>
              </a:rPr>
              <a:t>визначити</a:t>
            </a:r>
            <a:r>
              <a:rPr lang="ru-RU" sz="2300" dirty="0">
                <a:latin typeface="Century Gothic" panose="020B0502020202020204" pitchFamily="34" charset="0"/>
              </a:rPr>
              <a:t> момент, коли машина </a:t>
            </a:r>
            <a:r>
              <a:rPr lang="ru-RU" sz="2300" dirty="0" err="1">
                <a:latin typeface="Century Gothic" panose="020B0502020202020204" pitchFamily="34" charset="0"/>
              </a:rPr>
              <a:t>зрівняється</a:t>
            </a:r>
            <a:r>
              <a:rPr lang="ru-RU" sz="2300" dirty="0">
                <a:latin typeface="Century Gothic" panose="020B0502020202020204" pitchFamily="34" charset="0"/>
              </a:rPr>
              <a:t> в </a:t>
            </a:r>
            <a:r>
              <a:rPr lang="ru-RU" sz="2300" dirty="0" err="1">
                <a:latin typeface="Century Gothic" panose="020B0502020202020204" pitchFamily="34" charset="0"/>
              </a:rPr>
              <a:t>плані</a:t>
            </a:r>
            <a:r>
              <a:rPr lang="ru-RU" sz="2300" dirty="0">
                <a:latin typeface="Century Gothic" panose="020B0502020202020204" pitchFamily="34" charset="0"/>
              </a:rPr>
              <a:t> </a:t>
            </a:r>
            <a:r>
              <a:rPr lang="ru-RU" sz="2300" dirty="0" err="1">
                <a:latin typeface="Century Gothic" panose="020B0502020202020204" pitchFamily="34" charset="0"/>
              </a:rPr>
              <a:t>розумності</a:t>
            </a:r>
            <a:r>
              <a:rPr lang="ru-RU" sz="2300" dirty="0">
                <a:latin typeface="Century Gothic" panose="020B0502020202020204" pitchFamily="34" charset="0"/>
              </a:rPr>
              <a:t> з </a:t>
            </a:r>
            <a:r>
              <a:rPr lang="ru-RU" sz="2300" dirty="0" err="1">
                <a:latin typeface="Century Gothic" panose="020B0502020202020204" pitchFamily="34" charset="0"/>
              </a:rPr>
              <a:t>людиною</a:t>
            </a:r>
            <a:r>
              <a:rPr lang="ru-RU" sz="2300" dirty="0">
                <a:latin typeface="Century Gothic" panose="020B0502020202020204" pitchFamily="34" charset="0"/>
              </a:rPr>
              <a:t>. </a:t>
            </a:r>
            <a:r>
              <a:rPr lang="ru-RU" sz="2300" dirty="0" err="1">
                <a:latin typeface="Century Gothic" panose="020B0502020202020204" pitchFamily="34" charset="0"/>
              </a:rPr>
              <a:t>Ця</a:t>
            </a:r>
            <a:r>
              <a:rPr lang="ru-RU" sz="2300" dirty="0">
                <a:latin typeface="Century Gothic" panose="020B0502020202020204" pitchFamily="34" charset="0"/>
              </a:rPr>
              <a:t> процедура </a:t>
            </a:r>
            <a:r>
              <a:rPr lang="ru-RU" sz="2300" dirty="0" err="1">
                <a:latin typeface="Century Gothic" panose="020B0502020202020204" pitchFamily="34" charset="0"/>
              </a:rPr>
              <a:t>отримала</a:t>
            </a:r>
            <a:r>
              <a:rPr lang="ru-RU" sz="2300" dirty="0">
                <a:latin typeface="Century Gothic" panose="020B0502020202020204" pitchFamily="34" charset="0"/>
              </a:rPr>
              <a:t> </a:t>
            </a:r>
            <a:r>
              <a:rPr lang="ru-RU" sz="2300" dirty="0" err="1">
                <a:latin typeface="Century Gothic" panose="020B0502020202020204" pitchFamily="34" charset="0"/>
              </a:rPr>
              <a:t>назву</a:t>
            </a:r>
            <a:r>
              <a:rPr lang="ru-RU" sz="2300" dirty="0">
                <a:latin typeface="Century Gothic" panose="020B0502020202020204" pitchFamily="34" charset="0"/>
              </a:rPr>
              <a:t> «тест </a:t>
            </a:r>
            <a:r>
              <a:rPr lang="ru-RU" sz="2300" dirty="0" err="1">
                <a:latin typeface="Century Gothic" panose="020B0502020202020204" pitchFamily="34" charset="0"/>
              </a:rPr>
              <a:t>Тюрінга</a:t>
            </a:r>
            <a:r>
              <a:rPr lang="ru-RU" sz="2300" dirty="0">
                <a:latin typeface="Century Gothic" panose="020B0502020202020204" pitchFamily="34" charset="0"/>
              </a:rPr>
              <a:t>».</a:t>
            </a:r>
            <a:endParaRPr lang="uk-UA" sz="2300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Alan Turing 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34" y="105216"/>
            <a:ext cx="2025211" cy="2532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48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261764" y="-27432"/>
            <a:ext cx="10832008" cy="1030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Машина, яка </a:t>
            </a:r>
            <a:r>
              <a:rPr lang="ru-RU" sz="4800" b="1" dirty="0" err="1">
                <a:solidFill>
                  <a:srgbClr val="9D3342"/>
                </a:solidFill>
                <a:latin typeface="Century Gothic" panose="020B0502020202020204" pitchFamily="34" charset="0"/>
              </a:rPr>
              <a:t>зламала</a:t>
            </a:r>
            <a:r>
              <a:rPr lang="ru-RU" sz="48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 код </a:t>
            </a:r>
            <a:r>
              <a:rPr lang="ru-RU" sz="4800" b="1" dirty="0" err="1">
                <a:solidFill>
                  <a:srgbClr val="9D3342"/>
                </a:solidFill>
                <a:latin typeface="Century Gothic" panose="020B0502020202020204" pitchFamily="34" charset="0"/>
              </a:rPr>
              <a:t>Ен</a:t>
            </a:r>
            <a:r>
              <a:rPr lang="uk-UA" sz="48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і</a:t>
            </a:r>
            <a:r>
              <a:rPr lang="ru-RU" sz="4800" b="1" dirty="0" err="1">
                <a:solidFill>
                  <a:srgbClr val="9D3342"/>
                </a:solidFill>
                <a:latin typeface="Century Gothic" panose="020B0502020202020204" pitchFamily="34" charset="0"/>
              </a:rPr>
              <a:t>гми</a:t>
            </a:r>
            <a:endParaRPr lang="uk-UA" sz="48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022" y="1572229"/>
            <a:ext cx="5238750" cy="352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61764" y="1254638"/>
            <a:ext cx="5393224" cy="469464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uk-UA" sz="2000" dirty="0">
                <a:latin typeface="Century Gothic" panose="020B0502020202020204" pitchFamily="34" charset="0"/>
              </a:rPr>
              <a:t>Під час Другої світової війни Тюрінг працював в </a:t>
            </a:r>
            <a:r>
              <a:rPr lang="uk-UA" sz="2000" dirty="0" err="1">
                <a:latin typeface="Century Gothic" panose="020B0502020202020204" pitchFamily="34" charset="0"/>
              </a:rPr>
              <a:t>Блетчлі</a:t>
            </a:r>
            <a:r>
              <a:rPr lang="uk-UA" sz="2000" dirty="0">
                <a:latin typeface="Century Gothic" panose="020B0502020202020204" pitchFamily="34" charset="0"/>
              </a:rPr>
              <a:t>-парку — британському криптографічному центрі, де займалися розшифровкою закодованих німецькою шифрувальною машиною «</a:t>
            </a:r>
            <a:r>
              <a:rPr lang="uk-UA" sz="2000" dirty="0" err="1">
                <a:latin typeface="Century Gothic" panose="020B0502020202020204" pitchFamily="34" charset="0"/>
              </a:rPr>
              <a:t>Енігма</a:t>
            </a:r>
            <a:r>
              <a:rPr lang="uk-UA" sz="2000" dirty="0">
                <a:latin typeface="Century Gothic" panose="020B0502020202020204" pitchFamily="34" charset="0"/>
              </a:rPr>
              <a:t>» повідомлень. Створена за його участі </a:t>
            </a:r>
            <a:r>
              <a:rPr lang="uk-UA" sz="2000" b="1" dirty="0">
                <a:latin typeface="Century Gothic" panose="020B0502020202020204" pitchFamily="34" charset="0"/>
              </a:rPr>
              <a:t>ЕОМ «Колос», </a:t>
            </a:r>
            <a:r>
              <a:rPr lang="uk-UA" sz="2000" dirty="0">
                <a:latin typeface="Century Gothic" panose="020B0502020202020204" pitchFamily="34" charset="0"/>
              </a:rPr>
              <a:t>почала в 1943 році зламувати надскладні шифри німців.</a:t>
            </a:r>
          </a:p>
          <a:p>
            <a:pPr>
              <a:lnSpc>
                <a:spcPct val="100000"/>
              </a:lnSpc>
            </a:pPr>
            <a:r>
              <a:rPr lang="uk-UA" sz="2000" dirty="0">
                <a:latin typeface="Century Gothic" panose="020B0502020202020204" pitchFamily="34" charset="0"/>
              </a:rPr>
              <a:t>Цей проект був настільки секретним, що після закінчення війни машина була розібрана на деталі не більші за фалангу людського пальця, а  матеріали були опубліковані лише на початку нашого століття.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41884" y="6171150"/>
            <a:ext cx="9001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uk-UA" dirty="0">
                <a:latin typeface="Century Gothic" panose="020B0502020202020204" pitchFamily="34" charset="0"/>
              </a:rPr>
              <a:t>Черчилль називав Тюрінга «головним здобувачем перемоги над Гітлером».</a:t>
            </a:r>
          </a:p>
        </p:txBody>
      </p:sp>
    </p:spTree>
    <p:extLst>
      <p:ext uri="{BB962C8B-B14F-4D97-AF65-F5344CB8AC3E}">
        <p14:creationId xmlns:p14="http://schemas.microsoft.com/office/powerpoint/2010/main" val="176965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0" y="3030158"/>
            <a:ext cx="10918151" cy="34600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26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  <a:p>
            <a:pPr marL="9144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uk-UA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Обмежений</a:t>
            </a:r>
            <a:r>
              <a:rPr lang="uk-UA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, або </a:t>
            </a:r>
            <a:r>
              <a:rPr lang="uk-UA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вузький (ANI</a:t>
            </a:r>
            <a:r>
              <a:rPr lang="uk-UA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uk-UA" sz="2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Artificial</a:t>
            </a:r>
            <a:r>
              <a:rPr lang="uk-UA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uk-UA" sz="2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Narrow</a:t>
            </a:r>
            <a:r>
              <a:rPr lang="uk-UA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uk-UA" sz="2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Intelligence</a:t>
            </a:r>
            <a:r>
              <a:rPr lang="uk-UA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)  —  спеціалізується в одній конкретній області.</a:t>
            </a:r>
          </a:p>
          <a:p>
            <a:pPr marL="9144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uk-UA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Загальний, </a:t>
            </a:r>
            <a:r>
              <a:rPr lang="uk-UA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або </a:t>
            </a:r>
            <a:r>
              <a:rPr lang="uk-UA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широкий (AGI</a:t>
            </a:r>
            <a:r>
              <a:rPr lang="uk-UA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uk-UA" sz="2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Artificial</a:t>
            </a:r>
            <a:r>
              <a:rPr lang="uk-UA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uk-UA" sz="2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General</a:t>
            </a:r>
            <a:r>
              <a:rPr lang="uk-UA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uk-UA" sz="2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Intelligence</a:t>
            </a:r>
            <a:r>
              <a:rPr lang="uk-UA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)  —  може виконувати творчі завдання, притаманні людині</a:t>
            </a:r>
          </a:p>
          <a:p>
            <a:pPr marL="9144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uk-UA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Штучний</a:t>
            </a:r>
            <a:r>
              <a:rPr lang="uk-UA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uk-UA" sz="2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суперінтелект</a:t>
            </a:r>
            <a:r>
              <a:rPr lang="uk-UA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(ASI</a:t>
            </a:r>
            <a:r>
              <a:rPr lang="uk-UA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uk-UA" sz="2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Artificial</a:t>
            </a:r>
            <a:r>
              <a:rPr lang="uk-UA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uk-UA" sz="2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Superintelligence</a:t>
            </a:r>
            <a:r>
              <a:rPr lang="uk-UA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) - перевершує людський  у всіх областях.</a:t>
            </a:r>
          </a:p>
          <a:p>
            <a:pPr marL="457200">
              <a:lnSpc>
                <a:spcPct val="100000"/>
              </a:lnSpc>
            </a:pPr>
            <a:r>
              <a:rPr lang="uk-UA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Наразі людство вже досить успішно застосовує вузький штучний інтелект.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4678237" y="208859"/>
            <a:ext cx="6525663" cy="18217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К</a:t>
            </a:r>
            <a:r>
              <a:rPr lang="uk-UA" sz="48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атегорії штучного інтелекту</a:t>
            </a:r>
          </a:p>
        </p:txBody>
      </p:sp>
      <p:pic>
        <p:nvPicPr>
          <p:cNvPr id="17" name="Picture 2" descr="Пов’язане зображенн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148652"/>
            <a:ext cx="4002861" cy="245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3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2462414" y="257124"/>
            <a:ext cx="7952477" cy="25467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sz="60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1278988" y="-27432"/>
            <a:ext cx="576064" cy="6886243"/>
            <a:chOff x="11278988" y="-27432"/>
            <a:chExt cx="576064" cy="6886243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11278988" y="-27432"/>
              <a:ext cx="576064" cy="2060848"/>
            </a:xfrm>
            <a:prstGeom prst="rect">
              <a:avLst/>
            </a:prstGeom>
            <a:solidFill>
              <a:srgbClr val="164F84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1278988" y="1079193"/>
              <a:ext cx="576064" cy="5779618"/>
              <a:chOff x="189756" y="1106625"/>
              <a:chExt cx="576064" cy="5779618"/>
            </a:xfr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189756" y="1106625"/>
                <a:ext cx="576064" cy="594183"/>
              </a:xfrm>
              <a:prstGeom prst="rect">
                <a:avLst/>
              </a:prstGeom>
              <a:solidFill>
                <a:srgbClr val="169ECE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189756" y="2058026"/>
                <a:ext cx="576064" cy="2060848"/>
              </a:xfrm>
              <a:prstGeom prst="rect">
                <a:avLst/>
              </a:prstGeom>
              <a:solidFill>
                <a:srgbClr val="6690B1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189756" y="2665589"/>
                <a:ext cx="576064" cy="331363"/>
              </a:xfrm>
              <a:prstGeom prst="rect">
                <a:avLst/>
              </a:prstGeom>
              <a:solidFill>
                <a:srgbClr val="9C1A1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189756" y="3696013"/>
                <a:ext cx="576064" cy="2060848"/>
              </a:xfrm>
              <a:prstGeom prst="rect">
                <a:avLst/>
              </a:prstGeom>
              <a:solidFill>
                <a:srgbClr val="173355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189756" y="4092145"/>
                <a:ext cx="576064" cy="383947"/>
              </a:xfrm>
              <a:prstGeom prst="rect">
                <a:avLst/>
              </a:prstGeom>
              <a:solidFill>
                <a:srgbClr val="0042AE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189756" y="4825395"/>
                <a:ext cx="576064" cy="2060848"/>
              </a:xfrm>
              <a:prstGeom prst="rect">
                <a:avLst/>
              </a:prstGeom>
              <a:solidFill>
                <a:srgbClr val="2393E7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189756" y="5360016"/>
                <a:ext cx="576064" cy="1095906"/>
              </a:xfrm>
              <a:prstGeom prst="rect">
                <a:avLst/>
              </a:prstGeom>
              <a:solidFill>
                <a:srgbClr val="093C8A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</p:grp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117748" y="136130"/>
            <a:ext cx="10945216" cy="7725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Напрямки </a:t>
            </a:r>
            <a:r>
              <a:rPr lang="uk-UA" sz="48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штучного інтелекту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9739060"/>
              </p:ext>
            </p:extLst>
          </p:nvPr>
        </p:nvGraphicFramePr>
        <p:xfrm>
          <a:off x="1814341" y="1094420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60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3196994" y="374413"/>
            <a:ext cx="11281236" cy="1332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Приклади використання</a:t>
            </a:r>
            <a:br>
              <a:rPr lang="uk-UA" sz="4800" b="1" dirty="0">
                <a:solidFill>
                  <a:srgbClr val="9D3342"/>
                </a:solidFill>
                <a:latin typeface="Century Gothic" panose="020B0502020202020204" pitchFamily="34" charset="0"/>
              </a:rPr>
            </a:br>
            <a:r>
              <a:rPr lang="uk-UA" sz="48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штучного інтелекту</a:t>
            </a:r>
            <a:endParaRPr lang="ru-RU" sz="48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3772" y="2514600"/>
            <a:ext cx="10707070" cy="3778194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uk-UA" sz="2600" dirty="0">
                <a:latin typeface="Century Gothic" panose="020B0502020202020204" pitchFamily="34" charset="0"/>
              </a:rPr>
              <a:t>Технологія </a:t>
            </a:r>
            <a:r>
              <a:rPr lang="uk-UA" sz="2600" b="1" dirty="0">
                <a:latin typeface="Century Gothic" panose="020B0502020202020204" pitchFamily="34" charset="0"/>
              </a:rPr>
              <a:t>Google </a:t>
            </a:r>
            <a:r>
              <a:rPr lang="uk-UA" sz="2600" b="1" dirty="0" err="1">
                <a:latin typeface="Century Gothic" panose="020B0502020202020204" pitchFamily="34" charset="0"/>
              </a:rPr>
              <a:t>DeepMind</a:t>
            </a:r>
            <a:r>
              <a:rPr lang="uk-UA" sz="2600" b="1" dirty="0">
                <a:latin typeface="Century Gothic" panose="020B0502020202020204" pitchFamily="34" charset="0"/>
              </a:rPr>
              <a:t> </a:t>
            </a:r>
            <a:r>
              <a:rPr lang="uk-UA" sz="2600" dirty="0">
                <a:latin typeface="Century Gothic" panose="020B0502020202020204" pitchFamily="34" charset="0"/>
              </a:rPr>
              <a:t>продемонструвала штучний інтелект, який володіє «уявою» і здатний аналізувати інформацію та планувати дії без участі людини.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uk-UA" sz="2600" dirty="0">
                <a:latin typeface="Century Gothic" panose="020B0502020202020204" pitchFamily="34" charset="0"/>
              </a:rPr>
              <a:t>Технологія </a:t>
            </a:r>
            <a:r>
              <a:rPr lang="uk-UA" sz="2600" b="1" dirty="0">
                <a:latin typeface="Century Gothic" panose="020B0502020202020204" pitchFamily="34" charset="0"/>
              </a:rPr>
              <a:t>Google </a:t>
            </a:r>
            <a:r>
              <a:rPr lang="uk-UA" sz="2600" b="1" dirty="0" err="1">
                <a:latin typeface="Century Gothic" panose="020B0502020202020204" pitchFamily="34" charset="0"/>
              </a:rPr>
              <a:t>Clips</a:t>
            </a:r>
            <a:r>
              <a:rPr lang="uk-UA" sz="2600" b="1" dirty="0">
                <a:latin typeface="Century Gothic" panose="020B0502020202020204" pitchFamily="34" charset="0"/>
              </a:rPr>
              <a:t> </a:t>
            </a:r>
            <a:r>
              <a:rPr lang="uk-UA" sz="2600" dirty="0">
                <a:latin typeface="Century Gothic" panose="020B0502020202020204" pitchFamily="34" charset="0"/>
              </a:rPr>
              <a:t>спроможна самостійно робити фотографії, позбавляючи людину необхідності підлаштовувати «ідеальний момент» для фотографування.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uk-UA" sz="2600" b="1" dirty="0">
                <a:latin typeface="Century Gothic" panose="020B0502020202020204" pitchFamily="34" charset="0"/>
              </a:rPr>
              <a:t>Алгоритм </a:t>
            </a:r>
            <a:r>
              <a:rPr lang="uk-UA" sz="2600" b="1" dirty="0" err="1">
                <a:latin typeface="Century Gothic" panose="020B0502020202020204" pitchFamily="34" charset="0"/>
              </a:rPr>
              <a:t>Brain</a:t>
            </a:r>
            <a:r>
              <a:rPr lang="uk-UA" sz="2600" dirty="0">
                <a:latin typeface="Century Gothic" panose="020B0502020202020204" pitchFamily="34" charset="0"/>
              </a:rPr>
              <a:t>, котрий використовує </a:t>
            </a:r>
            <a:r>
              <a:rPr lang="uk-UA" sz="2600" dirty="0" err="1">
                <a:latin typeface="Century Gothic" panose="020B0502020202020204" pitchFamily="34" charset="0"/>
              </a:rPr>
              <a:t>YouTube</a:t>
            </a:r>
            <a:r>
              <a:rPr lang="uk-UA" sz="2600" dirty="0">
                <a:latin typeface="Century Gothic" panose="020B0502020202020204" pitchFamily="34" charset="0"/>
              </a:rPr>
              <a:t> для рекомендації контенту, забезпечує перегляд 70 % відео з числа усіх, які переглядаються на сайті.</a:t>
            </a:r>
          </a:p>
        </p:txBody>
      </p:sp>
      <p:pic>
        <p:nvPicPr>
          <p:cNvPr id="18" name="Picture 2" descr="Пов’язане зображенн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208858"/>
            <a:ext cx="2445682" cy="183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80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"/>
          <p:cNvSpPr txBox="1">
            <a:spLocks/>
          </p:cNvSpPr>
          <p:nvPr/>
        </p:nvSpPr>
        <p:spPr>
          <a:xfrm>
            <a:off x="584203" y="280456"/>
            <a:ext cx="10253494" cy="1049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Приклади використання</a:t>
            </a:r>
            <a:br>
              <a:rPr lang="uk-UA" sz="4800" b="1" dirty="0">
                <a:solidFill>
                  <a:srgbClr val="9D3342"/>
                </a:solidFill>
                <a:latin typeface="Century Gothic" panose="020B0502020202020204" pitchFamily="34" charset="0"/>
              </a:rPr>
            </a:br>
            <a:r>
              <a:rPr lang="uk-UA" sz="48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штучного інтелекту</a:t>
            </a:r>
            <a:endParaRPr lang="ru-RU" sz="48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89" y="3038202"/>
            <a:ext cx="6715325" cy="3297969"/>
          </a:xfrm>
        </p:spPr>
        <p:txBody>
          <a:bodyPr>
            <a:noAutofit/>
          </a:bodyPr>
          <a:lstStyle/>
          <a:p>
            <a:r>
              <a:rPr lang="ru-RU" sz="2800" dirty="0"/>
              <a:t>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746660" y="1673376"/>
            <a:ext cx="7072163" cy="43975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uk-UA" dirty="0">
                <a:latin typeface="Century Gothic" panose="020B0502020202020204" pitchFamily="34" charset="0"/>
              </a:rPr>
              <a:t>У вересні 2017 року на саміті ІВМ в Києві було представлено робота Макса, який міг підтримувати розмову, відповідати на питання та виконувати команди, задані у довільній формі. Усе це завдяки використанню суперкомп’ютера фірми ІВМ — </a:t>
            </a:r>
            <a:r>
              <a:rPr lang="uk-UA" dirty="0" err="1">
                <a:latin typeface="Century Gothic" panose="020B0502020202020204" pitchFamily="34" charset="0"/>
              </a:rPr>
              <a:t>Watson</a:t>
            </a:r>
            <a:r>
              <a:rPr lang="uk-UA" dirty="0">
                <a:latin typeface="Century Gothic" panose="020B0502020202020204" pitchFamily="34" charset="0"/>
              </a:rPr>
              <a:t> з  когнітивною системою штучного інтелекту, основне завдання якої — розуміти питання, сформульовані  природною мовою, і знаходити на них відповіді в базі даних.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"/>
          <a:stretch/>
        </p:blipFill>
        <p:spPr bwMode="auto">
          <a:xfrm>
            <a:off x="364327" y="1454392"/>
            <a:ext cx="2922168" cy="511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42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1278988" y="-27432"/>
            <a:ext cx="576064" cy="2060848"/>
          </a:xfrm>
          <a:prstGeom prst="rect">
            <a:avLst/>
          </a:prstGeom>
          <a:solidFill>
            <a:srgbClr val="164F8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11278988" y="1079193"/>
            <a:ext cx="576064" cy="5779618"/>
            <a:chOff x="189756" y="1106625"/>
            <a:chExt cx="576064" cy="577961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27" name="Прямоугольник 26"/>
            <p:cNvSpPr/>
            <p:nvPr/>
          </p:nvSpPr>
          <p:spPr>
            <a:xfrm>
              <a:off x="189756" y="1106625"/>
              <a:ext cx="576064" cy="594183"/>
            </a:xfrm>
            <a:prstGeom prst="rect">
              <a:avLst/>
            </a:prstGeom>
            <a:solidFill>
              <a:srgbClr val="169EC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89756" y="2058026"/>
              <a:ext cx="576064" cy="2060848"/>
            </a:xfrm>
            <a:prstGeom prst="rect">
              <a:avLst/>
            </a:prstGeom>
            <a:solidFill>
              <a:srgbClr val="6690B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756" y="2665589"/>
              <a:ext cx="576064" cy="331363"/>
            </a:xfrm>
            <a:prstGeom prst="rect">
              <a:avLst/>
            </a:prstGeom>
            <a:solidFill>
              <a:srgbClr val="9C1A1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89756" y="3696013"/>
              <a:ext cx="576064" cy="2060848"/>
            </a:xfrm>
            <a:prstGeom prst="rect">
              <a:avLst/>
            </a:prstGeom>
            <a:solidFill>
              <a:srgbClr val="17335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9756" y="4092145"/>
              <a:ext cx="576064" cy="383947"/>
            </a:xfrm>
            <a:prstGeom prst="rect">
              <a:avLst/>
            </a:prstGeom>
            <a:solidFill>
              <a:srgbClr val="0042A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9756" y="4825395"/>
              <a:ext cx="576064" cy="2060848"/>
            </a:xfrm>
            <a:prstGeom prst="rect">
              <a:avLst/>
            </a:prstGeom>
            <a:solidFill>
              <a:srgbClr val="2393E7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89756" y="5360016"/>
              <a:ext cx="576064" cy="1095906"/>
            </a:xfrm>
            <a:prstGeom prst="rect">
              <a:avLst/>
            </a:prstGeom>
            <a:solidFill>
              <a:srgbClr val="093C8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278988" y="468531"/>
            <a:ext cx="576064" cy="268741"/>
          </a:xfrm>
          <a:prstGeom prst="rect">
            <a:avLst/>
          </a:prstGeom>
          <a:solidFill>
            <a:srgbClr val="BD494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1278988" y="1306990"/>
            <a:ext cx="576064" cy="265239"/>
          </a:xfrm>
          <a:prstGeom prst="rect">
            <a:avLst/>
          </a:prstGeom>
          <a:solidFill>
            <a:srgbClr val="5D5D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278988" y="98659"/>
            <a:ext cx="576064" cy="220399"/>
          </a:xfrm>
          <a:prstGeom prst="rect">
            <a:avLst/>
          </a:prstGeom>
          <a:solidFill>
            <a:srgbClr val="AE393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89" y="3038202"/>
            <a:ext cx="6715325" cy="3297969"/>
          </a:xfrm>
        </p:spPr>
        <p:txBody>
          <a:bodyPr>
            <a:noAutofit/>
          </a:bodyPr>
          <a:lstStyle/>
          <a:p>
            <a:r>
              <a:rPr lang="ru-RU" sz="2800" dirty="0"/>
              <a:t>.</a:t>
            </a:r>
          </a:p>
        </p:txBody>
      </p:sp>
      <p:pic>
        <p:nvPicPr>
          <p:cNvPr id="5" name="robot max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9916" y="680601"/>
            <a:ext cx="7704856" cy="57786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98068" y="85975"/>
            <a:ext cx="609282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dirty="0">
                <a:solidFill>
                  <a:srgbClr val="9D3342"/>
                </a:solidFill>
                <a:latin typeface="Century Gothic" panose="020B0502020202020204" pitchFamily="34" charset="0"/>
              </a:rPr>
              <a:t>Знайомство з Максом </a:t>
            </a:r>
            <a:endParaRPr lang="ru-RU" sz="2800" b="1" dirty="0">
              <a:solidFill>
                <a:srgbClr val="9D334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0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3494BA"/>
      </a:accent6>
      <a:hlink>
        <a:srgbClr val="6B9F25"/>
      </a:hlink>
      <a:folHlink>
        <a:srgbClr val="9F6715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3494BA"/>
      </a:accent6>
      <a:hlink>
        <a:srgbClr val="6B9F25"/>
      </a:hlink>
      <a:folHlink>
        <a:srgbClr val="9F6715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13466</TotalTime>
  <Words>1358</Words>
  <Application>Microsoft Office PowerPoint</Application>
  <PresentationFormat>Произвольный</PresentationFormat>
  <Paragraphs>145</Paragraphs>
  <Slides>23</Slides>
  <Notes>23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Gill Sans MT</vt:lpstr>
      <vt:lpstr>Wingdings</vt:lpstr>
      <vt:lpstr>Галерея</vt:lpstr>
      <vt:lpstr>Інформатика 10 клас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.</vt:lpstr>
      <vt:lpstr>.</vt:lpstr>
      <vt:lpstr>.</vt:lpstr>
      <vt:lpstr>.</vt:lpstr>
      <vt:lpstr>.</vt:lpstr>
      <vt:lpstr>Презентация PowerPoint</vt:lpstr>
      <vt:lpstr>Презентация PowerPoint</vt:lpstr>
      <vt:lpstr>Презентация PowerPoint</vt:lpstr>
      <vt:lpstr>Пращуром сучасного Інтернету речей вважається  тостер, який розроблено американцем Джоном Ромкі. Під’єднавши кухонного помічника до мережі в 1990 році, інженер зумів увімкнути й вимкнути його віддалено.</vt:lpstr>
      <vt:lpstr>    Завдання: Перегляньте запропонований мультиплікаційний фільм за оповіданням Рея Бредбері «Прийде лагідний дощ» з циклу «Марсіанські хроніки».  Які технології ви впізнали? Назвіть їх.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вікі-проекти зі спільного накопичення, удосконалення  та публікації знань (Вікіпедія);  сервіси питань і відповідей Google та Yahoo Answers, системи оцінок та відгуків про товари  (Amazon) і мультимедійний контент (YouTube);   спільна розробка відкритого програмного забезпечення;  check-in через геосоціальні мережі.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Продажи продукта или услуги</dc:title>
  <dc:creator>Оксана</dc:creator>
  <cp:lastModifiedBy>Zoe</cp:lastModifiedBy>
  <cp:revision>193</cp:revision>
  <dcterms:created xsi:type="dcterms:W3CDTF">2018-08-04T21:29:35Z</dcterms:created>
  <dcterms:modified xsi:type="dcterms:W3CDTF">2021-10-02T19:58:48Z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