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4" r:id="rId3"/>
    <p:sldId id="263" r:id="rId4"/>
    <p:sldId id="264" r:id="rId5"/>
    <p:sldId id="266" r:id="rId6"/>
    <p:sldId id="285" r:id="rId7"/>
    <p:sldId id="267" r:id="rId8"/>
    <p:sldId id="268" r:id="rId9"/>
    <p:sldId id="269" r:id="rId10"/>
    <p:sldId id="271" r:id="rId11"/>
    <p:sldId id="273" r:id="rId12"/>
    <p:sldId id="270" r:id="rId13"/>
    <p:sldId id="272" r:id="rId14"/>
    <p:sldId id="275" r:id="rId15"/>
    <p:sldId id="289" r:id="rId16"/>
    <p:sldId id="287" r:id="rId17"/>
    <p:sldId id="288" r:id="rId18"/>
    <p:sldId id="291" r:id="rId19"/>
    <p:sldId id="295" r:id="rId20"/>
    <p:sldId id="278" r:id="rId21"/>
    <p:sldId id="277" r:id="rId22"/>
    <p:sldId id="276" r:id="rId23"/>
    <p:sldId id="294" r:id="rId24"/>
    <p:sldId id="296" r:id="rId25"/>
    <p:sldId id="279" r:id="rId26"/>
    <p:sldId id="292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DFD"/>
    <a:srgbClr val="5D5E5E"/>
    <a:srgbClr val="060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81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592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75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889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520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6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22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840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22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562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255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3298E-A299-49C8-AB04-5A5599AF09AB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126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ss-tricks.com/snippets/css/a-guide-to-flexbox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518183"/>
            <a:ext cx="12318999" cy="3564467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Адаптивна</a:t>
            </a:r>
            <a:r>
              <a:rPr lang="uk-UA" dirty="0"/>
              <a:t>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верстка </a:t>
            </a:r>
            <a:br>
              <a:rPr lang="uk-UA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588" y="365125"/>
            <a:ext cx="2538412" cy="1243013"/>
          </a:xfr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1748" y="4664484"/>
            <a:ext cx="9144000" cy="16557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Модуль «Веб-технології»</a:t>
            </a:r>
          </a:p>
          <a:p>
            <a:endParaRPr lang="uk-UA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2" descr="Результат пошуку зображень за запитом &quot;итан маркотт  сай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325"/>
            <a:ext cx="7111999" cy="31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06" y="-68169"/>
            <a:ext cx="5199393" cy="6841856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На рисунку наведено </a:t>
            </a: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використання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медіа-запитів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для </a:t>
            </a: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різних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пристроїв</a:t>
            </a: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uk-UA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Визначте тип </a:t>
            </a:r>
            <a:r>
              <a:rPr lang="uk-UA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прстроїв</a:t>
            </a: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b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588" y="365125"/>
            <a:ext cx="2538412" cy="1243013"/>
          </a:xfr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5816600" cy="1476375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060642"/>
                </a:solidFill>
                <a:latin typeface="Century Gothic" panose="020B0502020202020204" pitchFamily="34" charset="0"/>
              </a:rPr>
              <a:t>Поміркуйте</a:t>
            </a:r>
          </a:p>
        </p:txBody>
      </p:sp>
    </p:spTree>
    <p:extLst>
      <p:ext uri="{BB962C8B-B14F-4D97-AF65-F5344CB8AC3E}">
        <p14:creationId xmlns:p14="http://schemas.microsoft.com/office/powerpoint/2010/main" val="315753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Адаптивні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сайти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uk-UA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1419224"/>
            <a:ext cx="6477000" cy="5006975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з’явилися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завдяки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зростанню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попиту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тих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користувачів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хочуть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завантажувати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веб-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сторінки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ідеальною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структурою 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всіх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своїх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пристроях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Адаптивний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дизайн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стає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обов'язковим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Він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значно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спрощує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регулярний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серфінг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Інтернеті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незалежно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того,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пристрій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вибрав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користувач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для доступу до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сайтів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його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цікавлять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02" y="1155700"/>
            <a:ext cx="5109558" cy="484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39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4"/>
          <a:stretch/>
        </p:blipFill>
        <p:spPr>
          <a:xfrm>
            <a:off x="6874933" y="1791759"/>
            <a:ext cx="5154790" cy="4351338"/>
          </a:xfrm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0" y="2138106"/>
            <a:ext cx="6705600" cy="3043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Ідея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розробки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адаптивної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верстки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належить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Аарону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Густафсону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У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своїй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книзі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Адаптивний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веб дизайн»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він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запропонував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гнучко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адаптувати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сайти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можливостей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пристроїв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браузерів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774" y="436188"/>
            <a:ext cx="7439025" cy="128450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Цікаво</a:t>
            </a:r>
          </a:p>
        </p:txBody>
      </p:sp>
    </p:spTree>
    <p:extLst>
      <p:ext uri="{BB962C8B-B14F-4D97-AF65-F5344CB8AC3E}">
        <p14:creationId xmlns:p14="http://schemas.microsoft.com/office/powerpoint/2010/main" val="29503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Цікаво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50" y="1816100"/>
            <a:ext cx="5943600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За Аароном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Густафсоном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адаптивність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—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це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особливий</a:t>
            </a:r>
            <a:b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підхід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до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розробки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сайта,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який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дозволяє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вже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наявним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веб-ресурсам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підлаштовуватися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під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розміри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екранів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різних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пристроїв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Інакше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говорячи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сторінка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повинна автоматично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підлаштовуватися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під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екран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змінювати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розмір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картинок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тощо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Це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дозволило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усунути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потребу в </a:t>
            </a:r>
            <a:r>
              <a:rPr lang="ru-RU" sz="2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розробці</a:t>
            </a: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 дизайну для кожного</a:t>
            </a:r>
            <a:b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нового типу пристрою. </a:t>
            </a:r>
            <a:br>
              <a:rPr lang="ru-RU" sz="29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sz="2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1944314"/>
            <a:ext cx="5173569" cy="40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58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4" y="222250"/>
            <a:ext cx="12192000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Цікаво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94" y="1416050"/>
            <a:ext cx="6431756" cy="4889500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Традиційно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макет сайта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спочатку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розробляється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для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десктопної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версії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вже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потім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адаптується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мобільної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Люк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Вроблевскі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своїй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книзі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Спочатку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мобільні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запропонував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піти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протилежного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розробити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макет сайта для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мобільної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версії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вже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потім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покращувати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десктопної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Вроблевскі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керувався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тим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ускладнювати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просте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легше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ніж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спрощувати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складне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588" y="406400"/>
            <a:ext cx="2538412" cy="1243013"/>
          </a:xfrm>
        </p:spPr>
      </p:pic>
      <p:grpSp>
        <p:nvGrpSpPr>
          <p:cNvPr id="6" name="Группа 5"/>
          <p:cNvGrpSpPr/>
          <p:nvPr/>
        </p:nvGrpSpPr>
        <p:grpSpPr>
          <a:xfrm>
            <a:off x="6202240" y="1416050"/>
            <a:ext cx="6092154" cy="3596952"/>
            <a:chOff x="6128658" y="2708598"/>
            <a:chExt cx="6092154" cy="3596952"/>
          </a:xfrm>
        </p:grpSpPr>
        <p:pic>
          <p:nvPicPr>
            <p:cNvPr id="6146" name="Picture 2" descr="Результат пошуку зображень за запитом &quot;Люк Вроблевски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062" y="3000375"/>
              <a:ext cx="6000750" cy="3305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8658" y="2708598"/>
              <a:ext cx="2487384" cy="3596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6764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Цікаво</a:t>
            </a: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  <p:pic>
        <p:nvPicPr>
          <p:cNvPr id="7170" name="Picture 2" descr="Результат пошуку зображень за запитом &quot;итан маркотт и его книг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720379"/>
            <a:ext cx="6448425" cy="362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зультат пошуку зображень за запитом &quot;итан маркотт и его книги&quo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689115"/>
            <a:ext cx="2390776" cy="36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649633"/>
            <a:ext cx="57785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Концепцію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чуйного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дизайну</a:t>
            </a:r>
            <a:b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запропонував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Ітан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Маркотт</a:t>
            </a:r>
            <a:b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у 2010 </a:t>
            </a: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році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та описав у </a:t>
            </a: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своїй</a:t>
            </a:r>
            <a:b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книзі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«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Responsive Web Design».</a:t>
            </a:r>
            <a:b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Особливістю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такого </a:t>
            </a: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підходу</a:t>
            </a:r>
            <a:b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стала плавна </a:t>
            </a: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зміна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сайта,</a:t>
            </a:r>
            <a:b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зорієнтована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вміст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 а не на</a:t>
            </a:r>
            <a:b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конкретні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пристрої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128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Основні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особливості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адаптивного дизайну</a:t>
            </a:r>
            <a:endParaRPr lang="uk-UA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ru-RU" dirty="0"/>
            </a:br>
            <a:r>
              <a:rPr lang="ru-RU" dirty="0"/>
              <a:t>•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застосування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гнучкого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макета 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основі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сітки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(англ. </a:t>
            </a:r>
            <a:r>
              <a:rPr lang="en-US" i="1" dirty="0">
                <a:solidFill>
                  <a:srgbClr val="002060"/>
                </a:solidFill>
                <a:latin typeface="Century Gothic" panose="020B0502020202020204" pitchFamily="34" charset="0"/>
              </a:rPr>
              <a:t>flexible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US" i="1" dirty="0">
                <a:solidFill>
                  <a:srgbClr val="002060"/>
                </a:solidFill>
                <a:latin typeface="Century Gothic" panose="020B0502020202020204" pitchFamily="34" charset="0"/>
              </a:rPr>
              <a:t>grid-based layout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);</a:t>
            </a:r>
            <a:b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•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використання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гнучких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зображень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(англ. </a:t>
            </a:r>
            <a:r>
              <a:rPr lang="en-US" i="1" dirty="0">
                <a:solidFill>
                  <a:srgbClr val="002060"/>
                </a:solidFill>
                <a:latin typeface="Century Gothic" panose="020B0502020202020204" pitchFamily="34" charset="0"/>
              </a:rPr>
              <a:t>flexible images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);</a:t>
            </a:r>
            <a:b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•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робота з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медіа-запитами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(англ. </a:t>
            </a:r>
            <a:r>
              <a:rPr lang="en-US" i="1" dirty="0">
                <a:solidFill>
                  <a:srgbClr val="002060"/>
                </a:solidFill>
                <a:latin typeface="Century Gothic" panose="020B0502020202020204" pitchFamily="34" charset="0"/>
              </a:rPr>
              <a:t>media queries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);</a:t>
            </a:r>
            <a:b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•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плавна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перебудова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блоків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разі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зміни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розміру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екрана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наприклад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під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час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повертання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планшету) 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682" y="230188"/>
            <a:ext cx="2538718" cy="1243454"/>
          </a:xfrm>
        </p:spPr>
      </p:pic>
    </p:spTree>
    <p:extLst>
      <p:ext uri="{BB962C8B-B14F-4D97-AF65-F5344CB8AC3E}">
        <p14:creationId xmlns:p14="http://schemas.microsoft.com/office/powerpoint/2010/main" val="1447877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" y="-33845"/>
            <a:ext cx="121920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Модуль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Flexbox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uk-UA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300736"/>
            <a:ext cx="120523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CSS Flexbox (Flexible Box Layout Module) —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модуль макета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гнучкого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контейнера,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являє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собою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спосіб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компонування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елементів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Технологія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ﬂexbox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ставить 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меті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зробити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шари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гнучкими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а роботу з ними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інтуїтивно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зрозумілою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Flexbox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складається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гнучкого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контейнера (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ﬂex container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  <a:b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і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гнучких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елементів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ﬂex items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).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Останні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можуть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вибудовуватися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 рядок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або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стовпець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вільний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простір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розподіляється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між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ними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різними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способами </a:t>
            </a:r>
          </a:p>
          <a:p>
            <a:br>
              <a:rPr lang="ru-RU" dirty="0"/>
            </a:b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100" y="4001294"/>
            <a:ext cx="12192000" cy="257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49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Flexbox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дозволяє</a:t>
            </a: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endParaRPr lang="uk-UA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розташовувати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елементи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 одному з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чотирьох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напрямків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зліва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направо, справа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наліво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зверху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вниз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або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знизу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вгору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•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перевизначати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порядок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відображення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елементів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• автоматично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визначати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розміри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елементів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так,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щоб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вони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вписувалися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доступний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простір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•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розв’язувати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проблему з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горизонтальним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вертикальним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центруванням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•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переносити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елементи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всередині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контейнера, не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допускаючи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його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переповнення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•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створювати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колонки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однакової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висоти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керувати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елементами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 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одновимірному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просторі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</p:spTree>
    <p:extLst>
      <p:ext uri="{BB962C8B-B14F-4D97-AF65-F5344CB8AC3E}">
        <p14:creationId xmlns:p14="http://schemas.microsoft.com/office/powerpoint/2010/main" val="1005799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0642"/>
                </a:solidFill>
                <a:latin typeface="Century Gothic" panose="020B0502020202020204" pitchFamily="34" charset="0"/>
              </a:rPr>
              <a:t>Display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731743"/>
            <a:ext cx="11010900" cy="1138457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Щоб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почати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працювати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Flexbox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необхідно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зробити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контейнер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flex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-контейнером.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Робиться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це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так: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1100" y="2870200"/>
            <a:ext cx="9563100" cy="707886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000" dirty="0">
                <a:solidFill>
                  <a:srgbClr val="669900"/>
                </a:solidFill>
                <a:latin typeface="Consolas" panose="020B0609020204030204" pitchFamily="49" charset="0"/>
              </a:rPr>
              <a:t>.</a:t>
            </a:r>
            <a:r>
              <a:rPr kumimoji="0" lang="ru-RU" altLang="ru-RU" sz="4000" b="0" i="0" u="none" strike="noStrike" cap="none" normalizeH="0" baseline="0" dirty="0" err="1">
                <a:ln>
                  <a:noFill/>
                </a:ln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container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ru-RU" altLang="ru-RU" sz="4000" b="0" i="0" u="none" strike="noStrike" cap="none" normalizeH="0" baseline="0" dirty="0" err="1">
                <a:ln>
                  <a:noFill/>
                </a:ln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ru-RU" altLang="ru-RU" sz="4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flex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9925" y="3786892"/>
            <a:ext cx="6505575" cy="280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2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Повторюємо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Сформулюйте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правила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структурування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й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іме</a:t>
            </a:r>
            <a:r>
              <a:rPr lang="uk-UA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нування</a:t>
            </a: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 файлів.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Які типи макетів веб-сторінок ви знаєте? Які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переваги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недоліки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вони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мають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Назвіть етапи створення </a:t>
            </a:r>
            <a:r>
              <a:rPr lang="uk-UA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сайта</a:t>
            </a:r>
            <a:endParaRPr lang="uk-UA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Що таке </a:t>
            </a:r>
            <a:r>
              <a:rPr lang="uk-UA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фрейворки</a:t>
            </a: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Назвіть послідовність верстки веб-сторінки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</p:spTree>
    <p:extLst>
      <p:ext uri="{BB962C8B-B14F-4D97-AF65-F5344CB8AC3E}">
        <p14:creationId xmlns:p14="http://schemas.microsoft.com/office/powerpoint/2010/main" val="694291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60642"/>
                </a:solidFill>
                <a:latin typeface="Century Gothic" panose="020B0502020202020204" pitchFamily="34" charset="0"/>
              </a:rPr>
              <a:t>Flex-direction</a:t>
            </a:r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 – напрямок головної</a:t>
            </a:r>
            <a:b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</a:br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 </a:t>
            </a:r>
            <a:r>
              <a:rPr lang="uk-UA" b="1" dirty="0" err="1">
                <a:solidFill>
                  <a:srgbClr val="060642"/>
                </a:solidFill>
                <a:latin typeface="Century Gothic" panose="020B0502020202020204" pitchFamily="34" charset="0"/>
              </a:rPr>
              <a:t>вісі</a:t>
            </a:r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srgbClr val="060642"/>
                </a:solidFill>
                <a:latin typeface="Century Gothic" panose="020B0502020202020204" pitchFamily="34" charset="0"/>
              </a:rPr>
              <a:t>flex-</a:t>
            </a:r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контейнера</a:t>
            </a:r>
            <a:r>
              <a:rPr lang="en-US" b="1" dirty="0">
                <a:solidFill>
                  <a:srgbClr val="060642"/>
                </a:solidFill>
                <a:latin typeface="Century Gothic" panose="020B0502020202020204" pitchFamily="34" charset="0"/>
              </a:rPr>
              <a:t>.</a:t>
            </a:r>
            <a:endParaRPr lang="uk-UA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03400"/>
            <a:ext cx="5918199" cy="4775730"/>
          </a:xfrm>
        </p:spPr>
        <p:txBody>
          <a:bodyPr>
            <a:normAutofit fontScale="92500"/>
          </a:bodyPr>
          <a:lstStyle/>
          <a:p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Головною віссю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flex-</a:t>
            </a: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контейнера є напрям, відповідно до якого розташовуються всі його дочірні елементи.</a:t>
            </a:r>
          </a:p>
          <a:p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Поперечною віссю називається напрямок, перпендикулярний головній </a:t>
            </a:r>
            <a:r>
              <a:rPr lang="uk-UA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вісі</a:t>
            </a: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Головна вісь за замовчуванням розташовується зліва направо. Поперечна - згори вниз. 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1967" r="11393" b="10236"/>
          <a:stretch/>
        </p:blipFill>
        <p:spPr>
          <a:xfrm>
            <a:off x="5918199" y="2623167"/>
            <a:ext cx="6362700" cy="249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36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60642"/>
                </a:solidFill>
                <a:latin typeface="Century Gothic" panose="020B0502020202020204" pitchFamily="34" charset="0"/>
              </a:rPr>
              <a:t>Justify-content</a:t>
            </a:r>
            <a:endParaRPr lang="ru-RU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0" y="1889125"/>
            <a:ext cx="6210300" cy="4351338"/>
          </a:xfrm>
        </p:spPr>
        <p:txBody>
          <a:bodyPr/>
          <a:lstStyle/>
          <a:p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визначає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те, як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будуть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вирівняні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елементи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уздовж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головної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осі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6748" t="8819" r="28232" b="-1213"/>
          <a:stretch/>
        </p:blipFill>
        <p:spPr>
          <a:xfrm>
            <a:off x="6210300" y="365126"/>
            <a:ext cx="4013200" cy="6395166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462" y="447935"/>
            <a:ext cx="2539538" cy="124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2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60642"/>
                </a:solidFill>
                <a:latin typeface="Century Gothic" panose="020B0502020202020204" pitchFamily="34" charset="0"/>
              </a:rPr>
              <a:t>Align-items</a:t>
            </a:r>
            <a:endParaRPr lang="uk-UA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397500" cy="4351338"/>
          </a:xfrm>
        </p:spPr>
        <p:txBody>
          <a:bodyPr/>
          <a:lstStyle/>
          <a:p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визначає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те, як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будуть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вирівняні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елементи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уздовж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поперечної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осі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750" y="1553369"/>
            <a:ext cx="44767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34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558800"/>
            <a:ext cx="9855200" cy="2641599"/>
          </a:xfrm>
        </p:spPr>
        <p:txBody>
          <a:bodyPr/>
          <a:lstStyle/>
          <a:p>
            <a:endParaRPr lang="ru-RU" dirty="0"/>
          </a:p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, як </a:t>
            </a:r>
            <a:r>
              <a:rPr lang="ru-RU" dirty="0" err="1"/>
              <a:t>працює</a:t>
            </a:r>
            <a:r>
              <a:rPr lang="ru-RU" dirty="0"/>
              <a:t> модуль </a:t>
            </a:r>
            <a:r>
              <a:rPr lang="ru-RU" dirty="0" err="1"/>
              <a:t>переглянемо</a:t>
            </a:r>
            <a:r>
              <a:rPr lang="ru-RU" dirty="0"/>
              <a:t> </a:t>
            </a:r>
            <a:r>
              <a:rPr lang="ru-RU" dirty="0" err="1"/>
              <a:t>наступне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. У нас є </a:t>
            </a:r>
            <a:r>
              <a:rPr lang="uk-UA" dirty="0"/>
              <a:t>заздалегідь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4 </a:t>
            </a:r>
            <a:r>
              <a:rPr lang="ru-RU" dirty="0" err="1"/>
              <a:t>різнокольорових</a:t>
            </a:r>
            <a:r>
              <a:rPr lang="ru-RU" dirty="0"/>
              <a:t> </a:t>
            </a:r>
            <a:r>
              <a:rPr lang="en-US" dirty="0"/>
              <a:t>div'</a:t>
            </a:r>
            <a:r>
              <a:rPr lang="ru-RU" dirty="0"/>
              <a:t>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сірого</a:t>
            </a:r>
            <a:r>
              <a:rPr lang="ru-RU" dirty="0"/>
              <a:t> </a:t>
            </a:r>
            <a:r>
              <a:rPr lang="en-US" dirty="0"/>
              <a:t>div'</a:t>
            </a:r>
            <a:r>
              <a:rPr lang="ru-RU" dirty="0"/>
              <a:t>а. У кожного </a:t>
            </a:r>
            <a:r>
              <a:rPr lang="en-US" dirty="0"/>
              <a:t>div'</a:t>
            </a:r>
            <a:r>
              <a:rPr lang="ru-RU" dirty="0"/>
              <a:t>а є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en-US" dirty="0"/>
              <a:t>display: block. </a:t>
            </a:r>
            <a:r>
              <a:rPr lang="ru-RU" dirty="0"/>
              <a:t>Тому </a:t>
            </a:r>
            <a:r>
              <a:rPr lang="ru-RU" dirty="0" err="1"/>
              <a:t>кожен</a:t>
            </a:r>
            <a:r>
              <a:rPr lang="ru-RU" dirty="0"/>
              <a:t> квадрат </a:t>
            </a:r>
            <a:r>
              <a:rPr lang="ru-RU" dirty="0" err="1"/>
              <a:t>займає</a:t>
            </a:r>
            <a:r>
              <a:rPr lang="ru-RU" dirty="0"/>
              <a:t> всю ширину рядка.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2" y="3111500"/>
            <a:ext cx="81057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05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  <a:prstGeom prst="rect">
            <a:avLst/>
          </a:prstGeom>
        </p:spPr>
      </p:pic>
      <p:pic>
        <p:nvPicPr>
          <p:cNvPr id="9" name="flexbox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5382" y="406179"/>
            <a:ext cx="73279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67" y="487568"/>
            <a:ext cx="10430933" cy="1578299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Для більш детального вивчення властивостей модуля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Flexbox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радимо скористатись одним з кращих сайтів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для вивчення </a:t>
            </a:r>
            <a:br>
              <a:rPr lang="uk-UA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каскадних таблиць стилів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CSS-TRICKS</a:t>
            </a:r>
            <a:endParaRPr lang="uk-UA" sz="2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  <a:hlinkClick r:id="rId2"/>
              </a:rPr>
              <a:t>https://css-tricks.com/snippets/css/a-guide-to-flexbox/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466" y="2392613"/>
            <a:ext cx="9987491" cy="43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93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" y="123825"/>
            <a:ext cx="121920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Модуль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Grid</a:t>
            </a:r>
            <a:endParaRPr lang="uk-UA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027906"/>
            <a:ext cx="6350000" cy="5410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Grid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дозволяє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оперувати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стовпцями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та рядками.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Grid container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грід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-контейнер) —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це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набір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горизонтальних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і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вертикальних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grid-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ліній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перетинаються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Ці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лінії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ділять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простір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на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grid-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області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де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розташовуються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grid-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елементи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Усередині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grid-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контейнера є два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набори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grid-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ліній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: один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визначає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вісь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стовпців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інший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—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вісь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рядків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  <p:pic>
        <p:nvPicPr>
          <p:cNvPr id="13314" name="Picture 2" descr="Результат пошуку зображень за запитом &quot;грид css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1" y="1931987"/>
            <a:ext cx="5842000" cy="371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76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Аналізуємо. Обговорюємо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Поясніть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необхідність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розробки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адаптивних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сайтів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таке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медіа-запити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? Чим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обумовлена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їх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поява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Яка сфера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використання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медіа-запиту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braille?</a:t>
            </a:r>
            <a:endParaRPr lang="uk-UA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Опишіть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принципи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адаптивного дизайну.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інструменти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дозволяють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розробляти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адаптивні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сайти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Поміркуйте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чому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для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адаптивної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верстки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краще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використовувати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векторну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графіку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br>
              <a:rPr lang="ru-RU" dirty="0"/>
            </a:b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</p:spTree>
    <p:extLst>
      <p:ext uri="{BB962C8B-B14F-4D97-AF65-F5344CB8AC3E}">
        <p14:creationId xmlns:p14="http://schemas.microsoft.com/office/powerpoint/2010/main" val="3494791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-36197"/>
            <a:ext cx="12192000" cy="146050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60642"/>
                </a:solidFill>
                <a:latin typeface="Century Gothic" panose="020B0502020202020204" pitchFamily="34" charset="0"/>
              </a:rPr>
              <a:t>Завдання</a:t>
            </a:r>
            <a:r>
              <a:rPr lang="ru-RU" b="1" dirty="0">
                <a:solidFill>
                  <a:srgbClr val="060642"/>
                </a:solidFill>
                <a:latin typeface="Century Gothic" panose="020B0502020202020204" pitchFamily="34" charset="0"/>
              </a:rPr>
              <a:t> для </a:t>
            </a:r>
            <a:r>
              <a:rPr lang="ru-RU" b="1" dirty="0" err="1">
                <a:solidFill>
                  <a:srgbClr val="060642"/>
                </a:solidFill>
                <a:latin typeface="Century Gothic" panose="020B0502020202020204" pitchFamily="34" charset="0"/>
              </a:rPr>
              <a:t>самостійного</a:t>
            </a:r>
            <a:r>
              <a:rPr lang="ru-RU" b="1" dirty="0">
                <a:solidFill>
                  <a:srgbClr val="060642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60642"/>
                </a:solidFill>
                <a:latin typeface="Century Gothic" panose="020B0502020202020204" pitchFamily="34" charset="0"/>
              </a:rPr>
              <a:t>виконання</a:t>
            </a:r>
            <a:r>
              <a:rPr lang="ru-RU" b="1" dirty="0">
                <a:solidFill>
                  <a:srgbClr val="060642"/>
                </a:solidFill>
                <a:latin typeface="Century Gothic" panose="020B0502020202020204" pitchFamily="34" charset="0"/>
              </a:rPr>
              <a:t> </a:t>
            </a:r>
            <a:endParaRPr lang="uk-UA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191" y="2578610"/>
            <a:ext cx="2538718" cy="1243454"/>
          </a:xfr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003237"/>
            <a:ext cx="12192000" cy="439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Для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розуміння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роботи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адаптивного шаблону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відкрийте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сторінку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Google.</a:t>
            </a:r>
            <a:endParaRPr lang="uk-UA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Зменшуйте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розмір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вікна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браузера і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слідкуйте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тим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як 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змінюються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положення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блоків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зникають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як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перетворюється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меню в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результаті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зменшення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вікна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браузера.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Опишіть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зміни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відображенні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сторінки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під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час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застосування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режиму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інспекції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Перегляньте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код.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З'ясуйте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який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механізм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використовують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розробники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сайта для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досягнення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адаптивності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br>
              <a:rPr lang="ru-RU" sz="2400" dirty="0"/>
            </a:br>
            <a:endParaRPr lang="ru-RU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08"/>
          <a:stretch/>
        </p:blipFill>
        <p:spPr>
          <a:xfrm>
            <a:off x="5359400" y="4111847"/>
            <a:ext cx="6832600" cy="2325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100" y="4704939"/>
            <a:ext cx="4838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Підказка: для перегляду коду натисніть на кнопку, вказану на рисунку</a:t>
            </a:r>
            <a:endParaRPr lang="ru-RU" sz="28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31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31875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Домашнє завдання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332" y="1155700"/>
            <a:ext cx="11755968" cy="284480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Спробуйте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свої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сили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грі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Flexbox Froggy,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де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потрібно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допомагати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жабеняті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Фрогі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його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друзям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написанням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css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коду (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https://ﬂexboxfroggy.com/#uk). </a:t>
            </a: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 Пройдіть перші шість рівнів. </a:t>
            </a:r>
            <a:r>
              <a:rPr lang="uk-UA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Скріншот</a:t>
            </a: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 результату </a:t>
            </a:r>
            <a:r>
              <a:rPr lang="uk-UA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надішліть</a:t>
            </a: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 на поштову скриньку вчителю.</a:t>
            </a:r>
            <a:br>
              <a:rPr lang="en-US" dirty="0"/>
            </a:b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155951"/>
            <a:ext cx="10058400" cy="36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2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Поміркуйте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825" y="1549400"/>
            <a:ext cx="4072467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На рисунку представлена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роздільність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різноманітних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девайсів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Як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виглядатимуть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сторінки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сайту,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розробляли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минулих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уроках  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різних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пристроях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254250"/>
            <a:ext cx="74390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4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З історії мобільного інтернету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257" y="1490176"/>
            <a:ext cx="7125817" cy="4901099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Веб-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сайти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десктопної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версії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мали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широкий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функціонал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і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яскраве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оформлення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,  а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отже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довго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завантажувалися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та забирали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занадто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багато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трафіку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. Тому з</a:t>
            </a: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’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явились </a:t>
            </a:r>
            <a:r>
              <a:rPr lang="ru-RU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вап-сайти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призначен</a:t>
            </a:r>
            <a:r>
              <a:rPr lang="uk-UA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і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для перегляду з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мобільного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телефону,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які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містили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в основному текст і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поодинокі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зображення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Нагадаємо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на той час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мобільні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телефони</a:t>
            </a: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були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слабкі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, а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мобільний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Інтернет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повільний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і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дуже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дорогий</a:t>
            </a:r>
            <a:r>
              <a:rPr lang="ru-RU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  <p:pic>
        <p:nvPicPr>
          <p:cNvPr id="1030" name="Picture 6" descr="Результат пошуку зображень за запитом &quot;wap site history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640" y="2284192"/>
            <a:ext cx="3202277" cy="38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640" y="1897253"/>
            <a:ext cx="3202277" cy="4274197"/>
          </a:xfrm>
          <a:prstGeom prst="rect">
            <a:avLst/>
          </a:prstGeom>
        </p:spPr>
      </p:pic>
      <p:pic>
        <p:nvPicPr>
          <p:cNvPr id="1032" name="Picture 8" descr="Результат пошуку зображень за запитом &quot;wap site history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928" y="2284192"/>
            <a:ext cx="4224072" cy="32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в’язане зображенн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806779"/>
            <a:ext cx="3500317" cy="434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1027906"/>
            <a:ext cx="10248900" cy="2460625"/>
          </a:xfrm>
        </p:spPr>
        <p:txBody>
          <a:bodyPr/>
          <a:lstStyle/>
          <a:p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Поява п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ланшетів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створила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нові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виклики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фіксована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верстка не дозволяла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змінювати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розмір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роздільності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сайта.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Великі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сайти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переглядати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планшетів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було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незручно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мобільні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сайти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не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були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оптимізовані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під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екран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великих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розмірів</a:t>
            </a:r>
            <a:r>
              <a:rPr lang="ru-RU" dirty="0"/>
              <a:t>.</a:t>
            </a: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  <p:pic>
        <p:nvPicPr>
          <p:cNvPr id="4098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35"/>
          <a:stretch/>
        </p:blipFill>
        <p:spPr bwMode="auto">
          <a:xfrm>
            <a:off x="838200" y="3305704"/>
            <a:ext cx="10943140" cy="28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3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Гумова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верстка</a:t>
            </a:r>
            <a:endParaRPr lang="uk-UA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9700"/>
            <a:ext cx="12306300" cy="3797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Макету і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окремим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його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складовим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надаються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розміри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подані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у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відсотках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, таким чином 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вміст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сторінки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розтягується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. Для того,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щоб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розтягнути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сайт і на 6-дюймовий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екран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смартфона і 42-дюймовий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екран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телевізора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необхідно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встановити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максимальний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і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мінімальний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розміри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ширини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властивості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max-width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і </a:t>
            </a:r>
            <a:r>
              <a:rPr lang="en-US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min</a:t>
            </a:r>
            <a:r>
              <a:rPr lang="ru-RU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-</a:t>
            </a:r>
            <a:r>
              <a:rPr lang="en-US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width</a:t>
            </a:r>
            <a:r>
              <a:rPr lang="uk-UA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 відповідно</a:t>
            </a:r>
            <a:r>
              <a:rPr lang="en-US" sz="33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76" y="3792317"/>
            <a:ext cx="4419048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2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Медіа-запити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7478" y="1649633"/>
            <a:ext cx="10753725" cy="458628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У 2006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році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інтернет-журналі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List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Apart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(https://alistapart.com/)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вийшла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стаття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Марка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ван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ден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Доббельстіна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запропонував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створити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класи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залежності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пристрою та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оголошувати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кожному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класу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спеціальні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стилі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Медіа-запити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en-US" i="1" dirty="0">
                <a:solidFill>
                  <a:srgbClr val="002060"/>
                </a:solidFill>
                <a:latin typeface="Century Gothic" panose="020B0502020202020204" pitchFamily="34" charset="0"/>
              </a:rPr>
              <a:t>media queries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) —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це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правила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CSS,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дозволяють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керувати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стилями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елементів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залежно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значень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технічних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параметрів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пристроїв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У 2001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році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HTML4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і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CSS2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була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введена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підтримка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апаратнозалежних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таблиць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стилів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дозволило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створювати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стилі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й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таблиці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стилів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для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певних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типів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пристроїв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346" y="5267325"/>
            <a:ext cx="3176954" cy="1066800"/>
          </a:xfrm>
          <a:prstGeom prst="rect">
            <a:avLst/>
          </a:prstGeom>
        </p:spPr>
      </p:pic>
      <p:pic>
        <p:nvPicPr>
          <p:cNvPr id="5122" name="Picture 2" descr="https://alistapart.com/wp-content/uploads/2006/12/photo_116062.jpg?fit=150%2C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25" y="1649633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28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media queries&quot;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0"/>
          <a:stretch/>
        </p:blipFill>
        <p:spPr bwMode="auto">
          <a:xfrm>
            <a:off x="641350" y="1800225"/>
            <a:ext cx="95250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369871"/>
            <a:ext cx="2854325" cy="649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7030A0"/>
                </a:solidFill>
                <a:latin typeface="Century Gothic" panose="020B0502020202020204" pitchFamily="34" charset="0"/>
              </a:rPr>
              <a:t>Оголошення </a:t>
            </a:r>
            <a:r>
              <a:rPr lang="uk-UA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медіазапиту</a:t>
            </a:r>
            <a:endParaRPr lang="ru-RU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6687" y="4373344"/>
            <a:ext cx="285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6"/>
                </a:solidFill>
                <a:latin typeface="Century Gothic" panose="020B0502020202020204" pitchFamily="34" charset="0"/>
              </a:rPr>
              <a:t>Вираз перевіряє відповідність розміру</a:t>
            </a:r>
            <a:endParaRPr lang="ru-RU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2025" y="4373344"/>
            <a:ext cx="285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5D5E5E"/>
                </a:solidFill>
                <a:latin typeface="Century Gothic" panose="020B0502020202020204" pitchFamily="34" charset="0"/>
              </a:rPr>
              <a:t>Стиль  спрацює, якщо  умова виконується</a:t>
            </a:r>
            <a:endParaRPr lang="ru-RU" dirty="0">
              <a:solidFill>
                <a:srgbClr val="5D5E5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8894" y="365125"/>
            <a:ext cx="10883900" cy="1806575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Медіа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-запит є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логічним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виразом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b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який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повертає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істину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або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хибність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ru-RU" dirty="0"/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588" y="365125"/>
            <a:ext cx="2538412" cy="12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5816600" cy="981075"/>
          </a:xfrm>
        </p:spPr>
        <p:txBody>
          <a:bodyPr>
            <a:normAutofit/>
          </a:bodyPr>
          <a:lstStyle/>
          <a:p>
            <a:r>
              <a:rPr lang="uk-UA" b="1" dirty="0" err="1">
                <a:solidFill>
                  <a:srgbClr val="060642"/>
                </a:solidFill>
                <a:latin typeface="Century Gothic" panose="020B0502020202020204" pitchFamily="34" charset="0"/>
              </a:rPr>
              <a:t>Брейкпоінт</a:t>
            </a:r>
            <a:endParaRPr lang="uk-UA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346200"/>
            <a:ext cx="4724400" cy="4876799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прив’язка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конкретних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пристроїв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певною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роздільністю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екрану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Стилі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перемикаються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одного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брейкпоінта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ru-RU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контрольні</a:t>
            </a:r>
            <a:r>
              <a:rPr lang="ru-RU" i="1" dirty="0">
                <a:solidFill>
                  <a:srgbClr val="002060"/>
                </a:solidFill>
                <a:latin typeface="Century Gothic" panose="020B0502020202020204" pitchFamily="34" charset="0"/>
              </a:rPr>
              <a:t> точки, </a:t>
            </a:r>
            <a:r>
              <a:rPr lang="ru-RU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сталий</a:t>
            </a:r>
            <a:r>
              <a:rPr lang="ru-RU" i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термін</a:t>
            </a:r>
            <a:r>
              <a:rPr lang="ru-RU" i="1" dirty="0">
                <a:solidFill>
                  <a:srgbClr val="002060"/>
                </a:solidFill>
                <a:latin typeface="Century Gothic" panose="020B0502020202020204" pitchFamily="34" charset="0"/>
              </a:rPr>
              <a:t> у </a:t>
            </a:r>
            <a:r>
              <a:rPr lang="ru-RU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програмуванні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у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випадку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верстки —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перемикання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з одних умов 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інші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) до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іншого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тобто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насправді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є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фіксовані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макети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для кожного девайсу </a:t>
            </a:r>
            <a:b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406179"/>
            <a:ext cx="2538718" cy="1243454"/>
          </a:xfrm>
        </p:spPr>
      </p:pic>
      <p:grpSp>
        <p:nvGrpSpPr>
          <p:cNvPr id="5" name="Группа 4"/>
          <p:cNvGrpSpPr/>
          <p:nvPr/>
        </p:nvGrpSpPr>
        <p:grpSpPr>
          <a:xfrm>
            <a:off x="5423808" y="2087716"/>
            <a:ext cx="6607325" cy="3881658"/>
            <a:chOff x="4585608" y="1731743"/>
            <a:chExt cx="6607325" cy="3881658"/>
          </a:xfrm>
        </p:grpSpPr>
        <p:pic>
          <p:nvPicPr>
            <p:cNvPr id="3074" name="Picture 2" descr="Результат пошуку зображень за запитом &quot;media queries&quot;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5" t="-601" r="12157" b="8770"/>
            <a:stretch/>
          </p:blipFill>
          <p:spPr bwMode="auto">
            <a:xfrm>
              <a:off x="4585608" y="1731743"/>
              <a:ext cx="6607325" cy="3881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8652933" y="5113867"/>
              <a:ext cx="2540000" cy="499533"/>
            </a:xfrm>
            <a:prstGeom prst="rect">
              <a:avLst/>
            </a:prstGeom>
            <a:solidFill>
              <a:srgbClr val="DCE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DCEDF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408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інформатика.potx" id="{969E901C-A73F-4ABF-96AB-6D2DAF51B302}" vid="{A7136400-2433-41AC-84BC-58F63F8D1CEB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1259</Words>
  <Application>Microsoft Office PowerPoint</Application>
  <PresentationFormat>Широкоэкранный</PresentationFormat>
  <Paragraphs>82</Paragraphs>
  <Slides>29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Consolas</vt:lpstr>
      <vt:lpstr>Тема Office</vt:lpstr>
      <vt:lpstr>Адаптивна верстка  </vt:lpstr>
      <vt:lpstr>Повторюємо</vt:lpstr>
      <vt:lpstr>Поміркуйте</vt:lpstr>
      <vt:lpstr>З історії мобільного інтернету</vt:lpstr>
      <vt:lpstr>Презентация PowerPoint</vt:lpstr>
      <vt:lpstr>Гумова верстка</vt:lpstr>
      <vt:lpstr>Медіа-запити</vt:lpstr>
      <vt:lpstr>Медіа-запит є логічним виразом,  який повертає істину або хибність.</vt:lpstr>
      <vt:lpstr>Брейкпоінт</vt:lpstr>
      <vt:lpstr>Поміркуйте</vt:lpstr>
      <vt:lpstr>Адаптивні сайти </vt:lpstr>
      <vt:lpstr>Цікаво</vt:lpstr>
      <vt:lpstr>Цікаво </vt:lpstr>
      <vt:lpstr>Цікаво</vt:lpstr>
      <vt:lpstr>Цікаво</vt:lpstr>
      <vt:lpstr>Основні особливості адаптивного дизайну</vt:lpstr>
      <vt:lpstr>Модуль Flexbox </vt:lpstr>
      <vt:lpstr>Flexbox дозволяє:</vt:lpstr>
      <vt:lpstr>Display</vt:lpstr>
      <vt:lpstr>Flex-direction – напрямок головної  вісі flex-контейнера.</vt:lpstr>
      <vt:lpstr>Justify-content</vt:lpstr>
      <vt:lpstr>Align-items</vt:lpstr>
      <vt:lpstr>Презентация PowerPoint</vt:lpstr>
      <vt:lpstr>Презентация PowerPoint</vt:lpstr>
      <vt:lpstr>Презентация PowerPoint</vt:lpstr>
      <vt:lpstr>Модуль Grid</vt:lpstr>
      <vt:lpstr>Аналізуємо. Обговорюємо</vt:lpstr>
      <vt:lpstr>Завдання для самостійного виконання </vt:lpstr>
      <vt:lpstr>Домашнє завдання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Zoe</cp:lastModifiedBy>
  <cp:revision>37</cp:revision>
  <dcterms:created xsi:type="dcterms:W3CDTF">2019-07-24T11:39:25Z</dcterms:created>
  <dcterms:modified xsi:type="dcterms:W3CDTF">2021-10-02T13:58:43Z</dcterms:modified>
</cp:coreProperties>
</file>