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846" r:id="rId2"/>
    <p:sldId id="1823" r:id="rId3"/>
    <p:sldId id="1824" r:id="rId4"/>
    <p:sldId id="1832" r:id="rId5"/>
    <p:sldId id="1829" r:id="rId6"/>
    <p:sldId id="1830" r:id="rId7"/>
    <p:sldId id="1831" r:id="rId8"/>
    <p:sldId id="1836" r:id="rId9"/>
    <p:sldId id="1833" r:id="rId10"/>
    <p:sldId id="1834" r:id="rId11"/>
    <p:sldId id="1835" r:id="rId12"/>
    <p:sldId id="1827" r:id="rId13"/>
    <p:sldId id="1837" r:id="rId14"/>
    <p:sldId id="1838" r:id="rId15"/>
    <p:sldId id="1841" r:id="rId16"/>
    <p:sldId id="1842" r:id="rId17"/>
    <p:sldId id="1845" r:id="rId18"/>
    <p:sldId id="1843" r:id="rId19"/>
    <p:sldId id="1844" r:id="rId20"/>
    <p:sldId id="1839" r:id="rId21"/>
    <p:sldId id="331" r:id="rId22"/>
    <p:sldId id="259" r:id="rId23"/>
    <p:sldId id="261" r:id="rId24"/>
    <p:sldId id="1847"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892" autoAdjust="0"/>
  </p:normalViewPr>
  <p:slideViewPr>
    <p:cSldViewPr snapToGrid="0">
      <p:cViewPr varScale="1">
        <p:scale>
          <a:sx n="88" d="100"/>
          <a:sy n="88" d="100"/>
        </p:scale>
        <p:origin x="5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04.09.2021</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teach-inf.com.ua/"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l="1" t="17606" r="1693" b="28148"/>
          <a:stretch/>
        </p:blipFill>
        <p:spPr>
          <a:xfrm>
            <a:off x="0" y="1"/>
            <a:ext cx="4765678" cy="3899426"/>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84424" y="2606941"/>
            <a:ext cx="1410618" cy="2400657"/>
          </a:xfrm>
          <a:prstGeom prst="rect">
            <a:avLst/>
          </a:prstGeom>
          <a:noFill/>
        </p:spPr>
        <p:txBody>
          <a:bodyPr wrap="square" rtlCol="0">
            <a:spAutoFit/>
          </a:bodyPr>
          <a:lstStyle/>
          <a:p>
            <a:pPr fontAlgn="base">
              <a:spcBef>
                <a:spcPct val="0"/>
              </a:spcBef>
              <a:spcAft>
                <a:spcPct val="0"/>
              </a:spcAft>
            </a:pPr>
            <a:r>
              <a:rPr lang="ru-RU" sz="15000" b="1" i="0" dirty="0">
                <a:solidFill>
                  <a:srgbClr val="002060"/>
                </a:solidFill>
                <a:latin typeface="Comic Sans MS" panose="030F0702030302020204" pitchFamily="66" charset="0"/>
              </a:rPr>
              <a:t>8</a:t>
            </a:r>
            <a:endParaRPr lang="uk-UA" sz="15000" b="1" i="0" dirty="0">
              <a:solidFill>
                <a:srgbClr val="002060"/>
              </a:solidFill>
              <a:latin typeface="Comic Sans MS" panose="030F0702030302020204" pitchFamily="66"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
        <p:nvSpPr>
          <p:cNvPr id="23" name="Прямокутник 22">
            <a:hlinkClick r:id="rId7"/>
            <a:extLst>
              <a:ext uri="{FF2B5EF4-FFF2-40B4-BE49-F238E27FC236}">
                <a16:creationId xmlns:a16="http://schemas.microsoft.com/office/drawing/2014/main" id="{DCFE19AA-8AE1-48EF-8640-8ACBB1B6DBC8}"/>
              </a:ext>
            </a:extLst>
          </p:cNvPr>
          <p:cNvSpPr/>
          <p:nvPr userDrawn="1"/>
        </p:nvSpPr>
        <p:spPr>
          <a:xfrm>
            <a:off x="6500000" y="6184950"/>
            <a:ext cx="5564194" cy="589217"/>
          </a:xfrm>
          <a:prstGeom prst="rect">
            <a:avLst/>
          </a:prstGeom>
          <a:solidFill>
            <a:srgbClr val="404042"/>
          </a:solid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4000" b="1" kern="0" dirty="0">
                <a:solidFill>
                  <a:schemeClr val="bg1"/>
                </a:solidFill>
                <a:latin typeface="Comic Sans MS" panose="030F0702030302020204" pitchFamily="66" charset="0"/>
                <a:cs typeface="Arial" panose="020B0604020202020204" pitchFamily="34" charset="0"/>
              </a:rPr>
              <a:t>teach-inf.</a:t>
            </a:r>
            <a:r>
              <a:rPr lang="en-US" sz="4000" b="1" kern="0" dirty="0">
                <a:solidFill>
                  <a:schemeClr val="bg1"/>
                </a:solidFill>
                <a:latin typeface="Comic Sans MS" panose="030F0702030302020204" pitchFamily="66" charset="0"/>
                <a:cs typeface="Arial" panose="020B0604020202020204" pitchFamily="34" charset="0"/>
              </a:rPr>
              <a:t>com</a:t>
            </a:r>
            <a:r>
              <a:rPr lang="en-AU" sz="4000" b="1" kern="0" dirty="0">
                <a:solidFill>
                  <a:schemeClr val="bg1"/>
                </a:solidFill>
                <a:latin typeface="Comic Sans MS" panose="030F0702030302020204" pitchFamily="66" charset="0"/>
                <a:cs typeface="Arial" panose="020B0604020202020204" pitchFamily="34" charset="0"/>
              </a:rPr>
              <a:t>.ua</a:t>
            </a:r>
            <a:endParaRPr lang="uk-UA" sz="4000" b="1" kern="0" dirty="0">
              <a:solidFill>
                <a:schemeClr val="bg1"/>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04.09.2021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04.09.2021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0" dirty="0">
                <a:solidFill>
                  <a:srgbClr val="19426B"/>
                </a:solidFill>
                <a:latin typeface="Comic Sans MS" panose="030F0702030302020204" pitchFamily="66" charset="0"/>
              </a:rPr>
              <a:t>8</a:t>
            </a:r>
          </a:p>
        </p:txBody>
      </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grpSp>
        <p:nvGrpSpPr>
          <p:cNvPr id="18" name="Групувати 17">
            <a:extLst>
              <a:ext uri="{FF2B5EF4-FFF2-40B4-BE49-F238E27FC236}">
                <a16:creationId xmlns:a16="http://schemas.microsoft.com/office/drawing/2014/main" id="{2F8E2CD9-1704-475F-9D3D-E540C53AF270}"/>
              </a:ext>
            </a:extLst>
          </p:cNvPr>
          <p:cNvGrpSpPr/>
          <p:nvPr userDrawn="1"/>
        </p:nvGrpSpPr>
        <p:grpSpPr>
          <a:xfrm>
            <a:off x="-15226" y="6550240"/>
            <a:ext cx="4779249" cy="307777"/>
            <a:chOff x="467543" y="6506203"/>
            <a:chExt cx="4779249" cy="307776"/>
          </a:xfrm>
        </p:grpSpPr>
        <p:sp>
          <p:nvSpPr>
            <p:cNvPr id="23" name="TextBox 22">
              <a:extLst>
                <a:ext uri="{FF2B5EF4-FFF2-40B4-BE49-F238E27FC236}">
                  <a16:creationId xmlns:a16="http://schemas.microsoft.com/office/drawing/2014/main" id="{D42646EA-9341-43F1-B97E-77C55EE97A65}"/>
                </a:ext>
              </a:extLst>
            </p:cNvPr>
            <p:cNvSpPr txBox="1"/>
            <p:nvPr/>
          </p:nvSpPr>
          <p:spPr>
            <a:xfrm>
              <a:off x="467543" y="6506203"/>
              <a:ext cx="4779249" cy="307776"/>
            </a:xfrm>
            <a:prstGeom prst="rect">
              <a:avLst/>
            </a:prstGeom>
            <a:noFill/>
          </p:spPr>
        </p:sp>
        <p:pic>
          <p:nvPicPr>
            <p:cNvPr id="24" name="Picture 3">
              <a:extLst>
                <a:ext uri="{FF2B5EF4-FFF2-40B4-BE49-F238E27FC236}">
                  <a16:creationId xmlns:a16="http://schemas.microsoft.com/office/drawing/2014/main" id="{3702A9C8-4F71-4438-94D2-8F481621002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04.09.2021</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04.09.2021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04.09.2021</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04.09.2021</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04.09.2021</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04.09.2021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04.09.2021</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04.09.2021</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en-US"/>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9771"/>
          </a:xfrm>
          <a:prstGeom prst="rect">
            <a:avLst/>
          </a:prstGeom>
        </p:spPr>
      </p:pic>
      <p:sp>
        <p:nvSpPr>
          <p:cNvPr id="4" name="Заголовок 1"/>
          <p:cNvSpPr txBox="1">
            <a:spLocks/>
          </p:cNvSpPr>
          <p:nvPr/>
        </p:nvSpPr>
        <p:spPr>
          <a:xfrm>
            <a:off x="4847771" y="584394"/>
            <a:ext cx="7137066" cy="180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0" lang="uk-UA" sz="3200" b="1" i="0" u="none" strike="noStrike" kern="1200" cap="none" spc="0" normalizeH="0" baseline="0">
                <a:ln>
                  <a:noFill/>
                </a:ln>
                <a:solidFill>
                  <a:srgbClr val="FFFFFF"/>
                </a:solidFill>
                <a:effectLst/>
                <a:uLnTx/>
                <a:uFillTx/>
                <a:latin typeface="Verdana"/>
                <a:ea typeface="+mj-ea"/>
                <a:cs typeface="+mj-cs"/>
              </a:defRPr>
            </a:lvl1pPr>
          </a:lstStyle>
          <a:p>
            <a:pPr algn="r"/>
            <a:r>
              <a:rPr lang="uk-UA" sz="6600" dirty="0" smtClean="0">
                <a:solidFill>
                  <a:srgbClr val="002060"/>
                </a:solidFill>
                <a:effectLst>
                  <a:outerShdw blurRad="38100" dist="38100" dir="2700000" algn="tl">
                    <a:srgbClr val="000000">
                      <a:alpha val="43137"/>
                    </a:srgbClr>
                  </a:outerShdw>
                </a:effectLst>
              </a:rPr>
              <a:t>Зовнішня пам’ять</a:t>
            </a:r>
            <a:endParaRPr lang="uk-UA" sz="6600" dirty="0">
              <a:solidFill>
                <a:srgbClr val="002060"/>
              </a:solidFill>
              <a:effectLst>
                <a:outerShdw blurRad="38100" dist="38100" dir="2700000" algn="tl">
                  <a:srgbClr val="000000">
                    <a:alpha val="43137"/>
                  </a:srgbClr>
                </a:outerShdw>
              </a:effectLst>
            </a:endParaRPr>
          </a:p>
        </p:txBody>
      </p:sp>
      <p:sp>
        <p:nvSpPr>
          <p:cNvPr id="5" name="Округлена прямокутна виноска 6"/>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10</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3583934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4479265"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Найпопулярнішими  на  сьогодні у зв’язку з їх широким використанням у смартфонах є </a:t>
            </a:r>
            <a:r>
              <a:rPr lang="uk-UA" sz="2800" b="1" i="1" dirty="0" err="1">
                <a:solidFill>
                  <a:schemeClr val="bg1"/>
                </a:solidFill>
              </a:rPr>
              <a:t>флешкарти</a:t>
            </a:r>
            <a:r>
              <a:rPr lang="uk-UA" sz="2800" b="1" i="1" dirty="0">
                <a:solidFill>
                  <a:schemeClr val="bg1"/>
                </a:solidFill>
              </a:rPr>
              <a:t> типу </a:t>
            </a:r>
            <a:r>
              <a:rPr lang="en-US" sz="2800" b="1" i="1" dirty="0">
                <a:solidFill>
                  <a:srgbClr val="FFFF00"/>
                </a:solidFill>
              </a:rPr>
              <a:t>microSD</a:t>
            </a:r>
            <a:r>
              <a:rPr lang="en-US" sz="2800" b="1" i="1" dirty="0">
                <a:solidFill>
                  <a:schemeClr val="bg1"/>
                </a:solidFill>
              </a:rPr>
              <a:t>.</a:t>
            </a:r>
          </a:p>
          <a:p>
            <a:pPr algn="ctr"/>
            <a:r>
              <a:rPr lang="uk-UA" sz="2800" b="1" i="1" dirty="0">
                <a:solidFill>
                  <a:schemeClr val="bg1"/>
                </a:solidFill>
              </a:rPr>
              <a:t>Ємність </a:t>
            </a:r>
            <a:r>
              <a:rPr lang="uk-UA" sz="2800" b="1" i="1" dirty="0" err="1">
                <a:solidFill>
                  <a:schemeClr val="bg1"/>
                </a:solidFill>
              </a:rPr>
              <a:t>флешкарт</a:t>
            </a:r>
            <a:r>
              <a:rPr lang="uk-UA" sz="2800" b="1" i="1" dirty="0">
                <a:solidFill>
                  <a:schemeClr val="bg1"/>
                </a:solidFill>
              </a:rPr>
              <a:t> коливається в межах</a:t>
            </a:r>
          </a:p>
          <a:p>
            <a:pPr algn="ctr"/>
            <a:r>
              <a:rPr lang="uk-UA" sz="2800" b="1" i="1" dirty="0">
                <a:solidFill>
                  <a:schemeClr val="bg1"/>
                </a:solidFill>
              </a:rPr>
              <a:t>від 4 до 512 ГБ.</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7170" name="Picture 2" descr="Set of micro SD 1268524 - Download Free Vectors, Clipart Graphics &amp; Vector  Art">
            <a:extLst>
              <a:ext uri="{FF2B5EF4-FFF2-40B4-BE49-F238E27FC236}">
                <a16:creationId xmlns:a16="http://schemas.microsoft.com/office/drawing/2014/main" id="{0C5CE104-699C-473D-8815-4A8E91A6C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0" t="6944" r="6211" b="5641"/>
          <a:stretch/>
        </p:blipFill>
        <p:spPr bwMode="auto">
          <a:xfrm>
            <a:off x="4551273" y="1196763"/>
            <a:ext cx="7568719" cy="53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82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Effect transition="in" filter="fade">
                                      <p:cBhvr>
                                        <p:cTn id="1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6" name="Picture 2" descr="Premium Vector | Solid state drive, ssd polygon, computer device, hard  disk. vector illustration.">
            <a:extLst>
              <a:ext uri="{FF2B5EF4-FFF2-40B4-BE49-F238E27FC236}">
                <a16:creationId xmlns:a16="http://schemas.microsoft.com/office/drawing/2014/main" id="{6B19386B-2B64-41DF-84B3-39905FA1B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1" t="11370" r="16753" b="10891"/>
          <a:stretch/>
        </p:blipFill>
        <p:spPr bwMode="auto">
          <a:xfrm>
            <a:off x="7516167" y="1196763"/>
            <a:ext cx="4605984" cy="518498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689A8875-16A2-4621-90A7-F5C69A3C5C16}"/>
              </a:ext>
            </a:extLst>
          </p:cNvPr>
          <p:cNvSpPr/>
          <p:nvPr/>
        </p:nvSpPr>
        <p:spPr>
          <a:xfrm>
            <a:off x="69849" y="1196763"/>
            <a:ext cx="7285543" cy="5184985"/>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i="1" dirty="0" err="1">
                <a:solidFill>
                  <a:srgbClr val="FFFF00"/>
                </a:solidFill>
              </a:rPr>
              <a:t>Твердотілі</a:t>
            </a:r>
            <a:r>
              <a:rPr lang="uk-UA" sz="3000" b="1" i="1" dirty="0">
                <a:solidFill>
                  <a:schemeClr val="bg1"/>
                </a:solidFill>
              </a:rPr>
              <a:t>, або </a:t>
            </a:r>
            <a:r>
              <a:rPr lang="en-US" sz="3000" b="1" i="1" dirty="0">
                <a:solidFill>
                  <a:srgbClr val="FFFF00"/>
                </a:solidFill>
              </a:rPr>
              <a:t>SSD-</a:t>
            </a:r>
            <a:r>
              <a:rPr lang="uk-UA" sz="3000" b="1" i="1" dirty="0">
                <a:solidFill>
                  <a:srgbClr val="FFFF00"/>
                </a:solidFill>
              </a:rPr>
              <a:t>накопичувачі</a:t>
            </a:r>
            <a:r>
              <a:rPr lang="uk-UA" sz="3000" b="1" i="1" dirty="0">
                <a:solidFill>
                  <a:schemeClr val="bg1"/>
                </a:solidFill>
              </a:rPr>
              <a:t>, мають таке саме призначення, як і накопичувачі на жорстких магнітних дисках. Здебільшого їх використовують як основні пристрої  зовнішньої</a:t>
            </a:r>
            <a:r>
              <a:rPr lang="en-US" sz="3000" b="1" i="1" dirty="0">
                <a:solidFill>
                  <a:schemeClr val="bg1"/>
                </a:solidFill>
              </a:rPr>
              <a:t> </a:t>
            </a:r>
            <a:r>
              <a:rPr lang="uk-UA" sz="3000" b="1" i="1" dirty="0">
                <a:solidFill>
                  <a:schemeClr val="bg1"/>
                </a:solidFill>
              </a:rPr>
              <a:t>пам’яті  для мобільних комп’ютерів – ноутбуків, планшетних</a:t>
            </a:r>
            <a:r>
              <a:rPr lang="en-US" sz="3000" b="1" i="1" dirty="0">
                <a:solidFill>
                  <a:schemeClr val="bg1"/>
                </a:solidFill>
              </a:rPr>
              <a:t> </a:t>
            </a:r>
            <a:r>
              <a:rPr lang="uk-UA" sz="3000" b="1" i="1" dirty="0">
                <a:solidFill>
                  <a:schemeClr val="bg1"/>
                </a:solidFill>
              </a:rPr>
              <a:t>комп’ютерів. </a:t>
            </a:r>
          </a:p>
        </p:txBody>
      </p:sp>
    </p:spTree>
    <p:extLst>
      <p:ext uri="{BB962C8B-B14F-4D97-AF65-F5344CB8AC3E}">
        <p14:creationId xmlns:p14="http://schemas.microsoft.com/office/powerpoint/2010/main" val="3909457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8194" name="Picture 2" descr="Computer storage collection icon set hdd ssd Vector Image">
            <a:extLst>
              <a:ext uri="{FF2B5EF4-FFF2-40B4-BE49-F238E27FC236}">
                <a16:creationId xmlns:a16="http://schemas.microsoft.com/office/drawing/2014/main" id="{30833F61-7612-44B2-A632-83EDDE21FC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28" t="4835" r="6023" b="32894"/>
          <a:stretch/>
        </p:blipFill>
        <p:spPr bwMode="auto">
          <a:xfrm>
            <a:off x="6485765" y="1196763"/>
            <a:ext cx="5636385" cy="518498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кутник 7">
            <a:extLst>
              <a:ext uri="{FF2B5EF4-FFF2-40B4-BE49-F238E27FC236}">
                <a16:creationId xmlns:a16="http://schemas.microsoft.com/office/drawing/2014/main" id="{3398D7C3-53BE-4F16-9601-EF1180069CA0}"/>
              </a:ext>
            </a:extLst>
          </p:cNvPr>
          <p:cNvSpPr/>
          <p:nvPr/>
        </p:nvSpPr>
        <p:spPr>
          <a:xfrm>
            <a:off x="69850" y="1196763"/>
            <a:ext cx="6190273" cy="5184985"/>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dirty="0">
                <a:solidFill>
                  <a:schemeClr val="bg1"/>
                </a:solidFill>
              </a:rPr>
              <a:t>Порівняно</a:t>
            </a:r>
            <a:r>
              <a:rPr lang="en-US" sz="2800" b="1" i="1" dirty="0">
                <a:solidFill>
                  <a:schemeClr val="bg1"/>
                </a:solidFill>
              </a:rPr>
              <a:t> </a:t>
            </a:r>
            <a:r>
              <a:rPr lang="uk-UA" sz="2800" b="1" i="1" dirty="0">
                <a:solidFill>
                  <a:schemeClr val="bg1"/>
                </a:solidFill>
              </a:rPr>
              <a:t>з НЖМД </a:t>
            </a:r>
            <a:r>
              <a:rPr lang="en-US" sz="2800" b="1" i="1" dirty="0">
                <a:solidFill>
                  <a:srgbClr val="FFFF00"/>
                </a:solidFill>
              </a:rPr>
              <a:t>SSD-</a:t>
            </a:r>
            <a:r>
              <a:rPr lang="uk-UA" sz="2800" b="1" i="1" dirty="0">
                <a:solidFill>
                  <a:srgbClr val="FFFF00"/>
                </a:solidFill>
              </a:rPr>
              <a:t>накопичувачі</a:t>
            </a:r>
            <a:r>
              <a:rPr lang="en-US" sz="2800" b="1" i="1" dirty="0">
                <a:solidFill>
                  <a:srgbClr val="FFFF00"/>
                </a:solidFill>
              </a:rPr>
              <a:t> </a:t>
            </a:r>
            <a:r>
              <a:rPr lang="uk-UA" sz="2800" b="1" i="1" dirty="0">
                <a:solidFill>
                  <a:schemeClr val="bg1"/>
                </a:solidFill>
              </a:rPr>
              <a:t>мають</a:t>
            </a:r>
            <a:r>
              <a:rPr lang="en-US" sz="2800" b="1" i="1" dirty="0">
                <a:solidFill>
                  <a:schemeClr val="bg1"/>
                </a:solidFill>
              </a:rPr>
              <a:t> </a:t>
            </a:r>
            <a:r>
              <a:rPr lang="uk-UA" sz="2800" b="1" i="1" dirty="0">
                <a:solidFill>
                  <a:schemeClr val="bg1"/>
                </a:solidFill>
              </a:rPr>
              <a:t>більшу  швидкість</a:t>
            </a:r>
            <a:r>
              <a:rPr lang="en-US" sz="2800" b="1" i="1" dirty="0">
                <a:solidFill>
                  <a:schemeClr val="bg1"/>
                </a:solidFill>
              </a:rPr>
              <a:t> </a:t>
            </a:r>
            <a:r>
              <a:rPr lang="uk-UA" sz="2800" b="1" i="1" dirty="0">
                <a:solidFill>
                  <a:schemeClr val="bg1"/>
                </a:solidFill>
              </a:rPr>
              <a:t>обміну даних, але й більшу вартість за однакової ємності. За максимальною ємністю </a:t>
            </a:r>
            <a:r>
              <a:rPr lang="en-US" sz="2800" b="1" i="1" dirty="0">
                <a:solidFill>
                  <a:schemeClr val="bg1"/>
                </a:solidFill>
              </a:rPr>
              <a:t>SSD-</a:t>
            </a:r>
            <a:r>
              <a:rPr lang="uk-UA" sz="2800" b="1" i="1" dirty="0">
                <a:solidFill>
                  <a:schemeClr val="bg1"/>
                </a:solidFill>
              </a:rPr>
              <a:t>накопичувачі  також</a:t>
            </a:r>
            <a:r>
              <a:rPr lang="en-US" sz="2800" b="1" i="1" dirty="0">
                <a:solidFill>
                  <a:schemeClr val="bg1"/>
                </a:solidFill>
              </a:rPr>
              <a:t> </a:t>
            </a:r>
            <a:r>
              <a:rPr lang="uk-UA" sz="2800" b="1" i="1" dirty="0">
                <a:solidFill>
                  <a:schemeClr val="bg1"/>
                </a:solidFill>
              </a:rPr>
              <a:t>поки що  поступаються  накопичувачам</a:t>
            </a:r>
            <a:r>
              <a:rPr lang="en-US" sz="2800" b="1" i="1" dirty="0">
                <a:solidFill>
                  <a:schemeClr val="bg1"/>
                </a:solidFill>
              </a:rPr>
              <a:t> </a:t>
            </a:r>
            <a:r>
              <a:rPr lang="uk-UA" sz="2800" b="1" i="1" dirty="0">
                <a:solidFill>
                  <a:schemeClr val="bg1"/>
                </a:solidFill>
              </a:rPr>
              <a:t>на жорстких магнітних дисках – до 8 ТБ.</a:t>
            </a:r>
          </a:p>
        </p:txBody>
      </p:sp>
    </p:spTree>
    <p:extLst>
      <p:ext uri="{BB962C8B-B14F-4D97-AF65-F5344CB8AC3E}">
        <p14:creationId xmlns:p14="http://schemas.microsoft.com/office/powerpoint/2010/main" val="2357525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Для підвищення швидкодії комп’ютера за рахунок збільшення швидкості обміну даними значна частина ноутбуків оснащується двома пристроями зовнішньої</a:t>
            </a:r>
            <a:r>
              <a:rPr lang="en-US" sz="2800" b="1" i="1" dirty="0">
                <a:solidFill>
                  <a:schemeClr val="bg1"/>
                </a:solidFill>
              </a:rPr>
              <a:t> </a:t>
            </a:r>
            <a:r>
              <a:rPr lang="uk-UA" sz="2800" b="1" i="1" dirty="0">
                <a:solidFill>
                  <a:schemeClr val="bg1"/>
                </a:solidFill>
              </a:rPr>
              <a:t>пам’яті: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6" name="Прямокутник 5">
            <a:extLst>
              <a:ext uri="{FF2B5EF4-FFF2-40B4-BE49-F238E27FC236}">
                <a16:creationId xmlns:a16="http://schemas.microsoft.com/office/drawing/2014/main" id="{066B015A-DD14-4A87-98E2-7F918132FB9B}"/>
              </a:ext>
            </a:extLst>
          </p:cNvPr>
          <p:cNvSpPr/>
          <p:nvPr/>
        </p:nvSpPr>
        <p:spPr>
          <a:xfrm>
            <a:off x="72007" y="3124272"/>
            <a:ext cx="607781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більш «швидким» </a:t>
            </a:r>
            <a:r>
              <a:rPr lang="en-US" sz="2600" b="1" i="1" dirty="0">
                <a:solidFill>
                  <a:srgbClr val="FFFF00"/>
                </a:solidFill>
              </a:rPr>
              <a:t>SSD-</a:t>
            </a:r>
            <a:r>
              <a:rPr lang="uk-UA" sz="2600" b="1" i="1" dirty="0">
                <a:solidFill>
                  <a:schemeClr val="bg1"/>
                </a:solidFill>
              </a:rPr>
              <a:t>накопичувачем</a:t>
            </a:r>
            <a:endParaRPr lang="uk-UA" sz="2600" b="1" i="1" kern="0" dirty="0">
              <a:solidFill>
                <a:srgbClr val="FFFFFF"/>
              </a:solidFill>
            </a:endParaRPr>
          </a:p>
        </p:txBody>
      </p:sp>
      <p:sp>
        <p:nvSpPr>
          <p:cNvPr id="8" name="Прямокутник 7">
            <a:extLst>
              <a:ext uri="{FF2B5EF4-FFF2-40B4-BE49-F238E27FC236}">
                <a16:creationId xmlns:a16="http://schemas.microsoft.com/office/drawing/2014/main" id="{2BF143E2-EA5A-46DA-89B8-D170FB676C46}"/>
              </a:ext>
            </a:extLst>
          </p:cNvPr>
          <p:cNvSpPr/>
          <p:nvPr/>
        </p:nvSpPr>
        <p:spPr>
          <a:xfrm>
            <a:off x="6260123" y="3124272"/>
            <a:ext cx="5862028"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значно</a:t>
            </a:r>
            <a:r>
              <a:rPr lang="en-US" sz="2600" b="1" i="1" dirty="0">
                <a:solidFill>
                  <a:schemeClr val="bg1"/>
                </a:solidFill>
              </a:rPr>
              <a:t> </a:t>
            </a:r>
            <a:r>
              <a:rPr lang="uk-UA" sz="2600" b="1" i="1" dirty="0">
                <a:solidFill>
                  <a:schemeClr val="bg1"/>
                </a:solidFill>
              </a:rPr>
              <a:t>«повільнішим»  накопичувачем на жорстких магнітних</a:t>
            </a:r>
            <a:r>
              <a:rPr lang="en-US" sz="2600" b="1" i="1" dirty="0">
                <a:solidFill>
                  <a:schemeClr val="bg1"/>
                </a:solidFill>
              </a:rPr>
              <a:t> </a:t>
            </a:r>
            <a:r>
              <a:rPr lang="uk-UA" sz="2600" b="1" i="1" dirty="0">
                <a:solidFill>
                  <a:schemeClr val="bg1"/>
                </a:solidFill>
              </a:rPr>
              <a:t>дисках (</a:t>
            </a:r>
            <a:r>
              <a:rPr lang="en-US" sz="2600" b="1" i="1" dirty="0">
                <a:solidFill>
                  <a:srgbClr val="FFFF00"/>
                </a:solidFill>
              </a:rPr>
              <a:t>HDD</a:t>
            </a:r>
            <a:r>
              <a:rPr lang="uk-UA" sz="2600" b="1" i="1" dirty="0">
                <a:solidFill>
                  <a:schemeClr val="bg1"/>
                </a:solidFill>
              </a:rPr>
              <a:t>)</a:t>
            </a:r>
            <a:endParaRPr lang="uk-UA" sz="2600" b="1" i="1" kern="0" dirty="0">
              <a:solidFill>
                <a:srgbClr val="FFFFFF"/>
              </a:solidFill>
            </a:endParaRPr>
          </a:p>
        </p:txBody>
      </p:sp>
      <p:sp>
        <p:nvSpPr>
          <p:cNvPr id="9" name="Прямокутник 8">
            <a:extLst>
              <a:ext uri="{FF2B5EF4-FFF2-40B4-BE49-F238E27FC236}">
                <a16:creationId xmlns:a16="http://schemas.microsoft.com/office/drawing/2014/main" id="{F8D5653B-FFE3-478C-B732-00E40E6245A5}"/>
              </a:ext>
            </a:extLst>
          </p:cNvPr>
          <p:cNvSpPr/>
          <p:nvPr/>
        </p:nvSpPr>
        <p:spPr>
          <a:xfrm>
            <a:off x="72007" y="4518512"/>
            <a:ext cx="6077812" cy="1942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(для</a:t>
            </a:r>
            <a:r>
              <a:rPr lang="en-US" sz="2600" b="1" i="1" dirty="0">
                <a:solidFill>
                  <a:schemeClr val="bg1"/>
                </a:solidFill>
              </a:rPr>
              <a:t> </a:t>
            </a:r>
            <a:r>
              <a:rPr lang="uk-UA" sz="2600" b="1" i="1" dirty="0">
                <a:solidFill>
                  <a:schemeClr val="bg1"/>
                </a:solidFill>
              </a:rPr>
              <a:t>розміщення програм, які дуже часто використовуються</a:t>
            </a:r>
            <a:r>
              <a:rPr lang="en-US" sz="2600" b="1" i="1" dirty="0">
                <a:solidFill>
                  <a:schemeClr val="bg1"/>
                </a:solidFill>
              </a:rPr>
              <a:t> </a:t>
            </a:r>
            <a:r>
              <a:rPr lang="uk-UA" sz="2600" b="1" i="1" dirty="0">
                <a:solidFill>
                  <a:schemeClr val="bg1"/>
                </a:solidFill>
              </a:rPr>
              <a:t>комп’ютером, наприклад операційної системи)</a:t>
            </a:r>
            <a:endParaRPr lang="uk-UA" sz="2600" b="1" i="1" kern="0" dirty="0">
              <a:solidFill>
                <a:srgbClr val="FFFFFF"/>
              </a:solidFill>
            </a:endParaRPr>
          </a:p>
        </p:txBody>
      </p:sp>
      <p:sp>
        <p:nvSpPr>
          <p:cNvPr id="10" name="Прямокутник 9">
            <a:extLst>
              <a:ext uri="{FF2B5EF4-FFF2-40B4-BE49-F238E27FC236}">
                <a16:creationId xmlns:a16="http://schemas.microsoft.com/office/drawing/2014/main" id="{FFED65D5-E994-4D8D-A4AB-6167FAF56A3F}"/>
              </a:ext>
            </a:extLst>
          </p:cNvPr>
          <p:cNvSpPr/>
          <p:nvPr/>
        </p:nvSpPr>
        <p:spPr>
          <a:xfrm>
            <a:off x="6260123" y="4518512"/>
            <a:ext cx="5862028" cy="19425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dirty="0">
                <a:solidFill>
                  <a:schemeClr val="bg1"/>
                </a:solidFill>
              </a:rPr>
              <a:t>для забезпечення потрібної ємності зовнішньої</a:t>
            </a:r>
            <a:r>
              <a:rPr lang="en-US" sz="2600" b="1" i="1" dirty="0">
                <a:solidFill>
                  <a:schemeClr val="bg1"/>
                </a:solidFill>
              </a:rPr>
              <a:t> </a:t>
            </a:r>
            <a:r>
              <a:rPr lang="uk-UA" sz="2600" b="1" i="1" dirty="0">
                <a:solidFill>
                  <a:schemeClr val="bg1"/>
                </a:solidFill>
              </a:rPr>
              <a:t>пам’яті.</a:t>
            </a:r>
            <a:endParaRPr lang="uk-UA" sz="2600" b="1" i="1" kern="0" dirty="0">
              <a:solidFill>
                <a:srgbClr val="FFFFFF"/>
              </a:solidFill>
            </a:endParaRPr>
          </a:p>
        </p:txBody>
      </p:sp>
    </p:spTree>
    <p:extLst>
      <p:ext uri="{BB962C8B-B14F-4D97-AF65-F5344CB8AC3E}">
        <p14:creationId xmlns:p14="http://schemas.microsoft.com/office/powerpoint/2010/main" val="2368109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720678"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Для створення резервних копій даних, банку конфіденційних даних значного обсягу, переміщення великих обсягів даних без  використання комп’ютерних мереж та інших цілей можуть використовуватися так звані зовнішні накопичувачі на жорстких магнітних дисках і або </a:t>
            </a:r>
            <a:r>
              <a:rPr lang="en-US" sz="2800" b="1" i="1" dirty="0">
                <a:solidFill>
                  <a:schemeClr val="bg1"/>
                </a:solidFill>
              </a:rPr>
              <a:t>SSD-</a:t>
            </a:r>
            <a:r>
              <a:rPr lang="uk-UA" sz="2800" b="1" i="1" dirty="0">
                <a:solidFill>
                  <a:schemeClr val="bg1"/>
                </a:solidFill>
              </a:rPr>
              <a:t>накопичувачі.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3" name="Рисунок 2">
            <a:extLst>
              <a:ext uri="{FF2B5EF4-FFF2-40B4-BE49-F238E27FC236}">
                <a16:creationId xmlns:a16="http://schemas.microsoft.com/office/drawing/2014/main" id="{33B99A1E-C0F4-4DE0-B3D6-E2BE4C12C423}"/>
              </a:ext>
            </a:extLst>
          </p:cNvPr>
          <p:cNvPicPr>
            <a:picLocks noChangeAspect="1"/>
          </p:cNvPicPr>
          <p:nvPr/>
        </p:nvPicPr>
        <p:blipFill rotWithShape="1">
          <a:blip r:embed="rId3"/>
          <a:srcRect l="7802" t="19634" r="8646" b="27180"/>
          <a:stretch/>
        </p:blipFill>
        <p:spPr>
          <a:xfrm>
            <a:off x="6983604" y="2013682"/>
            <a:ext cx="5136388" cy="3531269"/>
          </a:xfrm>
          <a:prstGeom prst="rect">
            <a:avLst/>
          </a:prstGeom>
        </p:spPr>
      </p:pic>
    </p:spTree>
    <p:extLst>
      <p:ext uri="{BB962C8B-B14F-4D97-AF65-F5344CB8AC3E}">
        <p14:creationId xmlns:p14="http://schemas.microsoft.com/office/powerpoint/2010/main" val="3918310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47984"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На відміну від внутрішніх пристроїв, які підключаються до материнської плати через відповідні роз’єми і розміщуються в системному блоці або корпусі мобільного комп’ютера,</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9220" name="Picture 4" descr="Zewnętrzny Dysk Twardy Podłączony Do Komputera Przenośnego | Zdjęcie Premium">
            <a:extLst>
              <a:ext uri="{FF2B5EF4-FFF2-40B4-BE49-F238E27FC236}">
                <a16:creationId xmlns:a16="http://schemas.microsoft.com/office/drawing/2014/main" id="{D9ADB908-AF1D-4844-89F0-508633D4C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7342" y="3116467"/>
            <a:ext cx="5962650" cy="33432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4332336-1AC3-47C8-87BD-466B5FF66E4D}"/>
              </a:ext>
            </a:extLst>
          </p:cNvPr>
          <p:cNvSpPr txBox="1"/>
          <p:nvPr/>
        </p:nvSpPr>
        <p:spPr>
          <a:xfrm>
            <a:off x="72008" y="3116467"/>
            <a:ext cx="5962650"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зовнішні пристрої підключаються до комп’ютера з використанням</a:t>
            </a:r>
          </a:p>
          <a:p>
            <a:pPr algn="ctr"/>
            <a:r>
              <a:rPr lang="en-US" sz="2800" b="1" i="1" dirty="0">
                <a:solidFill>
                  <a:srgbClr val="FFFF00"/>
                </a:solidFill>
              </a:rPr>
              <a:t>USB-</a:t>
            </a:r>
            <a:r>
              <a:rPr lang="uk-UA" sz="2800" b="1" i="1" dirty="0">
                <a:solidFill>
                  <a:srgbClr val="FFFF00"/>
                </a:solidFill>
              </a:rPr>
              <a:t>роз’ємів</a:t>
            </a:r>
            <a:r>
              <a:rPr lang="uk-UA" sz="2800" b="1" i="1" dirty="0">
                <a:solidFill>
                  <a:schemeClr val="bg1"/>
                </a:solidFill>
              </a:rPr>
              <a:t>.</a:t>
            </a:r>
          </a:p>
        </p:txBody>
      </p:sp>
    </p:spTree>
    <p:extLst>
      <p:ext uri="{BB962C8B-B14F-4D97-AF65-F5344CB8AC3E}">
        <p14:creationId xmlns:p14="http://schemas.microsoft.com/office/powerpoint/2010/main" val="2982143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ppt_w</p:attrName>
                                        </p:attrNameLst>
                                      </p:cBhvr>
                                      <p:tavLst>
                                        <p:tav tm="0">
                                          <p:val>
                                            <p:fltVal val="0"/>
                                          </p:val>
                                        </p:tav>
                                        <p:tav tm="100000">
                                          <p:val>
                                            <p:strVal val="#ppt_w"/>
                                          </p:val>
                                        </p:tav>
                                      </p:tavLst>
                                    </p:anim>
                                    <p:anim calcmode="lin" valueType="num">
                                      <p:cBhvr>
                                        <p:cTn id="16" dur="1000" fill="hold"/>
                                        <p:tgtEl>
                                          <p:spTgt spid="9220"/>
                                        </p:tgtEl>
                                        <p:attrNameLst>
                                          <p:attrName>ppt_h</p:attrName>
                                        </p:attrNameLst>
                                      </p:cBhvr>
                                      <p:tavLst>
                                        <p:tav tm="0">
                                          <p:val>
                                            <p:fltVal val="0"/>
                                          </p:val>
                                        </p:tav>
                                        <p:tav tm="100000">
                                          <p:val>
                                            <p:strVal val="#ppt_h"/>
                                          </p:val>
                                        </p:tav>
                                      </p:tavLst>
                                    </p:anim>
                                    <p:animEffect transition="in" filter="fade">
                                      <p:cBhvr>
                                        <p:cTn id="17"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811113" cy="529375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600" b="1" i="1" dirty="0">
                <a:solidFill>
                  <a:schemeClr val="bg1"/>
                </a:solidFill>
              </a:rPr>
              <a:t>Один з перших накопичувачів на жорстких магнітних дисках розробила корпорація </a:t>
            </a:r>
            <a:r>
              <a:rPr lang="en-US" sz="2600" b="1" i="1" dirty="0">
                <a:solidFill>
                  <a:schemeClr val="bg1"/>
                </a:solidFill>
              </a:rPr>
              <a:t>IBM, </a:t>
            </a:r>
            <a:r>
              <a:rPr lang="uk-UA" sz="2600" b="1" i="1" dirty="0">
                <a:solidFill>
                  <a:schemeClr val="bg1"/>
                </a:solidFill>
              </a:rPr>
              <a:t>і в 1956 році його було представлено для продажу. Цей пристрій отримав назву </a:t>
            </a:r>
            <a:r>
              <a:rPr lang="en-US" sz="2600" b="1" i="1" dirty="0">
                <a:solidFill>
                  <a:srgbClr val="FFFF00"/>
                </a:solidFill>
              </a:rPr>
              <a:t>IBM 350 Disk File</a:t>
            </a:r>
            <a:r>
              <a:rPr lang="en-US" sz="2600" b="1" i="1" dirty="0">
                <a:solidFill>
                  <a:schemeClr val="bg1"/>
                </a:solidFill>
              </a:rPr>
              <a:t>, </a:t>
            </a:r>
            <a:r>
              <a:rPr lang="uk-UA" sz="2600" b="1" i="1" dirty="0">
                <a:solidFill>
                  <a:schemeClr val="bg1"/>
                </a:solidFill>
              </a:rPr>
              <a:t>мав обсяг «цілих» 5 </a:t>
            </a:r>
            <a:r>
              <a:rPr lang="uk-UA" sz="2600" b="1" i="1" dirty="0" err="1">
                <a:solidFill>
                  <a:schemeClr val="bg1"/>
                </a:solidFill>
              </a:rPr>
              <a:t>Мбайт</a:t>
            </a:r>
            <a:r>
              <a:rPr lang="uk-UA" sz="2600" b="1" i="1" dirty="0">
                <a:solidFill>
                  <a:schemeClr val="bg1"/>
                </a:solidFill>
              </a:rPr>
              <a:t> і складався з 50 металевих дисків, вкритих шаром магнітної речовини. Діаметр дисків – 24 дюйми або 60,96 см, а маса всього пристрою перевищувала тонну.</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1266" name="Picture 2" descr="A reader asks: If I safely store away a 2TB HDD and never plug it in again,  how long will all my data last? – Langa.com">
            <a:extLst>
              <a:ext uri="{FF2B5EF4-FFF2-40B4-BE49-F238E27FC236}">
                <a16:creationId xmlns:a16="http://schemas.microsoft.com/office/drawing/2014/main" id="{DCA046B1-B9B6-4FE7-AC2B-6BD014A2D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80"/>
          <a:stretch/>
        </p:blipFill>
        <p:spPr bwMode="auto">
          <a:xfrm>
            <a:off x="6995412" y="1196762"/>
            <a:ext cx="5124579" cy="39197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1C71D5-0F49-4BE8-AC4A-1416B2A8C04B}"/>
              </a:ext>
            </a:extLst>
          </p:cNvPr>
          <p:cNvSpPr txBox="1"/>
          <p:nvPr/>
        </p:nvSpPr>
        <p:spPr>
          <a:xfrm>
            <a:off x="6995412" y="5197858"/>
            <a:ext cx="5124579" cy="129266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2600" b="1" i="1" dirty="0">
                <a:solidFill>
                  <a:schemeClr val="bg1"/>
                </a:solidFill>
              </a:rPr>
              <a:t>Завантаження </a:t>
            </a:r>
            <a:r>
              <a:rPr lang="en-US" sz="2600" b="1" i="1" dirty="0">
                <a:solidFill>
                  <a:schemeClr val="bg1"/>
                </a:solidFill>
              </a:rPr>
              <a:t>IBM 350 Disk File </a:t>
            </a:r>
            <a:r>
              <a:rPr lang="uk-UA" sz="2600" b="1" i="1" dirty="0">
                <a:solidFill>
                  <a:schemeClr val="bg1"/>
                </a:solidFill>
              </a:rPr>
              <a:t>в багажний відсік літака</a:t>
            </a:r>
          </a:p>
        </p:txBody>
      </p:sp>
    </p:spTree>
    <p:extLst>
      <p:ext uri="{BB962C8B-B14F-4D97-AF65-F5344CB8AC3E}">
        <p14:creationId xmlns:p14="http://schemas.microsoft.com/office/powerpoint/2010/main" val="1862172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p:cTn id="11" dur="1000" fill="hold"/>
                                        <p:tgtEl>
                                          <p:spTgt spid="11266"/>
                                        </p:tgtEl>
                                        <p:attrNameLst>
                                          <p:attrName>ppt_w</p:attrName>
                                        </p:attrNameLst>
                                      </p:cBhvr>
                                      <p:tavLst>
                                        <p:tav tm="0">
                                          <p:val>
                                            <p:fltVal val="0"/>
                                          </p:val>
                                        </p:tav>
                                        <p:tav tm="100000">
                                          <p:val>
                                            <p:strVal val="#ppt_w"/>
                                          </p:val>
                                        </p:tav>
                                      </p:tavLst>
                                    </p:anim>
                                    <p:anim calcmode="lin" valueType="num">
                                      <p:cBhvr>
                                        <p:cTn id="12" dur="1000" fill="hold"/>
                                        <p:tgtEl>
                                          <p:spTgt spid="11266"/>
                                        </p:tgtEl>
                                        <p:attrNameLst>
                                          <p:attrName>ppt_h</p:attrName>
                                        </p:attrNameLst>
                                      </p:cBhvr>
                                      <p:tavLst>
                                        <p:tav tm="0">
                                          <p:val>
                                            <p:fltVal val="0"/>
                                          </p:val>
                                        </p:tav>
                                        <p:tav tm="100000">
                                          <p:val>
                                            <p:strVal val="#ppt_h"/>
                                          </p:val>
                                        </p:tav>
                                      </p:tavLst>
                                    </p:anim>
                                    <p:animEffect transition="in" filter="fade">
                                      <p:cBhvr>
                                        <p:cTn id="13" dur="1000"/>
                                        <p:tgtEl>
                                          <p:spTgt spid="1126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7" y="1196763"/>
            <a:ext cx="6399131"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Визначним ученим, який зробив суттєвий внесок у розробку технологій створення сучасних накопичувачів на магнітних дисках, є </a:t>
            </a:r>
            <a:r>
              <a:rPr lang="uk-UA" sz="2800" b="1" i="1" dirty="0">
                <a:solidFill>
                  <a:srgbClr val="FFFF00"/>
                </a:solidFill>
              </a:rPr>
              <a:t>Любомир Романків </a:t>
            </a:r>
            <a:r>
              <a:rPr lang="uk-UA" sz="2800" b="1" i="1" dirty="0">
                <a:solidFill>
                  <a:schemeClr val="bg1"/>
                </a:solidFill>
              </a:rPr>
              <a:t>(нар. 17.04.1931, м. Жовква, Львівська обл.), американський учений українського походження, у минулому – провідний співробітник корпорації </a:t>
            </a:r>
            <a:r>
              <a:rPr lang="en-US" sz="2800" b="1" i="1" dirty="0">
                <a:solidFill>
                  <a:schemeClr val="bg1"/>
                </a:solidFill>
              </a:rPr>
              <a:t>I</a:t>
            </a:r>
            <a:r>
              <a:rPr lang="uk-UA" sz="2800" b="1" i="1" dirty="0">
                <a:solidFill>
                  <a:schemeClr val="bg1"/>
                </a:solidFill>
              </a:rPr>
              <a:t>ВМ. </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2290" name="Picture 2" descr="Любомир Романків: факти і цитати">
            <a:extLst>
              <a:ext uri="{FF2B5EF4-FFF2-40B4-BE49-F238E27FC236}">
                <a16:creationId xmlns:a16="http://schemas.microsoft.com/office/drawing/2014/main" id="{0354B51E-BD80-4717-99A0-96BDB96C81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16" r="9217"/>
          <a:stretch/>
        </p:blipFill>
        <p:spPr bwMode="auto">
          <a:xfrm>
            <a:off x="6597290" y="1196762"/>
            <a:ext cx="5522702" cy="46413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26E95E-CDB8-486C-B458-D92C58CE42E2}"/>
              </a:ext>
            </a:extLst>
          </p:cNvPr>
          <p:cNvSpPr txBox="1"/>
          <p:nvPr/>
        </p:nvSpPr>
        <p:spPr>
          <a:xfrm>
            <a:off x="6597290" y="5936522"/>
            <a:ext cx="5522702"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Любомир Романків </a:t>
            </a:r>
          </a:p>
        </p:txBody>
      </p:sp>
    </p:spTree>
    <p:extLst>
      <p:ext uri="{BB962C8B-B14F-4D97-AF65-F5344CB8AC3E}">
        <p14:creationId xmlns:p14="http://schemas.microsoft.com/office/powerpoint/2010/main" val="3658881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p:cTn id="11" dur="1000" fill="hold"/>
                                        <p:tgtEl>
                                          <p:spTgt spid="12290"/>
                                        </p:tgtEl>
                                        <p:attrNameLst>
                                          <p:attrName>ppt_w</p:attrName>
                                        </p:attrNameLst>
                                      </p:cBhvr>
                                      <p:tavLst>
                                        <p:tav tm="0">
                                          <p:val>
                                            <p:fltVal val="0"/>
                                          </p:val>
                                        </p:tav>
                                        <p:tav tm="100000">
                                          <p:val>
                                            <p:strVal val="#ppt_w"/>
                                          </p:val>
                                        </p:tav>
                                      </p:tavLst>
                                    </p:anim>
                                    <p:anim calcmode="lin" valueType="num">
                                      <p:cBhvr>
                                        <p:cTn id="12" dur="1000" fill="hold"/>
                                        <p:tgtEl>
                                          <p:spTgt spid="12290"/>
                                        </p:tgtEl>
                                        <p:attrNameLst>
                                          <p:attrName>ppt_h</p:attrName>
                                        </p:attrNameLst>
                                      </p:cBhvr>
                                      <p:tavLst>
                                        <p:tav tm="0">
                                          <p:val>
                                            <p:fltVal val="0"/>
                                          </p:val>
                                        </p:tav>
                                        <p:tav tm="100000">
                                          <p:val>
                                            <p:strVal val="#ppt_h"/>
                                          </p:val>
                                        </p:tav>
                                      </p:tavLst>
                                    </p:anim>
                                    <p:animEffect transition="in" filter="fade">
                                      <p:cBhvr>
                                        <p:cTn id="13" dur="1000"/>
                                        <p:tgtEl>
                                          <p:spTgt spid="12290"/>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730726"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Він розробив технологію створення головок запису/зчитування даних з поверхні магнітних дисків, що значно зменшило витрати на виготовлення НЖМД. Ця технологія уможливила виготовлення пристроїв, що могли розміститися в корпусах персональних комп’ютерів. Л. Романків є співавтором понад 60 патентів.</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Чи знаєте ви, що...</a:t>
            </a:r>
          </a:p>
        </p:txBody>
      </p:sp>
      <p:pic>
        <p:nvPicPr>
          <p:cNvPr id="13316" name="Picture 4" descr="Изображение: ProLviv">
            <a:extLst>
              <a:ext uri="{FF2B5EF4-FFF2-40B4-BE49-F238E27FC236}">
                <a16:creationId xmlns:a16="http://schemas.microsoft.com/office/drawing/2014/main" id="{876CFB52-DB37-4335-A8B6-65AD8A5FB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04"/>
          <a:stretch/>
        </p:blipFill>
        <p:spPr bwMode="auto">
          <a:xfrm>
            <a:off x="6878375" y="1196763"/>
            <a:ext cx="5241617" cy="52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86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p:cTn id="11" dur="1000" fill="hold"/>
                                        <p:tgtEl>
                                          <p:spTgt spid="13316"/>
                                        </p:tgtEl>
                                        <p:attrNameLst>
                                          <p:attrName>ppt_w</p:attrName>
                                        </p:attrNameLst>
                                      </p:cBhvr>
                                      <p:tavLst>
                                        <p:tav tm="0">
                                          <p:val>
                                            <p:fltVal val="0"/>
                                          </p:val>
                                        </p:tav>
                                        <p:tav tm="100000">
                                          <p:val>
                                            <p:strVal val="#ppt_w"/>
                                          </p:val>
                                        </p:tav>
                                      </p:tavLst>
                                    </p:anim>
                                    <p:anim calcmode="lin" valueType="num">
                                      <p:cBhvr>
                                        <p:cTn id="12" dur="1000" fill="hold"/>
                                        <p:tgtEl>
                                          <p:spTgt spid="13316"/>
                                        </p:tgtEl>
                                        <p:attrNameLst>
                                          <p:attrName>ppt_h</p:attrName>
                                        </p:attrNameLst>
                                      </p:cBhvr>
                                      <p:tavLst>
                                        <p:tav tm="0">
                                          <p:val>
                                            <p:fltVal val="0"/>
                                          </p:val>
                                        </p:tav>
                                        <p:tav tm="100000">
                                          <p:val>
                                            <p:strVal val="#ppt_h"/>
                                          </p:val>
                                        </p:tav>
                                      </p:tavLst>
                                    </p:anim>
                                    <p:animEffect transition="in" filter="fade">
                                      <p:cBhvr>
                                        <p:cTn id="13"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Тривалий час як носії даних використовували оптичні диски, які відрізнялися ємністю та можливістю здійснювати запис і перезапис даних. Основні типи оптичних дисків, їх властивості та значення властивостей подано в таблиці.</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Для тих, хто хоче знати більше</a:t>
            </a:r>
          </a:p>
        </p:txBody>
      </p:sp>
      <p:pic>
        <p:nvPicPr>
          <p:cNvPr id="10" name="Рисунок 9">
            <a:extLst>
              <a:ext uri="{FF2B5EF4-FFF2-40B4-BE49-F238E27FC236}">
                <a16:creationId xmlns:a16="http://schemas.microsoft.com/office/drawing/2014/main" id="{197A1421-0A6C-49E4-9AD5-4BA1F730AF71}"/>
              </a:ext>
            </a:extLst>
          </p:cNvPr>
          <p:cNvPicPr>
            <a:picLocks noChangeAspect="1"/>
          </p:cNvPicPr>
          <p:nvPr/>
        </p:nvPicPr>
        <p:blipFill>
          <a:blip r:embed="rId3"/>
          <a:stretch>
            <a:fillRect/>
          </a:stretch>
        </p:blipFill>
        <p:spPr>
          <a:xfrm>
            <a:off x="72008" y="3619533"/>
            <a:ext cx="12050142" cy="2680422"/>
          </a:xfrm>
          <a:prstGeom prst="rect">
            <a:avLst/>
          </a:prstGeom>
        </p:spPr>
      </p:pic>
    </p:spTree>
    <p:extLst>
      <p:ext uri="{BB962C8B-B14F-4D97-AF65-F5344CB8AC3E}">
        <p14:creationId xmlns:p14="http://schemas.microsoft.com/office/powerpoint/2010/main" val="1566534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rgbClr val="FFFF00"/>
                </a:solidFill>
              </a:rPr>
              <a:t>Зовнішня пам’ять </a:t>
            </a:r>
            <a:r>
              <a:rPr lang="uk-UA" sz="2800" b="1" i="1" dirty="0">
                <a:solidFill>
                  <a:schemeClr val="bg1"/>
                </a:solidFill>
              </a:rPr>
              <a:t>призначена для довготривалого зберігання значних масивів даних. Від внутрішньої пам’яті її відрізняє не тільки призначення, але й відмінності у значеннях окремих властивостей:</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13" name="TextBox 12">
            <a:extLst>
              <a:ext uri="{FF2B5EF4-FFF2-40B4-BE49-F238E27FC236}">
                <a16:creationId xmlns:a16="http://schemas.microsoft.com/office/drawing/2014/main" id="{261D2E35-4128-4621-A4FB-52EC5F663F33}"/>
              </a:ext>
            </a:extLst>
          </p:cNvPr>
          <p:cNvSpPr txBox="1"/>
          <p:nvPr/>
        </p:nvSpPr>
        <p:spPr>
          <a:xfrm>
            <a:off x="442127" y="3126047"/>
            <a:ext cx="11678944" cy="95410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збільшений обсяг даних (у персональних комп’ютерах – до 25 ТБ);</a:t>
            </a:r>
          </a:p>
        </p:txBody>
      </p:sp>
      <p:sp>
        <p:nvSpPr>
          <p:cNvPr id="14" name="TextBox 13">
            <a:extLst>
              <a:ext uri="{FF2B5EF4-FFF2-40B4-BE49-F238E27FC236}">
                <a16:creationId xmlns:a16="http://schemas.microsoft.com/office/drawing/2014/main" id="{D9A4FF41-05CF-4FE5-8542-A154B3C52C0A}"/>
              </a:ext>
            </a:extLst>
          </p:cNvPr>
          <p:cNvSpPr txBox="1"/>
          <p:nvPr/>
        </p:nvSpPr>
        <p:spPr>
          <a:xfrm>
            <a:off x="442127" y="4193556"/>
            <a:ext cx="11678944"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збереження даних після вимкнення комп’ютера (енергонезалежність);</a:t>
            </a:r>
          </a:p>
        </p:txBody>
      </p:sp>
      <p:sp>
        <p:nvSpPr>
          <p:cNvPr id="15" name="TextBox 14">
            <a:extLst>
              <a:ext uri="{FF2B5EF4-FFF2-40B4-BE49-F238E27FC236}">
                <a16:creationId xmlns:a16="http://schemas.microsoft.com/office/drawing/2014/main" id="{4DF8DC89-A821-4FF7-AEE8-E427D724F2CA}"/>
              </a:ext>
            </a:extLst>
          </p:cNvPr>
          <p:cNvSpPr txBox="1"/>
          <p:nvPr/>
        </p:nvSpPr>
        <p:spPr>
          <a:xfrm>
            <a:off x="442127" y="5261065"/>
            <a:ext cx="11678944" cy="954107"/>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marL="514350" indent="-514350" algn="just">
              <a:buFont typeface="Wingdings" panose="05000000000000000000" pitchFamily="2" charset="2"/>
              <a:buChar char="Ø"/>
            </a:pPr>
            <a:r>
              <a:rPr lang="uk-UA" sz="2800" b="1" i="1" dirty="0">
                <a:solidFill>
                  <a:schemeClr val="bg1"/>
                </a:solidFill>
              </a:rPr>
              <a:t>можливість приєднання окремих пристроїв зовнішньої пам’яті без вимкнення комп’ютера тощо.</a:t>
            </a:r>
          </a:p>
        </p:txBody>
      </p:sp>
    </p:spTree>
    <p:extLst>
      <p:ext uri="{BB962C8B-B14F-4D97-AF65-F5344CB8AC3E}">
        <p14:creationId xmlns:p14="http://schemas.microsoft.com/office/powerpoint/2010/main" val="30363188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9" name="Picture 10" descr="Результат пошуку зображень за запитом CD drivevector">
            <a:extLst>
              <a:ext uri="{FF2B5EF4-FFF2-40B4-BE49-F238E27FC236}">
                <a16:creationId xmlns:a16="http://schemas.microsoft.com/office/drawing/2014/main" id="{8514AE10-3B48-42A9-B435-E2E39C0E1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701" y="1404880"/>
            <a:ext cx="7368143" cy="4747259"/>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a:extLst>
              <a:ext uri="{FF2B5EF4-FFF2-40B4-BE49-F238E27FC236}">
                <a16:creationId xmlns:a16="http://schemas.microsoft.com/office/drawing/2014/main" id="{B1822E1E-3B54-4A56-8C44-472CB46C687A}"/>
              </a:ext>
            </a:extLst>
          </p:cNvPr>
          <p:cNvSpPr/>
          <p:nvPr/>
        </p:nvSpPr>
        <p:spPr>
          <a:xfrm>
            <a:off x="69850" y="1196764"/>
            <a:ext cx="4803601" cy="4952828"/>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dirty="0">
                <a:solidFill>
                  <a:schemeClr val="bg1"/>
                </a:solidFill>
              </a:rPr>
              <a:t>У пристроях для роботи з </a:t>
            </a:r>
            <a:r>
              <a:rPr lang="uk-UA" sz="3200" b="1" i="1" dirty="0">
                <a:solidFill>
                  <a:srgbClr val="FFFF00"/>
                </a:solidFill>
              </a:rPr>
              <a:t>оптичними дисками </a:t>
            </a:r>
            <a:r>
              <a:rPr lang="uk-UA" sz="3200" b="1" i="1" dirty="0">
                <a:solidFill>
                  <a:schemeClr val="bg1"/>
                </a:solidFill>
              </a:rPr>
              <a:t>використовують промінь лазера для зчитування та запису даних.</a:t>
            </a:r>
          </a:p>
        </p:txBody>
      </p:sp>
    </p:spTree>
    <p:extLst>
      <p:ext uri="{BB962C8B-B14F-4D97-AF65-F5344CB8AC3E}">
        <p14:creationId xmlns:p14="http://schemas.microsoft.com/office/powerpoint/2010/main" val="28451835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Назвіть  пристрої  зовнішньої  пам’яті.  Наведіть  приклади  значень  властивостей кожного з них.</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66321"/>
            <a:ext cx="5826374" cy="1815882"/>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2"/>
              <a:defRPr/>
            </a:pPr>
            <a:r>
              <a:rPr lang="uk-UA" sz="2800" b="1" i="1" kern="0" dirty="0">
                <a:solidFill>
                  <a:srgbClr val="002060"/>
                </a:solidFill>
              </a:rPr>
              <a:t>Що спільного і в чому відмінності між пристроями зовнішньої пам’яті?</a:t>
            </a:r>
          </a:p>
        </p:txBody>
      </p:sp>
      <p:pic>
        <p:nvPicPr>
          <p:cNvPr id="11" name="Рисунок 10">
            <a:extLst>
              <a:ext uri="{FF2B5EF4-FFF2-40B4-BE49-F238E27FC236}">
                <a16:creationId xmlns:a16="http://schemas.microsoft.com/office/drawing/2014/main" id="{2B1C0237-3A82-4B98-9877-9EDB1AAD1C93}"/>
              </a:ext>
            </a:extLst>
          </p:cNvPr>
          <p:cNvPicPr>
            <a:picLocks noChangeAspect="1"/>
          </p:cNvPicPr>
          <p:nvPr/>
        </p:nvPicPr>
        <p:blipFill rotWithShape="1">
          <a:blip r:embed="rId4"/>
          <a:srcRect b="7821"/>
          <a:stretch/>
        </p:blipFill>
        <p:spPr>
          <a:xfrm>
            <a:off x="6065719" y="2255352"/>
            <a:ext cx="4460056" cy="4440135"/>
          </a:xfrm>
          <a:prstGeom prst="rect">
            <a:avLst/>
          </a:prstGeom>
        </p:spPr>
      </p:pic>
    </p:spTree>
    <p:extLst>
      <p:ext uri="{BB962C8B-B14F-4D97-AF65-F5344CB8AC3E}">
        <p14:creationId xmlns:p14="http://schemas.microsoft.com/office/powerpoint/2010/main" val="3935620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1"/>
            <a:ext cx="4659626"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2.1, ст. </a:t>
            </a:r>
            <a:r>
              <a:rPr lang="uk-UA" sz="3200" i="1" kern="0" dirty="0">
                <a:solidFill>
                  <a:srgbClr val="FFFFFF"/>
                </a:solidFill>
                <a:latin typeface="Verdana"/>
              </a:rPr>
              <a:t>24</a:t>
            </a:r>
            <a:r>
              <a:rPr kumimoji="0" lang="uk-UA" sz="3200" b="0" i="1" u="none" strike="noStrike" kern="0" cap="none" spc="0" normalizeH="0" baseline="0" noProof="0" dirty="0">
                <a:ln>
                  <a:noFill/>
                </a:ln>
                <a:solidFill>
                  <a:srgbClr val="FFFFFF"/>
                </a:solidFill>
                <a:effectLst/>
                <a:uLnTx/>
                <a:uFillTx/>
                <a:latin typeface="Verdana"/>
                <a:ea typeface="+mn-ea"/>
                <a:cs typeface="+mn-cs"/>
              </a:rPr>
              <a:t>-2</a:t>
            </a:r>
            <a:r>
              <a:rPr lang="uk-UA" sz="3200" i="1" kern="0" dirty="0">
                <a:solidFill>
                  <a:srgbClr val="FFFFFF"/>
                </a:solidFill>
                <a:latin typeface="Verdana"/>
              </a:rPr>
              <a:t>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100" dirty="0"/>
              <a:t>Працюємо за комп’ютером</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rcRect/>
          <a:stretch/>
        </p:blipFill>
        <p:spPr>
          <a:xfrm>
            <a:off x="17659" y="1272161"/>
            <a:ext cx="4659626" cy="5347816"/>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en-US" dirty="0"/>
              <a:t>2</a:t>
            </a:r>
            <a:r>
              <a:rPr lang="uk-UA" dirty="0"/>
              <a:t>7</a:t>
            </a:r>
          </a:p>
        </p:txBody>
      </p:sp>
      <p:pic>
        <p:nvPicPr>
          <p:cNvPr id="11" name="Рисунок 10">
            <a:extLst>
              <a:ext uri="{FF2B5EF4-FFF2-40B4-BE49-F238E27FC236}">
                <a16:creationId xmlns:a16="http://schemas.microsoft.com/office/drawing/2014/main" id="{C87CB552-4E22-4667-A9CE-CD78F99EF574}"/>
              </a:ext>
            </a:extLst>
          </p:cNvPr>
          <p:cNvPicPr>
            <a:picLocks noChangeAspect="1"/>
          </p:cNvPicPr>
          <p:nvPr/>
        </p:nvPicPr>
        <p:blipFill rotWithShape="1">
          <a:blip r:embed="rId4"/>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en-US"/>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79771"/>
          </a:xfrm>
          <a:prstGeom prst="rect">
            <a:avLst/>
          </a:prstGeom>
        </p:spPr>
      </p:pic>
      <p:sp>
        <p:nvSpPr>
          <p:cNvPr id="4" name="Заголовок 1"/>
          <p:cNvSpPr txBox="1">
            <a:spLocks/>
          </p:cNvSpPr>
          <p:nvPr/>
        </p:nvSpPr>
        <p:spPr>
          <a:xfrm>
            <a:off x="4847770" y="584394"/>
            <a:ext cx="7151587" cy="180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kumimoji="0" lang="uk-UA" sz="3200" b="1" i="0" u="none" strike="noStrike" kern="1200" cap="none" spc="0" normalizeH="0" baseline="0">
                <a:ln>
                  <a:noFill/>
                </a:ln>
                <a:solidFill>
                  <a:srgbClr val="FFFFFF"/>
                </a:solidFill>
                <a:effectLst/>
                <a:uLnTx/>
                <a:uFillTx/>
                <a:latin typeface="Verdana"/>
                <a:ea typeface="+mj-ea"/>
                <a:cs typeface="+mj-cs"/>
              </a:defRPr>
            </a:lvl1pPr>
          </a:lstStyle>
          <a:p>
            <a:pPr algn="r"/>
            <a:r>
              <a:rPr lang="uk-UA" sz="5400" dirty="0" smtClean="0">
                <a:solidFill>
                  <a:srgbClr val="002060"/>
                </a:solidFill>
                <a:effectLst>
                  <a:outerShdw blurRad="38100" dist="38100" dir="2700000" algn="tl">
                    <a:srgbClr val="000000">
                      <a:alpha val="43137"/>
                    </a:srgbClr>
                  </a:outerShdw>
                </a:effectLst>
              </a:rPr>
              <a:t>Дякую за увагу!</a:t>
            </a:r>
            <a:endParaRPr lang="uk-UA" sz="5400" dirty="0">
              <a:solidFill>
                <a:srgbClr val="002060"/>
              </a:solidFill>
              <a:effectLst>
                <a:outerShdw blurRad="38100" dist="38100" dir="2700000" algn="tl">
                  <a:srgbClr val="000000">
                    <a:alpha val="43137"/>
                  </a:srgbClr>
                </a:outerShdw>
              </a:effectLst>
            </a:endParaRPr>
          </a:p>
        </p:txBody>
      </p:sp>
      <p:sp>
        <p:nvSpPr>
          <p:cNvPr id="5" name="Округлена прямокутна виноска 6"/>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10</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spTree>
    <p:extLst>
      <p:ext uri="{BB962C8B-B14F-4D97-AF65-F5344CB8AC3E}">
        <p14:creationId xmlns:p14="http://schemas.microsoft.com/office/powerpoint/2010/main" val="1857211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Основними</a:t>
            </a:r>
            <a:r>
              <a:rPr lang="en-US" sz="2800" b="1" i="1" dirty="0">
                <a:solidFill>
                  <a:schemeClr val="bg1"/>
                </a:solidFill>
              </a:rPr>
              <a:t> </a:t>
            </a:r>
            <a:r>
              <a:rPr lang="uk-UA" sz="2800" b="1" i="1" dirty="0">
                <a:solidFill>
                  <a:schemeClr val="bg1"/>
                </a:solidFill>
              </a:rPr>
              <a:t>носіями</a:t>
            </a:r>
            <a:r>
              <a:rPr lang="en-US" sz="2800" b="1" i="1" dirty="0">
                <a:solidFill>
                  <a:schemeClr val="bg1"/>
                </a:solidFill>
              </a:rPr>
              <a:t> </a:t>
            </a:r>
            <a:r>
              <a:rPr lang="uk-UA" sz="2800" b="1" i="1" dirty="0">
                <a:solidFill>
                  <a:schemeClr val="bg1"/>
                </a:solidFill>
              </a:rPr>
              <a:t>даних</a:t>
            </a:r>
            <a:r>
              <a:rPr lang="en-US" sz="2800" b="1" i="1" dirty="0">
                <a:solidFill>
                  <a:schemeClr val="bg1"/>
                </a:solidFill>
              </a:rPr>
              <a:t> </a:t>
            </a:r>
            <a:r>
              <a:rPr lang="uk-UA" sz="2800" b="1" i="1" dirty="0">
                <a:solidFill>
                  <a:schemeClr val="bg1"/>
                </a:solidFill>
              </a:rPr>
              <a:t>зовнішньої</a:t>
            </a:r>
            <a:r>
              <a:rPr lang="en-US" sz="2800" b="1" i="1" dirty="0">
                <a:solidFill>
                  <a:schemeClr val="bg1"/>
                </a:solidFill>
              </a:rPr>
              <a:t> </a:t>
            </a:r>
            <a:r>
              <a:rPr lang="uk-UA" sz="2800" b="1" i="1" dirty="0">
                <a:solidFill>
                  <a:schemeClr val="bg1"/>
                </a:solidFill>
              </a:rPr>
              <a:t>пам’яті</a:t>
            </a:r>
            <a:r>
              <a:rPr lang="en-US" sz="2800" b="1" i="1" dirty="0">
                <a:solidFill>
                  <a:schemeClr val="bg1"/>
                </a:solidFill>
              </a:rPr>
              <a:t> </a:t>
            </a:r>
            <a:r>
              <a:rPr lang="uk-UA" sz="2800" b="1" i="1" dirty="0">
                <a:solidFill>
                  <a:schemeClr val="bg1"/>
                </a:solidFill>
              </a:rPr>
              <a:t>є  жорсткі</a:t>
            </a:r>
            <a:r>
              <a:rPr lang="en-US" sz="2800" b="1" i="1" dirty="0">
                <a:solidFill>
                  <a:schemeClr val="bg1"/>
                </a:solidFill>
              </a:rPr>
              <a:t> </a:t>
            </a:r>
            <a:r>
              <a:rPr lang="uk-UA" sz="2800" b="1" i="1" dirty="0">
                <a:solidFill>
                  <a:schemeClr val="bg1"/>
                </a:solidFill>
              </a:rPr>
              <a:t>магнітні</a:t>
            </a:r>
            <a:r>
              <a:rPr lang="en-US" sz="2800" b="1" i="1" dirty="0">
                <a:solidFill>
                  <a:schemeClr val="bg1"/>
                </a:solidFill>
              </a:rPr>
              <a:t> </a:t>
            </a:r>
            <a:r>
              <a:rPr lang="uk-UA" sz="2800" b="1" i="1" dirty="0">
                <a:solidFill>
                  <a:schemeClr val="bg1"/>
                </a:solidFill>
              </a:rPr>
              <a:t>диски</a:t>
            </a:r>
            <a:r>
              <a:rPr lang="en-US" sz="2800" b="1" i="1" dirty="0">
                <a:solidFill>
                  <a:schemeClr val="bg1"/>
                </a:solidFill>
              </a:rPr>
              <a:t> </a:t>
            </a:r>
            <a:r>
              <a:rPr lang="uk-UA" sz="2800" b="1" i="1" dirty="0">
                <a:solidFill>
                  <a:schemeClr val="bg1"/>
                </a:solidFill>
              </a:rPr>
              <a:t>та</a:t>
            </a:r>
            <a:r>
              <a:rPr lang="en-US" sz="2800" b="1" i="1" dirty="0">
                <a:solidFill>
                  <a:schemeClr val="bg1"/>
                </a:solidFill>
              </a:rPr>
              <a:t> </a:t>
            </a:r>
            <a:r>
              <a:rPr lang="uk-UA" sz="2800" b="1" i="1" dirty="0">
                <a:solidFill>
                  <a:schemeClr val="bg1"/>
                </a:solidFill>
              </a:rPr>
              <a:t>електронні</a:t>
            </a:r>
            <a:r>
              <a:rPr lang="en-US" sz="2800" b="1" i="1" dirty="0">
                <a:solidFill>
                  <a:schemeClr val="bg1"/>
                </a:solidFill>
              </a:rPr>
              <a:t> </a:t>
            </a:r>
            <a:r>
              <a:rPr lang="uk-UA" sz="2800" b="1" i="1" dirty="0">
                <a:solidFill>
                  <a:schemeClr val="bg1"/>
                </a:solidFill>
              </a:rPr>
              <a:t>схеми:</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13" name="Picture 2" descr="Результат пошуку зображень за запитом Hdd vector">
            <a:extLst>
              <a:ext uri="{FF2B5EF4-FFF2-40B4-BE49-F238E27FC236}">
                <a16:creationId xmlns:a16="http://schemas.microsoft.com/office/drawing/2014/main" id="{E4F5AAD8-FA61-4BDD-86A3-7CB9E02A0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84" t="9292" r="18478" b="9938"/>
          <a:stretch/>
        </p:blipFill>
        <p:spPr bwMode="auto">
          <a:xfrm>
            <a:off x="337635" y="3688574"/>
            <a:ext cx="2164406" cy="27776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omputer, data, device, office, storage, usb icon icon">
            <a:extLst>
              <a:ext uri="{FF2B5EF4-FFF2-40B4-BE49-F238E27FC236}">
                <a16:creationId xmlns:a16="http://schemas.microsoft.com/office/drawing/2014/main" id="{46E8C0E5-9CEB-4096-B201-F4F47317B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128" y="3653444"/>
            <a:ext cx="2713336" cy="271333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Групувати 15">
            <a:extLst>
              <a:ext uri="{FF2B5EF4-FFF2-40B4-BE49-F238E27FC236}">
                <a16:creationId xmlns:a16="http://schemas.microsoft.com/office/drawing/2014/main" id="{C20D3937-788F-4C65-8606-938D73045B97}"/>
              </a:ext>
            </a:extLst>
          </p:cNvPr>
          <p:cNvGrpSpPr/>
          <p:nvPr/>
        </p:nvGrpSpPr>
        <p:grpSpPr>
          <a:xfrm>
            <a:off x="9634636" y="3784070"/>
            <a:ext cx="2076886" cy="2463892"/>
            <a:chOff x="5392880" y="3070448"/>
            <a:chExt cx="2665269" cy="3906027"/>
          </a:xfrm>
        </p:grpSpPr>
        <p:pic>
          <p:nvPicPr>
            <p:cNvPr id="17" name="Picture 4" descr="Результат пошуку зображень за запитом memory card vector">
              <a:extLst>
                <a:ext uri="{FF2B5EF4-FFF2-40B4-BE49-F238E27FC236}">
                  <a16:creationId xmlns:a16="http://schemas.microsoft.com/office/drawing/2014/main" id="{C112EAE6-1DE9-4D3B-9E77-FA941FBB0E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61" t="60479" r="49110" b="10002"/>
            <a:stretch/>
          </p:blipFill>
          <p:spPr bwMode="auto">
            <a:xfrm>
              <a:off x="5392881" y="3070448"/>
              <a:ext cx="2665268" cy="20323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Результат пошуку зображень за запитом memory card vector">
              <a:extLst>
                <a:ext uri="{FF2B5EF4-FFF2-40B4-BE49-F238E27FC236}">
                  <a16:creationId xmlns:a16="http://schemas.microsoft.com/office/drawing/2014/main" id="{60A2EF19-6001-4289-ABB7-D096AED3E2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890" t="60479" r="2081" b="10002"/>
            <a:stretch/>
          </p:blipFill>
          <p:spPr bwMode="auto">
            <a:xfrm flipH="1">
              <a:off x="5392880" y="4944133"/>
              <a:ext cx="2665268" cy="2032342"/>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Результат пошуку зображень за запитом external hdd vector">
            <a:extLst>
              <a:ext uri="{FF2B5EF4-FFF2-40B4-BE49-F238E27FC236}">
                <a16:creationId xmlns:a16="http://schemas.microsoft.com/office/drawing/2014/main" id="{A24B6A48-5663-4D23-B6C2-118C92C814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963" t="20446" r="8872" b="27425"/>
          <a:stretch/>
        </p:blipFill>
        <p:spPr bwMode="auto">
          <a:xfrm>
            <a:off x="3003265" y="3904150"/>
            <a:ext cx="3130804" cy="2171728"/>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кутник 19">
            <a:extLst>
              <a:ext uri="{FF2B5EF4-FFF2-40B4-BE49-F238E27FC236}">
                <a16:creationId xmlns:a16="http://schemas.microsoft.com/office/drawing/2014/main" id="{3E2CEA68-9FC8-48D9-AFEE-72F9D9BF1C1B}"/>
              </a:ext>
            </a:extLst>
          </p:cNvPr>
          <p:cNvSpPr/>
          <p:nvPr/>
        </p:nvSpPr>
        <p:spPr>
          <a:xfrm>
            <a:off x="72007"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Жорсткий диск </a:t>
            </a:r>
          </a:p>
          <a:p>
            <a:pPr lvl="0" algn="ctr" fontAlgn="base">
              <a:spcBef>
                <a:spcPct val="0"/>
              </a:spcBef>
              <a:spcAft>
                <a:spcPct val="0"/>
              </a:spcAft>
              <a:defRPr/>
            </a:pPr>
            <a:r>
              <a:rPr lang="uk-UA" sz="2600" b="1" i="1" kern="0" dirty="0">
                <a:solidFill>
                  <a:srgbClr val="FFFFFF"/>
                </a:solidFill>
              </a:rPr>
              <a:t>(вінчестер)</a:t>
            </a:r>
          </a:p>
        </p:txBody>
      </p:sp>
      <p:sp>
        <p:nvSpPr>
          <p:cNvPr id="21" name="Прямокутник 20">
            <a:extLst>
              <a:ext uri="{FF2B5EF4-FFF2-40B4-BE49-F238E27FC236}">
                <a16:creationId xmlns:a16="http://schemas.microsoft.com/office/drawing/2014/main" id="{DA5CD971-2287-4DE6-B153-1D61C748D9F0}"/>
              </a:ext>
            </a:extLst>
          </p:cNvPr>
          <p:cNvSpPr/>
          <p:nvPr/>
        </p:nvSpPr>
        <p:spPr>
          <a:xfrm>
            <a:off x="3125137"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Зовнішній </a:t>
            </a:r>
          </a:p>
          <a:p>
            <a:pPr lvl="0" algn="ctr" fontAlgn="base">
              <a:spcBef>
                <a:spcPct val="0"/>
              </a:spcBef>
              <a:spcAft>
                <a:spcPct val="0"/>
              </a:spcAft>
              <a:defRPr/>
            </a:pPr>
            <a:r>
              <a:rPr lang="uk-UA" sz="2600" b="1" i="1" kern="0" dirty="0">
                <a:solidFill>
                  <a:srgbClr val="FFFFFF"/>
                </a:solidFill>
              </a:rPr>
              <a:t>жорсткий диск</a:t>
            </a:r>
          </a:p>
        </p:txBody>
      </p:sp>
      <p:sp>
        <p:nvSpPr>
          <p:cNvPr id="22" name="Прямокутник 21">
            <a:extLst>
              <a:ext uri="{FF2B5EF4-FFF2-40B4-BE49-F238E27FC236}">
                <a16:creationId xmlns:a16="http://schemas.microsoft.com/office/drawing/2014/main" id="{C4910E29-4EBA-4C80-BEB4-2244BB5805EA}"/>
              </a:ext>
            </a:extLst>
          </p:cNvPr>
          <p:cNvSpPr/>
          <p:nvPr/>
        </p:nvSpPr>
        <p:spPr>
          <a:xfrm>
            <a:off x="6178266" y="2247920"/>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Флеш- </a:t>
            </a:r>
          </a:p>
          <a:p>
            <a:pPr lvl="0" algn="ctr" fontAlgn="base">
              <a:spcBef>
                <a:spcPct val="0"/>
              </a:spcBef>
              <a:spcAft>
                <a:spcPct val="0"/>
              </a:spcAft>
              <a:defRPr/>
            </a:pPr>
            <a:r>
              <a:rPr lang="uk-UA" sz="2600" b="1" i="1" kern="0" dirty="0">
                <a:solidFill>
                  <a:srgbClr val="FFFFFF"/>
                </a:solidFill>
              </a:rPr>
              <a:t>пам’ять</a:t>
            </a:r>
          </a:p>
        </p:txBody>
      </p:sp>
      <p:sp>
        <p:nvSpPr>
          <p:cNvPr id="23" name="Прямокутник 22">
            <a:extLst>
              <a:ext uri="{FF2B5EF4-FFF2-40B4-BE49-F238E27FC236}">
                <a16:creationId xmlns:a16="http://schemas.microsoft.com/office/drawing/2014/main" id="{DE742F2A-3930-46E5-B263-34DAF9F3A5AF}"/>
              </a:ext>
            </a:extLst>
          </p:cNvPr>
          <p:cNvSpPr/>
          <p:nvPr/>
        </p:nvSpPr>
        <p:spPr>
          <a:xfrm>
            <a:off x="9229549" y="2249838"/>
            <a:ext cx="2887061" cy="13436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Карта   </a:t>
            </a:r>
          </a:p>
          <a:p>
            <a:pPr lvl="0" algn="ctr" fontAlgn="base">
              <a:spcBef>
                <a:spcPct val="0"/>
              </a:spcBef>
              <a:spcAft>
                <a:spcPct val="0"/>
              </a:spcAft>
              <a:defRPr/>
            </a:pPr>
            <a:r>
              <a:rPr lang="uk-UA" sz="2600" b="1" i="1" kern="0" dirty="0">
                <a:solidFill>
                  <a:srgbClr val="FFFFFF"/>
                </a:solidFill>
              </a:rPr>
              <a:t>пам’яті</a:t>
            </a:r>
          </a:p>
        </p:txBody>
      </p:sp>
    </p:spTree>
    <p:extLst>
      <p:ext uri="{BB962C8B-B14F-4D97-AF65-F5344CB8AC3E}">
        <p14:creationId xmlns:p14="http://schemas.microsoft.com/office/powerpoint/2010/main" val="1375222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475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par>
                          <p:cTn id="12" fill="hold">
                            <p:stCondLst>
                              <p:cond delay="57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675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1000"/>
                                        <p:tgtEl>
                                          <p:spTgt spid="21"/>
                                        </p:tgtEl>
                                      </p:cBhvr>
                                    </p:animEffect>
                                  </p:childTnLst>
                                </p:cTn>
                              </p:par>
                            </p:childTnLst>
                          </p:cTn>
                        </p:par>
                        <p:par>
                          <p:cTn id="22" fill="hold">
                            <p:stCondLst>
                              <p:cond delay="7750"/>
                            </p:stCondLst>
                            <p:childTnLst>
                              <p:par>
                                <p:cTn id="23" presetID="53" presetClass="entr" presetSubtype="16"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750" fill="hold"/>
                                        <p:tgtEl>
                                          <p:spTgt spid="19"/>
                                        </p:tgtEl>
                                        <p:attrNameLst>
                                          <p:attrName>ppt_w</p:attrName>
                                        </p:attrNameLst>
                                      </p:cBhvr>
                                      <p:tavLst>
                                        <p:tav tm="0">
                                          <p:val>
                                            <p:fltVal val="0"/>
                                          </p:val>
                                        </p:tav>
                                        <p:tav tm="100000">
                                          <p:val>
                                            <p:strVal val="#ppt_w"/>
                                          </p:val>
                                        </p:tav>
                                      </p:tavLst>
                                    </p:anim>
                                    <p:anim calcmode="lin" valueType="num">
                                      <p:cBhvr>
                                        <p:cTn id="26" dur="750" fill="hold"/>
                                        <p:tgtEl>
                                          <p:spTgt spid="19"/>
                                        </p:tgtEl>
                                        <p:attrNameLst>
                                          <p:attrName>ppt_h</p:attrName>
                                        </p:attrNameLst>
                                      </p:cBhvr>
                                      <p:tavLst>
                                        <p:tav tm="0">
                                          <p:val>
                                            <p:fltVal val="0"/>
                                          </p:val>
                                        </p:tav>
                                        <p:tav tm="100000">
                                          <p:val>
                                            <p:strVal val="#ppt_h"/>
                                          </p:val>
                                        </p:tav>
                                      </p:tavLst>
                                    </p:anim>
                                    <p:animEffect transition="in" filter="fade">
                                      <p:cBhvr>
                                        <p:cTn id="27" dur="750"/>
                                        <p:tgtEl>
                                          <p:spTgt spid="19"/>
                                        </p:tgtEl>
                                      </p:cBhvr>
                                    </p:animEffect>
                                  </p:childTnLst>
                                </p:cTn>
                              </p:par>
                            </p:childTnLst>
                          </p:cTn>
                        </p:par>
                        <p:par>
                          <p:cTn id="28" fill="hold">
                            <p:stCondLst>
                              <p:cond delay="8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5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10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1000"/>
                                        <p:tgtEl>
                                          <p:spTgt spid="23"/>
                                        </p:tgtEl>
                                      </p:cBhvr>
                                    </p:animEffect>
                                  </p:childTnLst>
                                </p:cTn>
                              </p:par>
                            </p:childTnLst>
                          </p:cTn>
                        </p:par>
                        <p:par>
                          <p:cTn id="42" fill="hold">
                            <p:stCondLst>
                              <p:cond delay="11500"/>
                            </p:stCondLst>
                            <p:childTnLst>
                              <p:par>
                                <p:cTn id="43" presetID="53" presetClass="entr" presetSubtype="16"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Effect transition="in" filter="fade">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8" name="Прямокутник 7">
            <a:extLst>
              <a:ext uri="{FF2B5EF4-FFF2-40B4-BE49-F238E27FC236}">
                <a16:creationId xmlns:a16="http://schemas.microsoft.com/office/drawing/2014/main" id="{3EC0B450-12E3-43DF-BA7D-44FB1F6784DE}"/>
              </a:ext>
            </a:extLst>
          </p:cNvPr>
          <p:cNvSpPr/>
          <p:nvPr/>
        </p:nvSpPr>
        <p:spPr>
          <a:xfrm>
            <a:off x="69850" y="1196763"/>
            <a:ext cx="4924182" cy="5415051"/>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000" b="1" i="1" dirty="0">
                <a:solidFill>
                  <a:schemeClr val="bg1"/>
                </a:solidFill>
              </a:rPr>
              <a:t>Носії  даних  розміщуються  у  відповідних  пристроях.  Жорсткі  магнітні  диски є носіями даних у пристроях, які називають </a:t>
            </a:r>
            <a:r>
              <a:rPr lang="uk-UA" sz="3000" b="1" i="1" dirty="0">
                <a:solidFill>
                  <a:srgbClr val="FFFF00"/>
                </a:solidFill>
              </a:rPr>
              <a:t>накопичувачі на жорстких магнітних дисках </a:t>
            </a:r>
            <a:r>
              <a:rPr lang="uk-UA" sz="3000" b="1" i="1" dirty="0">
                <a:solidFill>
                  <a:schemeClr val="bg1"/>
                </a:solidFill>
              </a:rPr>
              <a:t>(НЖМД). </a:t>
            </a:r>
          </a:p>
        </p:txBody>
      </p:sp>
      <p:pic>
        <p:nvPicPr>
          <p:cNvPr id="3076" name="Picture 4" descr="Premium Vector | Hard disk icons set, isometric style">
            <a:extLst>
              <a:ext uri="{FF2B5EF4-FFF2-40B4-BE49-F238E27FC236}">
                <a16:creationId xmlns:a16="http://schemas.microsoft.com/office/drawing/2014/main" id="{72514C39-0D94-44D5-AF04-BBD34EB54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325" y="1196762"/>
            <a:ext cx="7032826" cy="541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7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p:cTn id="11" dur="1000" fill="hold"/>
                                        <p:tgtEl>
                                          <p:spTgt spid="3076"/>
                                        </p:tgtEl>
                                        <p:attrNameLst>
                                          <p:attrName>ppt_w</p:attrName>
                                        </p:attrNameLst>
                                      </p:cBhvr>
                                      <p:tavLst>
                                        <p:tav tm="0">
                                          <p:val>
                                            <p:fltVal val="0"/>
                                          </p:val>
                                        </p:tav>
                                        <p:tav tm="100000">
                                          <p:val>
                                            <p:strVal val="#ppt_w"/>
                                          </p:val>
                                        </p:tav>
                                      </p:tavLst>
                                    </p:anim>
                                    <p:anim calcmode="lin" valueType="num">
                                      <p:cBhvr>
                                        <p:cTn id="12" dur="1000" fill="hold"/>
                                        <p:tgtEl>
                                          <p:spTgt spid="3076"/>
                                        </p:tgtEl>
                                        <p:attrNameLst>
                                          <p:attrName>ppt_h</p:attrName>
                                        </p:attrNameLst>
                                      </p:cBhvr>
                                      <p:tavLst>
                                        <p:tav tm="0">
                                          <p:val>
                                            <p:fltVal val="0"/>
                                          </p:val>
                                        </p:tav>
                                        <p:tav tm="100000">
                                          <p:val>
                                            <p:strVal val="#ppt_h"/>
                                          </p:val>
                                        </p:tav>
                                      </p:tavLst>
                                    </p:anim>
                                    <p:animEffect transition="in" filter="fade">
                                      <p:cBhvr>
                                        <p:cTn id="13"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6238357"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rgbClr val="FFFF00"/>
                </a:solidFill>
              </a:rPr>
              <a:t>Накопичувачі на жорстких магнітних дисках </a:t>
            </a:r>
            <a:r>
              <a:rPr lang="uk-UA" sz="2800" b="1" i="1" dirty="0">
                <a:solidFill>
                  <a:schemeClr val="bg1"/>
                </a:solidFill>
              </a:rPr>
              <a:t>можуть мати один або кілька металевих дисків, покритих шаром магнітної речовини. Запис даних виконується шляхом намагнічування ділянок поверхні диска з використанням електромагнітної головки, яка виконує і зчитування даних.</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1026" name="Picture 2" descr="13 ideas de ARQ11F | imagenes de disco duro, tatuaje de botón, imagen de  disco">
            <a:extLst>
              <a:ext uri="{FF2B5EF4-FFF2-40B4-BE49-F238E27FC236}">
                <a16:creationId xmlns:a16="http://schemas.microsoft.com/office/drawing/2014/main" id="{81276287-B991-449C-8BBD-F34A4FC2F6E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779760" y="2059147"/>
            <a:ext cx="4975067" cy="38773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F35BC4-5784-40E9-9201-76B273ABA8ED}"/>
              </a:ext>
            </a:extLst>
          </p:cNvPr>
          <p:cNvSpPr txBox="1"/>
          <p:nvPr/>
        </p:nvSpPr>
        <p:spPr>
          <a:xfrm>
            <a:off x="6485482" y="1196763"/>
            <a:ext cx="5563625" cy="83099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Поверхня одного з жорстких дисків</a:t>
            </a:r>
          </a:p>
        </p:txBody>
      </p:sp>
      <p:sp>
        <p:nvSpPr>
          <p:cNvPr id="8" name="TextBox 7">
            <a:extLst>
              <a:ext uri="{FF2B5EF4-FFF2-40B4-BE49-F238E27FC236}">
                <a16:creationId xmlns:a16="http://schemas.microsoft.com/office/drawing/2014/main" id="{BEF4F858-531D-4FC5-8B83-03E9CFC088A3}"/>
              </a:ext>
            </a:extLst>
          </p:cNvPr>
          <p:cNvSpPr txBox="1"/>
          <p:nvPr/>
        </p:nvSpPr>
        <p:spPr>
          <a:xfrm>
            <a:off x="6485482" y="5936522"/>
            <a:ext cx="5563625"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Електромагнітна головка</a:t>
            </a:r>
          </a:p>
        </p:txBody>
      </p:sp>
      <p:cxnSp>
        <p:nvCxnSpPr>
          <p:cNvPr id="10" name="Пряма зі стрілкою 9">
            <a:extLst>
              <a:ext uri="{FF2B5EF4-FFF2-40B4-BE49-F238E27FC236}">
                <a16:creationId xmlns:a16="http://schemas.microsoft.com/office/drawing/2014/main" id="{DF6220FE-9C2B-4303-8AC3-C61F9AA4781A}"/>
              </a:ext>
            </a:extLst>
          </p:cNvPr>
          <p:cNvCxnSpPr>
            <a:cxnSpLocks/>
            <a:stCxn id="9" idx="2"/>
          </p:cNvCxnSpPr>
          <p:nvPr/>
        </p:nvCxnSpPr>
        <p:spPr>
          <a:xfrm>
            <a:off x="9267295" y="2027760"/>
            <a:ext cx="831298" cy="916407"/>
          </a:xfrm>
          <a:prstGeom prst="straightConnector1">
            <a:avLst/>
          </a:prstGeom>
          <a:noFill/>
          <a:ln w="76200" cap="flat" cmpd="sng" algn="ctr">
            <a:solidFill>
              <a:srgbClr val="FF0000"/>
            </a:solidFill>
            <a:prstDash val="solid"/>
            <a:miter lim="800000"/>
            <a:tailEnd type="triangle"/>
          </a:ln>
          <a:effectLst/>
        </p:spPr>
      </p:cxnSp>
      <p:cxnSp>
        <p:nvCxnSpPr>
          <p:cNvPr id="13" name="Пряма зі стрілкою 12">
            <a:extLst>
              <a:ext uri="{FF2B5EF4-FFF2-40B4-BE49-F238E27FC236}">
                <a16:creationId xmlns:a16="http://schemas.microsoft.com/office/drawing/2014/main" id="{7CCFF535-1877-40F6-9338-86E033D5544A}"/>
              </a:ext>
            </a:extLst>
          </p:cNvPr>
          <p:cNvCxnSpPr>
            <a:cxnSpLocks/>
            <a:stCxn id="1026" idx="2"/>
          </p:cNvCxnSpPr>
          <p:nvPr/>
        </p:nvCxnSpPr>
        <p:spPr>
          <a:xfrm flipV="1">
            <a:off x="9267294" y="3828252"/>
            <a:ext cx="294278" cy="210827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361290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4000"/>
                            </p:stCondLst>
                            <p:childTnLst>
                              <p:par>
                                <p:cTn id="19" presetID="22" presetClass="entr" presetSubtype="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Властивості</a:t>
            </a:r>
            <a:r>
              <a:rPr lang="en-US" sz="2800" b="1" i="1" dirty="0">
                <a:solidFill>
                  <a:schemeClr val="bg1"/>
                </a:solidFill>
              </a:rPr>
              <a:t> </a:t>
            </a:r>
            <a:r>
              <a:rPr lang="uk-UA" sz="2800" b="1" i="1" dirty="0">
                <a:solidFill>
                  <a:schemeClr val="bg1"/>
                </a:solidFill>
              </a:rPr>
              <a:t>накопичувачів</a:t>
            </a:r>
            <a:r>
              <a:rPr lang="en-US" sz="2800" b="1" i="1" dirty="0">
                <a:solidFill>
                  <a:schemeClr val="bg1"/>
                </a:solidFill>
              </a:rPr>
              <a:t> </a:t>
            </a:r>
            <a:r>
              <a:rPr lang="uk-UA" sz="2800" b="1" i="1" dirty="0">
                <a:solidFill>
                  <a:schemeClr val="bg1"/>
                </a:solidFill>
              </a:rPr>
              <a:t>на</a:t>
            </a:r>
            <a:r>
              <a:rPr lang="en-US" sz="2800" b="1" i="1" dirty="0">
                <a:solidFill>
                  <a:schemeClr val="bg1"/>
                </a:solidFill>
              </a:rPr>
              <a:t> </a:t>
            </a:r>
            <a:r>
              <a:rPr lang="uk-UA" sz="2800" b="1" i="1" dirty="0">
                <a:solidFill>
                  <a:schemeClr val="bg1"/>
                </a:solidFill>
              </a:rPr>
              <a:t>жорстких магнітних дисках і приклади їх значень у сучасних пристроях.</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graphicFrame>
        <p:nvGraphicFramePr>
          <p:cNvPr id="6" name="Таблиця 5">
            <a:extLst>
              <a:ext uri="{FF2B5EF4-FFF2-40B4-BE49-F238E27FC236}">
                <a16:creationId xmlns:a16="http://schemas.microsoft.com/office/drawing/2014/main" id="{40FA5132-76EB-41EC-B6D5-FAD5B5A59159}"/>
              </a:ext>
            </a:extLst>
          </p:cNvPr>
          <p:cNvGraphicFramePr>
            <a:graphicFrameLocks noGrp="1"/>
          </p:cNvGraphicFramePr>
          <p:nvPr>
            <p:extLst>
              <p:ext uri="{D42A27DB-BD31-4B8C-83A1-F6EECF244321}">
                <p14:modId xmlns:p14="http://schemas.microsoft.com/office/powerpoint/2010/main" val="2919130071"/>
              </p:ext>
            </p:extLst>
          </p:nvPr>
        </p:nvGraphicFramePr>
        <p:xfrm>
          <a:off x="72008" y="2227905"/>
          <a:ext cx="12050142" cy="4328160"/>
        </p:xfrm>
        <a:graphic>
          <a:graphicData uri="http://schemas.openxmlformats.org/drawingml/2006/table">
            <a:tbl>
              <a:tblPr firstRow="1" bandRow="1">
                <a:tableStyleId>{8FD4443E-F989-4FC4-A0C8-D5A2AF1F390B}</a:tableStyleId>
              </a:tblPr>
              <a:tblGrid>
                <a:gridCol w="3696124">
                  <a:extLst>
                    <a:ext uri="{9D8B030D-6E8A-4147-A177-3AD203B41FA5}">
                      <a16:colId xmlns:a16="http://schemas.microsoft.com/office/drawing/2014/main" val="2536893789"/>
                    </a:ext>
                  </a:extLst>
                </a:gridCol>
                <a:gridCol w="4160017">
                  <a:extLst>
                    <a:ext uri="{9D8B030D-6E8A-4147-A177-3AD203B41FA5}">
                      <a16:colId xmlns:a16="http://schemas.microsoft.com/office/drawing/2014/main" val="2257628060"/>
                    </a:ext>
                  </a:extLst>
                </a:gridCol>
                <a:gridCol w="4194001">
                  <a:extLst>
                    <a:ext uri="{9D8B030D-6E8A-4147-A177-3AD203B41FA5}">
                      <a16:colId xmlns:a16="http://schemas.microsoft.com/office/drawing/2014/main" val="2757133184"/>
                    </a:ext>
                  </a:extLst>
                </a:gridCol>
              </a:tblGrid>
              <a:tr h="370840">
                <a:tc rowSpan="2">
                  <a:txBody>
                    <a:bodyPr/>
                    <a:lstStyle/>
                    <a:p>
                      <a:pPr algn="ctr"/>
                      <a:r>
                        <a:rPr lang="uk-UA" sz="2400" b="1" i="1" noProof="0" dirty="0"/>
                        <a:t>Властивість</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gridSpan="2">
                  <a:txBody>
                    <a:bodyPr/>
                    <a:lstStyle/>
                    <a:p>
                      <a:pPr algn="ctr"/>
                      <a:r>
                        <a:rPr lang="uk-UA" sz="2400" b="1" i="1" noProof="0" dirty="0"/>
                        <a:t>Значення властивості НЖМД для</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hMerge="1">
                  <a:txBody>
                    <a:bodyPr/>
                    <a:lstStyle/>
                    <a:p>
                      <a:pPr algn="ctr"/>
                      <a:endParaRPr lang="uk-UA" sz="240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299041234"/>
                  </a:ext>
                </a:extLst>
              </a:tr>
              <a:tr h="370840">
                <a:tc vMerge="1">
                  <a:txBody>
                    <a:bodyPr/>
                    <a:lstStyle/>
                    <a:p>
                      <a:endParaRPr lang="uk-UA"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400" b="1" i="1" noProof="0" dirty="0"/>
                        <a:t>настільних комп’ютерів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tc>
                  <a:txBody>
                    <a:bodyPr/>
                    <a:lstStyle/>
                    <a:p>
                      <a:pPr algn="ctr"/>
                      <a:r>
                        <a:rPr lang="uk-UA" sz="2400" b="1" i="1" noProof="0" dirty="0"/>
                        <a:t>ноутбуків</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47660058"/>
                  </a:ext>
                </a:extLst>
              </a:tr>
              <a:tr h="370840">
                <a:tc>
                  <a:txBody>
                    <a:bodyPr/>
                    <a:lstStyle/>
                    <a:p>
                      <a:r>
                        <a:rPr lang="uk-UA" sz="2600" b="0" i="1" noProof="0" dirty="0"/>
                        <a:t>Ємність</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1–16 ТБ</a:t>
                      </a:r>
                    </a:p>
                    <a:p>
                      <a:pPr algn="ctr"/>
                      <a:endParaRPr lang="uk-UA" sz="2600" b="0"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uk-UA" sz="2600" b="0" i="1" kern="1200" noProof="0" dirty="0">
                          <a:solidFill>
                            <a:schemeClr val="lt1"/>
                          </a:solidFill>
                          <a:latin typeface="+mn-lt"/>
                          <a:ea typeface="+mn-ea"/>
                          <a:cs typeface="+mn-cs"/>
                        </a:rPr>
                        <a:t>0,5–5 ТБ</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502372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600" b="0" i="1" noProof="0"/>
                        <a:t>Діаметр жорстких дисків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3,5 дюйма</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uk-UA" sz="2600" b="0" i="1" noProof="0" dirty="0"/>
                        <a:t>2,5 дюйма</a:t>
                      </a:r>
                    </a:p>
                    <a:p>
                      <a:pPr algn="ctr"/>
                      <a:endParaRPr lang="uk-UA" sz="2600" b="0" i="1" noProof="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9642997"/>
                  </a:ext>
                </a:extLst>
              </a:tr>
              <a:tr h="370840">
                <a:tc>
                  <a:txBody>
                    <a:bodyPr/>
                    <a:lstStyle/>
                    <a:p>
                      <a:r>
                        <a:rPr lang="uk-UA" sz="2600" b="0" i="1" noProof="0"/>
                        <a:t>Швидкість обертання жорстких дисків</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600" b="0" i="1" noProof="0"/>
                        <a:t>5400–15 000 об/хв</a:t>
                      </a:r>
                    </a:p>
                    <a:p>
                      <a:pPr algn="ctr"/>
                      <a:endParaRPr lang="uk-UA" sz="2600" b="0" i="1" noProof="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600" b="0" i="1" noProof="0" dirty="0"/>
                        <a:t>5400–10 000 об/хв</a:t>
                      </a:r>
                    </a:p>
                    <a:p>
                      <a:pPr algn="ctr"/>
                      <a:endParaRPr lang="uk-UA" sz="2600" b="0" i="1" noProof="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6536494"/>
                  </a:ext>
                </a:extLst>
              </a:tr>
            </a:tbl>
          </a:graphicData>
        </a:graphic>
      </p:graphicFrame>
    </p:spTree>
    <p:extLst>
      <p:ext uri="{BB962C8B-B14F-4D97-AF65-F5344CB8AC3E}">
        <p14:creationId xmlns:p14="http://schemas.microsoft.com/office/powerpoint/2010/main" val="2969616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indent="457200" algn="just"/>
            <a:r>
              <a:rPr lang="uk-UA" sz="2800" b="1" i="1" dirty="0">
                <a:solidFill>
                  <a:schemeClr val="bg1"/>
                </a:solidFill>
              </a:rPr>
              <a:t>Зовнішню пам’ять на електронних мікросхемах ще називають </a:t>
            </a:r>
            <a:r>
              <a:rPr lang="uk-UA" sz="2800" b="1" i="1" dirty="0" err="1">
                <a:solidFill>
                  <a:srgbClr val="FFFF00"/>
                </a:solidFill>
              </a:rPr>
              <a:t>флешпам’яттю</a:t>
            </a:r>
            <a:r>
              <a:rPr lang="uk-UA" sz="2800" b="1" i="1" dirty="0">
                <a:solidFill>
                  <a:schemeClr val="bg1"/>
                </a:solidFill>
              </a:rPr>
              <a:t>. </a:t>
            </a:r>
          </a:p>
          <a:p>
            <a:pPr indent="457200" algn="just"/>
            <a:r>
              <a:rPr lang="uk-UA" sz="2800" b="1" i="1" dirty="0">
                <a:solidFill>
                  <a:schemeClr val="bg1"/>
                </a:solidFill>
              </a:rPr>
              <a:t>Вона реалізовується в пристроях пам’яті трьох основних типів:</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6" name="Прямокутник 5">
            <a:extLst>
              <a:ext uri="{FF2B5EF4-FFF2-40B4-BE49-F238E27FC236}">
                <a16:creationId xmlns:a16="http://schemas.microsoft.com/office/drawing/2014/main" id="{86EC00F4-041C-43AF-A037-80860AF4DCFA}"/>
              </a:ext>
            </a:extLst>
          </p:cNvPr>
          <p:cNvSpPr/>
          <p:nvPr/>
        </p:nvSpPr>
        <p:spPr>
          <a:xfrm>
            <a:off x="72007"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700" b="1" i="1" dirty="0">
                <a:solidFill>
                  <a:schemeClr val="bg1"/>
                </a:solidFill>
              </a:rPr>
              <a:t>USB-</a:t>
            </a:r>
            <a:r>
              <a:rPr lang="uk-UA" sz="2700" b="1" i="1" dirty="0" err="1">
                <a:solidFill>
                  <a:schemeClr val="bg1"/>
                </a:solidFill>
              </a:rPr>
              <a:t>флешнакопичувач</a:t>
            </a:r>
            <a:r>
              <a:rPr lang="uk-UA" sz="2700" b="1" i="1" dirty="0">
                <a:solidFill>
                  <a:schemeClr val="bg1"/>
                </a:solidFill>
              </a:rPr>
              <a:t> («флешка»)</a:t>
            </a:r>
            <a:endParaRPr lang="uk-UA" sz="2700" b="1" i="1" kern="0" dirty="0">
              <a:solidFill>
                <a:srgbClr val="FFFFFF"/>
              </a:solidFill>
            </a:endParaRPr>
          </a:p>
        </p:txBody>
      </p:sp>
      <p:sp>
        <p:nvSpPr>
          <p:cNvPr id="8" name="Прямокутник 7">
            <a:extLst>
              <a:ext uri="{FF2B5EF4-FFF2-40B4-BE49-F238E27FC236}">
                <a16:creationId xmlns:a16="http://schemas.microsoft.com/office/drawing/2014/main" id="{EAF72B47-4B1C-4741-8BCA-67A42810A253}"/>
              </a:ext>
            </a:extLst>
          </p:cNvPr>
          <p:cNvSpPr/>
          <p:nvPr/>
        </p:nvSpPr>
        <p:spPr>
          <a:xfrm>
            <a:off x="4110552"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dirty="0" err="1">
                <a:solidFill>
                  <a:schemeClr val="bg1"/>
                </a:solidFill>
              </a:rPr>
              <a:t>флешкарта</a:t>
            </a:r>
            <a:endParaRPr lang="uk-UA" sz="2700" b="1" i="1" dirty="0">
              <a:solidFill>
                <a:schemeClr val="bg1"/>
              </a:solidFill>
            </a:endParaRPr>
          </a:p>
          <a:p>
            <a:pPr lvl="0" algn="ctr" fontAlgn="base">
              <a:spcBef>
                <a:spcPct val="0"/>
              </a:spcBef>
              <a:spcAft>
                <a:spcPct val="0"/>
              </a:spcAft>
              <a:defRPr/>
            </a:pPr>
            <a:r>
              <a:rPr lang="uk-UA" sz="2700" b="1" i="1" dirty="0">
                <a:solidFill>
                  <a:schemeClr val="bg1"/>
                </a:solidFill>
              </a:rPr>
              <a:t>(карта пам’яті)</a:t>
            </a:r>
            <a:endParaRPr lang="uk-UA" sz="2700" b="1" i="1" kern="0" dirty="0">
              <a:solidFill>
                <a:srgbClr val="FFFFFF"/>
              </a:solidFill>
            </a:endParaRPr>
          </a:p>
        </p:txBody>
      </p:sp>
      <p:sp>
        <p:nvSpPr>
          <p:cNvPr id="9" name="Прямокутник 8">
            <a:extLst>
              <a:ext uri="{FF2B5EF4-FFF2-40B4-BE49-F238E27FC236}">
                <a16:creationId xmlns:a16="http://schemas.microsoft.com/office/drawing/2014/main" id="{FD2D8B95-AB61-4102-BFF8-ACF0F4264C7B}"/>
              </a:ext>
            </a:extLst>
          </p:cNvPr>
          <p:cNvSpPr/>
          <p:nvPr/>
        </p:nvSpPr>
        <p:spPr>
          <a:xfrm>
            <a:off x="8149100" y="3118642"/>
            <a:ext cx="3973050" cy="137297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dirty="0" err="1">
                <a:solidFill>
                  <a:schemeClr val="bg1"/>
                </a:solidFill>
              </a:rPr>
              <a:t>твердотілий</a:t>
            </a:r>
            <a:r>
              <a:rPr lang="uk-UA" sz="2700" b="1" i="1" dirty="0">
                <a:solidFill>
                  <a:schemeClr val="bg1"/>
                </a:solidFill>
              </a:rPr>
              <a:t>, або </a:t>
            </a:r>
            <a:r>
              <a:rPr lang="en-US" sz="2700" b="1" i="1" dirty="0">
                <a:solidFill>
                  <a:schemeClr val="bg1"/>
                </a:solidFill>
              </a:rPr>
              <a:t>SSD-</a:t>
            </a:r>
            <a:r>
              <a:rPr lang="uk-UA" sz="2700" b="1" i="1" dirty="0">
                <a:solidFill>
                  <a:schemeClr val="bg1"/>
                </a:solidFill>
              </a:rPr>
              <a:t>накопичувач</a:t>
            </a:r>
            <a:endParaRPr lang="uk-UA" sz="2700" b="1" i="1" kern="0" dirty="0">
              <a:solidFill>
                <a:srgbClr val="FFFFFF"/>
              </a:solidFill>
            </a:endParaRPr>
          </a:p>
        </p:txBody>
      </p:sp>
      <p:pic>
        <p:nvPicPr>
          <p:cNvPr id="10" name="Picture 2" descr="Результат пошуку зображень за запитом flash drive vector">
            <a:extLst>
              <a:ext uri="{FF2B5EF4-FFF2-40B4-BE49-F238E27FC236}">
                <a16:creationId xmlns:a16="http://schemas.microsoft.com/office/drawing/2014/main" id="{FC7E5B82-E5CB-47FE-9036-8A63363A9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06"/>
          <a:stretch/>
        </p:blipFill>
        <p:spPr bwMode="auto">
          <a:xfrm>
            <a:off x="627128" y="4567820"/>
            <a:ext cx="2862808" cy="19963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Групувати 10">
            <a:extLst>
              <a:ext uri="{FF2B5EF4-FFF2-40B4-BE49-F238E27FC236}">
                <a16:creationId xmlns:a16="http://schemas.microsoft.com/office/drawing/2014/main" id="{92F6A458-D28B-48DE-9145-5C985B2D99DF}"/>
              </a:ext>
            </a:extLst>
          </p:cNvPr>
          <p:cNvGrpSpPr/>
          <p:nvPr/>
        </p:nvGrpSpPr>
        <p:grpSpPr>
          <a:xfrm>
            <a:off x="4019115" y="4924989"/>
            <a:ext cx="4153770" cy="1281986"/>
            <a:chOff x="5245013" y="3309393"/>
            <a:chExt cx="5330536" cy="2032342"/>
          </a:xfrm>
        </p:grpSpPr>
        <p:pic>
          <p:nvPicPr>
            <p:cNvPr id="13" name="Picture 4" descr="Результат пошуку зображень за запитом memory card vector">
              <a:extLst>
                <a:ext uri="{FF2B5EF4-FFF2-40B4-BE49-F238E27FC236}">
                  <a16:creationId xmlns:a16="http://schemas.microsoft.com/office/drawing/2014/main" id="{1D282443-E525-487B-8D37-867054D73C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61" t="60479" r="49110" b="10002"/>
            <a:stretch/>
          </p:blipFill>
          <p:spPr bwMode="auto">
            <a:xfrm>
              <a:off x="5245013" y="3309393"/>
              <a:ext cx="2665268" cy="20323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Результат пошуку зображень за запитом memory card vector">
              <a:extLst>
                <a:ext uri="{FF2B5EF4-FFF2-40B4-BE49-F238E27FC236}">
                  <a16:creationId xmlns:a16="http://schemas.microsoft.com/office/drawing/2014/main" id="{76070794-0188-49E7-9C83-6D506F04E6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890" t="60479" r="2081" b="10002"/>
            <a:stretch/>
          </p:blipFill>
          <p:spPr bwMode="auto">
            <a:xfrm flipH="1">
              <a:off x="7910281" y="3309393"/>
              <a:ext cx="2665268" cy="203234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6" descr="Результат пошуку зображень за запитом ssd vector">
            <a:extLst>
              <a:ext uri="{FF2B5EF4-FFF2-40B4-BE49-F238E27FC236}">
                <a16:creationId xmlns:a16="http://schemas.microsoft.com/office/drawing/2014/main" id="{B0E4558C-C9C8-4333-9600-C037E2249D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342" t="6944" r="11359" b="51364"/>
          <a:stretch/>
        </p:blipFill>
        <p:spPr bwMode="auto">
          <a:xfrm>
            <a:off x="9439368" y="4582154"/>
            <a:ext cx="1570548" cy="209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730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sp>
        <p:nvSpPr>
          <p:cNvPr id="8" name="Прямокутник 7">
            <a:extLst>
              <a:ext uri="{FF2B5EF4-FFF2-40B4-BE49-F238E27FC236}">
                <a16:creationId xmlns:a16="http://schemas.microsoft.com/office/drawing/2014/main" id="{C0F5338C-63C5-4340-975A-8242E62C67D0}"/>
              </a:ext>
            </a:extLst>
          </p:cNvPr>
          <p:cNvSpPr/>
          <p:nvPr/>
        </p:nvSpPr>
        <p:spPr>
          <a:xfrm>
            <a:off x="69849" y="1196763"/>
            <a:ext cx="6803223" cy="5063359"/>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FF00"/>
                </a:solidFill>
              </a:rPr>
              <a:t>USB-</a:t>
            </a:r>
            <a:r>
              <a:rPr lang="uk-UA" sz="2800" b="1" i="1" dirty="0" err="1">
                <a:solidFill>
                  <a:srgbClr val="FFFF00"/>
                </a:solidFill>
              </a:rPr>
              <a:t>флешнакопичувачі</a:t>
            </a:r>
            <a:r>
              <a:rPr lang="uk-UA" sz="2800" b="1" i="1" dirty="0">
                <a:solidFill>
                  <a:srgbClr val="FFFF00"/>
                </a:solidFill>
              </a:rPr>
              <a:t> </a:t>
            </a:r>
            <a:r>
              <a:rPr lang="uk-UA" sz="2800" b="1" i="1" dirty="0">
                <a:solidFill>
                  <a:schemeClr val="bg1"/>
                </a:solidFill>
              </a:rPr>
              <a:t>використовуються в  основному для обміну даними між різними  комп’ютерами.  Для їх підключення  до  комп’ютера використовуються </a:t>
            </a:r>
            <a:r>
              <a:rPr lang="en-US" sz="2800" b="1" i="1" dirty="0">
                <a:solidFill>
                  <a:schemeClr val="bg1"/>
                </a:solidFill>
              </a:rPr>
              <a:t>USB-</a:t>
            </a:r>
            <a:r>
              <a:rPr lang="uk-UA" sz="2800" b="1" i="1" dirty="0">
                <a:solidFill>
                  <a:schemeClr val="bg1"/>
                </a:solidFill>
              </a:rPr>
              <a:t>роз’єми. Більшість </a:t>
            </a:r>
            <a:r>
              <a:rPr lang="en-US" sz="2800" b="1" i="1" dirty="0">
                <a:solidFill>
                  <a:schemeClr val="bg1"/>
                </a:solidFill>
              </a:rPr>
              <a:t>USB-</a:t>
            </a:r>
            <a:r>
              <a:rPr lang="uk-UA" sz="2800" b="1" i="1" dirty="0" err="1">
                <a:solidFill>
                  <a:schemeClr val="bg1"/>
                </a:solidFill>
              </a:rPr>
              <a:t>флешнакопичувачів</a:t>
            </a:r>
            <a:r>
              <a:rPr lang="uk-UA" sz="2800" b="1" i="1" dirty="0">
                <a:solidFill>
                  <a:schemeClr val="bg1"/>
                </a:solidFill>
              </a:rPr>
              <a:t> мають ємність від 4 до 128 ГБ, хоча є пристрої і значно більшої ємності – до 2 ТБ.</a:t>
            </a:r>
          </a:p>
        </p:txBody>
      </p:sp>
      <p:pic>
        <p:nvPicPr>
          <p:cNvPr id="3" name="Рисунок 2">
            <a:extLst>
              <a:ext uri="{FF2B5EF4-FFF2-40B4-BE49-F238E27FC236}">
                <a16:creationId xmlns:a16="http://schemas.microsoft.com/office/drawing/2014/main" id="{14F289D1-1BFF-441A-9F32-97E6D2892C7B}"/>
              </a:ext>
            </a:extLst>
          </p:cNvPr>
          <p:cNvPicPr>
            <a:picLocks noChangeAspect="1"/>
          </p:cNvPicPr>
          <p:nvPr/>
        </p:nvPicPr>
        <p:blipFill rotWithShape="1">
          <a:blip r:embed="rId3"/>
          <a:srcRect l="21415" t="12018" r="2871" b="4690"/>
          <a:stretch/>
        </p:blipFill>
        <p:spPr>
          <a:xfrm>
            <a:off x="6983605" y="1196763"/>
            <a:ext cx="5138546" cy="5063359"/>
          </a:xfrm>
          <a:prstGeom prst="rect">
            <a:avLst/>
          </a:prstGeom>
        </p:spPr>
      </p:pic>
    </p:spTree>
    <p:extLst>
      <p:ext uri="{BB962C8B-B14F-4D97-AF65-F5344CB8AC3E}">
        <p14:creationId xmlns:p14="http://schemas.microsoft.com/office/powerpoint/2010/main" val="3964413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uk-UA" sz="1200" kern="0" dirty="0">
                <a:solidFill>
                  <a:srgbClr val="000000"/>
                </a:solidFill>
                <a:latin typeface="Verdana" pitchFamily="34" charset="0"/>
              </a:rPr>
              <a:t>§ 2.1</a:t>
            </a:r>
          </a:p>
        </p:txBody>
      </p:sp>
      <p:sp>
        <p:nvSpPr>
          <p:cNvPr id="7" name="TextBox 6">
            <a:extLst>
              <a:ext uri="{FF2B5EF4-FFF2-40B4-BE49-F238E27FC236}">
                <a16:creationId xmlns:a16="http://schemas.microsoft.com/office/drawing/2014/main" id="{76DF8F3B-8823-4C32-8826-D80B47074966}"/>
              </a:ext>
            </a:extLst>
          </p:cNvPr>
          <p:cNvSpPr txBox="1"/>
          <p:nvPr/>
        </p:nvSpPr>
        <p:spPr>
          <a:xfrm>
            <a:off x="72008" y="1196763"/>
            <a:ext cx="4911974" cy="526297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algn="ctr"/>
            <a:r>
              <a:rPr lang="uk-UA" sz="2800" b="1" i="1" dirty="0">
                <a:solidFill>
                  <a:schemeClr val="bg1"/>
                </a:solidFill>
              </a:rPr>
              <a:t>Різноманітні </a:t>
            </a:r>
            <a:r>
              <a:rPr lang="uk-UA" sz="2800" b="1" i="1" dirty="0" err="1">
                <a:solidFill>
                  <a:srgbClr val="FFFF00"/>
                </a:solidFill>
              </a:rPr>
              <a:t>флешкарти</a:t>
            </a:r>
            <a:r>
              <a:rPr lang="uk-UA" sz="2800" b="1" i="1" dirty="0">
                <a:solidFill>
                  <a:schemeClr val="bg1"/>
                </a:solidFill>
              </a:rPr>
              <a:t> здебільшого  використовуються як  пристрої пам’яті  для  смартфонів, фото-  та  відеокамер тощо. Для їх підключення використовують, залежно від типу </a:t>
            </a:r>
            <a:r>
              <a:rPr lang="uk-UA" sz="2800" b="1" i="1" dirty="0" err="1">
                <a:solidFill>
                  <a:schemeClr val="bg1"/>
                </a:solidFill>
              </a:rPr>
              <a:t>флешкарти</a:t>
            </a:r>
            <a:r>
              <a:rPr lang="uk-UA" sz="2800" b="1" i="1" dirty="0">
                <a:solidFill>
                  <a:schemeClr val="bg1"/>
                </a:solidFill>
              </a:rPr>
              <a:t>, відповідні  </a:t>
            </a:r>
            <a:r>
              <a:rPr lang="uk-UA" sz="2800" b="1" i="1" dirty="0" err="1">
                <a:solidFill>
                  <a:schemeClr val="bg1"/>
                </a:solidFill>
              </a:rPr>
              <a:t>слоти</a:t>
            </a:r>
            <a:r>
              <a:rPr lang="uk-UA" sz="2800" b="1" i="1" dirty="0">
                <a:solidFill>
                  <a:schemeClr val="bg1"/>
                </a:solidFill>
              </a:rPr>
              <a:t>.  </a:t>
            </a:r>
          </a:p>
        </p:txBody>
      </p:sp>
      <p:sp>
        <p:nvSpPr>
          <p:cNvPr id="12" name="Заголовок 1">
            <a:extLst>
              <a:ext uri="{FF2B5EF4-FFF2-40B4-BE49-F238E27FC236}">
                <a16:creationId xmlns:a16="http://schemas.microsoft.com/office/drawing/2014/main" id="{25B555BB-CE97-4AA6-AA90-DC1A6385D41E}"/>
              </a:ext>
            </a:extLst>
          </p:cNvPr>
          <p:cNvSpPr>
            <a:spLocks noGrp="1"/>
          </p:cNvSpPr>
          <p:nvPr>
            <p:ph type="title"/>
          </p:nvPr>
        </p:nvSpPr>
        <p:spPr>
          <a:xfrm>
            <a:off x="1170688" y="162512"/>
            <a:ext cx="9053954" cy="532820"/>
          </a:xfrm>
        </p:spPr>
        <p:txBody>
          <a:bodyPr>
            <a:normAutofit/>
          </a:bodyPr>
          <a:lstStyle/>
          <a:p>
            <a:r>
              <a:rPr lang="uk-UA" dirty="0"/>
              <a:t>Зовнішня пам’ять</a:t>
            </a:r>
          </a:p>
        </p:txBody>
      </p:sp>
      <p:pic>
        <p:nvPicPr>
          <p:cNvPr id="6146" name="Picture 2" descr="Micro memory card vector set free download">
            <a:extLst>
              <a:ext uri="{FF2B5EF4-FFF2-40B4-BE49-F238E27FC236}">
                <a16:creationId xmlns:a16="http://schemas.microsoft.com/office/drawing/2014/main" id="{10DD30BA-F234-491A-B791-7E570E165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166" y="1196763"/>
            <a:ext cx="6922826" cy="528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0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fltVal val="0"/>
                                          </p:val>
                                        </p:tav>
                                        <p:tav tm="100000">
                                          <p:val>
                                            <p:strVal val="#ppt_w"/>
                                          </p:val>
                                        </p:tav>
                                      </p:tavLst>
                                    </p:anim>
                                    <p:anim calcmode="lin" valueType="num">
                                      <p:cBhvr>
                                        <p:cTn id="12" dur="1000" fill="hold"/>
                                        <p:tgtEl>
                                          <p:spTgt spid="6146"/>
                                        </p:tgtEl>
                                        <p:attrNameLst>
                                          <p:attrName>ppt_h</p:attrName>
                                        </p:attrNameLst>
                                      </p:cBhvr>
                                      <p:tavLst>
                                        <p:tav tm="0">
                                          <p:val>
                                            <p:fltVal val="0"/>
                                          </p:val>
                                        </p:tav>
                                        <p:tav tm="100000">
                                          <p:val>
                                            <p:strVal val="#ppt_h"/>
                                          </p:val>
                                        </p:tav>
                                      </p:tavLst>
                                    </p:anim>
                                    <p:animEffect transition="in" filter="fade">
                                      <p:cBhvr>
                                        <p:cTn id="1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9516</TotalTime>
  <Words>946</Words>
  <Application>Microsoft Office PowerPoint</Application>
  <PresentationFormat>Широкоэкранный</PresentationFormat>
  <Paragraphs>114</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Comic Sans MS</vt:lpstr>
      <vt:lpstr>Times New Roman</vt:lpstr>
      <vt:lpstr>Verdana</vt:lpstr>
      <vt:lpstr>Wingdings</vt:lpstr>
      <vt:lpstr>Тема Office</vt:lpstr>
      <vt:lpstr>Презентация PowerPoint</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Зовнішня пам’ять</vt:lpstr>
      <vt:lpstr>Чи знаєте ви, що...</vt:lpstr>
      <vt:lpstr>Чи знаєте ви, що...</vt:lpstr>
      <vt:lpstr>Чи знаєте ви, що...</vt:lpstr>
      <vt:lpstr>Для тих, хто хоче знати більше</vt:lpstr>
      <vt:lpstr>Зовнішня пам’ять</vt:lpstr>
      <vt:lpstr>Дайте відповіді на запитання</vt:lpstr>
      <vt:lpstr>Домашнє завдання</vt:lpstr>
      <vt:lpstr>Працюємо за комп’ютером</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Пользователь</cp:lastModifiedBy>
  <cp:revision>393</cp:revision>
  <dcterms:created xsi:type="dcterms:W3CDTF">2016-06-06T19:48:43Z</dcterms:created>
  <dcterms:modified xsi:type="dcterms:W3CDTF">2021-09-04T16:51:25Z</dcterms:modified>
</cp:coreProperties>
</file>