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4" r:id="rId3"/>
    <p:sldId id="479" r:id="rId4"/>
    <p:sldId id="480" r:id="rId5"/>
    <p:sldId id="481" r:id="rId6"/>
    <p:sldId id="484" r:id="rId7"/>
    <p:sldId id="487" r:id="rId8"/>
    <p:sldId id="486" r:id="rId9"/>
    <p:sldId id="485" r:id="rId10"/>
    <p:sldId id="488" r:id="rId11"/>
    <p:sldId id="489" r:id="rId12"/>
    <p:sldId id="491" r:id="rId13"/>
    <p:sldId id="492" r:id="rId14"/>
    <p:sldId id="494" r:id="rId15"/>
    <p:sldId id="493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7" r:id="rId25"/>
    <p:sldId id="508" r:id="rId26"/>
    <p:sldId id="510" r:id="rId27"/>
    <p:sldId id="353" r:id="rId28"/>
    <p:sldId id="259" r:id="rId29"/>
    <p:sldId id="261" r:id="rId30"/>
    <p:sldId id="304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4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Вибрати інструмент </a:t>
          </a:r>
          <a:r>
            <a:rPr lang="uk-UA" sz="2800" b="1" i="1" noProof="0" dirty="0">
              <a:solidFill>
                <a:schemeClr val="bg1"/>
              </a:solidFill>
            </a:rPr>
            <a:t>Вибрати</a:t>
          </a:r>
          <a:r>
            <a:rPr lang="uk-UA" sz="2800" i="1" noProof="0" dirty="0">
              <a:solidFill>
                <a:schemeClr val="bg1"/>
              </a:solidFill>
            </a:rPr>
            <a:t> на панелі інструментів </a:t>
          </a:r>
          <a:r>
            <a:rPr lang="uk-UA" sz="2800" b="1" i="1" noProof="0" dirty="0">
              <a:solidFill>
                <a:schemeClr val="bg1"/>
              </a:solidFill>
            </a:rPr>
            <a:t>Графіка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4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4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Натиснути та утримувати клавішу </a:t>
          </a:r>
          <a:r>
            <a:rPr lang="uk-UA" sz="2800" b="1" i="1" noProof="0" dirty="0" err="1">
              <a:solidFill>
                <a:schemeClr val="bg1"/>
              </a:solidFill>
            </a:rPr>
            <a:t>Shift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4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4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Вибрати по черзі потрібні об'єкти.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4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4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4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Відпустити клавішу </a:t>
          </a:r>
          <a:r>
            <a:rPr lang="uk-UA" sz="2800" b="1" i="1" noProof="0" dirty="0" err="1">
              <a:solidFill>
                <a:schemeClr val="bg1"/>
              </a:solidFill>
            </a:rPr>
            <a:t>Shift</a:t>
          </a:r>
          <a:r>
            <a:rPr lang="uk-UA" sz="28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4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4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потрібну криву.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кнопку </a:t>
          </a:r>
          <a:r>
            <a:rPr lang="uk-UA" sz="2400" b="1" i="1" noProof="0" dirty="0">
              <a:solidFill>
                <a:schemeClr val="bg1"/>
              </a:solidFill>
            </a:rPr>
            <a:t>Зміна точок</a:t>
          </a:r>
          <a:r>
            <a:rPr lang="en-US" sz="2400" b="1" i="1" noProof="0" dirty="0">
              <a:solidFill>
                <a:schemeClr val="bg1"/>
              </a:solidFill>
            </a:rPr>
            <a:t>      </a:t>
          </a:r>
          <a:r>
            <a:rPr lang="uk-UA" sz="2400" b="0" i="1" noProof="0" dirty="0">
              <a:solidFill>
                <a:schemeClr val="bg1"/>
              </a:solidFill>
            </a:rPr>
            <a:t>на</a:t>
          </a:r>
          <a:r>
            <a:rPr lang="uk-UA" sz="2400" i="1" noProof="0" dirty="0">
              <a:solidFill>
                <a:schemeClr val="bg1"/>
              </a:solidFill>
            </a:rPr>
            <a:t> панелі інструментів </a:t>
          </a:r>
          <a:r>
            <a:rPr lang="uk-UA" sz="2400" b="1" i="1" noProof="0" dirty="0">
              <a:solidFill>
                <a:schemeClr val="bg1"/>
              </a:solidFill>
            </a:rPr>
            <a:t>Стандартна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Вибрати потрібний вузол.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на панелі інструментів </a:t>
          </a:r>
          <a:r>
            <a:rPr lang="uk-UA" sz="2400" b="1" i="1" noProof="0" dirty="0">
              <a:solidFill>
                <a:schemeClr val="bg1"/>
              </a:solidFill>
            </a:rPr>
            <a:t>Зміна геометрії </a:t>
          </a:r>
          <a:r>
            <a:rPr lang="uk-UA" sz="2400" i="1" noProof="0" dirty="0">
              <a:solidFill>
                <a:schemeClr val="bg1"/>
              </a:solidFill>
            </a:rPr>
            <a:t>кнопку, що відповідає одному зі стандартних видів вузлів: 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53879" y="224868"/>
          <a:ext cx="1025860" cy="7181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1</a:t>
          </a:r>
        </a:p>
      </dsp:txBody>
      <dsp:txXfrm rot="-5400000">
        <a:off x="0" y="430040"/>
        <a:ext cx="718102" cy="307758"/>
      </dsp:txXfrm>
    </dsp:sp>
    <dsp:sp modelId="{3F244AEF-BD16-4508-9A5A-9640B519654B}">
      <dsp:nvSpPr>
        <dsp:cNvPr id="0" name=""/>
        <dsp:cNvSpPr/>
      </dsp:nvSpPr>
      <dsp:spPr>
        <a:xfrm rot="5400000">
          <a:off x="5984763" y="-5261450"/>
          <a:ext cx="798717" cy="11332039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Вибрати інструмент </a:t>
          </a:r>
          <a:r>
            <a:rPr lang="uk-UA" sz="2800" b="1" i="1" kern="1200" noProof="0" dirty="0">
              <a:solidFill>
                <a:schemeClr val="bg1"/>
              </a:solidFill>
            </a:rPr>
            <a:t>Вибрати</a:t>
          </a:r>
          <a:r>
            <a:rPr lang="uk-UA" sz="2800" i="1" kern="1200" noProof="0" dirty="0">
              <a:solidFill>
                <a:schemeClr val="bg1"/>
              </a:solidFill>
            </a:rPr>
            <a:t> на панелі інструментів </a:t>
          </a:r>
          <a:r>
            <a:rPr lang="uk-UA" sz="2800" b="1" i="1" kern="1200" noProof="0" dirty="0">
              <a:solidFill>
                <a:schemeClr val="bg1"/>
              </a:solidFill>
            </a:rPr>
            <a:t>Графіка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18102" y="44201"/>
        <a:ext cx="11293049" cy="720737"/>
      </dsp:txXfrm>
    </dsp:sp>
    <dsp:sp modelId="{CA699784-EE11-48B7-BD5B-E6C7811778B0}">
      <dsp:nvSpPr>
        <dsp:cNvPr id="0" name=""/>
        <dsp:cNvSpPr/>
      </dsp:nvSpPr>
      <dsp:spPr>
        <a:xfrm rot="5400000">
          <a:off x="-153879" y="1190224"/>
          <a:ext cx="1025860" cy="718102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2</a:t>
          </a:r>
        </a:p>
      </dsp:txBody>
      <dsp:txXfrm rot="-5400000">
        <a:off x="0" y="1395396"/>
        <a:ext cx="718102" cy="307758"/>
      </dsp:txXfrm>
    </dsp:sp>
    <dsp:sp modelId="{E5CB376A-E1F5-4E26-86CA-E248F361C893}">
      <dsp:nvSpPr>
        <dsp:cNvPr id="0" name=""/>
        <dsp:cNvSpPr/>
      </dsp:nvSpPr>
      <dsp:spPr>
        <a:xfrm rot="5400000">
          <a:off x="5973774" y="-4296269"/>
          <a:ext cx="820695" cy="11332039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Натиснути та утримувати клавішу </a:t>
          </a:r>
          <a:r>
            <a:rPr lang="uk-UA" sz="2800" b="1" i="1" kern="1200" noProof="0" dirty="0" err="1">
              <a:solidFill>
                <a:schemeClr val="bg1"/>
              </a:solidFill>
            </a:rPr>
            <a:t>Shift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18103" y="999465"/>
        <a:ext cx="11291976" cy="740569"/>
      </dsp:txXfrm>
    </dsp:sp>
    <dsp:sp modelId="{D547829D-0660-4ECE-8B9B-4DD150AEB617}">
      <dsp:nvSpPr>
        <dsp:cNvPr id="0" name=""/>
        <dsp:cNvSpPr/>
      </dsp:nvSpPr>
      <dsp:spPr>
        <a:xfrm rot="5400000">
          <a:off x="-153879" y="2155580"/>
          <a:ext cx="1025860" cy="71810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2360752"/>
        <a:ext cx="718102" cy="307758"/>
      </dsp:txXfrm>
    </dsp:sp>
    <dsp:sp modelId="{9E04A936-A0BD-4697-B593-D6F4E69814DB}">
      <dsp:nvSpPr>
        <dsp:cNvPr id="0" name=""/>
        <dsp:cNvSpPr/>
      </dsp:nvSpPr>
      <dsp:spPr>
        <a:xfrm rot="5400000">
          <a:off x="5973774" y="-3330913"/>
          <a:ext cx="820695" cy="11332039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>
              <a:solidFill>
                <a:srgbClr val="002060"/>
              </a:solidFill>
            </a:rPr>
            <a:t>Вибрати по черзі потрібні об'єкти.</a:t>
          </a:r>
        </a:p>
      </dsp:txBody>
      <dsp:txXfrm rot="-5400000">
        <a:off x="718103" y="1964821"/>
        <a:ext cx="11291976" cy="740569"/>
      </dsp:txXfrm>
    </dsp:sp>
    <dsp:sp modelId="{52803C1C-157C-4C4C-B9E1-A477114FB6F8}">
      <dsp:nvSpPr>
        <dsp:cNvPr id="0" name=""/>
        <dsp:cNvSpPr/>
      </dsp:nvSpPr>
      <dsp:spPr>
        <a:xfrm rot="5400000">
          <a:off x="-153879" y="3120936"/>
          <a:ext cx="1025860" cy="71810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4</a:t>
          </a:r>
        </a:p>
      </dsp:txBody>
      <dsp:txXfrm rot="-5400000">
        <a:off x="0" y="3326108"/>
        <a:ext cx="718102" cy="307758"/>
      </dsp:txXfrm>
    </dsp:sp>
    <dsp:sp modelId="{2DAD2266-D1F5-4340-BFC3-C47B398908AF}">
      <dsp:nvSpPr>
        <dsp:cNvPr id="0" name=""/>
        <dsp:cNvSpPr/>
      </dsp:nvSpPr>
      <dsp:spPr>
        <a:xfrm rot="5400000">
          <a:off x="5973774" y="-2365557"/>
          <a:ext cx="820695" cy="11332039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Відпустити клавішу </a:t>
          </a:r>
          <a:r>
            <a:rPr lang="uk-UA" sz="2800" b="1" i="1" kern="1200" noProof="0" dirty="0" err="1">
              <a:solidFill>
                <a:schemeClr val="bg1"/>
              </a:solidFill>
            </a:rPr>
            <a:t>Shift</a:t>
          </a:r>
          <a:r>
            <a:rPr lang="uk-UA" sz="28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718103" y="2930177"/>
        <a:ext cx="11291976" cy="740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24592" y="179799"/>
          <a:ext cx="830618" cy="5814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-5400000">
        <a:off x="1" y="345924"/>
        <a:ext cx="581433" cy="249185"/>
      </dsp:txXfrm>
    </dsp:sp>
    <dsp:sp modelId="{3F244AEF-BD16-4508-9A5A-9640B519654B}">
      <dsp:nvSpPr>
        <dsp:cNvPr id="0" name=""/>
        <dsp:cNvSpPr/>
      </dsp:nvSpPr>
      <dsp:spPr>
        <a:xfrm rot="5400000">
          <a:off x="5992434" y="-5409054"/>
          <a:ext cx="646705" cy="1146870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Вибрати потрібну криву.</a:t>
          </a:r>
        </a:p>
      </dsp:txBody>
      <dsp:txXfrm rot="-5400000">
        <a:off x="581433" y="33517"/>
        <a:ext cx="11437138" cy="583565"/>
      </dsp:txXfrm>
    </dsp:sp>
    <dsp:sp modelId="{CA699784-EE11-48B7-BD5B-E6C7811778B0}">
      <dsp:nvSpPr>
        <dsp:cNvPr id="0" name=""/>
        <dsp:cNvSpPr/>
      </dsp:nvSpPr>
      <dsp:spPr>
        <a:xfrm rot="5400000">
          <a:off x="-124592" y="931089"/>
          <a:ext cx="830618" cy="58143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-5400000">
        <a:off x="1" y="1097214"/>
        <a:ext cx="581433" cy="249185"/>
      </dsp:txXfrm>
    </dsp:sp>
    <dsp:sp modelId="{E5CB376A-E1F5-4E26-86CA-E248F361C893}">
      <dsp:nvSpPr>
        <dsp:cNvPr id="0" name=""/>
        <dsp:cNvSpPr/>
      </dsp:nvSpPr>
      <dsp:spPr>
        <a:xfrm rot="5400000">
          <a:off x="5983537" y="-4657906"/>
          <a:ext cx="664500" cy="1146870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Вибрати кнопку </a:t>
          </a:r>
          <a:r>
            <a:rPr lang="uk-UA" sz="2400" b="1" i="1" kern="1200" noProof="0" dirty="0">
              <a:solidFill>
                <a:schemeClr val="bg1"/>
              </a:solidFill>
            </a:rPr>
            <a:t>Зміна точок</a:t>
          </a:r>
          <a:r>
            <a:rPr lang="en-US" sz="2400" b="1" i="1" kern="1200" noProof="0" dirty="0">
              <a:solidFill>
                <a:schemeClr val="bg1"/>
              </a:solidFill>
            </a:rPr>
            <a:t>      </a:t>
          </a:r>
          <a:r>
            <a:rPr lang="uk-UA" sz="2400" b="0" i="1" kern="1200" noProof="0" dirty="0">
              <a:solidFill>
                <a:schemeClr val="bg1"/>
              </a:solidFill>
            </a:rPr>
            <a:t>на</a:t>
          </a:r>
          <a:r>
            <a:rPr lang="uk-UA" sz="2400" i="1" kern="1200" noProof="0" dirty="0">
              <a:solidFill>
                <a:schemeClr val="bg1"/>
              </a:solidFill>
            </a:rPr>
            <a:t> панелі інструментів </a:t>
          </a:r>
          <a:r>
            <a:rPr lang="uk-UA" sz="2400" b="1" i="1" kern="1200" noProof="0" dirty="0">
              <a:solidFill>
                <a:schemeClr val="bg1"/>
              </a:solidFill>
            </a:rPr>
            <a:t>Стандартна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-5400000">
        <a:off x="581433" y="776636"/>
        <a:ext cx="11436270" cy="599624"/>
      </dsp:txXfrm>
    </dsp:sp>
    <dsp:sp modelId="{D547829D-0660-4ECE-8B9B-4DD150AEB617}">
      <dsp:nvSpPr>
        <dsp:cNvPr id="0" name=""/>
        <dsp:cNvSpPr/>
      </dsp:nvSpPr>
      <dsp:spPr>
        <a:xfrm rot="5400000">
          <a:off x="-124592" y="1682379"/>
          <a:ext cx="830618" cy="58143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1848504"/>
        <a:ext cx="581433" cy="249185"/>
      </dsp:txXfrm>
    </dsp:sp>
    <dsp:sp modelId="{9E04A936-A0BD-4697-B593-D6F4E69814DB}">
      <dsp:nvSpPr>
        <dsp:cNvPr id="0" name=""/>
        <dsp:cNvSpPr/>
      </dsp:nvSpPr>
      <dsp:spPr>
        <a:xfrm rot="5400000">
          <a:off x="5983537" y="-3906617"/>
          <a:ext cx="664500" cy="1146870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Вибрати потрібний вузол.</a:t>
          </a:r>
        </a:p>
      </dsp:txBody>
      <dsp:txXfrm rot="-5400000">
        <a:off x="581433" y="1527925"/>
        <a:ext cx="11436270" cy="599624"/>
      </dsp:txXfrm>
    </dsp:sp>
    <dsp:sp modelId="{52803C1C-157C-4C4C-B9E1-A477114FB6F8}">
      <dsp:nvSpPr>
        <dsp:cNvPr id="0" name=""/>
        <dsp:cNvSpPr/>
      </dsp:nvSpPr>
      <dsp:spPr>
        <a:xfrm rot="5400000">
          <a:off x="-124592" y="2433668"/>
          <a:ext cx="830618" cy="58143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4</a:t>
          </a:r>
        </a:p>
      </dsp:txBody>
      <dsp:txXfrm rot="-5400000">
        <a:off x="1" y="2599793"/>
        <a:ext cx="581433" cy="249185"/>
      </dsp:txXfrm>
    </dsp:sp>
    <dsp:sp modelId="{2DAD2266-D1F5-4340-BFC3-C47B398908AF}">
      <dsp:nvSpPr>
        <dsp:cNvPr id="0" name=""/>
        <dsp:cNvSpPr/>
      </dsp:nvSpPr>
      <dsp:spPr>
        <a:xfrm rot="5400000">
          <a:off x="5983537" y="-3155327"/>
          <a:ext cx="664500" cy="1146870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Вибрати на панелі інструментів </a:t>
          </a:r>
          <a:r>
            <a:rPr lang="uk-UA" sz="2400" b="1" i="1" kern="1200" noProof="0" dirty="0">
              <a:solidFill>
                <a:schemeClr val="bg1"/>
              </a:solidFill>
            </a:rPr>
            <a:t>Зміна геометрії </a:t>
          </a:r>
          <a:r>
            <a:rPr lang="uk-UA" sz="2400" i="1" kern="1200" noProof="0" dirty="0">
              <a:solidFill>
                <a:schemeClr val="bg1"/>
              </a:solidFill>
            </a:rPr>
            <a:t>кнопку, що відповідає одному зі стандартних видів вузлів: </a:t>
          </a:r>
        </a:p>
      </dsp:txBody>
      <dsp:txXfrm rot="-5400000">
        <a:off x="581433" y="2279215"/>
        <a:ext cx="11436270" cy="599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14.07.2019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C59D46D-FB60-4BDF-8369-EA24A99B8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Багатошарові зображення, розміщення об’єктів у шарах</a:t>
            </a:r>
          </a:p>
        </p:txBody>
      </p:sp>
      <p:pic>
        <p:nvPicPr>
          <p:cNvPr id="10" name="Picture 2" descr="Результат пошуку зображень за запитом &quot;libreoffice draw logo&quot;">
            <a:extLst>
              <a:ext uri="{FF2B5EF4-FFF2-40B4-BE49-F238E27FC236}">
                <a16:creationId xmlns:a16="http://schemas.microsoft.com/office/drawing/2014/main" id="{1D9797CF-3FFB-47EA-ADFB-BE003233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43" y="3635152"/>
            <a:ext cx="1927804" cy="23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ayers, stack icon">
            <a:extLst>
              <a:ext uri="{FF2B5EF4-FFF2-40B4-BE49-F238E27FC236}">
                <a16:creationId xmlns:a16="http://schemas.microsoft.com/office/drawing/2014/main" id="{456A4184-C34C-4239-9856-7479F025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52" y="3635152"/>
            <a:ext cx="2443377" cy="24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групами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Виконувати ці операції окремо для кожного елемента зображення дуже незручно,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1C7E83C-5AFE-425D-966F-3B7ADAAA81BA}"/>
              </a:ext>
            </a:extLst>
          </p:cNvPr>
          <p:cNvSpPr/>
          <p:nvPr/>
        </p:nvSpPr>
        <p:spPr>
          <a:xfrm>
            <a:off x="72006" y="2263063"/>
            <a:ext cx="5972332" cy="14548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необхідно дотримуватися однакових пропорцій під час масштабування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FD2CB4D-83A9-4569-BAF6-98B270C770EC}"/>
              </a:ext>
            </a:extLst>
          </p:cNvPr>
          <p:cNvSpPr/>
          <p:nvPr/>
        </p:nvSpPr>
        <p:spPr>
          <a:xfrm>
            <a:off x="6149818" y="2263063"/>
            <a:ext cx="5972332" cy="14548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зберігати правильне положення одного елемента відносно іншого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68045-4EBC-440E-B0F4-FD34372514AC}"/>
              </a:ext>
            </a:extLst>
          </p:cNvPr>
          <p:cNvSpPr txBox="1"/>
          <p:nvPr/>
        </p:nvSpPr>
        <p:spPr>
          <a:xfrm>
            <a:off x="72008" y="3830083"/>
            <a:ext cx="835855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Однак якщо всі елементи зображення об'єднати, то група об'єктів буде опрацьовуватись як один об'єкт.</a:t>
            </a:r>
          </a:p>
        </p:txBody>
      </p:sp>
      <p:pic>
        <p:nvPicPr>
          <p:cNvPr id="3074" name="Picture 2" descr="group, object, objects icon">
            <a:extLst>
              <a:ext uri="{FF2B5EF4-FFF2-40B4-BE49-F238E27FC236}">
                <a16:creationId xmlns:a16="http://schemas.microsoft.com/office/drawing/2014/main" id="{39BCDA04-2191-4CA4-BA94-3756F7BC4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415" y="3456632"/>
            <a:ext cx="3737149" cy="37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групами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Перед об'єднанням групу об'єктів потрібно виокремити. Як уже зазначалося, групу об'єктів можна виокремити з використанням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Вибрати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9BB04E-B0E8-434B-8C34-646415F8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99" y="2747664"/>
            <a:ext cx="9948759" cy="351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E07219F-6893-4B2F-8B15-77BF1C9BC447}"/>
              </a:ext>
            </a:extLst>
          </p:cNvPr>
          <p:cNvSpPr/>
          <p:nvPr/>
        </p:nvSpPr>
        <p:spPr>
          <a:xfrm>
            <a:off x="1161143" y="4312472"/>
            <a:ext cx="657609" cy="6413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7E7AA2BD-D2A9-4A62-B6B2-9C222037E693}"/>
              </a:ext>
            </a:extLst>
          </p:cNvPr>
          <p:cNvSpPr/>
          <p:nvPr/>
        </p:nvSpPr>
        <p:spPr>
          <a:xfrm rot="18900000">
            <a:off x="1520260" y="366762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2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групами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Виокремити кілька об'єктів, що довільно розміщені на зображенні, можна також з використанням кнопки </a:t>
            </a:r>
            <a:r>
              <a:rPr lang="en-US" sz="2800" b="1" i="1" kern="0" dirty="0">
                <a:solidFill>
                  <a:srgbClr val="FFFF00"/>
                </a:solidFill>
              </a:rPr>
              <a:t>Shift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Алгоритм цієї операції має такий вигляд: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15BFB24-7473-4E58-8D71-F73726B3A9C8}"/>
              </a:ext>
            </a:extLst>
          </p:cNvPr>
          <p:cNvGraphicFramePr/>
          <p:nvPr/>
        </p:nvGraphicFramePr>
        <p:xfrm>
          <a:off x="72008" y="2692958"/>
          <a:ext cx="12050142" cy="3998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06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групами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виокремлення для групування слід,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7071481-A369-4DE7-B40E-77A861315EFB}"/>
              </a:ext>
            </a:extLst>
          </p:cNvPr>
          <p:cNvSpPr/>
          <p:nvPr/>
        </p:nvSpPr>
        <p:spPr>
          <a:xfrm>
            <a:off x="72008" y="1801824"/>
            <a:ext cx="5972332" cy="14236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послідовність дій </a:t>
            </a:r>
            <a:r>
              <a:rPr lang="uk-UA" sz="2800" b="1" i="1" kern="0" dirty="0">
                <a:solidFill>
                  <a:srgbClr val="FFFF00"/>
                </a:solidFill>
              </a:rPr>
              <a:t>Видозмінити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Згрупувати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A652A53-3C66-4006-BE64-317060C74022}"/>
              </a:ext>
            </a:extLst>
          </p:cNvPr>
          <p:cNvSpPr/>
          <p:nvPr/>
        </p:nvSpPr>
        <p:spPr>
          <a:xfrm>
            <a:off x="6149820" y="1801824"/>
            <a:ext cx="5972332" cy="14236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Згрупувати</a:t>
            </a:r>
            <a:r>
              <a:rPr lang="uk-UA" sz="2800" b="1" i="1" kern="0" dirty="0">
                <a:solidFill>
                  <a:srgbClr val="FFFFFF"/>
                </a:solidFill>
              </a:rPr>
              <a:t> контекстного меню групи об'єктів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D48936-127C-4119-BA46-66D07680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299" y="3327378"/>
            <a:ext cx="3179749" cy="3041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BE3F26-C590-4FA2-9A47-7F52EACDD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259" y="3327378"/>
            <a:ext cx="2605454" cy="334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79DE16F-6661-4A24-9286-8DCCDBD305FF}"/>
              </a:ext>
            </a:extLst>
          </p:cNvPr>
          <p:cNvSpPr/>
          <p:nvPr/>
        </p:nvSpPr>
        <p:spPr>
          <a:xfrm>
            <a:off x="1468298" y="6035039"/>
            <a:ext cx="3179749" cy="3338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3E8F4AF4-6DBC-4DEC-B1B6-AD84CA5B976E}"/>
              </a:ext>
            </a:extLst>
          </p:cNvPr>
          <p:cNvSpPr/>
          <p:nvPr/>
        </p:nvSpPr>
        <p:spPr>
          <a:xfrm rot="18900000">
            <a:off x="2352766" y="534724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2D88746-1247-48D7-890F-5C5EC64B1B77}"/>
              </a:ext>
            </a:extLst>
          </p:cNvPr>
          <p:cNvSpPr/>
          <p:nvPr/>
        </p:nvSpPr>
        <p:spPr>
          <a:xfrm>
            <a:off x="7833258" y="6115215"/>
            <a:ext cx="2605456" cy="33383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F27C5B7F-57B6-452E-899F-F6B8559273EA}"/>
              </a:ext>
            </a:extLst>
          </p:cNvPr>
          <p:cNvSpPr/>
          <p:nvPr/>
        </p:nvSpPr>
        <p:spPr>
          <a:xfrm rot="18900000">
            <a:off x="8717725" y="540837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2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групами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 групою об'єктів можна здійснювати операції,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33DB5A3-9028-4005-8D07-B46EDDD4D98A}"/>
              </a:ext>
            </a:extLst>
          </p:cNvPr>
          <p:cNvSpPr/>
          <p:nvPr/>
        </p:nvSpPr>
        <p:spPr>
          <a:xfrm>
            <a:off x="72008" y="1821748"/>
            <a:ext cx="3973050" cy="123295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Переміщення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D8ECDC-F02B-4B88-A0B4-B46052A4798A}"/>
              </a:ext>
            </a:extLst>
          </p:cNvPr>
          <p:cNvSpPr/>
          <p:nvPr/>
        </p:nvSpPr>
        <p:spPr>
          <a:xfrm>
            <a:off x="4110553" y="1821748"/>
            <a:ext cx="3973050" cy="123295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Масштабування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E0B40BB-A6EC-49D1-84D8-4B960EE2B224}"/>
              </a:ext>
            </a:extLst>
          </p:cNvPr>
          <p:cNvSpPr/>
          <p:nvPr/>
        </p:nvSpPr>
        <p:spPr>
          <a:xfrm>
            <a:off x="8149101" y="1821748"/>
            <a:ext cx="3973050" cy="123295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Обертання тощо</a:t>
            </a:r>
          </a:p>
        </p:txBody>
      </p:sp>
      <p:pic>
        <p:nvPicPr>
          <p:cNvPr id="4098" name="Picture 2" descr="Пов’язане зображення">
            <a:extLst>
              <a:ext uri="{FF2B5EF4-FFF2-40B4-BE49-F238E27FC236}">
                <a16:creationId xmlns:a16="http://schemas.microsoft.com/office/drawing/2014/main" id="{4F8569A2-B7E0-47E7-A96F-DF879F4E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3" y="3074623"/>
            <a:ext cx="3340060" cy="33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ximize, zoom, zoom in icon">
            <a:extLst>
              <a:ext uri="{FF2B5EF4-FFF2-40B4-BE49-F238E27FC236}">
                <a16:creationId xmlns:a16="http://schemas.microsoft.com/office/drawing/2014/main" id="{3647C5BC-3BC4-4332-BA1E-C7E320BB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16" y="3156464"/>
            <a:ext cx="3114123" cy="31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ьтат пошуку зображень за запитом &quot;Rotation icon&quot;">
            <a:extLst>
              <a:ext uri="{FF2B5EF4-FFF2-40B4-BE49-F238E27FC236}">
                <a16:creationId xmlns:a16="http://schemas.microsoft.com/office/drawing/2014/main" id="{FE65658A-8152-4371-BF28-168B514AE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94" y="3156464"/>
            <a:ext cx="3391463" cy="339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групами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також вирівняти положення виокремленої групи об'єктів відносно меж сторінки, використовуючи команди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Вирівнювання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меню </a:t>
            </a:r>
            <a:r>
              <a:rPr lang="uk-UA" sz="2800" b="1" i="1" kern="0" dirty="0">
                <a:solidFill>
                  <a:srgbClr val="FFFF00"/>
                </a:solidFill>
              </a:rPr>
              <a:t>Видозмінити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646E3D-B28F-4FD2-8432-764477D61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59" y="2709401"/>
            <a:ext cx="11067639" cy="3701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3225859-2573-4A5B-9255-D8ABC9F4EA56}"/>
              </a:ext>
            </a:extLst>
          </p:cNvPr>
          <p:cNvSpPr/>
          <p:nvPr/>
        </p:nvSpPr>
        <p:spPr>
          <a:xfrm>
            <a:off x="8563038" y="4547482"/>
            <a:ext cx="3067859" cy="18631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01FF0BD2-10AF-40AE-ABFB-6ABC2D2630DC}"/>
              </a:ext>
            </a:extLst>
          </p:cNvPr>
          <p:cNvSpPr/>
          <p:nvPr/>
        </p:nvSpPr>
        <p:spPr>
          <a:xfrm rot="18900000">
            <a:off x="9648578" y="392347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90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малюнків</a:t>
            </a:r>
            <a:br>
              <a:rPr lang="uk-UA" dirty="0"/>
            </a:br>
            <a:r>
              <a:rPr lang="uk-UA" dirty="0"/>
              <a:t>з кривих і ламаних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Однією з основних особливостей роботи з векторним зображенням є робота з кривими. У векторній графіці використовуються так звані </a:t>
            </a:r>
            <a:r>
              <a:rPr lang="uk-UA" sz="2800" b="1" i="1" kern="0" dirty="0">
                <a:solidFill>
                  <a:srgbClr val="FFFF00"/>
                </a:solidFill>
              </a:rPr>
              <a:t>криві </a:t>
            </a:r>
            <a:r>
              <a:rPr lang="uk-UA" sz="2800" b="1" i="1" kern="0" dirty="0" err="1">
                <a:solidFill>
                  <a:srgbClr val="FFFF00"/>
                </a:solidFill>
              </a:rPr>
              <a:t>Безьє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A31BA6-4418-485E-AEEE-957828251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25" y="3239445"/>
            <a:ext cx="4155177" cy="30442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9ADE9F-584E-4BAC-8665-3FFD2C8A9FCE}"/>
              </a:ext>
            </a:extLst>
          </p:cNvPr>
          <p:cNvSpPr txBox="1"/>
          <p:nvPr/>
        </p:nvSpPr>
        <p:spPr>
          <a:xfrm>
            <a:off x="72007" y="2679728"/>
            <a:ext cx="5931227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Такі криві визначаються чотирма точками, дві з яких називаються вузлами кривої. Дві інші точки є маркерами напрямків відповідно до кожного з вузлів. Крива розміщується по дотичній до лінії напрямку.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F3CBDB-6451-4716-BB78-F8A07120AEF5}"/>
              </a:ext>
            </a:extLst>
          </p:cNvPr>
          <p:cNvSpPr txBox="1"/>
          <p:nvPr/>
        </p:nvSpPr>
        <p:spPr>
          <a:xfrm>
            <a:off x="6097079" y="2679728"/>
            <a:ext cx="602507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Керуючі маркери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0D63A-059D-4343-8236-6EA43B83D3E5}"/>
              </a:ext>
            </a:extLst>
          </p:cNvPr>
          <p:cNvSpPr txBox="1"/>
          <p:nvPr/>
        </p:nvSpPr>
        <p:spPr>
          <a:xfrm>
            <a:off x="6097079" y="6126826"/>
            <a:ext cx="602507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Кінцеві точки</a:t>
            </a:r>
          </a:p>
        </p:txBody>
      </p:sp>
    </p:spTree>
    <p:extLst>
      <p:ext uri="{BB962C8B-B14F-4D97-AF65-F5344CB8AC3E}">
        <p14:creationId xmlns:p14="http://schemas.microsoft.com/office/powerpoint/2010/main" val="26722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малюнків</a:t>
            </a:r>
            <a:br>
              <a:rPr lang="uk-UA" dirty="0"/>
            </a:br>
            <a:r>
              <a:rPr lang="uk-UA" dirty="0"/>
              <a:t>з кривих і ламаних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806910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Згідно з методом моделювання кривих </a:t>
            </a:r>
            <a:r>
              <a:rPr lang="uk-UA" sz="2800" b="1" i="1" kern="0" dirty="0" err="1">
                <a:solidFill>
                  <a:srgbClr val="FFFFFF"/>
                </a:solidFill>
              </a:rPr>
              <a:t>Безьє</a:t>
            </a:r>
            <a:r>
              <a:rPr lang="uk-UA" sz="2800" b="1" i="1" kern="0" dirty="0">
                <a:solidFill>
                  <a:srgbClr val="FFFFFF"/>
                </a:solidFill>
              </a:rPr>
              <a:t> кожна така крива містить вузли, між якими розміщено дуги, форма яких визначається дотичними до кривих у місці вузлів. Найпростіша крива </a:t>
            </a:r>
            <a:r>
              <a:rPr lang="uk-UA" sz="2800" b="1" i="1" kern="0" dirty="0" err="1">
                <a:solidFill>
                  <a:srgbClr val="FFFFFF"/>
                </a:solidFill>
              </a:rPr>
              <a:t>Безьє</a:t>
            </a:r>
            <a:r>
              <a:rPr lang="uk-UA" sz="2800" b="1" i="1" kern="0" dirty="0">
                <a:solidFill>
                  <a:srgbClr val="FFFFFF"/>
                </a:solidFill>
              </a:rPr>
              <a:t> має два вузли, до яких проведено дві дотичні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7651F-ABA4-4402-8E9D-DAA11E62C0FB}"/>
              </a:ext>
            </a:extLst>
          </p:cNvPr>
          <p:cNvSpPr txBox="1"/>
          <p:nvPr/>
        </p:nvSpPr>
        <p:spPr>
          <a:xfrm>
            <a:off x="72008" y="4368920"/>
            <a:ext cx="806910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Вузол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C5463-695E-4814-8B4E-F00E7A34C6F0}"/>
              </a:ext>
            </a:extLst>
          </p:cNvPr>
          <p:cNvSpPr txBox="1"/>
          <p:nvPr/>
        </p:nvSpPr>
        <p:spPr>
          <a:xfrm>
            <a:off x="72008" y="4990645"/>
            <a:ext cx="806910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Відрізок дотичної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89C07-A0E5-4FD5-81EE-A6E0D2E6E11C}"/>
              </a:ext>
            </a:extLst>
          </p:cNvPr>
          <p:cNvSpPr txBox="1"/>
          <p:nvPr/>
        </p:nvSpPr>
        <p:spPr>
          <a:xfrm>
            <a:off x="72008" y="5612370"/>
            <a:ext cx="806910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Маркер керування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89A27C-3C9B-4A7E-A557-E618327AD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469" y="1196762"/>
            <a:ext cx="3859745" cy="49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малюнків</a:t>
            </a:r>
            <a:br>
              <a:rPr lang="uk-UA" dirty="0"/>
            </a:br>
            <a:r>
              <a:rPr lang="uk-UA" dirty="0"/>
              <a:t>з кривих і ламаних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Дотичні до кривих </a:t>
            </a:r>
            <a:r>
              <a:rPr lang="uk-UA" sz="2800" b="1" i="1" kern="0" dirty="0" err="1">
                <a:solidFill>
                  <a:srgbClr val="FFFFFF"/>
                </a:solidFill>
              </a:rPr>
              <a:t>Безьє</a:t>
            </a:r>
            <a:r>
              <a:rPr lang="uk-UA" sz="2800" b="1" i="1" kern="0" dirty="0">
                <a:solidFill>
                  <a:srgbClr val="FFFFFF"/>
                </a:solidFill>
              </a:rPr>
              <a:t> — це не прямі, а відрізки прямих, початок яких збігається з відповідним вузлом. Редагування форми кривої відбувається шляхом зміни напряму та довжини дотичних. Для цього потрібно: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E66B4-A608-4367-8B38-345AA1D5DAE2}"/>
              </a:ext>
            </a:extLst>
          </p:cNvPr>
          <p:cNvSpPr txBox="1"/>
          <p:nvPr/>
        </p:nvSpPr>
        <p:spPr>
          <a:xfrm>
            <a:off x="481780" y="3104222"/>
            <a:ext cx="1164036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Вибрати потрібний вузол.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AC34C-50ED-4FCB-A84F-38EC1AA8508D}"/>
              </a:ext>
            </a:extLst>
          </p:cNvPr>
          <p:cNvSpPr txBox="1"/>
          <p:nvPr/>
        </p:nvSpPr>
        <p:spPr>
          <a:xfrm>
            <a:off x="481779" y="3719019"/>
            <a:ext cx="1164036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маркер керування.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5918C-A58F-4DAB-8146-2FD046B6ACBA}"/>
              </a:ext>
            </a:extLst>
          </p:cNvPr>
          <p:cNvSpPr txBox="1"/>
          <p:nvPr/>
        </p:nvSpPr>
        <p:spPr>
          <a:xfrm>
            <a:off x="481779" y="4333816"/>
            <a:ext cx="5102944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Перетягнути маркер у потрібну точку, відслідковуючи зміну форми кривої.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F57375-DC69-4DA1-A71C-546674B97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278" y="4291299"/>
            <a:ext cx="1524330" cy="25667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447FA3-729C-4772-A0AF-88AAE73FF3A1}"/>
              </a:ext>
            </a:extLst>
          </p:cNvPr>
          <p:cNvSpPr txBox="1"/>
          <p:nvPr/>
        </p:nvSpPr>
        <p:spPr>
          <a:xfrm>
            <a:off x="5866530" y="4333816"/>
            <a:ext cx="3542941" cy="954107"/>
          </a:xfrm>
          <a:prstGeom prst="wedgeRectCallout">
            <a:avLst>
              <a:gd name="adj1" fmla="val 67850"/>
              <a:gd name="adj2" fmla="val -23523"/>
            </a:avLst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Натиснути та перетягти</a:t>
            </a:r>
          </a:p>
        </p:txBody>
      </p:sp>
    </p:spTree>
    <p:extLst>
      <p:ext uri="{BB962C8B-B14F-4D97-AF65-F5344CB8AC3E}">
        <p14:creationId xmlns:p14="http://schemas.microsoft.com/office/powerpoint/2010/main" val="70858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малюнків</a:t>
            </a:r>
            <a:br>
              <a:rPr lang="uk-UA" dirty="0"/>
            </a:br>
            <a:r>
              <a:rPr lang="uk-UA" dirty="0"/>
              <a:t>з кривих і ламаних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581751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крива має кілька вузлів, то спростити її редагування можна з використанням стандартних видів вузлів.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00F2E8-E5B1-459F-8173-A987F0D9E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817" y="1801824"/>
            <a:ext cx="2409825" cy="3028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0F1951-4A43-4D41-BB19-008407ECA4A3}"/>
              </a:ext>
            </a:extLst>
          </p:cNvPr>
          <p:cNvSpPr txBox="1"/>
          <p:nvPr/>
        </p:nvSpPr>
        <p:spPr>
          <a:xfrm>
            <a:off x="5973421" y="1196763"/>
            <a:ext cx="6120256" cy="523220"/>
          </a:xfrm>
          <a:prstGeom prst="wedgeRectCallout">
            <a:avLst>
              <a:gd name="adj1" fmla="val 6807"/>
              <a:gd name="adj2" fmla="val 13876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Симетричний перехід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FC751-0E34-451E-B5ED-A4AD179F5BD4}"/>
              </a:ext>
            </a:extLst>
          </p:cNvPr>
          <p:cNvSpPr txBox="1"/>
          <p:nvPr/>
        </p:nvSpPr>
        <p:spPr>
          <a:xfrm>
            <a:off x="5973421" y="5074748"/>
            <a:ext cx="2973934" cy="954107"/>
          </a:xfrm>
          <a:prstGeom prst="wedgeRectCallout">
            <a:avLst>
              <a:gd name="adj1" fmla="val 21426"/>
              <a:gd name="adj2" fmla="val -8176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Кутовий вузол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E8C7C7-8D34-4841-A542-3D699FCE17EC}"/>
              </a:ext>
            </a:extLst>
          </p:cNvPr>
          <p:cNvSpPr txBox="1"/>
          <p:nvPr/>
        </p:nvSpPr>
        <p:spPr>
          <a:xfrm>
            <a:off x="9109911" y="5074748"/>
            <a:ext cx="2983766" cy="954107"/>
          </a:xfrm>
          <a:prstGeom prst="wedgeRectCallout">
            <a:avLst>
              <a:gd name="adj1" fmla="val -36900"/>
              <a:gd name="adj2" fmla="val -9310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Плавний перехід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71425-0AB8-41AE-8ABC-073852988051}"/>
              </a:ext>
            </a:extLst>
          </p:cNvPr>
          <p:cNvSpPr txBox="1"/>
          <p:nvPr/>
        </p:nvSpPr>
        <p:spPr>
          <a:xfrm>
            <a:off x="72008" y="3566338"/>
            <a:ext cx="581751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редакторі </a:t>
            </a:r>
            <a:r>
              <a:rPr lang="en-US" sz="2800" b="1" i="1" kern="0" dirty="0">
                <a:solidFill>
                  <a:srgbClr val="FFFF00"/>
                </a:solidFill>
              </a:rPr>
              <a:t>Draw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використовується три стандартних види вузлів:</a:t>
            </a:r>
          </a:p>
        </p:txBody>
      </p:sp>
    </p:spTree>
    <p:extLst>
      <p:ext uri="{BB962C8B-B14F-4D97-AF65-F5344CB8AC3E}">
        <p14:creationId xmlns:p14="http://schemas.microsoft.com/office/powerpoint/2010/main" val="3195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5B008-715B-46DB-9E79-D562784521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 намалювати криву в растровому графічному редакторі?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C96D1074-BA97-42D7-BADC-561C0A89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681B3A-E957-4966-BFCF-10BBDE632C10}"/>
              </a:ext>
            </a:extLst>
          </p:cNvPr>
          <p:cNvSpPr txBox="1"/>
          <p:nvPr/>
        </p:nvSpPr>
        <p:spPr>
          <a:xfrm>
            <a:off x="72008" y="2261136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вставити, відредагувати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відформатувати</a:t>
            </a:r>
            <a:r>
              <a:rPr lang="uk-UA" sz="2800" b="1" i="1" kern="0" dirty="0">
                <a:solidFill>
                  <a:srgbClr val="FFFFFF"/>
                </a:solidFill>
              </a:rPr>
              <a:t> фрагмент тексту в редакторі презентацій?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D0BD7-5207-4FE5-B956-36562B35904C}"/>
              </a:ext>
            </a:extLst>
          </p:cNvPr>
          <p:cNvSpPr txBox="1"/>
          <p:nvPr/>
        </p:nvSpPr>
        <p:spPr>
          <a:xfrm>
            <a:off x="72008" y="3316607"/>
            <a:ext cx="6010740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створюються аплікації? Як змінюються в аплікації положення одних частин відносно інших?</a:t>
            </a:r>
          </a:p>
        </p:txBody>
      </p:sp>
      <p:pic>
        <p:nvPicPr>
          <p:cNvPr id="13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DCBF65E3-D348-4E2A-970B-86181E26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17" y="3316606"/>
            <a:ext cx="2246769" cy="22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малюнків</a:t>
            </a:r>
            <a:br>
              <a:rPr lang="uk-UA" dirty="0"/>
            </a:br>
            <a:r>
              <a:rPr lang="uk-UA" dirty="0"/>
              <a:t>з кривих і ламаних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Кутовий вузол</a:t>
            </a:r>
            <a:r>
              <a:rPr lang="uk-UA" sz="2800" b="1" i="1" kern="0" dirty="0">
                <a:solidFill>
                  <a:srgbClr val="FFFFFF"/>
                </a:solidFill>
              </a:rPr>
              <a:t>: у </a:t>
            </a:r>
            <a:r>
              <a:rPr lang="uk-UA" sz="2800" b="1" i="1" kern="0" dirty="0" err="1">
                <a:solidFill>
                  <a:srgbClr val="FFFFFF"/>
                </a:solidFill>
              </a:rPr>
              <a:t>вузлі</a:t>
            </a:r>
            <a:r>
              <a:rPr lang="uk-UA" sz="2800" b="1" i="1" kern="0" dirty="0">
                <a:solidFill>
                  <a:srgbClr val="FFFFFF"/>
                </a:solidFill>
              </a:rPr>
              <a:t> дві дуги з'єднуються без плавного переходу. Ці криві редагуються незалежно одна від одної.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C7ECA1-5AF4-4CE5-9973-8AEBAF23E074}"/>
              </a:ext>
            </a:extLst>
          </p:cNvPr>
          <p:cNvSpPr txBox="1"/>
          <p:nvPr/>
        </p:nvSpPr>
        <p:spPr>
          <a:xfrm>
            <a:off x="62134" y="271093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Симетричний перехід</a:t>
            </a:r>
            <a:r>
              <a:rPr lang="uk-UA" sz="2800" b="1" i="1" kern="0" dirty="0">
                <a:solidFill>
                  <a:srgbClr val="FFFFFF"/>
                </a:solidFill>
              </a:rPr>
              <a:t>: у </a:t>
            </a:r>
            <a:r>
              <a:rPr lang="uk-UA" sz="2800" b="1" i="1" kern="0" dirty="0" err="1">
                <a:solidFill>
                  <a:srgbClr val="FFFFFF"/>
                </a:solidFill>
              </a:rPr>
              <a:t>вузлі</a:t>
            </a:r>
            <a:r>
              <a:rPr lang="uk-UA" sz="2800" b="1" i="1" kern="0" dirty="0">
                <a:solidFill>
                  <a:srgbClr val="FFFFFF"/>
                </a:solidFill>
              </a:rPr>
              <a:t> з'єднуються дві однакові дуги. Зміна довжини та положення однієї дотичної приводить до такої самої зміни іншої дотичної.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62A15-36C8-4659-9907-A6D1A9B1BA05}"/>
              </a:ext>
            </a:extLst>
          </p:cNvPr>
          <p:cNvSpPr txBox="1"/>
          <p:nvPr/>
        </p:nvSpPr>
        <p:spPr>
          <a:xfrm>
            <a:off x="62134" y="422509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Плавний перехід</a:t>
            </a:r>
            <a:r>
              <a:rPr lang="uk-UA" sz="2800" b="1" i="1" kern="0" dirty="0">
                <a:solidFill>
                  <a:srgbClr val="FFFFFF"/>
                </a:solidFill>
              </a:rPr>
              <a:t>: у </a:t>
            </a:r>
            <a:r>
              <a:rPr lang="uk-UA" sz="2800" b="1" i="1" kern="0" dirty="0" err="1">
                <a:solidFill>
                  <a:srgbClr val="FFFFFF"/>
                </a:solidFill>
              </a:rPr>
              <a:t>вузлі</a:t>
            </a:r>
            <a:r>
              <a:rPr lang="uk-UA" sz="2800" b="1" i="1" kern="0" dirty="0">
                <a:solidFill>
                  <a:srgbClr val="FFFFFF"/>
                </a:solidFill>
              </a:rPr>
              <a:t> дві дуги плавно переходять одна в одну, але редагуються вони окремо одна від одної.</a:t>
            </a:r>
          </a:p>
        </p:txBody>
      </p:sp>
    </p:spTree>
    <p:extLst>
      <p:ext uri="{BB962C8B-B14F-4D97-AF65-F5344CB8AC3E}">
        <p14:creationId xmlns:p14="http://schemas.microsoft.com/office/powerpoint/2010/main" val="7041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малюнків</a:t>
            </a:r>
            <a:br>
              <a:rPr lang="uk-UA" dirty="0"/>
            </a:br>
            <a:r>
              <a:rPr lang="uk-UA" dirty="0"/>
              <a:t>з кривих і ламаних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встановлення вузла певного стандартного виду слід: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ED4BF36-3E4B-4B1B-9DF7-2C8AB3071345}"/>
              </a:ext>
            </a:extLst>
          </p:cNvPr>
          <p:cNvGraphicFramePr/>
          <p:nvPr/>
        </p:nvGraphicFramePr>
        <p:xfrm>
          <a:off x="72008" y="1780139"/>
          <a:ext cx="12050142" cy="314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F188E2C-732D-40DF-B4B5-916EF3A44B28}"/>
              </a:ext>
            </a:extLst>
          </p:cNvPr>
          <p:cNvSpPr/>
          <p:nvPr/>
        </p:nvSpPr>
        <p:spPr>
          <a:xfrm>
            <a:off x="72008" y="5012713"/>
            <a:ext cx="249572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Кутовий вузол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CC81AD8-342F-400A-A1EE-2EF6A4DF58A4}"/>
              </a:ext>
            </a:extLst>
          </p:cNvPr>
          <p:cNvSpPr/>
          <p:nvPr/>
        </p:nvSpPr>
        <p:spPr>
          <a:xfrm>
            <a:off x="4110553" y="5012714"/>
            <a:ext cx="2561221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Плавний перехід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0A067F6-083B-4032-AD94-66E33AF6B085}"/>
              </a:ext>
            </a:extLst>
          </p:cNvPr>
          <p:cNvSpPr/>
          <p:nvPr/>
        </p:nvSpPr>
        <p:spPr>
          <a:xfrm>
            <a:off x="8149101" y="5012714"/>
            <a:ext cx="2376554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Симе</a:t>
            </a:r>
            <a:r>
              <a:rPr lang="en-US" sz="2800" b="1" i="1" kern="0" dirty="0">
                <a:solidFill>
                  <a:srgbClr val="FFFFFF"/>
                </a:solidFill>
              </a:rPr>
              <a:t>-</a:t>
            </a:r>
            <a:r>
              <a:rPr lang="uk-UA" sz="2800" b="1" i="1" kern="0" dirty="0" err="1">
                <a:solidFill>
                  <a:srgbClr val="FFFFFF"/>
                </a:solidFill>
              </a:rPr>
              <a:t>тричний</a:t>
            </a:r>
            <a:r>
              <a:rPr lang="uk-UA" sz="2800" b="1" i="1" kern="0" dirty="0">
                <a:solidFill>
                  <a:srgbClr val="FFFFFF"/>
                </a:solidFill>
              </a:rPr>
              <a:t> перехід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6C7816-92BA-4CC8-AF98-CD95265E64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3559" y="2548090"/>
            <a:ext cx="541771" cy="6124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20ADD0-E89D-453D-A0ED-C859CC2F31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7728" y="5012713"/>
            <a:ext cx="1477327" cy="12926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02944F-5FF1-4B6B-ACAE-3F0DAAE99C2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62" r="8714"/>
          <a:stretch/>
        </p:blipFill>
        <p:spPr>
          <a:xfrm>
            <a:off x="6756248" y="5012713"/>
            <a:ext cx="1327355" cy="12926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FDF36F-3B81-440D-91B2-C22B7CE1326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41"/>
          <a:stretch/>
        </p:blipFill>
        <p:spPr>
          <a:xfrm>
            <a:off x="10525655" y="5012713"/>
            <a:ext cx="1596495" cy="129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Graphic spid="6" grpId="0" uiExpand="1">
        <p:bldSub>
          <a:bldDgm bld="one"/>
        </p:bldSub>
      </p:bldGraphic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малюнків</a:t>
            </a:r>
            <a:br>
              <a:rPr lang="uk-UA" dirty="0"/>
            </a:br>
            <a:r>
              <a:rPr lang="uk-UA" dirty="0"/>
              <a:t>з кривих і ламаних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Елементи керування панелі інструментів </a:t>
            </a:r>
            <a:r>
              <a:rPr lang="uk-UA" sz="2700" b="1" i="1" kern="0" dirty="0">
                <a:solidFill>
                  <a:srgbClr val="FFFF00"/>
                </a:solidFill>
              </a:rPr>
              <a:t>Зміна геометрії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4600C-D569-4727-8550-B08587B0A526}"/>
              </a:ext>
            </a:extLst>
          </p:cNvPr>
          <p:cNvSpPr txBox="1"/>
          <p:nvPr/>
        </p:nvSpPr>
        <p:spPr>
          <a:xfrm>
            <a:off x="72006" y="1801824"/>
            <a:ext cx="2415555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Зображення кнопки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D09D4-53E9-4B93-AEF8-AA916604E5DE}"/>
              </a:ext>
            </a:extLst>
          </p:cNvPr>
          <p:cNvSpPr txBox="1"/>
          <p:nvPr/>
        </p:nvSpPr>
        <p:spPr>
          <a:xfrm>
            <a:off x="2563200" y="1801824"/>
            <a:ext cx="9558949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Назва 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призначення кнопки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F5DDC-5909-4A58-92FA-196D8E83B2AB}"/>
              </a:ext>
            </a:extLst>
          </p:cNvPr>
          <p:cNvSpPr txBox="1"/>
          <p:nvPr/>
        </p:nvSpPr>
        <p:spPr>
          <a:xfrm>
            <a:off x="1681316" y="2722598"/>
            <a:ext cx="10440834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Перемістити вузли </a:t>
            </a:r>
            <a:r>
              <a:rPr lang="uk-UA" sz="2600" b="1" i="1" kern="0" dirty="0">
                <a:solidFill>
                  <a:schemeClr val="bg1"/>
                </a:solidFill>
              </a:rPr>
              <a:t>— для змінення положення вузлів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E9F9EE-B26C-40FB-ADE1-CFA05A90F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78" y="2749364"/>
            <a:ext cx="934872" cy="83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81FE58-3ECF-4F8D-BDD9-E2A658D61CAA}"/>
              </a:ext>
            </a:extLst>
          </p:cNvPr>
          <p:cNvSpPr txBox="1"/>
          <p:nvPr/>
        </p:nvSpPr>
        <p:spPr>
          <a:xfrm>
            <a:off x="1681316" y="3691652"/>
            <a:ext cx="10440834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Вставити вузли </a:t>
            </a:r>
            <a:r>
              <a:rPr lang="uk-UA" sz="2600" b="1" i="1" kern="0" dirty="0">
                <a:solidFill>
                  <a:schemeClr val="bg1"/>
                </a:solidFill>
              </a:rPr>
              <a:t>— для вставлення вузлів (після вибору кнопки   потрібно   вказати   положення   нового  вузла  на кривій)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47FC95-0E6C-40A8-978D-035FD31983F1}"/>
              </a:ext>
            </a:extLst>
          </p:cNvPr>
          <p:cNvSpPr txBox="1"/>
          <p:nvPr/>
        </p:nvSpPr>
        <p:spPr>
          <a:xfrm>
            <a:off x="1681316" y="5060816"/>
            <a:ext cx="10440834" cy="4924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Видалити вузли </a:t>
            </a:r>
            <a:r>
              <a:rPr lang="uk-UA" sz="2600" b="1" i="1" kern="0" dirty="0">
                <a:solidFill>
                  <a:schemeClr val="bg1"/>
                </a:solidFill>
              </a:rPr>
              <a:t>— для видалення вузлів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08D53E-D32B-42E2-A94B-F7BB027809BC}"/>
              </a:ext>
            </a:extLst>
          </p:cNvPr>
          <p:cNvSpPr txBox="1"/>
          <p:nvPr/>
        </p:nvSpPr>
        <p:spPr>
          <a:xfrm>
            <a:off x="1681315" y="5615806"/>
            <a:ext cx="10440834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Перетворити   на   криву   </a:t>
            </a:r>
            <a:r>
              <a:rPr lang="uk-UA" sz="2600" b="1" i="1" kern="0" dirty="0">
                <a:solidFill>
                  <a:schemeClr val="bg1"/>
                </a:solidFill>
              </a:rPr>
              <a:t>—  для  перетворення  відрізка прямої на криву </a:t>
            </a:r>
            <a:r>
              <a:rPr lang="uk-UA" sz="2600" b="1" i="1" kern="0" dirty="0" err="1">
                <a:solidFill>
                  <a:schemeClr val="bg1"/>
                </a:solidFill>
              </a:rPr>
              <a:t>Безьє</a:t>
            </a:r>
            <a:endParaRPr lang="uk-UA" sz="2600" b="1" i="1" kern="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38A697-94D3-4B6D-8903-AE83B7880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78" y="3757506"/>
            <a:ext cx="934872" cy="83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627DE3D-19FB-4E35-A2D7-8954C4743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278" y="4738875"/>
            <a:ext cx="934872" cy="83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EAF9BF-C49F-4602-9BFE-50E816E91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78" y="5657606"/>
            <a:ext cx="934872" cy="900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7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малюнків</a:t>
            </a:r>
            <a:br>
              <a:rPr lang="uk-UA" dirty="0"/>
            </a:br>
            <a:r>
              <a:rPr lang="uk-UA" dirty="0"/>
              <a:t>з кривих і ламаних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Продовження…</a:t>
            </a:r>
            <a:endParaRPr lang="uk-UA" sz="2700" b="1" i="1" kern="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94600C-D569-4727-8550-B08587B0A526}"/>
              </a:ext>
            </a:extLst>
          </p:cNvPr>
          <p:cNvSpPr txBox="1"/>
          <p:nvPr/>
        </p:nvSpPr>
        <p:spPr>
          <a:xfrm>
            <a:off x="72006" y="1801824"/>
            <a:ext cx="2415555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Зображення кнопки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D09D4-53E9-4B93-AEF8-AA916604E5DE}"/>
              </a:ext>
            </a:extLst>
          </p:cNvPr>
          <p:cNvSpPr txBox="1"/>
          <p:nvPr/>
        </p:nvSpPr>
        <p:spPr>
          <a:xfrm>
            <a:off x="2563200" y="1801824"/>
            <a:ext cx="9558949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Назва 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призначення кнопки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F5DDC-5909-4A58-92FA-196D8E83B2AB}"/>
              </a:ext>
            </a:extLst>
          </p:cNvPr>
          <p:cNvSpPr txBox="1"/>
          <p:nvPr/>
        </p:nvSpPr>
        <p:spPr>
          <a:xfrm>
            <a:off x="1681316" y="2722598"/>
            <a:ext cx="10440834" cy="12926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Замкнути криву </a:t>
            </a:r>
            <a:r>
              <a:rPr lang="uk-UA" sz="2600" b="1" i="1" kern="0" dirty="0" err="1">
                <a:solidFill>
                  <a:srgbClr val="FFFF00"/>
                </a:solidFill>
              </a:rPr>
              <a:t>Безьє</a:t>
            </a:r>
            <a:r>
              <a:rPr lang="uk-UA" sz="2600" b="1" i="1" kern="0" dirty="0">
                <a:solidFill>
                  <a:srgbClr val="FFFF00"/>
                </a:solidFill>
              </a:rPr>
              <a:t> </a:t>
            </a:r>
            <a:r>
              <a:rPr lang="uk-UA" sz="2600" b="1" i="1" kern="0" dirty="0">
                <a:solidFill>
                  <a:schemeClr val="bg1"/>
                </a:solidFill>
              </a:rPr>
              <a:t>— для з'єднання початкового та кінцевого вузлів кривої </a:t>
            </a:r>
            <a:r>
              <a:rPr lang="uk-UA" sz="2600" b="1" i="1" kern="0" dirty="0" err="1">
                <a:solidFill>
                  <a:schemeClr val="bg1"/>
                </a:solidFill>
              </a:rPr>
              <a:t>Безьє</a:t>
            </a:r>
            <a:r>
              <a:rPr lang="uk-UA" sz="2600" b="1" i="1" kern="0" dirty="0">
                <a:solidFill>
                  <a:schemeClr val="bg1"/>
                </a:solidFill>
              </a:rPr>
              <a:t>, що дає можливість створити внутрішню область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3C4440-B239-4A4E-A0A4-C3B65A99C4F6}"/>
              </a:ext>
            </a:extLst>
          </p:cNvPr>
          <p:cNvSpPr txBox="1"/>
          <p:nvPr/>
        </p:nvSpPr>
        <p:spPr>
          <a:xfrm>
            <a:off x="1681315" y="4105037"/>
            <a:ext cx="10440834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Розділити кривою </a:t>
            </a:r>
            <a:r>
              <a:rPr lang="uk-UA" sz="2600" b="1" i="1" kern="0" dirty="0">
                <a:solidFill>
                  <a:schemeClr val="bg1"/>
                </a:solidFill>
              </a:rPr>
              <a:t>— для розрізання кривої у виділеному </a:t>
            </a:r>
            <a:r>
              <a:rPr lang="uk-UA" sz="2600" b="1" i="1" kern="0" dirty="0" err="1">
                <a:solidFill>
                  <a:schemeClr val="bg1"/>
                </a:solidFill>
              </a:rPr>
              <a:t>вузлі</a:t>
            </a:r>
            <a:endParaRPr lang="uk-UA" sz="2600" b="1" i="1" kern="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A67340-81F2-428B-A303-F78BB55E51C0}"/>
              </a:ext>
            </a:extLst>
          </p:cNvPr>
          <p:cNvSpPr txBox="1"/>
          <p:nvPr/>
        </p:nvSpPr>
        <p:spPr>
          <a:xfrm>
            <a:off x="1681315" y="5087366"/>
            <a:ext cx="10440834" cy="8925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Прибрати вузли </a:t>
            </a:r>
            <a:r>
              <a:rPr lang="uk-UA" sz="2600" b="1" i="1" kern="0" dirty="0">
                <a:solidFill>
                  <a:schemeClr val="bg1"/>
                </a:solidFill>
              </a:rPr>
              <a:t>— для позначення поточного вузла або вибраних вузлів для подальшого видалення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5BCD1C-1739-49C4-BA51-D01C0A668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86" r="87748" b="17243"/>
          <a:stretch/>
        </p:blipFill>
        <p:spPr>
          <a:xfrm>
            <a:off x="334114" y="2923357"/>
            <a:ext cx="1062716" cy="90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C08A90E-38A6-4381-9182-B84A5043B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42" t="18752" r="71606"/>
          <a:stretch/>
        </p:blipFill>
        <p:spPr>
          <a:xfrm>
            <a:off x="334114" y="4040289"/>
            <a:ext cx="1062716" cy="105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AD09B5-F052-47A5-B81D-F233E13AF0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748" t="16813" b="9011"/>
          <a:stretch/>
        </p:blipFill>
        <p:spPr>
          <a:xfrm>
            <a:off x="334114" y="5220929"/>
            <a:ext cx="1062716" cy="96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0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 знаєте ви, що...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8383734" cy="547842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00"/>
                </a:solidFill>
              </a:rPr>
              <a:t>Криві </a:t>
            </a:r>
            <a:r>
              <a:rPr lang="uk-UA" sz="2500" b="1" i="1" kern="0" dirty="0" err="1">
                <a:solidFill>
                  <a:srgbClr val="FFFF00"/>
                </a:solidFill>
              </a:rPr>
              <a:t>Безьє</a:t>
            </a:r>
            <a:r>
              <a:rPr lang="uk-UA" sz="2500" b="1" i="1" kern="0" dirty="0">
                <a:solidFill>
                  <a:srgbClr val="FFFF00"/>
                </a:solidFill>
              </a:rPr>
              <a:t> </a:t>
            </a:r>
            <a:r>
              <a:rPr lang="uk-UA" sz="2500" b="1" i="1" kern="0" dirty="0">
                <a:solidFill>
                  <a:srgbClr val="FFFFFF"/>
                </a:solidFill>
              </a:rPr>
              <a:t>було винайдено для комп'ютерного опису ліній і поверхонь в автомобілебудуванні. Французькі вчені </a:t>
            </a:r>
            <a:r>
              <a:rPr lang="uk-UA" sz="2500" b="1" i="1" kern="0" dirty="0">
                <a:solidFill>
                  <a:srgbClr val="FFFF00"/>
                </a:solidFill>
              </a:rPr>
              <a:t>Поль де </a:t>
            </a:r>
            <a:r>
              <a:rPr lang="uk-UA" sz="2500" b="1" i="1" kern="0" dirty="0" err="1">
                <a:solidFill>
                  <a:srgbClr val="FFFF00"/>
                </a:solidFill>
              </a:rPr>
              <a:t>Кастельжо</a:t>
            </a:r>
            <a:r>
              <a:rPr lang="uk-UA" sz="2500" b="1" i="1" kern="0" dirty="0">
                <a:solidFill>
                  <a:srgbClr val="FFFF00"/>
                </a:solidFill>
              </a:rPr>
              <a:t> </a:t>
            </a:r>
            <a:r>
              <a:rPr lang="uk-UA" sz="2500" b="1" i="1" kern="0" dirty="0">
                <a:solidFill>
                  <a:srgbClr val="FFFFFF"/>
                </a:solidFill>
              </a:rPr>
              <a:t>та </a:t>
            </a:r>
            <a:r>
              <a:rPr lang="uk-UA" sz="2500" b="1" i="1" kern="0" dirty="0">
                <a:solidFill>
                  <a:srgbClr val="FFFF00"/>
                </a:solidFill>
              </a:rPr>
              <a:t>П'єр </a:t>
            </a:r>
            <a:r>
              <a:rPr lang="uk-UA" sz="2500" b="1" i="1" kern="0" dirty="0" err="1">
                <a:solidFill>
                  <a:srgbClr val="FFFF00"/>
                </a:solidFill>
              </a:rPr>
              <a:t>Безьє</a:t>
            </a:r>
            <a:r>
              <a:rPr lang="uk-UA" sz="2500" b="1" i="1" kern="0" dirty="0">
                <a:solidFill>
                  <a:srgbClr val="FFFF00"/>
                </a:solidFill>
              </a:rPr>
              <a:t> </a:t>
            </a:r>
            <a:r>
              <a:rPr lang="uk-UA" sz="2500" b="1" i="1" kern="0" dirty="0">
                <a:solidFill>
                  <a:srgbClr val="FFFFFF"/>
                </a:solidFill>
              </a:rPr>
              <a:t>працювали в різних автомобільних компаніях — </a:t>
            </a:r>
            <a:r>
              <a:rPr lang="uk-UA" sz="2500" b="1" i="1" kern="0" dirty="0" err="1">
                <a:solidFill>
                  <a:srgbClr val="FFFF00"/>
                </a:solidFill>
              </a:rPr>
              <a:t>Сітроен</a:t>
            </a:r>
            <a:r>
              <a:rPr lang="uk-UA" sz="2500" b="1" i="1" kern="0" dirty="0">
                <a:solidFill>
                  <a:srgbClr val="FFFFFF"/>
                </a:solidFill>
              </a:rPr>
              <a:t> та </a:t>
            </a:r>
            <a:r>
              <a:rPr lang="uk-UA" sz="2500" b="1" i="1" kern="0" dirty="0">
                <a:solidFill>
                  <a:srgbClr val="FFFF00"/>
                </a:solidFill>
              </a:rPr>
              <a:t>Рено</a:t>
            </a:r>
            <a:r>
              <a:rPr lang="uk-UA" sz="2500" b="1" i="1" kern="0" dirty="0">
                <a:solidFill>
                  <a:srgbClr val="FFFFFF"/>
                </a:solidFill>
              </a:rPr>
              <a:t> відповідно. Поль де </a:t>
            </a:r>
            <a:r>
              <a:rPr lang="uk-UA" sz="2500" b="1" i="1" kern="0" dirty="0" err="1">
                <a:solidFill>
                  <a:srgbClr val="FFFFFF"/>
                </a:solidFill>
              </a:rPr>
              <a:t>Кастельжо</a:t>
            </a:r>
            <a:r>
              <a:rPr lang="uk-UA" sz="2500" b="1" i="1" kern="0" dirty="0">
                <a:solidFill>
                  <a:srgbClr val="FFFFFF"/>
                </a:solidFill>
              </a:rPr>
              <a:t> в 1959, а П'єр </a:t>
            </a:r>
            <a:r>
              <a:rPr lang="uk-UA" sz="2500" b="1" i="1" kern="0" dirty="0" err="1">
                <a:solidFill>
                  <a:srgbClr val="FFFFFF"/>
                </a:solidFill>
              </a:rPr>
              <a:t>Безьє</a:t>
            </a:r>
            <a:r>
              <a:rPr lang="uk-UA" sz="2500" b="1" i="1" kern="0" dirty="0">
                <a:solidFill>
                  <a:srgbClr val="FFFFFF"/>
                </a:solidFill>
              </a:rPr>
              <a:t> в 1962 році розробили математичні моделі опису кривих, які можна використовувати для автоматизації процесів створення креслень і для програмування верстатів із числовим програмним керуванням, що активно почали використовуватися на заводах. </a:t>
            </a:r>
          </a:p>
        </p:txBody>
      </p:sp>
      <p:pic>
        <p:nvPicPr>
          <p:cNvPr id="6" name="Picture 2" descr="Результат пошуку зображень">
            <a:extLst>
              <a:ext uri="{FF2B5EF4-FFF2-40B4-BE49-F238E27FC236}">
                <a16:creationId xmlns:a16="http://schemas.microsoft.com/office/drawing/2014/main" id="{44B6F157-BDC7-44F3-B566-B35EEE01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348" y="1196763"/>
            <a:ext cx="3524802" cy="45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77C2FC-20D6-488B-8EE7-6929DDCC21EF}"/>
              </a:ext>
            </a:extLst>
          </p:cNvPr>
          <p:cNvSpPr txBox="1"/>
          <p:nvPr/>
        </p:nvSpPr>
        <p:spPr>
          <a:xfrm>
            <a:off x="8597348" y="5856099"/>
            <a:ext cx="352480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П'єр </a:t>
            </a:r>
            <a:r>
              <a:rPr lang="uk-UA" sz="2800" b="1" i="1" kern="0" dirty="0" err="1">
                <a:solidFill>
                  <a:schemeClr val="bg1"/>
                </a:solidFill>
              </a:rPr>
              <a:t>Безьє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Чи знаєте ви, що...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Розробки Поля де </a:t>
            </a:r>
            <a:r>
              <a:rPr lang="uk-UA" sz="2800" b="1" i="1" kern="0" dirty="0" err="1">
                <a:solidFill>
                  <a:srgbClr val="FFFFFF"/>
                </a:solidFill>
              </a:rPr>
              <a:t>Кастельжо</a:t>
            </a:r>
            <a:r>
              <a:rPr lang="uk-UA" sz="2800" b="1" i="1" kern="0" dirty="0">
                <a:solidFill>
                  <a:srgbClr val="FFFFFF"/>
                </a:solidFill>
              </a:rPr>
              <a:t> були засекречені компанією </a:t>
            </a:r>
            <a:r>
              <a:rPr lang="uk-UA" sz="2800" b="1" i="1" kern="0" dirty="0" err="1">
                <a:solidFill>
                  <a:srgbClr val="FFFF00"/>
                </a:solidFill>
              </a:rPr>
              <a:t>Сітроен</a:t>
            </a:r>
            <a:r>
              <a:rPr lang="uk-UA" sz="2800" b="1" i="1" kern="0" dirty="0">
                <a:solidFill>
                  <a:srgbClr val="FFFFFF"/>
                </a:solidFill>
              </a:rPr>
              <a:t>, тому поширення отримали пізніші розробки П'єра </a:t>
            </a:r>
            <a:r>
              <a:rPr lang="uk-UA" sz="2800" b="1" i="1" kern="0" dirty="0" err="1">
                <a:solidFill>
                  <a:srgbClr val="FFFFFF"/>
                </a:solidFill>
              </a:rPr>
              <a:t>Безьє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050" name="Picture 2" descr="Результат пошуку зображень за запитом &quot;сітроен значок&quot;">
            <a:extLst>
              <a:ext uri="{FF2B5EF4-FFF2-40B4-BE49-F238E27FC236}">
                <a16:creationId xmlns:a16="http://schemas.microsoft.com/office/drawing/2014/main" id="{6AB22F40-B530-465A-80B8-3BD67869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704060"/>
            <a:ext cx="5414392" cy="3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CD6108-FFCB-44DF-A6A7-BD8D3A598D00}"/>
              </a:ext>
            </a:extLst>
          </p:cNvPr>
          <p:cNvSpPr txBox="1"/>
          <p:nvPr/>
        </p:nvSpPr>
        <p:spPr>
          <a:xfrm>
            <a:off x="5722374" y="2704061"/>
            <a:ext cx="6399776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математичних моделях Де </a:t>
            </a:r>
            <a:r>
              <a:rPr lang="uk-UA" sz="2800" b="1" i="1" kern="0" dirty="0" err="1">
                <a:solidFill>
                  <a:srgbClr val="FFFFFF"/>
                </a:solidFill>
              </a:rPr>
              <a:t>Кастельжо</a:t>
            </a:r>
            <a:r>
              <a:rPr lang="uk-UA" sz="2800" b="1" i="1" kern="0" dirty="0">
                <a:solidFill>
                  <a:srgbClr val="FFFFFF"/>
                </a:solidFill>
              </a:rPr>
              <a:t> 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Безьє</a:t>
            </a:r>
            <a:r>
              <a:rPr lang="uk-UA" sz="2800" b="1" i="1" kern="0" dirty="0">
                <a:solidFill>
                  <a:srgbClr val="FFFFFF"/>
                </a:solidFill>
              </a:rPr>
              <a:t> базується робота векторних графічних редакторів, а також систем автоматизованого проектування.</a:t>
            </a:r>
          </a:p>
        </p:txBody>
      </p:sp>
    </p:spTree>
    <p:extLst>
      <p:ext uri="{BB962C8B-B14F-4D97-AF65-F5344CB8AC3E}">
        <p14:creationId xmlns:p14="http://schemas.microsoft.com/office/powerpoint/2010/main" val="225706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Крива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79A959-F615-443D-909A-4DB512A42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052" y="1339376"/>
            <a:ext cx="6153583" cy="401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операції над групами об'єктів можна виконати у векторному редакторі </a:t>
            </a:r>
            <a:r>
              <a:rPr lang="uk-UA" sz="2800" b="1" i="1" kern="0" dirty="0" err="1">
                <a:solidFill>
                  <a:srgbClr val="FFFFFF"/>
                </a:solidFill>
              </a:rPr>
              <a:t>Draw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6384" y="2245295"/>
            <a:ext cx="120557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Із чого складається простіша крива </a:t>
            </a:r>
            <a:r>
              <a:rPr lang="uk-UA" sz="2800" b="1" i="1" kern="0" dirty="0" err="1">
                <a:solidFill>
                  <a:srgbClr val="002060"/>
                </a:solidFill>
              </a:rPr>
              <a:t>Безьє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1C834-E2D8-4FCD-A25A-D405BCD03CB5}"/>
              </a:ext>
            </a:extLst>
          </p:cNvPr>
          <p:cNvSpPr txBox="1"/>
          <p:nvPr/>
        </p:nvSpPr>
        <p:spPr>
          <a:xfrm>
            <a:off x="72008" y="2862940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змінити форму кривої </a:t>
            </a:r>
            <a:r>
              <a:rPr lang="uk-UA" sz="2800" b="1" i="1" kern="0" dirty="0" err="1">
                <a:solidFill>
                  <a:srgbClr val="FFFFFF"/>
                </a:solidFill>
              </a:rPr>
              <a:t>Безьє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5E703-1683-498D-B2AF-CA4CADB5BE93}"/>
              </a:ext>
            </a:extLst>
          </p:cNvPr>
          <p:cNvSpPr txBox="1"/>
          <p:nvPr/>
        </p:nvSpPr>
        <p:spPr>
          <a:xfrm>
            <a:off x="66384" y="3477296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установити певний вид вузла кривої </a:t>
            </a:r>
            <a:r>
              <a:rPr lang="uk-UA" sz="2800" b="1" i="1" kern="0" dirty="0" err="1">
                <a:solidFill>
                  <a:srgbClr val="002060"/>
                </a:solidFill>
              </a:rPr>
              <a:t>Безьє</a:t>
            </a:r>
            <a:r>
              <a:rPr lang="uk-UA" sz="2800" b="1" i="1" kern="0" dirty="0">
                <a:solidFill>
                  <a:srgbClr val="002060"/>
                </a:solidFill>
              </a:rPr>
              <a:t> у графічному редакторі </a:t>
            </a:r>
            <a:r>
              <a:rPr lang="uk-UA" sz="2800" b="1" i="1" kern="0" dirty="0" err="1">
                <a:solidFill>
                  <a:srgbClr val="002060"/>
                </a:solidFill>
              </a:rPr>
              <a:t>Draw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64F28-C706-44AB-993B-DEEE36935209}"/>
              </a:ext>
            </a:extLst>
          </p:cNvPr>
          <p:cNvSpPr txBox="1"/>
          <p:nvPr/>
        </p:nvSpPr>
        <p:spPr>
          <a:xfrm>
            <a:off x="72008" y="4525828"/>
            <a:ext cx="10453766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Яке призначення мають елементи керування панелі інструментів Зміна геометрії? Як відобразити цю панель?</a:t>
            </a: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  <p:bldP spid="11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1.3,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-31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36-37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Багатошарові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4801443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Кожен з об'єктів векторного зображення розміщується в окремому шарі. Це дає змогу користувачеві змінювати положення одного об'єкта відносно іншого навіть під час їх накладання. </a:t>
            </a:r>
          </a:p>
        </p:txBody>
      </p:sp>
      <p:pic>
        <p:nvPicPr>
          <p:cNvPr id="6" name="Picture 2" descr="layers icon">
            <a:extLst>
              <a:ext uri="{FF2B5EF4-FFF2-40B4-BE49-F238E27FC236}">
                <a16:creationId xmlns:a16="http://schemas.microsoft.com/office/drawing/2014/main" id="{BE2BA259-AA48-4A5A-934B-1D2D7B83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69" y="1196763"/>
            <a:ext cx="5178288" cy="51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</a:t>
            </a:r>
          </a:p>
        </p:txBody>
      </p:sp>
      <p:pic>
        <p:nvPicPr>
          <p:cNvPr id="8" name="Picture 2" descr="Результат пошуку зображень за запитом &quot;libreoffice draw logo&quot;">
            <a:extLst>
              <a:ext uri="{FF2B5EF4-FFF2-40B4-BE49-F238E27FC236}">
                <a16:creationId xmlns:a16="http://schemas.microsoft.com/office/drawing/2014/main" id="{C2AB8849-E624-49F9-B464-93368BE3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43" y="3635152"/>
            <a:ext cx="1927804" cy="23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ayers, stack icon">
            <a:extLst>
              <a:ext uri="{FF2B5EF4-FFF2-40B4-BE49-F238E27FC236}">
                <a16:creationId xmlns:a16="http://schemas.microsoft.com/office/drawing/2014/main" id="{06939723-ED3B-4C8C-8D0E-66C17841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52" y="3635152"/>
            <a:ext cx="2443377" cy="24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Багатошарові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переміщення по площині, можна змінювати порядок шарів з об'єктами, тобто змінювати, який з об'єктів буде,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5184CBD-FCB0-4B27-824A-8F15F43658B8}"/>
              </a:ext>
            </a:extLst>
          </p:cNvPr>
          <p:cNvSpPr/>
          <p:nvPr/>
        </p:nvSpPr>
        <p:spPr>
          <a:xfrm>
            <a:off x="72006" y="2682146"/>
            <a:ext cx="5972332" cy="8850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 передньому плані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ED9A652-9583-49B6-AE77-DBA5DD1EC991}"/>
              </a:ext>
            </a:extLst>
          </p:cNvPr>
          <p:cNvSpPr/>
          <p:nvPr/>
        </p:nvSpPr>
        <p:spPr>
          <a:xfrm>
            <a:off x="6149818" y="2682146"/>
            <a:ext cx="5972332" cy="8850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 який - за ним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0FF2A5-CCE0-437A-B3F1-11BAC5235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3" y="3617314"/>
            <a:ext cx="3228115" cy="27807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142552-781F-4FC9-9792-3660D8D53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1" y="3767938"/>
            <a:ext cx="3601353" cy="25610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178F91-2C4B-4E43-9516-1E05AFC27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720" y="3899087"/>
            <a:ext cx="3788430" cy="24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Багатошарові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змінення розміщення об'єкта в багатошаровому зображенні слід виконати такий алгоритм: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1BFAD-87C4-462B-81E3-848C09BE816C}"/>
              </a:ext>
            </a:extLst>
          </p:cNvPr>
          <p:cNvSpPr txBox="1"/>
          <p:nvPr/>
        </p:nvSpPr>
        <p:spPr>
          <a:xfrm>
            <a:off x="72008" y="2253014"/>
            <a:ext cx="1205014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Виокремити потрібний графічний об'єкт.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7504A-3039-4658-94D6-57CE461AE822}"/>
              </a:ext>
            </a:extLst>
          </p:cNvPr>
          <p:cNvSpPr txBox="1"/>
          <p:nvPr/>
        </p:nvSpPr>
        <p:spPr>
          <a:xfrm>
            <a:off x="72008" y="2890610"/>
            <a:ext cx="4881829" cy="267765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0000"/>
                </a:solidFill>
              </a:rPr>
              <a:t>Видозмінити</a:t>
            </a:r>
            <a:r>
              <a:rPr lang="uk-UA" sz="2800" b="1" i="1" kern="0" dirty="0">
                <a:solidFill>
                  <a:srgbClr val="002060"/>
                </a:solidFill>
              </a:rPr>
              <a:t> </a:t>
            </a:r>
            <a:r>
              <a:rPr lang="uk-UA" sz="2800" b="1" i="1" kern="0" dirty="0">
                <a:solidFill>
                  <a:srgbClr val="002060"/>
                </a:solidFill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002060"/>
                </a:solidFill>
              </a:rPr>
              <a:t> </a:t>
            </a:r>
            <a:r>
              <a:rPr lang="uk-UA" sz="2800" b="1" i="1" kern="0" dirty="0">
                <a:solidFill>
                  <a:srgbClr val="FF0000"/>
                </a:solidFill>
              </a:rPr>
              <a:t>Розмістити</a:t>
            </a:r>
            <a:r>
              <a:rPr lang="uk-UA" sz="2800" b="1" i="1" kern="0" dirty="0">
                <a:solidFill>
                  <a:srgbClr val="002060"/>
                </a:solidFill>
              </a:rPr>
              <a:t> та обрати в меню, що відкрилося, потрібну команду.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697CAB-E290-46AB-AFC9-7EF3D468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757" y="2873048"/>
            <a:ext cx="6977394" cy="370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FCB204C-9E11-44CE-98D3-B0E401CEB7E8}"/>
              </a:ext>
            </a:extLst>
          </p:cNvPr>
          <p:cNvSpPr/>
          <p:nvPr/>
        </p:nvSpPr>
        <p:spPr>
          <a:xfrm>
            <a:off x="8642886" y="4182551"/>
            <a:ext cx="3479264" cy="239564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EF2CD190-8821-470C-8805-3981EBFD8159}"/>
              </a:ext>
            </a:extLst>
          </p:cNvPr>
          <p:cNvSpPr/>
          <p:nvPr/>
        </p:nvSpPr>
        <p:spPr>
          <a:xfrm rot="18900000">
            <a:off x="9826550" y="347733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8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Багатошарові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меню Зміна геометрії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DEF7C-FE55-47E3-80F9-284E9876CBEC}"/>
              </a:ext>
            </a:extLst>
          </p:cNvPr>
          <p:cNvSpPr txBox="1"/>
          <p:nvPr/>
        </p:nvSpPr>
        <p:spPr>
          <a:xfrm>
            <a:off x="72008" y="1818943"/>
            <a:ext cx="365441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75025-FCA1-419B-BA8C-8C8EF766E1C4}"/>
              </a:ext>
            </a:extLst>
          </p:cNvPr>
          <p:cNvSpPr txBox="1"/>
          <p:nvPr/>
        </p:nvSpPr>
        <p:spPr>
          <a:xfrm>
            <a:off x="3834581" y="1818943"/>
            <a:ext cx="828757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Призначення команди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BA804-3E60-4302-936F-F33296211573}"/>
              </a:ext>
            </a:extLst>
          </p:cNvPr>
          <p:cNvSpPr txBox="1"/>
          <p:nvPr/>
        </p:nvSpPr>
        <p:spPr>
          <a:xfrm>
            <a:off x="3834581" y="2431266"/>
            <a:ext cx="8287570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переміщення об'єкта на верхній рівень, перед усіма іншими об'єктами зображення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28362-2CE5-4A62-98F5-671C4EDCD71C}"/>
              </a:ext>
            </a:extLst>
          </p:cNvPr>
          <p:cNvSpPr txBox="1"/>
          <p:nvPr/>
        </p:nvSpPr>
        <p:spPr>
          <a:xfrm>
            <a:off x="3834580" y="3720698"/>
            <a:ext cx="828757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переміщення об'єкта на шар ближче до переднього плану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80E867-00CC-43BF-942D-44E096BE5938}"/>
              </a:ext>
            </a:extLst>
          </p:cNvPr>
          <p:cNvSpPr txBox="1"/>
          <p:nvPr/>
        </p:nvSpPr>
        <p:spPr>
          <a:xfrm>
            <a:off x="3834580" y="4640798"/>
            <a:ext cx="828757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переміщення об'єкта на шар далі від переднього плану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CAC72-79DD-490E-8F0C-988645285081}"/>
              </a:ext>
            </a:extLst>
          </p:cNvPr>
          <p:cNvSpPr txBox="1"/>
          <p:nvPr/>
        </p:nvSpPr>
        <p:spPr>
          <a:xfrm>
            <a:off x="3834580" y="5560898"/>
            <a:ext cx="828757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переміщення об'єкта в останній шар, під усіма іншими об'єктами зображення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A8AFCC-D59E-4D43-A1ED-AC0E152A8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769433"/>
            <a:ext cx="3165861" cy="48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13799E-1D64-4DBB-85EA-FDAF16942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3911459"/>
            <a:ext cx="3654418" cy="44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0A33A55-5EDC-40BE-8D99-2AA23FDDE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50" y="4841329"/>
            <a:ext cx="3322199" cy="42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A2B579E-7D73-4D3F-8EAB-40295B5C3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50" y="5667864"/>
            <a:ext cx="2794555" cy="44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1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Багатошарові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меню Зміна геометрії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DEF7C-FE55-47E3-80F9-284E9876CBEC}"/>
              </a:ext>
            </a:extLst>
          </p:cNvPr>
          <p:cNvSpPr txBox="1"/>
          <p:nvPr/>
        </p:nvSpPr>
        <p:spPr>
          <a:xfrm>
            <a:off x="72008" y="1818943"/>
            <a:ext cx="3654418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75025-FCA1-419B-BA8C-8C8EF766E1C4}"/>
              </a:ext>
            </a:extLst>
          </p:cNvPr>
          <p:cNvSpPr txBox="1"/>
          <p:nvPr/>
        </p:nvSpPr>
        <p:spPr>
          <a:xfrm>
            <a:off x="3834581" y="1818943"/>
            <a:ext cx="828757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Призначення команди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8BA804-3E60-4302-936F-F33296211573}"/>
              </a:ext>
            </a:extLst>
          </p:cNvPr>
          <p:cNvSpPr txBox="1"/>
          <p:nvPr/>
        </p:nvSpPr>
        <p:spPr>
          <a:xfrm>
            <a:off x="3834581" y="2431266"/>
            <a:ext cx="8287570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   розміщення    вибраного    об'єкта    перед об'єктом, який </a:t>
            </a:r>
            <a:r>
              <a:rPr lang="uk-UA" sz="2800" b="1" i="1" kern="0" dirty="0" err="1">
                <a:solidFill>
                  <a:schemeClr val="bg1"/>
                </a:solidFill>
              </a:rPr>
              <a:t>укаже</a:t>
            </a:r>
            <a:r>
              <a:rPr lang="uk-UA" sz="2800" b="1" i="1" kern="0" dirty="0">
                <a:solidFill>
                  <a:schemeClr val="bg1"/>
                </a:solidFill>
              </a:rPr>
              <a:t> користувач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228362-2CE5-4A62-98F5-671C4EDCD71C}"/>
              </a:ext>
            </a:extLst>
          </p:cNvPr>
          <p:cNvSpPr txBox="1"/>
          <p:nvPr/>
        </p:nvSpPr>
        <p:spPr>
          <a:xfrm>
            <a:off x="3834580" y="3905364"/>
            <a:ext cx="8287570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розміщення вибраного об'єкта за об'єктом, який </a:t>
            </a:r>
            <a:r>
              <a:rPr lang="uk-UA" sz="2800" b="1" i="1" kern="0" dirty="0" err="1">
                <a:solidFill>
                  <a:schemeClr val="bg1"/>
                </a:solidFill>
              </a:rPr>
              <a:t>укаже</a:t>
            </a:r>
            <a:r>
              <a:rPr lang="uk-UA" sz="2800" b="1" i="1" kern="0" dirty="0">
                <a:solidFill>
                  <a:schemeClr val="bg1"/>
                </a:solidFill>
              </a:rPr>
              <a:t> користувач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80E867-00CC-43BF-942D-44E096BE5938}"/>
              </a:ext>
            </a:extLst>
          </p:cNvPr>
          <p:cNvSpPr txBox="1"/>
          <p:nvPr/>
        </p:nvSpPr>
        <p:spPr>
          <a:xfrm>
            <a:off x="3834580" y="4948574"/>
            <a:ext cx="8287570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змінення на зворотний порядок розміщення шарів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F2F4F5-9261-427A-9D37-5074A83C9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873174"/>
            <a:ext cx="3007063" cy="50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8D2150-2925-4865-8C83-87E774216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4131828"/>
            <a:ext cx="2464121" cy="50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4B454A-F386-4DE1-8CB8-2B9881520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" y="5195920"/>
            <a:ext cx="3654418" cy="45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1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Багатошарові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порядок шарів з об'єктами у векторному зображенні також можна,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AF80663-BD2A-421E-AA91-D9089EE98D1C}"/>
              </a:ext>
            </a:extLst>
          </p:cNvPr>
          <p:cNvSpPr/>
          <p:nvPr/>
        </p:nvSpPr>
        <p:spPr>
          <a:xfrm>
            <a:off x="72008" y="2278064"/>
            <a:ext cx="5972332" cy="149006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аналогічні команди контекстного меню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09EB38C-F8A3-4A32-BA63-220B52A2FE3E}"/>
              </a:ext>
            </a:extLst>
          </p:cNvPr>
          <p:cNvSpPr/>
          <p:nvPr/>
        </p:nvSpPr>
        <p:spPr>
          <a:xfrm>
            <a:off x="6149819" y="2278064"/>
            <a:ext cx="5972332" cy="149006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Розташувати</a:t>
            </a:r>
            <a:r>
              <a:rPr lang="uk-UA" sz="2800" b="1" i="1" kern="0" dirty="0">
                <a:solidFill>
                  <a:srgbClr val="FFFFFF"/>
                </a:solidFill>
              </a:rPr>
              <a:t> панелі інструментів </a:t>
            </a:r>
            <a:r>
              <a:rPr lang="uk-UA" sz="2800" b="1" i="1" kern="0" dirty="0">
                <a:solidFill>
                  <a:srgbClr val="FFFF00"/>
                </a:solidFill>
              </a:rPr>
              <a:t>Стандартна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794A98-B515-4714-9691-A7297B5D1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895326"/>
            <a:ext cx="5972332" cy="2105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AE93D6-C599-4775-825F-A3833CFFD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160" y="3875230"/>
            <a:ext cx="3491624" cy="271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Операції над групами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1.3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Доволі часто виникає потреба опрацьовувати групу об'єктів як один об'єкт.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7A4B4-5224-4A3A-9C52-0A14BFBB3F05}"/>
              </a:ext>
            </a:extLst>
          </p:cNvPr>
          <p:cNvSpPr txBox="1"/>
          <p:nvPr/>
        </p:nvSpPr>
        <p:spPr>
          <a:xfrm>
            <a:off x="72008" y="224792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уже створене зображення ялинки з попередньої практичної роботи можна чи або.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5DB2AC4-0B4D-43FC-B621-EF04C1411E25}"/>
              </a:ext>
            </a:extLst>
          </p:cNvPr>
          <p:cNvSpPr/>
          <p:nvPr/>
        </p:nvSpPr>
        <p:spPr>
          <a:xfrm>
            <a:off x="72008" y="3299077"/>
            <a:ext cx="3973050" cy="8810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збільшити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3A39835-B3A1-4316-9876-29A901D4E897}"/>
              </a:ext>
            </a:extLst>
          </p:cNvPr>
          <p:cNvSpPr/>
          <p:nvPr/>
        </p:nvSpPr>
        <p:spPr>
          <a:xfrm>
            <a:off x="4110553" y="3299077"/>
            <a:ext cx="3973050" cy="8810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зменшити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C1837F2-8388-4EFA-877C-A43B1C84F667}"/>
              </a:ext>
            </a:extLst>
          </p:cNvPr>
          <p:cNvSpPr/>
          <p:nvPr/>
        </p:nvSpPr>
        <p:spPr>
          <a:xfrm>
            <a:off x="8149101" y="3299077"/>
            <a:ext cx="3973050" cy="8810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змінити положення на аркуші</a:t>
            </a:r>
          </a:p>
        </p:txBody>
      </p:sp>
      <p:pic>
        <p:nvPicPr>
          <p:cNvPr id="1026" name="Picture 2" descr="increase icon">
            <a:extLst>
              <a:ext uri="{FF2B5EF4-FFF2-40B4-BE49-F238E27FC236}">
                <a16:creationId xmlns:a16="http://schemas.microsoft.com/office/drawing/2014/main" id="{5D79A3AB-B58F-43BD-B1D4-9CEDC12E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3" y="418011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nimize, reduce, zoom out icon">
            <a:extLst>
              <a:ext uri="{FF2B5EF4-FFF2-40B4-BE49-F238E27FC236}">
                <a16:creationId xmlns:a16="http://schemas.microsoft.com/office/drawing/2014/main" id="{1705A764-9382-41F7-9BEF-4A638E13F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9" y="4238727"/>
            <a:ext cx="2401557" cy="240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ve icon">
            <a:extLst>
              <a:ext uri="{FF2B5EF4-FFF2-40B4-BE49-F238E27FC236}">
                <a16:creationId xmlns:a16="http://schemas.microsoft.com/office/drawing/2014/main" id="{46251363-C396-4F45-A629-FC71867FD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037" y="4122321"/>
            <a:ext cx="2728325" cy="27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127052</TotalTime>
  <Words>1220</Words>
  <Application>Microsoft Office PowerPoint</Application>
  <PresentationFormat>Широкий екран</PresentationFormat>
  <Paragraphs>177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7" baseType="lpstr">
      <vt:lpstr>Arial</vt:lpstr>
      <vt:lpstr>Comic Sans MS</vt:lpstr>
      <vt:lpstr>Symbol</vt:lpstr>
      <vt:lpstr>Times New Roman</vt:lpstr>
      <vt:lpstr>Verdana</vt:lpstr>
      <vt:lpstr>Wingdings</vt:lpstr>
      <vt:lpstr>Тема Office</vt:lpstr>
      <vt:lpstr>Багатошарові зображення, розміщення об’єктів у шарах</vt:lpstr>
      <vt:lpstr>Запитання</vt:lpstr>
      <vt:lpstr>Багатошарові зображення</vt:lpstr>
      <vt:lpstr>Багатошарові зображення</vt:lpstr>
      <vt:lpstr>Багатошарові зображення</vt:lpstr>
      <vt:lpstr>Багатошарові зображення</vt:lpstr>
      <vt:lpstr>Багатошарові зображення</vt:lpstr>
      <vt:lpstr>Багатошарові зображення</vt:lpstr>
      <vt:lpstr>Операції над групами об'єктів</vt:lpstr>
      <vt:lpstr>Операції над групами об'єктів</vt:lpstr>
      <vt:lpstr>Операції над групами об'єктів</vt:lpstr>
      <vt:lpstr>Операції над групами об'єктів</vt:lpstr>
      <vt:lpstr>Операції над групами об'єктів</vt:lpstr>
      <vt:lpstr>Операції над групами об'єктів</vt:lpstr>
      <vt:lpstr>Операції над групами об'єктів</vt:lpstr>
      <vt:lpstr>Створення малюнків з кривих і ламаних</vt:lpstr>
      <vt:lpstr>Створення малюнків з кривих і ламаних</vt:lpstr>
      <vt:lpstr>Створення малюнків з кривих і ламаних</vt:lpstr>
      <vt:lpstr>Створення малюнків з кривих і ламаних</vt:lpstr>
      <vt:lpstr>Створення малюнків з кривих і ламаних</vt:lpstr>
      <vt:lpstr>Створення малюнків з кривих і ламаних</vt:lpstr>
      <vt:lpstr>Створення малюнків з кривих і ламаних</vt:lpstr>
      <vt:lpstr>Створення малюнків з кривих і ламаних</vt:lpstr>
      <vt:lpstr>Чи знаєте ви, що...</vt:lpstr>
      <vt:lpstr>Чи знаєте ви, що...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308</cp:revision>
  <dcterms:created xsi:type="dcterms:W3CDTF">2016-06-06T19:48:43Z</dcterms:created>
  <dcterms:modified xsi:type="dcterms:W3CDTF">2019-07-14T09:11:38Z</dcterms:modified>
</cp:coreProperties>
</file>