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7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0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>
    <p:push dir="r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jpg"/><Relationship Id="rId4" Type="http://schemas.openxmlformats.org/officeDocument/2006/relationships/image" Target="../media/image1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Relationship Id="rId4" Type="http://schemas.openxmlformats.org/officeDocument/2006/relationships/image" Target="../media/image9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5.jpg"/><Relationship Id="rId4" Type="http://schemas.openxmlformats.org/officeDocument/2006/relationships/image" Target="../media/image7.jpg"/><Relationship Id="rId5" Type="http://schemas.openxmlformats.org/officeDocument/2006/relationships/image" Target="../media/image14.png"/><Relationship Id="rId6" Type="http://schemas.openxmlformats.org/officeDocument/2006/relationships/image" Target="../media/image4.jpg"/><Relationship Id="rId7" Type="http://schemas.openxmlformats.org/officeDocument/2006/relationships/image" Target="../media/image5.jpg"/><Relationship Id="rId8" Type="http://schemas.openxmlformats.org/officeDocument/2006/relationships/image" Target="../media/image1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anernovuy.jpg" id="86" name="Google Shape;8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1" y="5229227"/>
            <a:ext cx="4114799" cy="1371599"/>
          </a:xfrm>
          <a:prstGeom prst="roundRect">
            <a:avLst>
              <a:gd fmla="val 4167" name="adj"/>
            </a:avLst>
          </a:prstGeom>
          <a:solidFill>
            <a:srgbClr val="FFFFFF"/>
          </a:solidFill>
          <a:ln cap="sq" cmpd="sng" w="76200">
            <a:solidFill>
              <a:srgbClr val="EAEAEA"/>
            </a:solidFill>
            <a:prstDash val="solid"/>
            <a:miter lim="800000"/>
            <a:headEnd len="sm" w="sm" type="none"/>
            <a:tailEnd len="sm" w="sm" type="none"/>
          </a:ln>
          <a:effectLst>
            <a:reflection blurRad="0" dir="5400000" dist="5000" endA="0" endPos="28000" fadeDir="5400000" kx="0" rotWithShape="0" algn="bl" stA="33000" stPos="0" sy="-100000" ky="0"/>
          </a:effectLst>
        </p:spPr>
      </p:pic>
      <p:sp>
        <p:nvSpPr>
          <p:cNvPr id="87" name="Google Shape;87;p13"/>
          <p:cNvSpPr/>
          <p:nvPr/>
        </p:nvSpPr>
        <p:spPr>
          <a:xfrm>
            <a:off x="0" y="0"/>
            <a:ext cx="4671900" cy="4414800"/>
          </a:xfrm>
          <a:prstGeom prst="diamond">
            <a:avLst/>
          </a:prstGeom>
          <a:gradFill>
            <a:gsLst>
              <a:gs pos="0">
                <a:srgbClr val="FFD525"/>
              </a:gs>
              <a:gs pos="50000">
                <a:srgbClr val="D2A78A"/>
              </a:gs>
              <a:gs pos="100000">
                <a:srgbClr val="FCC8A6"/>
              </a:gs>
            </a:gsLst>
            <a:lin ang="13500000" scaled="0"/>
          </a:gra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r" dir="108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5000" u="none" cap="none" strike="noStrike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i="0" lang="ru-RU" sz="5000" u="none" cap="none" strike="noStrik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i="0" lang="ru-RU" sz="5000" u="none" cap="none" strike="noStrike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i="0" lang="ru-RU" sz="5000" u="none" cap="none" strike="noStrike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i="0" lang="ru-RU" sz="50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i="0" lang="ru-RU" sz="5000" u="none" cap="none" strike="noStrik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0" i="0" lang="ru-RU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ru-RU" sz="2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святкує </a:t>
            </a:r>
            <a:r>
              <a:rPr lang="ru-RU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</a:t>
            </a:r>
            <a:r>
              <a:rPr b="0" i="0" lang="ru-RU" sz="2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ень народження</a:t>
            </a:r>
            <a:endParaRPr b="0" i="0" sz="2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sh dir="r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/>
          <p:nvPr/>
        </p:nvSpPr>
        <p:spPr>
          <a:xfrm>
            <a:off x="5657850" y="3328987"/>
            <a:ext cx="3228975" cy="3186113"/>
          </a:xfrm>
          <a:prstGeom prst="diamond">
            <a:avLst/>
          </a:prstGeom>
          <a:gradFill>
            <a:gsLst>
              <a:gs pos="0">
                <a:srgbClr val="FFD525"/>
              </a:gs>
              <a:gs pos="50000">
                <a:srgbClr val="D2A78A"/>
              </a:gs>
              <a:gs pos="100000">
                <a:srgbClr val="FCC8A6"/>
              </a:gs>
            </a:gsLst>
            <a:lin ang="13500000" scaled="0"/>
          </a:gradFill>
          <a:ln cap="flat" cmpd="sng" w="1270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r" dir="108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Торт в стиле Google купить на заказ недорого в Москве с доставкой" id="93" name="Google Shape;9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65886" y="4086225"/>
            <a:ext cx="1671638" cy="1671638"/>
          </a:xfrm>
          <a:prstGeom prst="roundRect">
            <a:avLst>
              <a:gd fmla="val 16667" name="adj"/>
            </a:avLst>
          </a:prstGeom>
          <a:noFill/>
          <a:ln>
            <a:noFill/>
          </a:ln>
          <a:effectLst>
            <a:outerShdw blurRad="76200" rotWithShape="0" algn="tl" dir="7800000" dist="38100">
              <a:srgbClr val="000000">
                <a:alpha val="40000"/>
              </a:srgbClr>
            </a:outerShdw>
          </a:effectLst>
        </p:spPr>
      </p:pic>
      <p:pic>
        <p:nvPicPr>
          <p:cNvPr descr="Holidays___Birthday_Beautiful_balloons_on_white_background_on_birthday_052378_.jpg" id="94" name="Google Shape;94;p14"/>
          <p:cNvPicPr preferRelativeResize="0"/>
          <p:nvPr/>
        </p:nvPicPr>
        <p:blipFill rotWithShape="1">
          <a:blip r:embed="rId4">
            <a:alphaModFix/>
          </a:blip>
          <a:srcRect b="33542" l="0" r="0" t="22083"/>
          <a:stretch/>
        </p:blipFill>
        <p:spPr>
          <a:xfrm>
            <a:off x="5743575" y="1504294"/>
            <a:ext cx="3157537" cy="1401157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4"/>
          <p:cNvSpPr/>
          <p:nvPr/>
        </p:nvSpPr>
        <p:spPr>
          <a:xfrm>
            <a:off x="1700213" y="286820"/>
            <a:ext cx="708660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4400" u="none" cap="none" strike="noStrike">
                <a:solidFill>
                  <a:srgbClr val="026257"/>
                </a:solidFill>
                <a:latin typeface="Calibri"/>
                <a:ea typeface="Calibri"/>
                <a:cs typeface="Calibri"/>
                <a:sym typeface="Calibri"/>
              </a:rPr>
              <a:t>З днем народження </a:t>
            </a:r>
            <a:r>
              <a:rPr b="1" i="0" lang="ru-RU" sz="4400" u="none" cap="none" strike="noStrike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i="0" lang="ru-RU" sz="4400" u="none" cap="none" strike="noStrik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i="0" lang="ru-RU" sz="4400" u="none" cap="none" strike="noStrike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i="0" lang="ru-RU" sz="4400" u="none" cap="none" strike="noStrike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i="0" lang="ru-RU" sz="44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i="0" lang="ru-RU" sz="4400" u="none" cap="none" strike="noStrik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i="0" lang="ru-RU" sz="4400" u="none" cap="none" strike="noStrike">
                <a:solidFill>
                  <a:srgbClr val="02625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4400">
              <a:solidFill>
                <a:srgbClr val="0262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1700225" y="1870279"/>
            <a:ext cx="3769800" cy="26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Google –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американська публічна транснаціональна корпорація,  найпопулярніший пошуковий сервіс  станом на 2021 рік.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sh dir="r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15"/>
          <p:cNvGrpSpPr/>
          <p:nvPr/>
        </p:nvGrpSpPr>
        <p:grpSpPr>
          <a:xfrm>
            <a:off x="1557338" y="814388"/>
            <a:ext cx="7258050" cy="5943598"/>
            <a:chOff x="0" y="100013"/>
            <a:chExt cx="7258050" cy="5943598"/>
          </a:xfrm>
        </p:grpSpPr>
        <p:sp>
          <p:nvSpPr>
            <p:cNvPr id="102" name="Google Shape;102;p15"/>
            <p:cNvSpPr/>
            <p:nvPr/>
          </p:nvSpPr>
          <p:spPr>
            <a:xfrm>
              <a:off x="0" y="520139"/>
              <a:ext cx="7258050" cy="277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5"/>
            <p:cNvSpPr/>
            <p:nvPr/>
          </p:nvSpPr>
          <p:spPr>
            <a:xfrm>
              <a:off x="110576" y="100013"/>
              <a:ext cx="6828678" cy="582485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7BCA2"/>
                </a:gs>
                <a:gs pos="50000">
                  <a:srgbClr val="F4B093"/>
                </a:gs>
                <a:gs pos="100000">
                  <a:srgbClr val="F7A47F"/>
                </a:gs>
              </a:gsLst>
              <a:lin ang="5400000" scaled="0"/>
            </a:gradFill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5"/>
            <p:cNvSpPr txBox="1"/>
            <p:nvPr/>
          </p:nvSpPr>
          <p:spPr>
            <a:xfrm>
              <a:off x="110576" y="100013"/>
              <a:ext cx="6828678" cy="5824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92025" spcFirstLastPara="1" rIns="1920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Історія Google бере початок у 1995 році в стінах Стенфордського університету, </a:t>
              </a:r>
              <a:r>
                <a:rPr b="0" i="0"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засновники компанії </a:t>
              </a:r>
              <a:r>
                <a:rPr b="1" i="0"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Ларрі Пейдж </a:t>
              </a:r>
              <a:r>
                <a:rPr b="1"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Сергій Брін</a:t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5"/>
            <p:cNvSpPr/>
            <p:nvPr/>
          </p:nvSpPr>
          <p:spPr>
            <a:xfrm>
              <a:off x="0" y="1394518"/>
              <a:ext cx="7258050" cy="277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DE794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5"/>
            <p:cNvSpPr/>
            <p:nvPr/>
          </p:nvSpPr>
          <p:spPr>
            <a:xfrm>
              <a:off x="109820" y="856739"/>
              <a:ext cx="6895530" cy="70013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DC9B"/>
                </a:gs>
                <a:gs pos="50000">
                  <a:srgbClr val="FFD68D"/>
                </a:gs>
                <a:gs pos="100000">
                  <a:srgbClr val="FFD478"/>
                </a:gs>
              </a:gsLst>
              <a:lin ang="5400000" scaled="0"/>
            </a:gradFill>
            <a:ln cap="flat" cmpd="sng" w="9525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5"/>
            <p:cNvSpPr txBox="1"/>
            <p:nvPr/>
          </p:nvSpPr>
          <p:spPr>
            <a:xfrm>
              <a:off x="109820" y="856739"/>
              <a:ext cx="6895530" cy="700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92025" spcFirstLastPara="1" rIns="1920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«Вони не погоджувалися один із одним майже у всіх питаннях під час тієї першої зустрічі, але вже наступного року започаткували партнерство, щоб</a:t>
              </a:r>
              <a:r>
                <a:rPr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побудувати пошукову систему, яка використовувала посиланнявсесвітнє павутиння», WWW</a:t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5"/>
            <p:cNvSpPr/>
            <p:nvPr/>
          </p:nvSpPr>
          <p:spPr>
            <a:xfrm>
              <a:off x="0" y="2268896"/>
              <a:ext cx="7258050" cy="277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D07A5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5"/>
            <p:cNvSpPr/>
            <p:nvPr/>
          </p:nvSpPr>
          <p:spPr>
            <a:xfrm>
              <a:off x="109820" y="1731118"/>
              <a:ext cx="6895530" cy="70013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1D1D1"/>
                </a:gs>
                <a:gs pos="50000">
                  <a:srgbClr val="C7C7C7"/>
                </a:gs>
                <a:gs pos="100000">
                  <a:srgbClr val="C0C0C0"/>
                </a:gs>
              </a:gsLst>
              <a:lin ang="5400000" scaled="0"/>
            </a:gradFill>
            <a:ln cap="flat" cmpd="sng" w="9525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5"/>
            <p:cNvSpPr txBox="1"/>
            <p:nvPr/>
          </p:nvSpPr>
          <p:spPr>
            <a:xfrm>
              <a:off x="109820" y="1731118"/>
              <a:ext cx="6895530" cy="700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92025" spcFirstLastPara="1" rIns="1920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Спочатку вони назвали цю пошукову систему Backrub.</a:t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5"/>
            <p:cNvSpPr/>
            <p:nvPr/>
          </p:nvSpPr>
          <p:spPr>
            <a:xfrm>
              <a:off x="0" y="3143275"/>
              <a:ext cx="7258050" cy="277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C47F6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5"/>
            <p:cNvSpPr/>
            <p:nvPr/>
          </p:nvSpPr>
          <p:spPr>
            <a:xfrm>
              <a:off x="109820" y="2605496"/>
              <a:ext cx="6895530" cy="70013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B4D4A5"/>
                </a:gs>
                <a:gs pos="50000">
                  <a:srgbClr val="A8CD97"/>
                </a:gs>
                <a:gs pos="100000">
                  <a:srgbClr val="9BC985"/>
                </a:gs>
              </a:gsLst>
              <a:lin ang="5400000" scaled="0"/>
            </a:gradFill>
            <a:ln cap="flat" cmpd="sng" w="9525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5"/>
            <p:cNvSpPr txBox="1"/>
            <p:nvPr/>
          </p:nvSpPr>
          <p:spPr>
            <a:xfrm>
              <a:off x="109820" y="2605496"/>
              <a:ext cx="6895530" cy="700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92025" spcFirstLastPara="1" rIns="1920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Рік заснування Google – 1998.</a:t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5"/>
            <p:cNvSpPr/>
            <p:nvPr/>
          </p:nvSpPr>
          <p:spPr>
            <a:xfrm>
              <a:off x="0" y="4017654"/>
              <a:ext cx="7258050" cy="277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B8888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5"/>
            <p:cNvSpPr/>
            <p:nvPr/>
          </p:nvSpPr>
          <p:spPr>
            <a:xfrm>
              <a:off x="109820" y="3479875"/>
              <a:ext cx="6895530" cy="70013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B0CAE9"/>
                </a:gs>
                <a:gs pos="50000">
                  <a:srgbClr val="A1C1E4"/>
                </a:gs>
                <a:gs pos="100000">
                  <a:srgbClr val="90B8E4"/>
                </a:gs>
              </a:gsLst>
              <a:lin ang="5400000" scaled="0"/>
            </a:gradFill>
            <a:ln cap="flat" cmpd="sng" w="9525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5"/>
            <p:cNvSpPr txBox="1"/>
            <p:nvPr/>
          </p:nvSpPr>
          <p:spPr>
            <a:xfrm>
              <a:off x="109820" y="3479875"/>
              <a:ext cx="6895530" cy="700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92025" spcFirstLastPara="1" rIns="1920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Народилася система Google, коли Енді Бехтольшайм, один з засновників Sun Microsystems, виписав чек на 100 тисяч доларів. Це було в серпні 1998 року, але компанія дату народження обрала іншу.</a:t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5"/>
            <p:cNvSpPr/>
            <p:nvPr/>
          </p:nvSpPr>
          <p:spPr>
            <a:xfrm>
              <a:off x="0" y="4892032"/>
              <a:ext cx="7258050" cy="277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AD959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5"/>
            <p:cNvSpPr/>
            <p:nvPr/>
          </p:nvSpPr>
          <p:spPr>
            <a:xfrm>
              <a:off x="109820" y="4354254"/>
              <a:ext cx="6895530" cy="70013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D0BDBC"/>
                </a:gs>
                <a:gs pos="50000">
                  <a:srgbClr val="E1D6D4"/>
                </a:gs>
                <a:gs pos="100000">
                  <a:srgbClr val="F0E9E9"/>
                </a:gs>
              </a:gsLst>
              <a:lin ang="13500000" scaled="0"/>
            </a:gradFill>
            <a:ln cap="flat" cmpd="sng" w="12700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5"/>
            <p:cNvSpPr txBox="1"/>
            <p:nvPr/>
          </p:nvSpPr>
          <p:spPr>
            <a:xfrm>
              <a:off x="109820" y="4354254"/>
              <a:ext cx="6895530" cy="700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92025" spcFirstLastPara="1" rIns="1920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Назва Google – це гра слів – неправильне написання математичного терміну гугол (googol), яким позначають одиницю зі ста нулями.</a:t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5"/>
            <p:cNvSpPr/>
            <p:nvPr/>
          </p:nvSpPr>
          <p:spPr>
            <a:xfrm>
              <a:off x="0" y="5766411"/>
              <a:ext cx="7258050" cy="277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A4A4A4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5"/>
            <p:cNvSpPr/>
            <p:nvPr/>
          </p:nvSpPr>
          <p:spPr>
            <a:xfrm>
              <a:off x="109820" y="5228632"/>
              <a:ext cx="6895530" cy="700138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979753"/>
                </a:gs>
                <a:gs pos="50000">
                  <a:srgbClr val="DBDB78"/>
                </a:gs>
                <a:gs pos="100000">
                  <a:srgbClr val="FFFF91"/>
                </a:gs>
              </a:gsLst>
              <a:lin ang="13500000" scaled="0"/>
            </a:gradFill>
            <a:ln cap="flat" cmpd="sng" w="12700">
              <a:solidFill>
                <a:srgbClr val="FFD52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5"/>
            <p:cNvSpPr txBox="1"/>
            <p:nvPr/>
          </p:nvSpPr>
          <p:spPr>
            <a:xfrm>
              <a:off x="109820" y="5228632"/>
              <a:ext cx="6895530" cy="7001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92025" spcFirstLastPara="1" rIns="1920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До речі, до нього існувала компанія Yahoo. У 2002 році Yahoo намагалася придбати Google за 3 мільярди доларів, однак в Google відмовилися, оскільки вважали, що коштують щонайменше 5 мільярдів, пише The Verge.</a:t>
              </a: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3" name="Google Shape;123;p15"/>
          <p:cNvSpPr/>
          <p:nvPr/>
        </p:nvSpPr>
        <p:spPr>
          <a:xfrm>
            <a:off x="1814512" y="0"/>
            <a:ext cx="657225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rgbClr val="026257"/>
                </a:solidFill>
                <a:latin typeface="Calibri"/>
                <a:ea typeface="Calibri"/>
                <a:cs typeface="Calibri"/>
                <a:sym typeface="Calibri"/>
              </a:rPr>
              <a:t>Як все починалось?</a:t>
            </a:r>
            <a:endParaRPr b="1" sz="4400">
              <a:solidFill>
                <a:srgbClr val="0262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sh dir="r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6"/>
          <p:cNvSpPr/>
          <p:nvPr/>
        </p:nvSpPr>
        <p:spPr>
          <a:xfrm>
            <a:off x="1585914" y="1738343"/>
            <a:ext cx="7286624" cy="489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42925" lvl="0" marL="542925" marR="0" rtl="0" algn="just">
              <a:spcBef>
                <a:spcPts val="0"/>
              </a:spcBef>
              <a:spcAft>
                <a:spcPts val="0"/>
              </a:spcAft>
              <a:buClr>
                <a:srgbClr val="026257"/>
              </a:buClr>
              <a:buSzPts val="2400"/>
              <a:buFont typeface="Noto Sans Symbols"/>
              <a:buChar char="❖"/>
            </a:pP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Дата, яку компанія Google обрала свої днем народження, залишається загадкою. Адже компанія була заснована </a:t>
            </a:r>
            <a:r>
              <a:rPr lang="ru-RU" sz="2400">
                <a:solidFill>
                  <a:srgbClr val="FF7575"/>
                </a:solidFill>
                <a:latin typeface="Calibri"/>
                <a:ea typeface="Calibri"/>
                <a:cs typeface="Calibri"/>
                <a:sym typeface="Calibri"/>
              </a:rPr>
              <a:t>4 вересня 1998-го</a:t>
            </a: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а домен google.com зареєстрований </a:t>
            </a:r>
            <a:r>
              <a:rPr lang="ru-RU" sz="2400">
                <a:solidFill>
                  <a:srgbClr val="FF7575"/>
                </a:solidFill>
                <a:latin typeface="Calibri"/>
                <a:ea typeface="Calibri"/>
                <a:cs typeface="Calibri"/>
                <a:sym typeface="Calibri"/>
              </a:rPr>
              <a:t>15 вересня 1997 </a:t>
            </a: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року.</a:t>
            </a:r>
            <a:endParaRPr/>
          </a:p>
          <a:p>
            <a:pPr indent="-542925" lvl="0" marL="542925" marR="0" rtl="0" algn="just">
              <a:spcBef>
                <a:spcPts val="0"/>
              </a:spcBef>
              <a:spcAft>
                <a:spcPts val="0"/>
              </a:spcAft>
              <a:buClr>
                <a:srgbClr val="026257"/>
              </a:buClr>
              <a:buSzPts val="2400"/>
              <a:buFont typeface="Noto Sans Symbols"/>
              <a:buChar char="❖"/>
            </a:pP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більшості випадків сама компанія Google себе вітала із днем народження за допомогою Google Doogle (так званого «Гугл дудл», пояснюємо нижче) саме </a:t>
            </a:r>
            <a:r>
              <a:rPr lang="ru-RU" sz="2400">
                <a:solidFill>
                  <a:srgbClr val="FF7575"/>
                </a:solidFill>
                <a:latin typeface="Calibri"/>
                <a:ea typeface="Calibri"/>
                <a:cs typeface="Calibri"/>
                <a:sym typeface="Calibri"/>
              </a:rPr>
              <a:t>27 вересня</a:t>
            </a: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42925" lvl="0" marL="542925" marR="0" rtl="0" algn="just">
              <a:spcBef>
                <a:spcPts val="0"/>
              </a:spcBef>
              <a:spcAft>
                <a:spcPts val="0"/>
              </a:spcAft>
              <a:buClr>
                <a:srgbClr val="026257"/>
              </a:buClr>
              <a:buSzPts val="2400"/>
              <a:buFont typeface="Noto Sans Symbols"/>
              <a:buChar char="❖"/>
            </a:pP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 винятком 2005 року, коли ви його ставили на 26 вересня. І 2004-го, коли ви його ставили 7 вересня. І 2003-го, коли ви його ставили 8 вересня», – звертав увагу оглядач видання </a:t>
            </a:r>
            <a:r>
              <a:rPr lang="ru-RU" sz="2400">
                <a:solidFill>
                  <a:srgbClr val="FF7575"/>
                </a:solidFill>
                <a:latin typeface="Calibri"/>
                <a:ea typeface="Calibri"/>
                <a:cs typeface="Calibri"/>
                <a:sym typeface="Calibri"/>
              </a:rPr>
              <a:t>The Guardian</a:t>
            </a: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до 18-річчя компанії.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6"/>
          <p:cNvSpPr/>
          <p:nvPr/>
        </p:nvSpPr>
        <p:spPr>
          <a:xfrm>
            <a:off x="1814512" y="0"/>
            <a:ext cx="7043738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lang="ru-RU" sz="4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 </a:t>
            </a:r>
            <a:r>
              <a:rPr b="1" lang="ru-RU" sz="4400">
                <a:solidFill>
                  <a:srgbClr val="026257"/>
                </a:solidFill>
                <a:latin typeface="Calibri"/>
                <a:ea typeface="Calibri"/>
                <a:cs typeface="Calibri"/>
                <a:sym typeface="Calibri"/>
              </a:rPr>
              <a:t>та таємниця дня народження?</a:t>
            </a:r>
            <a:endParaRPr b="1" sz="4400">
              <a:solidFill>
                <a:srgbClr val="0262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sh dir="r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/>
          <p:nvPr/>
        </p:nvSpPr>
        <p:spPr>
          <a:xfrm>
            <a:off x="1171575" y="0"/>
            <a:ext cx="797242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rgbClr val="026257"/>
                </a:solidFill>
                <a:latin typeface="Calibri"/>
                <a:ea typeface="Calibri"/>
                <a:cs typeface="Calibri"/>
                <a:sym typeface="Calibri"/>
              </a:rPr>
              <a:t>Подальший розвиток </a:t>
            </a: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lang="ru-RU" sz="4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 b="1" sz="4400">
              <a:solidFill>
                <a:srgbClr val="0262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7"/>
          <p:cNvSpPr/>
          <p:nvPr/>
        </p:nvSpPr>
        <p:spPr>
          <a:xfrm>
            <a:off x="1585913" y="712193"/>
            <a:ext cx="857251" cy="1053601"/>
          </a:xfrm>
          <a:custGeom>
            <a:rect b="b" l="l" r="r" t="t"/>
            <a:pathLst>
              <a:path extrusionOk="0" h="880176" w="1257394">
                <a:moveTo>
                  <a:pt x="1257394" y="0"/>
                </a:moveTo>
                <a:lnTo>
                  <a:pt x="1257394" y="572114"/>
                </a:lnTo>
                <a:lnTo>
                  <a:pt x="628697" y="880176"/>
                </a:lnTo>
                <a:lnTo>
                  <a:pt x="0" y="572114"/>
                </a:lnTo>
                <a:lnTo>
                  <a:pt x="0" y="0"/>
                </a:lnTo>
                <a:lnTo>
                  <a:pt x="628697" y="308062"/>
                </a:lnTo>
                <a:lnTo>
                  <a:pt x="1257394" y="0"/>
                </a:lnTo>
                <a:close/>
              </a:path>
            </a:pathLst>
          </a:cu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00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48975" lIns="8875" spcFirstLastPara="1" rIns="8875" wrap="square" tIns="448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7"/>
          <p:cNvSpPr/>
          <p:nvPr/>
        </p:nvSpPr>
        <p:spPr>
          <a:xfrm>
            <a:off x="2480375" y="769342"/>
            <a:ext cx="6463600" cy="930869"/>
          </a:xfrm>
          <a:custGeom>
            <a:rect b="b" l="l" r="r" t="t"/>
            <a:pathLst>
              <a:path extrusionOk="0" h="5934960" w="817306">
                <a:moveTo>
                  <a:pt x="817306" y="989179"/>
                </a:moveTo>
                <a:lnTo>
                  <a:pt x="817306" y="4945781"/>
                </a:lnTo>
                <a:cubicBezTo>
                  <a:pt x="817306" y="5208128"/>
                  <a:pt x="815330" y="5459728"/>
                  <a:pt x="811812" y="5645233"/>
                </a:cubicBezTo>
                <a:cubicBezTo>
                  <a:pt x="808294" y="5830738"/>
                  <a:pt x="803522" y="5934956"/>
                  <a:pt x="798547" y="5934956"/>
                </a:cubicBezTo>
                <a:lnTo>
                  <a:pt x="0" y="5934956"/>
                </a:lnTo>
                <a:lnTo>
                  <a:pt x="0" y="5934956"/>
                </a:lnTo>
                <a:lnTo>
                  <a:pt x="0" y="5934956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98547" y="4"/>
                </a:lnTo>
                <a:cubicBezTo>
                  <a:pt x="803522" y="4"/>
                  <a:pt x="808294" y="104222"/>
                  <a:pt x="811812" y="289727"/>
                </a:cubicBezTo>
                <a:cubicBezTo>
                  <a:pt x="815330" y="475232"/>
                  <a:pt x="817306" y="726832"/>
                  <a:pt x="817306" y="989179"/>
                </a:cubicBezTo>
                <a:close/>
              </a:path>
            </a:pathLst>
          </a:custGeom>
          <a:solidFill>
            <a:schemeClr val="lt1">
              <a:alpha val="89803"/>
            </a:schemeClr>
          </a:solidFill>
          <a:ln cap="flat" cmpd="sng" w="1270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8775" lIns="99550" spcFirstLastPara="1" rIns="48775" wrap="square" tIns="48775">
            <a:noAutofit/>
          </a:bodyPr>
          <a:lstStyle/>
          <a:p>
            <a:pPr indent="-114300" lvl="1" marL="1143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b="0" i="0" lang="ru-R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Отримавши чек на 100 тисяч, компанія могла собі дозволити переїхати із гуртожитку.  Але, не в багатоповерховий офіс, а в гараж Сьюзен Воджицкі (яка зараз, до речі, є головним директором YouTube).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7"/>
          <p:cNvSpPr/>
          <p:nvPr/>
        </p:nvSpPr>
        <p:spPr>
          <a:xfrm>
            <a:off x="1585913" y="1512841"/>
            <a:ext cx="857251" cy="1053600"/>
          </a:xfrm>
          <a:custGeom>
            <a:rect b="b" l="l" r="r" t="t"/>
            <a:pathLst>
              <a:path extrusionOk="0" h="880176" w="1257394">
                <a:moveTo>
                  <a:pt x="1257394" y="0"/>
                </a:moveTo>
                <a:lnTo>
                  <a:pt x="1257394" y="572114"/>
                </a:lnTo>
                <a:lnTo>
                  <a:pt x="628697" y="880176"/>
                </a:lnTo>
                <a:lnTo>
                  <a:pt x="0" y="572114"/>
                </a:lnTo>
                <a:lnTo>
                  <a:pt x="0" y="0"/>
                </a:lnTo>
                <a:lnTo>
                  <a:pt x="628697" y="308062"/>
                </a:lnTo>
                <a:lnTo>
                  <a:pt x="1257394" y="0"/>
                </a:lnTo>
                <a:close/>
              </a:path>
            </a:pathLst>
          </a:cu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48975" lIns="8875" spcFirstLastPara="1" rIns="8875" wrap="square" tIns="448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7"/>
          <p:cNvSpPr/>
          <p:nvPr/>
        </p:nvSpPr>
        <p:spPr>
          <a:xfrm>
            <a:off x="2480375" y="1827166"/>
            <a:ext cx="6463600" cy="817306"/>
          </a:xfrm>
          <a:custGeom>
            <a:rect b="b" l="l" r="r" t="t"/>
            <a:pathLst>
              <a:path extrusionOk="0" h="5934960" w="817306">
                <a:moveTo>
                  <a:pt x="817306" y="989179"/>
                </a:moveTo>
                <a:lnTo>
                  <a:pt x="817306" y="4945781"/>
                </a:lnTo>
                <a:cubicBezTo>
                  <a:pt x="817306" y="5208128"/>
                  <a:pt x="815330" y="5459728"/>
                  <a:pt x="811812" y="5645233"/>
                </a:cubicBezTo>
                <a:cubicBezTo>
                  <a:pt x="808294" y="5830738"/>
                  <a:pt x="803522" y="5934956"/>
                  <a:pt x="798547" y="5934956"/>
                </a:cubicBezTo>
                <a:lnTo>
                  <a:pt x="0" y="5934956"/>
                </a:lnTo>
                <a:lnTo>
                  <a:pt x="0" y="5934956"/>
                </a:lnTo>
                <a:lnTo>
                  <a:pt x="0" y="5934956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98547" y="4"/>
                </a:lnTo>
                <a:cubicBezTo>
                  <a:pt x="803522" y="4"/>
                  <a:pt x="808294" y="104222"/>
                  <a:pt x="811812" y="289727"/>
                </a:cubicBezTo>
                <a:cubicBezTo>
                  <a:pt x="815330" y="475232"/>
                  <a:pt x="817306" y="726832"/>
                  <a:pt x="817306" y="989179"/>
                </a:cubicBezTo>
                <a:close/>
              </a:path>
            </a:pathLst>
          </a:custGeom>
          <a:solidFill>
            <a:schemeClr val="lt1">
              <a:alpha val="89803"/>
            </a:schemeClr>
          </a:solidFill>
          <a:ln cap="flat" cmpd="sng" w="12700">
            <a:solidFill>
              <a:srgbClr val="C47F6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8775" lIns="99550" spcFirstLastPara="1" rIns="48775" wrap="square" tIns="48775">
            <a:noAutofit/>
          </a:bodyPr>
          <a:lstStyle/>
          <a:p>
            <a:pPr indent="-114300" lvl="1" marL="1143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b="0" i="0" lang="ru-R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«Комп’ютери, стіл для настільного тенісу і яскраво синій килим стали тоді місцем роботи у перші дні і пізні ночі. (А традиція збереження речей кольоровими продовжується і донині)»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7"/>
          <p:cNvSpPr/>
          <p:nvPr/>
        </p:nvSpPr>
        <p:spPr>
          <a:xfrm>
            <a:off x="1585913" y="2313487"/>
            <a:ext cx="857251" cy="1053600"/>
          </a:xfrm>
          <a:custGeom>
            <a:rect b="b" l="l" r="r" t="t"/>
            <a:pathLst>
              <a:path extrusionOk="0" h="880176" w="1257394">
                <a:moveTo>
                  <a:pt x="1257394" y="0"/>
                </a:moveTo>
                <a:lnTo>
                  <a:pt x="1257394" y="572114"/>
                </a:lnTo>
                <a:lnTo>
                  <a:pt x="628697" y="880176"/>
                </a:lnTo>
                <a:lnTo>
                  <a:pt x="0" y="572114"/>
                </a:lnTo>
                <a:lnTo>
                  <a:pt x="0" y="0"/>
                </a:lnTo>
                <a:lnTo>
                  <a:pt x="628697" y="308062"/>
                </a:lnTo>
                <a:lnTo>
                  <a:pt x="1257394" y="0"/>
                </a:lnTo>
                <a:close/>
              </a:path>
            </a:pathLst>
          </a:cu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00" scaled="0"/>
          </a:gradFill>
          <a:ln cap="flat" cmpd="sng" w="952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48975" lIns="8875" spcFirstLastPara="1" rIns="8875" wrap="square" tIns="448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7"/>
          <p:cNvSpPr/>
          <p:nvPr/>
        </p:nvSpPr>
        <p:spPr>
          <a:xfrm>
            <a:off x="2480375" y="2884988"/>
            <a:ext cx="6463600" cy="817306"/>
          </a:xfrm>
          <a:custGeom>
            <a:rect b="b" l="l" r="r" t="t"/>
            <a:pathLst>
              <a:path extrusionOk="0" h="5934960" w="817306">
                <a:moveTo>
                  <a:pt x="817306" y="989179"/>
                </a:moveTo>
                <a:lnTo>
                  <a:pt x="817306" y="4945781"/>
                </a:lnTo>
                <a:cubicBezTo>
                  <a:pt x="817306" y="5208128"/>
                  <a:pt x="815330" y="5459728"/>
                  <a:pt x="811812" y="5645233"/>
                </a:cubicBezTo>
                <a:cubicBezTo>
                  <a:pt x="808294" y="5830738"/>
                  <a:pt x="803522" y="5934956"/>
                  <a:pt x="798547" y="5934956"/>
                </a:cubicBezTo>
                <a:lnTo>
                  <a:pt x="0" y="5934956"/>
                </a:lnTo>
                <a:lnTo>
                  <a:pt x="0" y="5934956"/>
                </a:lnTo>
                <a:lnTo>
                  <a:pt x="0" y="5934956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98547" y="4"/>
                </a:lnTo>
                <a:cubicBezTo>
                  <a:pt x="803522" y="4"/>
                  <a:pt x="808294" y="104222"/>
                  <a:pt x="811812" y="289727"/>
                </a:cubicBezTo>
                <a:cubicBezTo>
                  <a:pt x="815330" y="475232"/>
                  <a:pt x="817306" y="726832"/>
                  <a:pt x="817306" y="989179"/>
                </a:cubicBezTo>
                <a:close/>
              </a:path>
            </a:pathLst>
          </a:custGeom>
          <a:solidFill>
            <a:schemeClr val="lt1">
              <a:alpha val="89803"/>
            </a:schemeClr>
          </a:solidFill>
          <a:ln cap="flat" cmpd="sng" w="12700">
            <a:solidFill>
              <a:srgbClr val="A4A4A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8775" lIns="99550" spcFirstLastPara="1" rIns="48775" wrap="square" tIns="48775">
            <a:noAutofit/>
          </a:bodyPr>
          <a:lstStyle/>
          <a:p>
            <a:pPr indent="-114300" lvl="1" marL="1143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b="0" i="0" lang="ru-R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Сьогодні штаб-квартира компанії, розташована у Кремнієвій долині, називається Googleplex. Переїхали туди в 2003 році.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7"/>
          <p:cNvSpPr/>
          <p:nvPr/>
        </p:nvSpPr>
        <p:spPr>
          <a:xfrm>
            <a:off x="1581150" y="3080251"/>
            <a:ext cx="857251" cy="1053600"/>
          </a:xfrm>
          <a:custGeom>
            <a:rect b="b" l="l" r="r" t="t"/>
            <a:pathLst>
              <a:path extrusionOk="0" h="880176" w="1257394">
                <a:moveTo>
                  <a:pt x="1257394" y="0"/>
                </a:moveTo>
                <a:lnTo>
                  <a:pt x="1257394" y="572114"/>
                </a:lnTo>
                <a:lnTo>
                  <a:pt x="628697" y="880176"/>
                </a:lnTo>
                <a:lnTo>
                  <a:pt x="0" y="572114"/>
                </a:lnTo>
                <a:lnTo>
                  <a:pt x="0" y="0"/>
                </a:lnTo>
                <a:lnTo>
                  <a:pt x="628697" y="308062"/>
                </a:lnTo>
                <a:lnTo>
                  <a:pt x="1257394" y="0"/>
                </a:lnTo>
                <a:close/>
              </a:path>
            </a:pathLst>
          </a:custGeom>
          <a:gradFill>
            <a:gsLst>
              <a:gs pos="0">
                <a:srgbClr val="A6B6DE"/>
              </a:gs>
              <a:gs pos="50000">
                <a:srgbClr val="98AAD9"/>
              </a:gs>
              <a:gs pos="100000">
                <a:srgbClr val="859CD7"/>
              </a:gs>
            </a:gsLst>
            <a:lin ang="5400000" scaled="0"/>
          </a:gradFill>
          <a:ln cap="flat" cmpd="sng" w="9525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48975" lIns="8875" spcFirstLastPara="1" rIns="8875" wrap="square" tIns="448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7"/>
          <p:cNvSpPr/>
          <p:nvPr/>
        </p:nvSpPr>
        <p:spPr>
          <a:xfrm>
            <a:off x="2489899" y="3894638"/>
            <a:ext cx="6463600" cy="817306"/>
          </a:xfrm>
          <a:custGeom>
            <a:rect b="b" l="l" r="r" t="t"/>
            <a:pathLst>
              <a:path extrusionOk="0" h="5934960" w="817306">
                <a:moveTo>
                  <a:pt x="817306" y="989179"/>
                </a:moveTo>
                <a:lnTo>
                  <a:pt x="817306" y="4945781"/>
                </a:lnTo>
                <a:cubicBezTo>
                  <a:pt x="817306" y="5208128"/>
                  <a:pt x="815330" y="5459728"/>
                  <a:pt x="811812" y="5645233"/>
                </a:cubicBezTo>
                <a:cubicBezTo>
                  <a:pt x="808294" y="5830738"/>
                  <a:pt x="803522" y="5934956"/>
                  <a:pt x="798547" y="5934956"/>
                </a:cubicBezTo>
                <a:lnTo>
                  <a:pt x="0" y="5934956"/>
                </a:lnTo>
                <a:lnTo>
                  <a:pt x="0" y="5934956"/>
                </a:lnTo>
                <a:lnTo>
                  <a:pt x="0" y="5934956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98547" y="4"/>
                </a:lnTo>
                <a:cubicBezTo>
                  <a:pt x="803522" y="4"/>
                  <a:pt x="808294" y="104222"/>
                  <a:pt x="811812" y="289727"/>
                </a:cubicBezTo>
                <a:cubicBezTo>
                  <a:pt x="815330" y="475232"/>
                  <a:pt x="817306" y="726832"/>
                  <a:pt x="817306" y="989179"/>
                </a:cubicBezTo>
                <a:close/>
              </a:path>
            </a:pathLst>
          </a:custGeom>
          <a:solidFill>
            <a:schemeClr val="lt1">
              <a:alpha val="89803"/>
            </a:schemeClr>
          </a:solidFill>
          <a:ln cap="flat" cmpd="sng" w="12700">
            <a:solidFill>
              <a:srgbClr val="A4A4A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8775" lIns="99550" spcFirstLastPara="1" rIns="48775" wrap="square" tIns="48775">
            <a:noAutofit/>
          </a:bodyPr>
          <a:lstStyle/>
          <a:p>
            <a:pPr indent="-1016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Компанія має більш ніж 60 тисяч працівників у 50 різних країнах світу.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7"/>
          <p:cNvSpPr/>
          <p:nvPr/>
        </p:nvSpPr>
        <p:spPr>
          <a:xfrm>
            <a:off x="1581150" y="3851775"/>
            <a:ext cx="857251" cy="1053600"/>
          </a:xfrm>
          <a:custGeom>
            <a:rect b="b" l="l" r="r" t="t"/>
            <a:pathLst>
              <a:path extrusionOk="0" h="880176" w="1257394">
                <a:moveTo>
                  <a:pt x="1257394" y="0"/>
                </a:moveTo>
                <a:lnTo>
                  <a:pt x="1257394" y="572114"/>
                </a:lnTo>
                <a:lnTo>
                  <a:pt x="628697" y="880176"/>
                </a:lnTo>
                <a:lnTo>
                  <a:pt x="0" y="572114"/>
                </a:lnTo>
                <a:lnTo>
                  <a:pt x="0" y="0"/>
                </a:lnTo>
                <a:lnTo>
                  <a:pt x="628697" y="308062"/>
                </a:lnTo>
                <a:lnTo>
                  <a:pt x="1257394" y="0"/>
                </a:lnTo>
                <a:close/>
              </a:path>
            </a:pathLst>
          </a:custGeom>
          <a:gradFill>
            <a:gsLst>
              <a:gs pos="0">
                <a:srgbClr val="C9C9C9"/>
              </a:gs>
              <a:gs pos="50000">
                <a:srgbClr val="DCDCDC"/>
              </a:gs>
              <a:gs pos="100000">
                <a:srgbClr val="EDEDED"/>
              </a:gs>
            </a:gsLst>
            <a:lin ang="13500000" scaled="0"/>
          </a:gradFill>
          <a:ln cap="flat" cmpd="sng" w="12700">
            <a:solidFill>
              <a:srgbClr val="A4A4A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48975" lIns="8875" spcFirstLastPara="1" rIns="8875" wrap="square" tIns="448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7"/>
          <p:cNvSpPr/>
          <p:nvPr/>
        </p:nvSpPr>
        <p:spPr>
          <a:xfrm>
            <a:off x="2489900" y="4880475"/>
            <a:ext cx="6463600" cy="817306"/>
          </a:xfrm>
          <a:custGeom>
            <a:rect b="b" l="l" r="r" t="t"/>
            <a:pathLst>
              <a:path extrusionOk="0" h="5934960" w="817306">
                <a:moveTo>
                  <a:pt x="817306" y="989179"/>
                </a:moveTo>
                <a:lnTo>
                  <a:pt x="817306" y="4945781"/>
                </a:lnTo>
                <a:cubicBezTo>
                  <a:pt x="817306" y="5208128"/>
                  <a:pt x="815330" y="5459728"/>
                  <a:pt x="811812" y="5645233"/>
                </a:cubicBezTo>
                <a:cubicBezTo>
                  <a:pt x="808294" y="5830738"/>
                  <a:pt x="803522" y="5934956"/>
                  <a:pt x="798547" y="5934956"/>
                </a:cubicBezTo>
                <a:lnTo>
                  <a:pt x="0" y="5934956"/>
                </a:lnTo>
                <a:lnTo>
                  <a:pt x="0" y="5934956"/>
                </a:lnTo>
                <a:lnTo>
                  <a:pt x="0" y="5934956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98547" y="4"/>
                </a:lnTo>
                <a:cubicBezTo>
                  <a:pt x="803522" y="4"/>
                  <a:pt x="808294" y="104222"/>
                  <a:pt x="811812" y="289727"/>
                </a:cubicBezTo>
                <a:cubicBezTo>
                  <a:pt x="815330" y="475232"/>
                  <a:pt x="817306" y="726832"/>
                  <a:pt x="817306" y="989179"/>
                </a:cubicBezTo>
                <a:close/>
              </a:path>
            </a:pathLst>
          </a:custGeom>
          <a:solidFill>
            <a:schemeClr val="lt1">
              <a:alpha val="89803"/>
            </a:schemeClr>
          </a:solidFill>
          <a:ln cap="flat" cmpd="sng" w="12700">
            <a:solidFill>
              <a:srgbClr val="A4A4A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8775" lIns="99550" spcFirstLastPara="1" rIns="48775" wrap="square" tIns="48775">
            <a:noAutofit/>
          </a:bodyPr>
          <a:lstStyle/>
          <a:p>
            <a:pPr indent="-114300" lvl="1" marL="1143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b="0" i="0" lang="ru-R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Google – щоправда, вже давно не просто пошуковик. Він виготовляє сотні товарів, серед яких мобільні телефони, та має численну кількість проектів. YouTube – до речі, один із них. Google Mail, Google Maps.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7"/>
          <p:cNvSpPr/>
          <p:nvPr/>
        </p:nvSpPr>
        <p:spPr>
          <a:xfrm>
            <a:off x="1571625" y="4647112"/>
            <a:ext cx="857251" cy="1053600"/>
          </a:xfrm>
          <a:custGeom>
            <a:rect b="b" l="l" r="r" t="t"/>
            <a:pathLst>
              <a:path extrusionOk="0" h="880176" w="1257394">
                <a:moveTo>
                  <a:pt x="1257394" y="0"/>
                </a:moveTo>
                <a:lnTo>
                  <a:pt x="1257394" y="572114"/>
                </a:lnTo>
                <a:lnTo>
                  <a:pt x="628697" y="880176"/>
                </a:lnTo>
                <a:lnTo>
                  <a:pt x="0" y="572114"/>
                </a:lnTo>
                <a:lnTo>
                  <a:pt x="0" y="0"/>
                </a:lnTo>
                <a:lnTo>
                  <a:pt x="628697" y="308062"/>
                </a:lnTo>
                <a:lnTo>
                  <a:pt x="1257394" y="0"/>
                </a:lnTo>
                <a:close/>
              </a:path>
            </a:pathLst>
          </a:custGeom>
          <a:gradFill>
            <a:gsLst>
              <a:gs pos="0">
                <a:srgbClr val="979753"/>
              </a:gs>
              <a:gs pos="50000">
                <a:srgbClr val="DBDB78"/>
              </a:gs>
              <a:gs pos="100000">
                <a:srgbClr val="FFFF91"/>
              </a:gs>
            </a:gsLst>
            <a:lin ang="13500000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48975" lIns="8875" spcFirstLastPara="1" rIns="8875" wrap="square" tIns="448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7"/>
          <p:cNvSpPr/>
          <p:nvPr/>
        </p:nvSpPr>
        <p:spPr>
          <a:xfrm>
            <a:off x="2494662" y="5861550"/>
            <a:ext cx="6463600" cy="817306"/>
          </a:xfrm>
          <a:custGeom>
            <a:rect b="b" l="l" r="r" t="t"/>
            <a:pathLst>
              <a:path extrusionOk="0" h="5934960" w="817306">
                <a:moveTo>
                  <a:pt x="817306" y="989179"/>
                </a:moveTo>
                <a:lnTo>
                  <a:pt x="817306" y="4945781"/>
                </a:lnTo>
                <a:cubicBezTo>
                  <a:pt x="817306" y="5208128"/>
                  <a:pt x="815330" y="5459728"/>
                  <a:pt x="811812" y="5645233"/>
                </a:cubicBezTo>
                <a:cubicBezTo>
                  <a:pt x="808294" y="5830738"/>
                  <a:pt x="803522" y="5934956"/>
                  <a:pt x="798547" y="5934956"/>
                </a:cubicBezTo>
                <a:lnTo>
                  <a:pt x="0" y="5934956"/>
                </a:lnTo>
                <a:lnTo>
                  <a:pt x="0" y="5934956"/>
                </a:lnTo>
                <a:lnTo>
                  <a:pt x="0" y="5934956"/>
                </a:lnTo>
                <a:lnTo>
                  <a:pt x="0" y="4"/>
                </a:lnTo>
                <a:lnTo>
                  <a:pt x="0" y="4"/>
                </a:lnTo>
                <a:lnTo>
                  <a:pt x="0" y="4"/>
                </a:lnTo>
                <a:lnTo>
                  <a:pt x="798547" y="4"/>
                </a:lnTo>
                <a:cubicBezTo>
                  <a:pt x="803522" y="4"/>
                  <a:pt x="808294" y="104222"/>
                  <a:pt x="811812" y="289727"/>
                </a:cubicBezTo>
                <a:cubicBezTo>
                  <a:pt x="815330" y="475232"/>
                  <a:pt x="817306" y="726832"/>
                  <a:pt x="817306" y="989179"/>
                </a:cubicBezTo>
                <a:close/>
              </a:path>
            </a:pathLst>
          </a:custGeom>
          <a:solidFill>
            <a:schemeClr val="lt1">
              <a:alpha val="89803"/>
            </a:schemeClr>
          </a:solidFill>
          <a:ln cap="flat" cmpd="sng" w="12700">
            <a:solidFill>
              <a:srgbClr val="A4A4A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8775" lIns="99550" spcFirstLastPara="1" rIns="48775" wrap="square" tIns="48775">
            <a:noAutofit/>
          </a:bodyPr>
          <a:lstStyle/>
          <a:p>
            <a:pPr indent="-114300" lvl="1" marL="1143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•"/>
            </a:pPr>
            <a:r>
              <a:rPr b="0" i="0" lang="ru-RU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Google – щоправда, вже давно не просто пошуковик. Він виготовляє сотні товарів, серед яких мобільні телефони, та має численну кількість проектів. YouTube – до речі, один із них. Google Mail, Google Maps.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7"/>
          <p:cNvSpPr/>
          <p:nvPr/>
        </p:nvSpPr>
        <p:spPr>
          <a:xfrm>
            <a:off x="1566862" y="5442449"/>
            <a:ext cx="857251" cy="1053600"/>
          </a:xfrm>
          <a:custGeom>
            <a:rect b="b" l="l" r="r" t="t"/>
            <a:pathLst>
              <a:path extrusionOk="0" h="880176" w="1257394">
                <a:moveTo>
                  <a:pt x="1257394" y="0"/>
                </a:moveTo>
                <a:lnTo>
                  <a:pt x="1257394" y="572114"/>
                </a:lnTo>
                <a:lnTo>
                  <a:pt x="628697" y="880176"/>
                </a:lnTo>
                <a:lnTo>
                  <a:pt x="0" y="572114"/>
                </a:lnTo>
                <a:lnTo>
                  <a:pt x="0" y="0"/>
                </a:lnTo>
                <a:lnTo>
                  <a:pt x="628697" y="308062"/>
                </a:lnTo>
                <a:lnTo>
                  <a:pt x="1257394" y="0"/>
                </a:lnTo>
                <a:close/>
              </a:path>
            </a:pathLst>
          </a:custGeom>
          <a:solidFill>
            <a:srgbClr val="026257"/>
          </a:solidFill>
          <a:ln cap="flat" cmpd="sng" w="12700">
            <a:solidFill>
              <a:srgbClr val="A4A4A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48975" lIns="8875" spcFirstLastPara="1" rIns="8875" wrap="square" tIns="448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7"/>
          <p:cNvSpPr/>
          <p:nvPr/>
        </p:nvSpPr>
        <p:spPr>
          <a:xfrm rot="-5400000">
            <a:off x="-764381" y="3260259"/>
            <a:ext cx="550068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Гуртожиток  – гараж – Googleplex</a:t>
            </a:r>
            <a:endParaRPr sz="2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sh dir="r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8"/>
          <p:cNvSpPr/>
          <p:nvPr/>
        </p:nvSpPr>
        <p:spPr>
          <a:xfrm>
            <a:off x="1871662" y="1527513"/>
            <a:ext cx="6843713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542925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Дудл (</a:t>
            </a:r>
            <a:r>
              <a:rPr b="1" lang="ru-RU" sz="28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lang="ru-RU" sz="28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28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28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lang="ru-RU" sz="28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lang="ru-RU" sz="28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ru-RU" sz="28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1" lang="ru-RU" sz="28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28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28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1" lang="ru-RU" sz="28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lang="ru-RU" sz="28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від doodle) </a:t>
            </a:r>
            <a:r>
              <a:rPr lang="ru-RU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це тематичні заставки від Google, присвячені святам і знаменним подіям. Час від часу з'являється українська тематика. Так, 24 серпня Google приєднався до привітань з Днем незалежності України.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8"/>
          <p:cNvSpPr/>
          <p:nvPr/>
        </p:nvSpPr>
        <p:spPr>
          <a:xfrm>
            <a:off x="2628901" y="215383"/>
            <a:ext cx="490061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rgbClr val="026257"/>
                </a:solidFill>
                <a:latin typeface="Calibri"/>
                <a:ea typeface="Calibri"/>
                <a:cs typeface="Calibri"/>
                <a:sym typeface="Calibri"/>
              </a:rPr>
              <a:t>Що таке дудл?</a:t>
            </a:r>
            <a:endParaRPr b="1" sz="4400">
              <a:solidFill>
                <a:srgbClr val="0262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s.jpg" id="155" name="Google Shape;155;p18"/>
          <p:cNvPicPr preferRelativeResize="0"/>
          <p:nvPr/>
        </p:nvPicPr>
        <p:blipFill rotWithShape="1">
          <a:blip r:embed="rId3">
            <a:alphaModFix/>
          </a:blip>
          <a:srcRect b="0" l="0" r="0" t="7697"/>
          <a:stretch/>
        </p:blipFill>
        <p:spPr>
          <a:xfrm>
            <a:off x="3007525" y="4747875"/>
            <a:ext cx="4572000" cy="211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https://mail.google.com/mail/u/0?ui=2&amp;ik=32bb3422d9&amp;attid=0.1&amp;permmsgid=msg-f:1650564168608237491&amp;th=16e7fb5dc4e1c7b3&amp;view=fimg&amp;sz=s0-l75-ft&amp;attbid=ANGjdJ8vYxO2wPH9ro7HWK2KR5cM4gtSGcwPpx_iGskWmzowbGuiVe392d9WEb9vYyRJMKu0K0WpPnNTfLbHvcL12cMuUVNGGMZRA0kt99UsRnqg7CKRlGVQjazFlMc&amp;disp=emb&amp;realattid=16e7fb579321089cd371" id="160" name="Google Shape;160;p19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Изображение" id="161" name="Google Shape;161;p19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Изображение" id="162" name="Google Shape;162;p19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b73_znmok_jekrana_2019_08_24_o_10.59.59.png" id="163" name="Google Shape;163;p19"/>
          <p:cNvPicPr preferRelativeResize="0"/>
          <p:nvPr/>
        </p:nvPicPr>
        <p:blipFill rotWithShape="1">
          <a:blip r:embed="rId3">
            <a:alphaModFix/>
          </a:blip>
          <a:srcRect b="0" l="8922" r="54645" t="56891"/>
          <a:stretch/>
        </p:blipFill>
        <p:spPr>
          <a:xfrm>
            <a:off x="6454078" y="2628900"/>
            <a:ext cx="2032697" cy="3043238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9"/>
          <p:cNvSpPr/>
          <p:nvPr/>
        </p:nvSpPr>
        <p:spPr>
          <a:xfrm>
            <a:off x="1771649" y="0"/>
            <a:ext cx="7058026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1" lang="ru-RU" sz="4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ru-RU" sz="4400">
                <a:solidFill>
                  <a:srgbClr val="026257"/>
                </a:solidFill>
                <a:latin typeface="Calibri"/>
                <a:ea typeface="Calibri"/>
                <a:cs typeface="Calibri"/>
                <a:sym typeface="Calibri"/>
              </a:rPr>
              <a:t> попередніх років до Дня Незалежності Укаїни</a:t>
            </a:r>
            <a:endParaRPr b="1" sz="4400">
              <a:solidFill>
                <a:srgbClr val="0262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b73_znmok_jekrana_2019_08_24_o_10.59.59.png" id="165" name="Google Shape;165;p19"/>
          <p:cNvPicPr preferRelativeResize="0"/>
          <p:nvPr/>
        </p:nvPicPr>
        <p:blipFill rotWithShape="1">
          <a:blip r:embed="rId3">
            <a:alphaModFix/>
          </a:blip>
          <a:srcRect b="43776" l="7186" r="6870" t="0"/>
          <a:stretch/>
        </p:blipFill>
        <p:spPr>
          <a:xfrm>
            <a:off x="1557338" y="1522963"/>
            <a:ext cx="4800600" cy="39739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73_znmok_jekrana_2019_08_24_o_10.59.59.png" id="166" name="Google Shape;166;p19"/>
          <p:cNvPicPr preferRelativeResize="0"/>
          <p:nvPr/>
        </p:nvPicPr>
        <p:blipFill rotWithShape="1">
          <a:blip r:embed="rId3">
            <a:alphaModFix/>
          </a:blip>
          <a:srcRect b="27766" l="50663" r="0" t="56891"/>
          <a:stretch/>
        </p:blipFill>
        <p:spPr>
          <a:xfrm>
            <a:off x="1485901" y="5653085"/>
            <a:ext cx="2481259" cy="9763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73_znmok_jekrana_2019_08_24_o_10.59.59.png" id="167" name="Google Shape;167;p19"/>
          <p:cNvPicPr preferRelativeResize="0"/>
          <p:nvPr/>
        </p:nvPicPr>
        <p:blipFill rotWithShape="1">
          <a:blip r:embed="rId3">
            <a:alphaModFix/>
          </a:blip>
          <a:srcRect b="11973" l="50663" r="0" t="71411"/>
          <a:stretch/>
        </p:blipFill>
        <p:spPr>
          <a:xfrm>
            <a:off x="3838575" y="5629275"/>
            <a:ext cx="2481259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73_znmok_jekrana_2019_08_24_o_10.59.59.png" id="168" name="Google Shape;168;p19"/>
          <p:cNvPicPr preferRelativeResize="0"/>
          <p:nvPr/>
        </p:nvPicPr>
        <p:blipFill rotWithShape="1">
          <a:blip r:embed="rId3">
            <a:alphaModFix/>
          </a:blip>
          <a:srcRect b="0" l="50663" r="0" t="85706"/>
          <a:stretch/>
        </p:blipFill>
        <p:spPr>
          <a:xfrm>
            <a:off x="6277374" y="5629275"/>
            <a:ext cx="2866626" cy="105091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До дня вишиванки Google створив гарний дудл | Українська правда" id="169" name="Google Shape;169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54664" y="1490663"/>
            <a:ext cx="1952995" cy="1095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/>
          <p:nvPr>
            <p:ph idx="1" type="body"/>
          </p:nvPr>
        </p:nvSpPr>
        <p:spPr>
          <a:xfrm>
            <a:off x="1471611" y="1454151"/>
            <a:ext cx="7100888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62865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ru-RU"/>
              <a:t>Шанують також видатних українців або пов'язаних з Україною людей: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26257"/>
              </a:buClr>
              <a:buSzPct val="79000"/>
              <a:buFont typeface="Noto Sans Symbols"/>
              <a:buChar char="❖"/>
            </a:pPr>
            <a:r>
              <a:rPr lang="ru-RU" sz="2600"/>
              <a:t>Микола Гоголь;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26257"/>
              </a:buClr>
              <a:buSzPct val="79000"/>
              <a:buFont typeface="Noto Sans Symbols"/>
              <a:buChar char="❖"/>
            </a:pPr>
            <a:r>
              <a:rPr lang="ru-RU" sz="2600"/>
              <a:t>Іван Котляревський;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26257"/>
              </a:buClr>
              <a:buSzPct val="79000"/>
              <a:buFont typeface="Noto Sans Symbols"/>
              <a:buChar char="❖"/>
            </a:pPr>
            <a:r>
              <a:rPr lang="ru-RU" sz="2600"/>
              <a:t>Юрій Кондратюк;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26257"/>
              </a:buClr>
              <a:buSzPct val="79000"/>
              <a:buFont typeface="Noto Sans Symbols"/>
              <a:buChar char="❖"/>
            </a:pPr>
            <a:r>
              <a:rPr lang="ru-RU" sz="2600"/>
              <a:t>Соломія Крушельницька;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26257"/>
              </a:buClr>
              <a:buSzPct val="79000"/>
              <a:buFont typeface="Noto Sans Symbols"/>
              <a:buChar char="❖"/>
            </a:pPr>
            <a:r>
              <a:rPr lang="ru-RU" sz="2600"/>
              <a:t>Григорій Сковорода;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26257"/>
              </a:buClr>
              <a:buSzPct val="79000"/>
              <a:buFont typeface="Noto Sans Symbols"/>
              <a:buChar char="❖"/>
            </a:pPr>
            <a:r>
              <a:rPr lang="ru-RU" sz="2600"/>
              <a:t>Володимир Дахно;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26257"/>
              </a:buClr>
              <a:buSzPct val="79000"/>
              <a:buFont typeface="Noto Sans Symbols"/>
              <a:buChar char="❖"/>
            </a:pPr>
            <a:r>
              <a:rPr lang="ru-RU" sz="2600"/>
              <a:t>Володимир Вернадський;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26257"/>
              </a:buClr>
              <a:buSzPct val="79000"/>
              <a:buFont typeface="Noto Sans Symbols"/>
              <a:buChar char="❖"/>
            </a:pPr>
            <a:r>
              <a:rPr lang="ru-RU" sz="2600"/>
              <a:t>Іван Нечуй-Левицький.</a:t>
            </a:r>
            <a:endParaRPr sz="26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descr="555.jpg" id="175" name="Google Shape;175;p20"/>
          <p:cNvPicPr preferRelativeResize="0"/>
          <p:nvPr/>
        </p:nvPicPr>
        <p:blipFill rotWithShape="1">
          <a:blip r:embed="rId3">
            <a:alphaModFix/>
          </a:blip>
          <a:srcRect b="41807" l="23403" r="33688" t="13445"/>
          <a:stretch/>
        </p:blipFill>
        <p:spPr>
          <a:xfrm>
            <a:off x="5809777" y="1863633"/>
            <a:ext cx="1791173" cy="10510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299749_1.jpg" id="176" name="Google Shape;176;p20"/>
          <p:cNvPicPr preferRelativeResize="0"/>
          <p:nvPr/>
        </p:nvPicPr>
        <p:blipFill rotWithShape="1">
          <a:blip r:embed="rId4">
            <a:alphaModFix/>
          </a:blip>
          <a:srcRect b="8000" l="15250" r="23250" t="16667"/>
          <a:stretch/>
        </p:blipFill>
        <p:spPr>
          <a:xfrm>
            <a:off x="5543550" y="3657601"/>
            <a:ext cx="1985962" cy="9122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shot_7.png" id="177" name="Google Shape;177;p20"/>
          <p:cNvPicPr preferRelativeResize="0"/>
          <p:nvPr/>
        </p:nvPicPr>
        <p:blipFill rotWithShape="1">
          <a:blip r:embed="rId5">
            <a:alphaModFix/>
          </a:blip>
          <a:srcRect b="59116" l="32030" r="36250" t="10220"/>
          <a:stretch/>
        </p:blipFill>
        <p:spPr>
          <a:xfrm>
            <a:off x="2404421" y="5414963"/>
            <a:ext cx="2639066" cy="144303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Без названия (2).jpg" id="178" name="Google Shape;178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229225" y="5267874"/>
            <a:ext cx="2743200" cy="15901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nechuk.jpg" id="179" name="Google Shape;179;p20"/>
          <p:cNvPicPr preferRelativeResize="0"/>
          <p:nvPr/>
        </p:nvPicPr>
        <p:blipFill rotWithShape="1">
          <a:blip r:embed="rId7">
            <a:alphaModFix/>
          </a:blip>
          <a:srcRect b="11194" l="13091" r="11908" t="23134"/>
          <a:stretch/>
        </p:blipFill>
        <p:spPr>
          <a:xfrm>
            <a:off x="6984642" y="4486276"/>
            <a:ext cx="2159358" cy="10001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ogol.jpg" id="180" name="Google Shape;180;p20"/>
          <p:cNvPicPr preferRelativeResize="0"/>
          <p:nvPr/>
        </p:nvPicPr>
        <p:blipFill rotWithShape="1">
          <a:blip r:embed="rId8">
            <a:alphaModFix/>
          </a:blip>
          <a:srcRect b="17273" l="12895" r="5196" t="21169"/>
          <a:stretch/>
        </p:blipFill>
        <p:spPr>
          <a:xfrm>
            <a:off x="7000875" y="3014662"/>
            <a:ext cx="2143125" cy="815937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0"/>
          <p:cNvSpPr/>
          <p:nvPr/>
        </p:nvSpPr>
        <p:spPr>
          <a:xfrm>
            <a:off x="1628775" y="0"/>
            <a:ext cx="7515225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b="1" lang="ru-RU" sz="4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ru-RU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1" lang="ru-RU" sz="44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1" lang="ru-RU" sz="44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1" lang="ru-RU" sz="44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b="1" lang="ru-RU" sz="4400">
                <a:solidFill>
                  <a:srgbClr val="026257"/>
                </a:solidFill>
                <a:latin typeface="Calibri"/>
                <a:ea typeface="Calibri"/>
                <a:cs typeface="Calibri"/>
                <a:sym typeface="Calibri"/>
              </a:rPr>
              <a:t> видатних</a:t>
            </a:r>
            <a:r>
              <a:rPr lang="ru-RU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ru-RU" sz="4400">
                <a:solidFill>
                  <a:srgbClr val="026257"/>
                </a:solidFill>
                <a:latin typeface="Calibri"/>
                <a:ea typeface="Calibri"/>
                <a:cs typeface="Calibri"/>
                <a:sym typeface="Calibri"/>
              </a:rPr>
              <a:t>українців</a:t>
            </a:r>
            <a:endParaRPr b="1" sz="4400">
              <a:solidFill>
                <a:srgbClr val="0262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1"/>
          <p:cNvSpPr/>
          <p:nvPr/>
        </p:nvSpPr>
        <p:spPr>
          <a:xfrm>
            <a:off x="2216728" y="629721"/>
            <a:ext cx="592714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72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Д</a:t>
            </a:r>
            <a:r>
              <a:rPr b="1" lang="ru-RU" sz="72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я</a:t>
            </a:r>
            <a:r>
              <a:rPr b="1" lang="ru-RU" sz="72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к</a:t>
            </a:r>
            <a:r>
              <a:rPr b="1" lang="ru-RU" sz="72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у</a:t>
            </a:r>
            <a:r>
              <a:rPr b="1" lang="ru-RU" sz="72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є</a:t>
            </a:r>
            <a:r>
              <a:rPr b="1" lang="ru-RU" sz="72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м</a:t>
            </a:r>
            <a:r>
              <a:rPr b="1" lang="ru-RU" sz="72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о</a:t>
            </a:r>
            <a:r>
              <a:rPr b="1" lang="ru-RU" sz="72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ru-RU" sz="72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з</a:t>
            </a:r>
            <a:r>
              <a:rPr b="1" lang="ru-RU" sz="72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а </a:t>
            </a:r>
            <a:r>
              <a:rPr b="1" lang="ru-RU" sz="72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у</a:t>
            </a:r>
            <a:r>
              <a:rPr b="1" lang="ru-RU" sz="72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в</a:t>
            </a:r>
            <a:r>
              <a:rPr b="1" lang="ru-RU" sz="72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а</a:t>
            </a:r>
            <a:r>
              <a:rPr b="1" lang="ru-RU" sz="72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г</a:t>
            </a:r>
            <a:r>
              <a:rPr b="1" lang="ru-RU" sz="72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у</a:t>
            </a:r>
            <a:r>
              <a:rPr b="1" lang="ru-RU" sz="72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r>
              <a:rPr b="1" lang="ru-RU" sz="72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r>
              <a:rPr b="1" lang="ru-RU" sz="72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7200">
              <a:solidFill>
                <a:srgbClr val="00B05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Я все больше люблю Google! А вы? История успеха компании Google |  BusinessBlogger.ru" id="187" name="Google Shape;187;p21"/>
          <p:cNvPicPr preferRelativeResize="0"/>
          <p:nvPr/>
        </p:nvPicPr>
        <p:blipFill rotWithShape="1">
          <a:blip r:embed="rId3">
            <a:alphaModFix/>
          </a:blip>
          <a:srcRect b="28799" l="17433" r="24366" t="30400"/>
          <a:stretch/>
        </p:blipFill>
        <p:spPr>
          <a:xfrm>
            <a:off x="3527053" y="4314826"/>
            <a:ext cx="3288086" cy="17287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