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uk-U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5" Type="http://schemas.openxmlformats.org/officeDocument/2006/relationships/image" Target="../media/image12.jpg"/><Relationship Id="rId6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1.jpg"/><Relationship Id="rId7" Type="http://schemas.openxmlformats.org/officeDocument/2006/relationships/hyperlink" Target="http://teach-inf.at.ua/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міст">
  <p:cSld name="Заголовок і вміст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9" name="Google Shape;19;p2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ctr" dir="2212194" dist="63500">
                <a:srgbClr val="19426B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4" id="21" name="Google Shape;21;p2"/>
            <p:cNvSpPr/>
            <p:nvPr/>
          </p:nvSpPr>
          <p:spPr>
            <a:xfrm>
              <a:off x="5077" y="281"/>
              <a:ext cx="426" cy="588"/>
            </a:xfrm>
            <a:custGeom>
              <a:rect b="b" l="l" r="r" t="t"/>
              <a:pathLst>
                <a:path extrusionOk="0" h="1963" w="1348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1" id="22" name="Google Shape;22;p2"/>
            <p:cNvSpPr/>
            <p:nvPr/>
          </p:nvSpPr>
          <p:spPr>
            <a:xfrm>
              <a:off x="4779" y="144"/>
              <a:ext cx="572" cy="416"/>
            </a:xfrm>
            <a:custGeom>
              <a:rect b="b" l="l" r="r" t="t"/>
              <a:pathLst>
                <a:path extrusionOk="0" h="1388" w="181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2" id="23" name="Google Shape;23;p2"/>
            <p:cNvSpPr/>
            <p:nvPr/>
          </p:nvSpPr>
          <p:spPr>
            <a:xfrm>
              <a:off x="4629" y="286"/>
              <a:ext cx="419" cy="572"/>
            </a:xfrm>
            <a:custGeom>
              <a:rect b="b" l="l" r="r" t="t"/>
              <a:pathLst>
                <a:path extrusionOk="0" h="1910" w="1325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55282" id="24" name="Google Shape;24;p2"/>
            <p:cNvSpPr/>
            <p:nvPr/>
          </p:nvSpPr>
          <p:spPr>
            <a:xfrm>
              <a:off x="4770" y="585"/>
              <a:ext cx="590" cy="418"/>
            </a:xfrm>
            <a:custGeom>
              <a:rect b="b" l="l" r="r" t="t"/>
              <a:pathLst>
                <a:path extrusionOk="0" h="1398" w="1866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2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400" u="none" cap="none" strike="noStrike">
                <a:solidFill>
                  <a:srgbClr val="19426B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1" i="0" sz="4400" u="none" cap="none" strike="noStrike">
              <a:solidFill>
                <a:srgbClr val="19426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descr="E:\Робота\Вчитель Інформатики\~~~Сайт~~~\teach-inf.at.ua\FTP\krfb_6465.png" id="28" name="Google Shape;28;p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" name="Google Shape;29;p2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uk-UA" sz="1400" u="none" cap="none" strike="noStrik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  </a:t>
              </a:r>
              <a:endParaRPr b="1" i="1" sz="14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30" name="Google Shape;30;p2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ображення з підписом" type="picTx">
  <p:cSld name="PICTURE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06" name="Google Shape;106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і вертикальний текст" type="vertTx">
  <p:cSld name="VERTICAL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3" name="Google Shape;113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ий заголовок і текст" type="vertTitleAndTx">
  <p:cSld name="VERTICAL_TITLE_AND_VERTICAL_TEX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і вміст">
  <p:cSld name="1_Заголовок і вміст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Google Shape;34;p3"/>
          <p:cNvGrpSpPr/>
          <p:nvPr/>
        </p:nvGrpSpPr>
        <p:grpSpPr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35" name="Google Shape;35;p3"/>
            <p:cNvSpPr/>
            <p:nvPr/>
          </p:nvSpPr>
          <p:spPr>
            <a:xfrm>
              <a:off x="4921" y="845"/>
              <a:ext cx="732" cy="227"/>
            </a:xfrm>
            <a:prstGeom prst="ellipse">
              <a:avLst/>
            </a:prstGeom>
            <a:gradFill>
              <a:gsLst>
                <a:gs pos="0">
                  <a:srgbClr val="19426B"/>
                </a:gs>
                <a:gs pos="100000">
                  <a:srgbClr val="FFFFFF"/>
                </a:gs>
              </a:gsLst>
              <a:lin ang="189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rotWithShape="0" algn="ctr" dir="2212194" dist="63500">
                <a:srgbClr val="19426B"/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4" id="37" name="Google Shape;37;p3"/>
            <p:cNvSpPr/>
            <p:nvPr/>
          </p:nvSpPr>
          <p:spPr>
            <a:xfrm>
              <a:off x="5077" y="281"/>
              <a:ext cx="426" cy="588"/>
            </a:xfrm>
            <a:custGeom>
              <a:rect b="b" l="l" r="r" t="t"/>
              <a:pathLst>
                <a:path extrusionOk="0" h="1963" w="1348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rotWithShape="1">
              <a:blip r:embed="rId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1" id="38" name="Google Shape;38;p3"/>
            <p:cNvSpPr/>
            <p:nvPr/>
          </p:nvSpPr>
          <p:spPr>
            <a:xfrm>
              <a:off x="4779" y="144"/>
              <a:ext cx="572" cy="416"/>
            </a:xfrm>
            <a:custGeom>
              <a:rect b="b" l="l" r="r" t="t"/>
              <a:pathLst>
                <a:path extrusionOk="0" h="1388" w="1810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2" id="39" name="Google Shape;39;p3"/>
            <p:cNvSpPr/>
            <p:nvPr/>
          </p:nvSpPr>
          <p:spPr>
            <a:xfrm>
              <a:off x="4629" y="286"/>
              <a:ext cx="419" cy="572"/>
            </a:xfrm>
            <a:custGeom>
              <a:rect b="b" l="l" r="r" t="t"/>
              <a:pathLst>
                <a:path extrusionOk="0" h="1910" w="1325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descr="55282" id="40" name="Google Shape;40;p3"/>
            <p:cNvSpPr/>
            <p:nvPr/>
          </p:nvSpPr>
          <p:spPr>
            <a:xfrm>
              <a:off x="4770" y="585"/>
              <a:ext cx="590" cy="418"/>
            </a:xfrm>
            <a:custGeom>
              <a:rect b="b" l="l" r="r" t="t"/>
              <a:pathLst>
                <a:path extrusionOk="0" h="1398" w="1866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r>
                <a:t/>
              </a:r>
              <a:endParaRPr b="0" i="0" sz="18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" name="Google Shape;42;p3"/>
          <p:cNvSpPr txBox="1"/>
          <p:nvPr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4400" u="none" cap="none" strike="noStrike">
                <a:solidFill>
                  <a:srgbClr val="19426B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b="1" i="1" sz="44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" name="Google Shape;43;p3"/>
          <p:cNvGrpSpPr/>
          <p:nvPr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descr="E:\Робота\Вчитель Інформатики\~~~Сайт~~~\teach-inf.at.ua\FTP\krfb_6465.png" id="44" name="Google Shape;44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026296" y="6485698"/>
              <a:ext cx="321568" cy="3215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Google Shape;45;p3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1" lang="uk-UA" sz="1400" u="none" cap="none" strike="noStrike">
                  <a:solidFill>
                    <a:srgbClr val="19426B"/>
                  </a:solidFill>
                  <a:latin typeface="Verdana"/>
                  <a:ea typeface="Verdana"/>
                  <a:cs typeface="Verdana"/>
                  <a:sym typeface="Verdana"/>
                </a:rPr>
                <a:t>         </a:t>
              </a:r>
              <a:endParaRPr b="1" i="1" sz="14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6" name="Google Shape;46;p3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  <a:defRPr b="1" i="0" sz="3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ий слайд">
  <p:cSld name="Титульний слайд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" y="9145"/>
            <a:ext cx="4747753" cy="387388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/>
          <p:nvPr/>
        </p:nvSpPr>
        <p:spPr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cap="flat" cmpd="sng" w="9525">
            <a:solidFill>
              <a:srgbClr val="19426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1258888" y="4508512"/>
            <a:ext cx="4248150" cy="1800225"/>
          </a:xfrm>
          <a:prstGeom prst="ellipse">
            <a:avLst/>
          </a:prstGeom>
          <a:gradFill>
            <a:gsLst>
              <a:gs pos="0">
                <a:srgbClr val="398AC7"/>
              </a:gs>
              <a:gs pos="100000">
                <a:srgbClr val="28618C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457200" y="6486536"/>
            <a:ext cx="2133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/>
          <p:nvPr/>
        </p:nvSpPr>
        <p:spPr>
          <a:xfrm>
            <a:off x="3124200" y="6486536"/>
            <a:ext cx="2895600" cy="16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"/>
          <p:cNvSpPr/>
          <p:nvPr/>
        </p:nvSpPr>
        <p:spPr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rotWithShape="0" algn="ctr" dir="3238358" dist="172739">
              <a:srgbClr val="19426B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2" id="56" name="Google Shape;56;p4"/>
          <p:cNvSpPr/>
          <p:nvPr/>
        </p:nvSpPr>
        <p:spPr>
          <a:xfrm>
            <a:off x="376245" y="2147896"/>
            <a:ext cx="2103437" cy="3032125"/>
          </a:xfrm>
          <a:custGeom>
            <a:rect b="b" l="l" r="r" t="t"/>
            <a:pathLst>
              <a:path extrusionOk="0" h="1910" w="1325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4" id="57" name="Google Shape;57;p4"/>
          <p:cNvSpPr/>
          <p:nvPr/>
        </p:nvSpPr>
        <p:spPr>
          <a:xfrm>
            <a:off x="2625727" y="2119317"/>
            <a:ext cx="2139950" cy="3116263"/>
          </a:xfrm>
          <a:custGeom>
            <a:rect b="b" l="l" r="r" t="t"/>
            <a:pathLst>
              <a:path extrusionOk="0" h="1963" w="1348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1" id="58" name="Google Shape;58;p4"/>
          <p:cNvSpPr/>
          <p:nvPr/>
        </p:nvSpPr>
        <p:spPr>
          <a:xfrm>
            <a:off x="1130307" y="1416060"/>
            <a:ext cx="2873375" cy="2182813"/>
          </a:xfrm>
          <a:custGeom>
            <a:rect b="b" l="l" r="r" t="t"/>
            <a:pathLst>
              <a:path extrusionOk="0" h="1375" w="1810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55282" id="59" name="Google Shape;59;p4"/>
          <p:cNvSpPr/>
          <p:nvPr/>
        </p:nvSpPr>
        <p:spPr>
          <a:xfrm>
            <a:off x="1085855" y="3730636"/>
            <a:ext cx="2962275" cy="2219325"/>
          </a:xfrm>
          <a:custGeom>
            <a:rect b="b" l="l" r="r" t="t"/>
            <a:pathLst>
              <a:path extrusionOk="0" h="1398" w="1866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r>
              <a:t/>
            </a:r>
            <a:endParaRPr b="0" i="0" sz="1800" u="none" cap="none" strike="noStrike">
              <a:solidFill>
                <a:srgbClr val="1942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4"/>
          <p:cNvSpPr txBox="1"/>
          <p:nvPr>
            <p:ph type="ctrTitle"/>
          </p:nvPr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26B"/>
              </a:buClr>
              <a:buSzPts val="4400"/>
              <a:buFont typeface="Verdana"/>
              <a:buNone/>
              <a:defRPr b="1" i="0" sz="4400" u="none" cap="none" strike="noStrike">
                <a:solidFill>
                  <a:srgbClr val="19426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idx="1" type="subTitle"/>
          </p:nvPr>
        </p:nvSpPr>
        <p:spPr>
          <a:xfrm>
            <a:off x="5032382" y="3184362"/>
            <a:ext cx="7138989" cy="4034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Char char="•"/>
              <a:defRPr b="0" i="0" sz="16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4">
            <a:hlinkClick r:id="rId7"/>
          </p:cNvPr>
          <p:cNvSpPr/>
          <p:nvPr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uk-UA" sz="4000" u="none" cap="none" strike="noStrik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teach-inf.at.ua</a:t>
            </a:r>
            <a:endParaRPr b="1" i="0" sz="4000" u="none" cap="none" strike="noStrik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4" name="Google Shape;64;p4"/>
          <p:cNvSpPr txBox="1"/>
          <p:nvPr/>
        </p:nvSpPr>
        <p:spPr>
          <a:xfrm>
            <a:off x="1446022" y="3115274"/>
            <a:ext cx="2441027" cy="1810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800"/>
              <a:buFont typeface="Verdana"/>
              <a:buNone/>
            </a:pPr>
            <a:r>
              <a:rPr b="1" i="0" lang="uk-UA" sz="13800" u="none" cap="none" strike="noStrike">
                <a:solidFill>
                  <a:srgbClr val="002060"/>
                </a:solidFill>
                <a:latin typeface="Comic Sans MS"/>
                <a:ea typeface="Comic Sans MS"/>
                <a:cs typeface="Comic Sans MS"/>
                <a:sym typeface="Comic Sans MS"/>
              </a:rPr>
              <a:t>9</a:t>
            </a:r>
            <a:endParaRPr b="1" i="0" sz="13800" u="none" cap="none" strike="noStrike">
              <a:solidFill>
                <a:srgbClr val="00206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озділу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і області з вмістом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рівняння" type="twoTxTwoObj">
  <p:cSld name="TWO_OBJECTS_WITH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1" name="Google Shape;81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Лише заголовок" type="titleOnly">
  <p:cSld name="TITLE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ий слайд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міст із підписом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erdan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9" name="Google Shape;99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erdana"/>
              <a:buNone/>
              <a:defRPr b="0" i="0" sz="4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2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2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5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24.png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28.png"/><Relationship Id="rId5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3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3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4" Type="http://schemas.openxmlformats.org/officeDocument/2006/relationships/image" Target="../media/image8.png"/><Relationship Id="rId5" Type="http://schemas.openxmlformats.org/officeDocument/2006/relationships/image" Target="../media/image3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22.jp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2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4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t/>
            </a:r>
            <a:endParaRPr/>
          </a:p>
        </p:txBody>
      </p:sp>
      <p:pic>
        <p:nvPicPr>
          <p:cNvPr id="127" name="Google Shape;12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12192001" cy="68616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4"/>
          <p:cNvSpPr txBox="1"/>
          <p:nvPr/>
        </p:nvSpPr>
        <p:spPr>
          <a:xfrm>
            <a:off x="4847771" y="658282"/>
            <a:ext cx="7137066" cy="1801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4700"/>
              <a:buFont typeface="Verdana"/>
              <a:buNone/>
            </a:pPr>
            <a:r>
              <a:rPr b="1" i="0" lang="uk-UA" sz="4700" u="none" cap="none" strike="noStrike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Класифікація програм для роботи з тривимірною графікою</a:t>
            </a:r>
            <a:endParaRPr b="1" i="0" sz="3400" u="none" cap="none" strike="noStrike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3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19" name="Google Shape;21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1" name="Google Shape;221;p23"/>
          <p:cNvSpPr txBox="1"/>
          <p:nvPr/>
        </p:nvSpPr>
        <p:spPr>
          <a:xfrm>
            <a:off x="72008" y="183684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Програма для моделювання відносно простих трьох-вимірних об'єктів — будівель, меблів, інтер'єру. </a:t>
            </a:r>
            <a:endParaRPr/>
          </a:p>
        </p:txBody>
      </p:sp>
      <p:sp>
        <p:nvSpPr>
          <p:cNvPr id="222" name="Google Shape;222;p23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Google SketchUp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23"/>
          <p:cNvSpPr txBox="1"/>
          <p:nvPr/>
        </p:nvSpPr>
        <p:spPr>
          <a:xfrm>
            <a:off x="72008" y="2899919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Існує дві версії програми:</a:t>
            </a:r>
            <a:endParaRPr/>
          </a:p>
        </p:txBody>
      </p:sp>
      <p:sp>
        <p:nvSpPr>
          <p:cNvPr id="224" name="Google Shape;224;p23"/>
          <p:cNvSpPr/>
          <p:nvPr/>
        </p:nvSpPr>
        <p:spPr>
          <a:xfrm>
            <a:off x="72006" y="3532108"/>
            <a:ext cx="5972332" cy="2025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безкоштовна, обмежена по функціоналу (перш за все відносно експортування в інші формати)</a:t>
            </a:r>
            <a:endParaRPr b="1" i="1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5" name="Google Shape;225;p23"/>
          <p:cNvSpPr/>
          <p:nvPr/>
        </p:nvSpPr>
        <p:spPr>
          <a:xfrm>
            <a:off x="6149818" y="3532108"/>
            <a:ext cx="5972332" cy="20254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Платна (SketchUp Pro)</a:t>
            </a:r>
            <a:endParaRPr b="1" i="1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31" name="Google Shape;23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24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3DMonster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3DMiracle, 3DMonsters - скачать бесплатно 3DMiracle, 3DMonsters" id="234" name="Google Shape;23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86278" y="1801824"/>
            <a:ext cx="7219443" cy="4697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40" name="Google Shape;24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2" name="Google Shape;242;p25"/>
          <p:cNvSpPr txBox="1"/>
          <p:nvPr/>
        </p:nvSpPr>
        <p:spPr>
          <a:xfrm>
            <a:off x="72008" y="183684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Дозволяє створювати не тільки власні графічні тривимірні об'єкти, але і без спеціальних знань в області проектування записувати невеликі анімаційні фільми. </a:t>
            </a:r>
            <a:endParaRPr/>
          </a:p>
        </p:txBody>
      </p:sp>
      <p:sp>
        <p:nvSpPr>
          <p:cNvPr id="243" name="Google Shape;243;p2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3DMonster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3DMonster v1.56 » Скачать бесплатно программы для Windows 7 и 10" id="244" name="Google Shape;24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1360" y="3769585"/>
            <a:ext cx="5050789" cy="2539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5"/>
          <p:cNvSpPr txBox="1"/>
          <p:nvPr/>
        </p:nvSpPr>
        <p:spPr>
          <a:xfrm>
            <a:off x="69850" y="3773089"/>
            <a:ext cx="6820342" cy="253915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5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3DMonster відмінно справляється зі своїм завданням, незважаючи на те, що не володіє гарним графічним інтерфейсом і безліччю налаштувань і набором додаткових коштів.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51" name="Google Shape;251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2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Будемо вивчати 3D редактор 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/>
          </a:p>
        </p:txBody>
      </p:sp>
      <p:pic>
        <p:nvPicPr>
          <p:cNvPr descr="Character Creator Master Series - Pirate Creation Part 2: Customizing a 3D  Body in ZBrush &amp; Blender - YouTube" id="254" name="Google Shape;254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80780" y="1892084"/>
            <a:ext cx="8030439" cy="4517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5071" y="3186266"/>
            <a:ext cx="6124575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7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61" name="Google Shape;26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3" name="Google Shape;263;p27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Запуск програми 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4" name="Google Shape;264;p27"/>
          <p:cNvSpPr/>
          <p:nvPr/>
        </p:nvSpPr>
        <p:spPr>
          <a:xfrm>
            <a:off x="72007" y="181441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За допомогою ярлика </a:t>
            </a:r>
            <a:endParaRPr/>
          </a:p>
        </p:txBody>
      </p:sp>
      <p:sp>
        <p:nvSpPr>
          <p:cNvPr id="265" name="Google Shape;265;p27"/>
          <p:cNvSpPr/>
          <p:nvPr/>
        </p:nvSpPr>
        <p:spPr>
          <a:xfrm>
            <a:off x="6149819" y="1814414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З меню Пуск</a:t>
            </a:r>
            <a:endParaRPr/>
          </a:p>
        </p:txBody>
      </p:sp>
      <p:pic>
        <p:nvPicPr>
          <p:cNvPr id="266" name="Google Shape;266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1390" y="3304991"/>
            <a:ext cx="3353565" cy="3048695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7"/>
          <p:cNvSpPr/>
          <p:nvPr/>
        </p:nvSpPr>
        <p:spPr>
          <a:xfrm>
            <a:off x="6997723" y="4418373"/>
            <a:ext cx="1273787" cy="44318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27"/>
          <p:cNvSpPr/>
          <p:nvPr/>
        </p:nvSpPr>
        <p:spPr>
          <a:xfrm rot="-2700000">
            <a:off x="7642075" y="3741857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8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Вікно програми Blender</a:t>
            </a:r>
            <a:endParaRPr/>
          </a:p>
        </p:txBody>
      </p:sp>
      <p:pic>
        <p:nvPicPr>
          <p:cNvPr descr="3D_27" id="274" name="Google Shape;2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76" name="Google Shape;27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127" y="1250311"/>
            <a:ext cx="9477746" cy="51708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77" name="Google Shape;277;p28"/>
          <p:cNvSpPr/>
          <p:nvPr/>
        </p:nvSpPr>
        <p:spPr>
          <a:xfrm>
            <a:off x="5872135" y="4279243"/>
            <a:ext cx="1142076" cy="220367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28"/>
          <p:cNvSpPr/>
          <p:nvPr/>
        </p:nvSpPr>
        <p:spPr>
          <a:xfrm>
            <a:off x="6699251" y="3170756"/>
            <a:ext cx="2678988" cy="830997"/>
          </a:xfrm>
          <a:prstGeom prst="wedgeRectCallout">
            <a:avLst>
              <a:gd fmla="val -44122" name="adj1"/>
              <a:gd fmla="val 89636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Вибір мови інтерфейсу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Зміна мови інтерфейсу</a:t>
            </a:r>
            <a:endParaRPr/>
          </a:p>
        </p:txBody>
      </p:sp>
      <p:pic>
        <p:nvPicPr>
          <p:cNvPr descr="3D_27" id="284" name="Google Shape;28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2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6" name="Google Shape;28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7127" y="1250311"/>
            <a:ext cx="9477746" cy="51708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87" name="Google Shape;287;p29"/>
          <p:cNvSpPr/>
          <p:nvPr/>
        </p:nvSpPr>
        <p:spPr>
          <a:xfrm>
            <a:off x="1793822" y="3690929"/>
            <a:ext cx="1568503" cy="202891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8" name="Google Shape;288;p29"/>
          <p:cNvSpPr/>
          <p:nvPr/>
        </p:nvSpPr>
        <p:spPr>
          <a:xfrm rot="-2700000">
            <a:off x="1840714" y="810417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1" i="0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/>
          </a:p>
        </p:txBody>
      </p:sp>
      <p:sp>
        <p:nvSpPr>
          <p:cNvPr id="289" name="Google Shape;289;p29"/>
          <p:cNvSpPr/>
          <p:nvPr/>
        </p:nvSpPr>
        <p:spPr>
          <a:xfrm rot="-2700000">
            <a:off x="2148766" y="2987833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1" i="0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0" name="Google Shape;290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68760" y="1250311"/>
            <a:ext cx="6206472" cy="517080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91" name="Google Shape;291;p29"/>
          <p:cNvSpPr/>
          <p:nvPr/>
        </p:nvSpPr>
        <p:spPr>
          <a:xfrm>
            <a:off x="8590203" y="4840280"/>
            <a:ext cx="1634439" cy="26512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2" name="Google Shape;292;p29"/>
          <p:cNvSpPr/>
          <p:nvPr/>
        </p:nvSpPr>
        <p:spPr>
          <a:xfrm rot="-2700000">
            <a:off x="8889902" y="4125754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1" i="0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Вікно програми Blender</a:t>
            </a:r>
            <a:endParaRPr/>
          </a:p>
        </p:txBody>
      </p:sp>
      <p:pic>
        <p:nvPicPr>
          <p:cNvPr descr="3D_27" id="298" name="Google Shape;29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00" name="Google Shape;300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5122" y="1250311"/>
            <a:ext cx="9477746" cy="517080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30"/>
          <p:cNvSpPr/>
          <p:nvPr/>
        </p:nvSpPr>
        <p:spPr>
          <a:xfrm>
            <a:off x="1365123" y="2100464"/>
            <a:ext cx="456057" cy="2303896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132405" y="4625290"/>
            <a:ext cx="2678988" cy="430887"/>
          </a:xfrm>
          <a:prstGeom prst="wedgeRectCallout">
            <a:avLst>
              <a:gd fmla="val -1267" name="adj1"/>
              <a:gd fmla="val -117076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Інструменти</a:t>
            </a:r>
            <a:endParaRPr/>
          </a:p>
        </p:txBody>
      </p:sp>
      <p:sp>
        <p:nvSpPr>
          <p:cNvPr id="303" name="Google Shape;303;p30"/>
          <p:cNvSpPr/>
          <p:nvPr/>
        </p:nvSpPr>
        <p:spPr>
          <a:xfrm>
            <a:off x="4806823" y="3374351"/>
            <a:ext cx="950087" cy="1030009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5830265" y="4409846"/>
            <a:ext cx="1777675" cy="430887"/>
          </a:xfrm>
          <a:prstGeom prst="wedgeRectCallout">
            <a:avLst>
              <a:gd fmla="val -62421" name="adj1"/>
              <a:gd fmla="val -117076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Об’єкт</a:t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9192502" y="1894940"/>
            <a:ext cx="1634375" cy="124450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6" name="Google Shape;306;p30"/>
          <p:cNvSpPr/>
          <p:nvPr/>
        </p:nvSpPr>
        <p:spPr>
          <a:xfrm>
            <a:off x="6441439" y="2844598"/>
            <a:ext cx="2448495" cy="430887"/>
          </a:xfrm>
          <a:prstGeom prst="wedgeRectCallout">
            <a:avLst>
              <a:gd fmla="val 68344" name="adj1"/>
              <a:gd fmla="val -131224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Структуратор</a:t>
            </a:r>
            <a:endParaRPr b="1" i="1" sz="2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30"/>
          <p:cNvSpPr/>
          <p:nvPr/>
        </p:nvSpPr>
        <p:spPr>
          <a:xfrm>
            <a:off x="9192502" y="3139440"/>
            <a:ext cx="1634375" cy="3120390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30"/>
          <p:cNvSpPr/>
          <p:nvPr/>
        </p:nvSpPr>
        <p:spPr>
          <a:xfrm>
            <a:off x="6435091" y="3457945"/>
            <a:ext cx="2454843" cy="769441"/>
          </a:xfrm>
          <a:prstGeom prst="wedgeRectCallout">
            <a:avLst>
              <a:gd fmla="val 79439" name="adj1"/>
              <a:gd fmla="val 32510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Вікно властивості</a:t>
            </a:r>
            <a:endParaRPr/>
          </a:p>
        </p:txBody>
      </p:sp>
      <p:sp>
        <p:nvSpPr>
          <p:cNvPr id="309" name="Google Shape;309;p30"/>
          <p:cNvSpPr/>
          <p:nvPr/>
        </p:nvSpPr>
        <p:spPr>
          <a:xfrm>
            <a:off x="2648432" y="3197377"/>
            <a:ext cx="1181888" cy="1030009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0" name="Google Shape;310;p30"/>
          <p:cNvSpPr/>
          <p:nvPr/>
        </p:nvSpPr>
        <p:spPr>
          <a:xfrm>
            <a:off x="3300457" y="2584029"/>
            <a:ext cx="1777675" cy="430887"/>
          </a:xfrm>
          <a:prstGeom prst="wedgeRectCallout">
            <a:avLst>
              <a:gd fmla="val -46418" name="adj1"/>
              <a:gd fmla="val 123432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2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Камера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1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Навігація</a:t>
            </a:r>
            <a:endParaRPr/>
          </a:p>
        </p:txBody>
      </p:sp>
      <p:pic>
        <p:nvPicPr>
          <p:cNvPr descr="3D_27" id="316" name="Google Shape;31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Ми почнемо розглядати аспекти 3D, реалізовані в програмі, відразу з практики. </a:t>
            </a:r>
            <a:endParaRPr/>
          </a:p>
        </p:txBody>
      </p:sp>
      <p:pic>
        <p:nvPicPr>
          <p:cNvPr id="319" name="Google Shape;31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9851" y="2277855"/>
            <a:ext cx="4220141" cy="408432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20" name="Google Shape;320;p31"/>
          <p:cNvSpPr txBox="1"/>
          <p:nvPr/>
        </p:nvSpPr>
        <p:spPr>
          <a:xfrm>
            <a:off x="72008" y="2272775"/>
            <a:ext cx="7680072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Все про що нам варто потурбуватися зараз - це розташувати вказівник миші у потрібній частині інтерфейсу, яку ми називаємо область 3D-вигляду (і перевірити, чи включене додаткове поле клавіш (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NumPad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) на вашій клавіатурі).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Навігація</a:t>
            </a:r>
            <a:endParaRPr/>
          </a:p>
        </p:txBody>
      </p:sp>
      <p:pic>
        <p:nvPicPr>
          <p:cNvPr descr="3D_27" id="326" name="Google Shape;32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8" name="Google Shape;328;p32"/>
          <p:cNvSpPr txBox="1"/>
          <p:nvPr/>
        </p:nvSpPr>
        <p:spPr>
          <a:xfrm>
            <a:off x="72008" y="1196763"/>
            <a:ext cx="45711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Спробуйте понатискати клавіші, позначені червоним на ілюстрації:</a:t>
            </a:r>
            <a:endParaRPr/>
          </a:p>
        </p:txBody>
      </p:sp>
      <p:pic>
        <p:nvPicPr>
          <p:cNvPr id="329" name="Google Shape;32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7625" y="1196762"/>
            <a:ext cx="7352368" cy="5498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30" name="Google Shape;330;p32"/>
          <p:cNvSpPr txBox="1"/>
          <p:nvPr/>
        </p:nvSpPr>
        <p:spPr>
          <a:xfrm>
            <a:off x="72007" y="3584363"/>
            <a:ext cx="457111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Вони дають ефект наближення/ віддалення та обертання по орбіті навколо центру об'єкта.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1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Просторова графіка давно отримала величезний попит і широке поширення в світі сучасних технологій. 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47202" y="2232135"/>
            <a:ext cx="11874948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3D-моделі популярні і часто використовуються архітекторами і дизайнерами. 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246123" y="3267507"/>
            <a:ext cx="11874948" cy="138499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Без комп'ютерної графіки не виходять в прокат кінострічки, які мають яскравими і реалістичними і красивими спецефектами. 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246123" y="4733767"/>
            <a:ext cx="11874948" cy="954107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 ще барвиста реклама, комп'ютерні ігри і телевізійні передачі з гарним графічним оформленням. 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70929" y="578866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Втім, застосувань 3D-графіки можна знайти величезну кількість.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3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Навігація</a:t>
            </a:r>
            <a:endParaRPr/>
          </a:p>
        </p:txBody>
      </p:sp>
      <p:pic>
        <p:nvPicPr>
          <p:cNvPr descr="3D_27" id="336" name="Google Shape;33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3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8" name="Google Shape;33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98420" y="2670646"/>
            <a:ext cx="2471825" cy="3538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83947" y="2670646"/>
            <a:ext cx="2145148" cy="3538102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3"/>
          <p:cNvSpPr/>
          <p:nvPr/>
        </p:nvSpPr>
        <p:spPr>
          <a:xfrm>
            <a:off x="70355" y="119676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Покрутимо коліщатко миші</a:t>
            </a:r>
            <a:endParaRPr b="1" i="1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33"/>
          <p:cNvSpPr/>
          <p:nvPr/>
        </p:nvSpPr>
        <p:spPr>
          <a:xfrm>
            <a:off x="6148167" y="1196763"/>
            <a:ext cx="5972332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Натиснемо на коліщатко і почнемо рухати мишею</a:t>
            </a:r>
            <a:endParaRPr b="1" i="1" sz="28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4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3D редактор Blender</a:t>
            </a:r>
            <a:endParaRPr/>
          </a:p>
        </p:txBody>
      </p:sp>
      <p:pic>
        <p:nvPicPr>
          <p:cNvPr descr="3D_27" id="347" name="Google Shape;34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4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34"/>
          <p:cNvSpPr txBox="1"/>
          <p:nvPr/>
        </p:nvSpPr>
        <p:spPr>
          <a:xfrm>
            <a:off x="72008" y="1196763"/>
            <a:ext cx="705015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На що варто звернути особливу увагу – команда</a:t>
            </a:r>
            <a:endParaRPr/>
          </a:p>
        </p:txBody>
      </p:sp>
      <p:pic>
        <p:nvPicPr>
          <p:cNvPr id="350" name="Google Shape;350;p34"/>
          <p:cNvPicPr preferRelativeResize="0"/>
          <p:nvPr/>
        </p:nvPicPr>
        <p:blipFill rotWithShape="1">
          <a:blip r:embed="rId4">
            <a:alphaModFix/>
          </a:blip>
          <a:srcRect b="17634" l="0" r="52410" t="0"/>
          <a:stretch/>
        </p:blipFill>
        <p:spPr>
          <a:xfrm>
            <a:off x="7252676" y="1196763"/>
            <a:ext cx="4867316" cy="459598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1" name="Google Shape;351;p34"/>
          <p:cNvSpPr txBox="1"/>
          <p:nvPr/>
        </p:nvSpPr>
        <p:spPr>
          <a:xfrm>
            <a:off x="72008" y="3115094"/>
            <a:ext cx="705015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При її виконанні 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не запитує підтвердження або діалогу збереження сцени. Особливо небезпечним буде клацання по хрестику в правому верхньому куті вікна програми...</a:t>
            </a:r>
            <a:endParaRPr/>
          </a:p>
        </p:txBody>
      </p:sp>
      <p:sp>
        <p:nvSpPr>
          <p:cNvPr id="352" name="Google Shape;352;p34"/>
          <p:cNvSpPr txBox="1"/>
          <p:nvPr/>
        </p:nvSpPr>
        <p:spPr>
          <a:xfrm>
            <a:off x="72008" y="2303255"/>
            <a:ext cx="7050152" cy="646331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Файл</a:t>
            </a:r>
            <a:r>
              <a:rPr b="0" i="0" lang="uk-UA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0" lang="uk-UA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⇒</a:t>
            </a:r>
            <a:r>
              <a:rPr b="0" i="0" lang="uk-UA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1" i="1" lang="uk-UA" sz="3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Вихід</a:t>
            </a:r>
            <a:endParaRPr/>
          </a:p>
        </p:txBody>
      </p:sp>
      <p:sp>
        <p:nvSpPr>
          <p:cNvPr id="353" name="Google Shape;353;p34"/>
          <p:cNvSpPr/>
          <p:nvPr/>
        </p:nvSpPr>
        <p:spPr>
          <a:xfrm>
            <a:off x="7465984" y="4759077"/>
            <a:ext cx="1939001" cy="270123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4" name="Google Shape;354;p34"/>
          <p:cNvSpPr/>
          <p:nvPr/>
        </p:nvSpPr>
        <p:spPr>
          <a:xfrm rot="-2700000">
            <a:off x="7902998" y="4068271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5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3D редактор Blender</a:t>
            </a:r>
            <a:endParaRPr/>
          </a:p>
        </p:txBody>
      </p:sp>
      <p:pic>
        <p:nvPicPr>
          <p:cNvPr descr="3D_27" id="360" name="Google Shape;360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5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2" name="Google Shape;362;p35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Строго кажучи, є спосіб відновити останні дані, але для цього вам доведеться самостійно знайти тимчасову теку 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і визначити, який із файлів містить останні дані, записані перед закриттям програми. Є ще кнопочка Відновити попередній сеанс в меню Файл. </a:t>
            </a:r>
            <a:endParaRPr/>
          </a:p>
        </p:txBody>
      </p:sp>
      <p:sp>
        <p:nvSpPr>
          <p:cNvPr id="363" name="Google Shape;363;p35"/>
          <p:cNvSpPr txBox="1"/>
          <p:nvPr/>
        </p:nvSpPr>
        <p:spPr>
          <a:xfrm>
            <a:off x="72008" y="3516899"/>
            <a:ext cx="620687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Єдиний спосіб уникнути цієї незручності – виконати збереження до закриття програми.</a:t>
            </a:r>
            <a:endParaRPr/>
          </a:p>
        </p:txBody>
      </p:sp>
      <p:pic>
        <p:nvPicPr>
          <p:cNvPr id="364" name="Google Shape;364;p35"/>
          <p:cNvPicPr preferRelativeResize="0"/>
          <p:nvPr/>
        </p:nvPicPr>
        <p:blipFill rotWithShape="1">
          <a:blip r:embed="rId4">
            <a:alphaModFix/>
          </a:blip>
          <a:srcRect b="66222" l="0" r="65704" t="0"/>
          <a:stretch/>
        </p:blipFill>
        <p:spPr>
          <a:xfrm>
            <a:off x="6420801" y="3521350"/>
            <a:ext cx="5699191" cy="306232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5" name="Google Shape;365;p35"/>
          <p:cNvSpPr/>
          <p:nvPr/>
        </p:nvSpPr>
        <p:spPr>
          <a:xfrm>
            <a:off x="6782089" y="5744397"/>
            <a:ext cx="3052791" cy="839282"/>
          </a:xfrm>
          <a:prstGeom prst="rect">
            <a:avLst/>
          </a:prstGeom>
          <a:solidFill>
            <a:srgbClr val="008000">
              <a:alpha val="29803"/>
            </a:srgbClr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6" name="Google Shape;366;p35"/>
          <p:cNvSpPr/>
          <p:nvPr/>
        </p:nvSpPr>
        <p:spPr>
          <a:xfrm rot="-2700000">
            <a:off x="8086065" y="5094283"/>
            <a:ext cx="1153332" cy="648072"/>
          </a:xfrm>
          <a:prstGeom prst="lef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36"/>
          <p:cNvPicPr preferRelativeResize="0"/>
          <p:nvPr/>
        </p:nvPicPr>
        <p:blipFill rotWithShape="1">
          <a:blip r:embed="rId3">
            <a:alphaModFix/>
          </a:blip>
          <a:srcRect b="34666" l="0" r="0" t="0"/>
          <a:stretch/>
        </p:blipFill>
        <p:spPr>
          <a:xfrm>
            <a:off x="260761" y="2278065"/>
            <a:ext cx="11670478" cy="415988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72" name="Google Shape;372;p36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3D редактор Blender</a:t>
            </a:r>
            <a:endParaRPr/>
          </a:p>
        </p:txBody>
      </p:sp>
      <p:pic>
        <p:nvPicPr>
          <p:cNvPr descr="3D_27" id="373" name="Google Shape;373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72008" y="1196763"/>
            <a:ext cx="1204798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Ви потрапили в 3D простір, в якому є куб і щось на зразок сітки. Але що являють собою інші об'єкти?</a:t>
            </a:r>
            <a:endParaRPr/>
          </a:p>
        </p:txBody>
      </p:sp>
      <p:sp>
        <p:nvSpPr>
          <p:cNvPr id="376" name="Google Shape;376;p36"/>
          <p:cNvSpPr/>
          <p:nvPr/>
        </p:nvSpPr>
        <p:spPr>
          <a:xfrm>
            <a:off x="5831777" y="4567251"/>
            <a:ext cx="2678988" cy="461665"/>
          </a:xfrm>
          <a:prstGeom prst="wedgeRectCallout">
            <a:avLst>
              <a:gd fmla="val -78283" name="adj1"/>
              <a:gd fmla="val 157638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Центр об’єкта</a:t>
            </a:r>
            <a:endParaRPr/>
          </a:p>
        </p:txBody>
      </p:sp>
      <p:sp>
        <p:nvSpPr>
          <p:cNvPr id="377" name="Google Shape;377;p36"/>
          <p:cNvSpPr/>
          <p:nvPr/>
        </p:nvSpPr>
        <p:spPr>
          <a:xfrm>
            <a:off x="2557143" y="3686934"/>
            <a:ext cx="2678988" cy="461665"/>
          </a:xfrm>
          <a:prstGeom prst="wedgeRectCallout">
            <a:avLst>
              <a:gd fmla="val 38730" name="adj1"/>
              <a:gd fmla="val 118107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3D-курсор</a:t>
            </a:r>
            <a:endParaRPr/>
          </a:p>
        </p:txBody>
      </p:sp>
      <p:sp>
        <p:nvSpPr>
          <p:cNvPr id="378" name="Google Shape;378;p36"/>
          <p:cNvSpPr/>
          <p:nvPr/>
        </p:nvSpPr>
        <p:spPr>
          <a:xfrm>
            <a:off x="6718126" y="3619878"/>
            <a:ext cx="1842027" cy="461665"/>
          </a:xfrm>
          <a:prstGeom prst="wedgeRectCallout">
            <a:avLst>
              <a:gd fmla="val -63441" name="adj1"/>
              <a:gd fmla="val -93162" name="adj2"/>
            </a:avLst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Лампа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7"/>
          <p:cNvPicPr preferRelativeResize="0"/>
          <p:nvPr/>
        </p:nvPicPr>
        <p:blipFill rotWithShape="1">
          <a:blip r:embed="rId3">
            <a:alphaModFix/>
          </a:blip>
          <a:srcRect b="0" l="8882" r="9530" t="0"/>
          <a:stretch/>
        </p:blipFill>
        <p:spPr>
          <a:xfrm flipH="1">
            <a:off x="414169" y="1167703"/>
            <a:ext cx="4558964" cy="5313484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7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Працюємо за комп’ютером</a:t>
            </a:r>
            <a:endParaRPr sz="3600"/>
          </a:p>
        </p:txBody>
      </p:sp>
      <p:pic>
        <p:nvPicPr>
          <p:cNvPr descr="3D_27" id="385" name="Google Shape;385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9</a:t>
            </a:r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5191760" y="1196763"/>
            <a:ext cx="6930390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Відкрийте редактор </a:t>
            </a: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</p:txBody>
      </p:sp>
      <p:sp>
        <p:nvSpPr>
          <p:cNvPr id="388" name="Google Shape;388;p37"/>
          <p:cNvSpPr txBox="1"/>
          <p:nvPr/>
        </p:nvSpPr>
        <p:spPr>
          <a:xfrm>
            <a:off x="5191760" y="1809867"/>
            <a:ext cx="6930390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Ознайомтесь з інтерфейсом</a:t>
            </a:r>
            <a:endParaRPr/>
          </a:p>
        </p:txBody>
      </p:sp>
      <p:sp>
        <p:nvSpPr>
          <p:cNvPr id="389" name="Google Shape;389;p37"/>
          <p:cNvSpPr txBox="1"/>
          <p:nvPr/>
        </p:nvSpPr>
        <p:spPr>
          <a:xfrm>
            <a:off x="5191760" y="2422971"/>
            <a:ext cx="6930390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20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Поексперементуйте з навігацією в редакторі</a:t>
            </a:r>
            <a:endParaRPr/>
          </a:p>
        </p:txBody>
      </p:sp>
      <p:pic>
        <p:nvPicPr>
          <p:cNvPr id="390" name="Google Shape;390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7835" y="3572363"/>
            <a:ext cx="3698240" cy="3023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8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t/>
            </a:r>
            <a:endParaRPr/>
          </a:p>
        </p:txBody>
      </p:sp>
      <p:pic>
        <p:nvPicPr>
          <p:cNvPr id="396" name="Google Shape;39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2" y="0"/>
            <a:ext cx="12160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38"/>
          <p:cNvSpPr txBox="1"/>
          <p:nvPr/>
        </p:nvSpPr>
        <p:spPr>
          <a:xfrm>
            <a:off x="4847770" y="584394"/>
            <a:ext cx="7151587" cy="180160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366"/>
              </a:buClr>
              <a:buSzPts val="5400"/>
              <a:buFont typeface="Verdana"/>
              <a:buNone/>
            </a:pPr>
            <a:r>
              <a:rPr b="1" i="0" lang="uk-UA" sz="5400" u="none" cap="none" strike="noStrike">
                <a:solidFill>
                  <a:srgbClr val="003366"/>
                </a:solidFill>
                <a:latin typeface="Verdana"/>
                <a:ea typeface="Verdana"/>
                <a:cs typeface="Verdana"/>
                <a:sym typeface="Verdana"/>
              </a:rPr>
              <a:t>Дякую за увагу!</a:t>
            </a:r>
            <a:endParaRPr b="1" i="0" sz="5400" u="none" cap="none" strike="noStrike">
              <a:solidFill>
                <a:srgbClr val="0033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46" name="Google Shape;14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6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Однак від користувача тривимірне моделювання вимагає спеціалізованих, серйозних знань і уміння користуватися спеціальними програмами для створення просторової графіки. 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70929" y="3137323"/>
            <a:ext cx="4968431" cy="289310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6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Таких програм сучасний ринок комп'ютерних інструментів має досить багато. Їх розрізняють за функціональним призначенням, труднощі навчання та вартості.</a:t>
            </a:r>
            <a:endParaRPr/>
          </a:p>
        </p:txBody>
      </p:sp>
      <p:pic>
        <p:nvPicPr>
          <p:cNvPr descr="VoxEdit | Free Voxel Editor Software for 3D Modeling and Animation" id="150" name="Google Shape;1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6641" y="3137323"/>
            <a:ext cx="6984429" cy="2826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56" name="Google Shape;15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72008" y="1196763"/>
            <a:ext cx="4378072" cy="3970318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Але для багатьох користувачів-любителів існує досить велика кількість відмінних безкоштовних редакторів, які цілком підходять для роботи вдома.</a:t>
            </a:r>
            <a:endParaRPr/>
          </a:p>
        </p:txBody>
      </p:sp>
      <p:pic>
        <p:nvPicPr>
          <p:cNvPr id="159" name="Google Shape;159;p17"/>
          <p:cNvPicPr preferRelativeResize="0"/>
          <p:nvPr/>
        </p:nvPicPr>
        <p:blipFill rotWithShape="1">
          <a:blip r:embed="rId4">
            <a:alphaModFix/>
          </a:blip>
          <a:srcRect b="10518" l="0" r="0" t="0"/>
          <a:stretch/>
        </p:blipFill>
        <p:spPr>
          <a:xfrm>
            <a:off x="4547422" y="1196763"/>
            <a:ext cx="7572570" cy="5285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8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65" name="Google Shape;16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8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960" y="1831124"/>
            <a:ext cx="8239760" cy="46348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lender Icon | Simply Styled Iconset | dAKirby309" id="169" name="Google Shape;16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8208" y="1697535"/>
            <a:ext cx="2706752" cy="2706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75" name="Google Shape;17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9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72008" y="183684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rgbClr val="FFFF00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 є абсолютно безкоштовним пакетом створення комп'ютерної графіки. </a:t>
            </a:r>
            <a:endParaRPr/>
          </a:p>
        </p:txBody>
      </p:sp>
      <p:sp>
        <p:nvSpPr>
          <p:cNvPr id="178" name="Google Shape;178;p19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79" name="Google Shape;179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9830" y="2916735"/>
            <a:ext cx="6292320" cy="353943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9"/>
          <p:cNvSpPr txBox="1"/>
          <p:nvPr/>
        </p:nvSpPr>
        <p:spPr>
          <a:xfrm>
            <a:off x="69850" y="2916735"/>
            <a:ext cx="5477510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Зрозумілий і просунутий інтерфейс легко адаптується і перерозподіляється усіма елементами під себе, щоб всі необхідні інструменти постійно були під рукою.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86" name="Google Shape;18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8" name="Google Shape;188;p20"/>
          <p:cNvSpPr txBox="1"/>
          <p:nvPr/>
        </p:nvSpPr>
        <p:spPr>
          <a:xfrm>
            <a:off x="72008" y="183684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Додаток дозволить з допомогою великого асортименту інструментів здійснювати детальне проектування моделей і опрацювання їх об'ємних видів. </a:t>
            </a:r>
            <a:endParaRPr/>
          </a:p>
        </p:txBody>
      </p:sp>
      <p:sp>
        <p:nvSpPr>
          <p:cNvPr id="189" name="Google Shape;189;p20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0" name="Google Shape;19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41440" y="3318378"/>
            <a:ext cx="5678553" cy="310854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0"/>
          <p:cNvSpPr txBox="1"/>
          <p:nvPr/>
        </p:nvSpPr>
        <p:spPr>
          <a:xfrm>
            <a:off x="72008" y="3318378"/>
            <a:ext cx="623735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Перетворення будь-якої моделі в керований тривимірний персонаж стало набагато простіше завдяки складним алгоритмам обчислення деформації.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197" name="Google Shape;19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1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72008" y="183684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Ключові особливості та функції:</a:t>
            </a:r>
            <a:endParaRPr/>
          </a:p>
        </p:txBody>
      </p:sp>
      <p:sp>
        <p:nvSpPr>
          <p:cNvPr id="200" name="Google Shape;200;p21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Blender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507999" y="2476923"/>
            <a:ext cx="11613071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величезна кількість установок екрану з гнучким і конфігуровані розміщенням вікна;</a:t>
            </a:r>
            <a:endParaRPr/>
          </a:p>
        </p:txBody>
      </p:sp>
      <p:sp>
        <p:nvSpPr>
          <p:cNvPr id="202" name="Google Shape;202;p21"/>
          <p:cNvSpPr txBox="1"/>
          <p:nvPr/>
        </p:nvSpPr>
        <p:spPr>
          <a:xfrm>
            <a:off x="507999" y="3503191"/>
            <a:ext cx="11613071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вбудований текстовий редактор для редагування скриптів Python і анотацій;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507999" y="4529459"/>
            <a:ext cx="11613071" cy="523220"/>
          </a:xfrm>
          <a:prstGeom prst="rect">
            <a:avLst/>
          </a:prstGeom>
          <a:solidFill>
            <a:srgbClr val="C55A11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✔"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анімаційний редактор персонажів;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507999" y="5122939"/>
            <a:ext cx="11613071" cy="954107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Noto Sans Symbols"/>
              <a:buChar char="✔"/>
            </a:pPr>
            <a:r>
              <a:rPr b="1" i="1" lang="uk-UA" sz="2800" u="none" cap="none" strike="noStrik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панель попереднього перегляду для окремих ділянок та багато іншого.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/>
          <p:nvPr>
            <p:ph type="title"/>
          </p:nvPr>
        </p:nvSpPr>
        <p:spPr>
          <a:xfrm>
            <a:off x="1170688" y="162512"/>
            <a:ext cx="9053954" cy="5328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Verdana"/>
              <a:buNone/>
            </a:pPr>
            <a:r>
              <a:rPr lang="uk-UA"/>
              <a:t>Класифікація програм для роботи з тривимірною графікою</a:t>
            </a:r>
            <a:endParaRPr/>
          </a:p>
        </p:txBody>
      </p:sp>
      <p:pic>
        <p:nvPicPr>
          <p:cNvPr descr="3D_27" id="210" name="Google Shape;21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633" y="11"/>
            <a:ext cx="1295400" cy="180181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247202" y="476251"/>
            <a:ext cx="900113" cy="395288"/>
          </a:xfrm>
          <a:prstGeom prst="roundRect">
            <a:avLst>
              <a:gd fmla="val 50000" name="adj"/>
            </a:avLst>
          </a:prstGeom>
          <a:solidFill>
            <a:srgbClr val="FFFF00"/>
          </a:solidFill>
          <a:ln cap="flat" cmpd="sng" w="28575">
            <a:solidFill>
              <a:srgbClr val="DDD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uk-UA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Розділ 2 </a:t>
            </a:r>
            <a:r>
              <a:rPr b="0" i="0" lang="uk-UA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§ 10</a:t>
            </a:r>
            <a:endParaRPr b="0" i="0" sz="12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22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457189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uk-UA" sz="28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rPr>
              <a:t>Google SketchUp</a:t>
            </a:r>
            <a:endParaRPr b="1" i="1" sz="2800" u="none" cap="none" strike="noStrik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descr="3d modeling application" id="213" name="Google Shape;21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0170" y="1841284"/>
            <a:ext cx="6931660" cy="4621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Офіс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