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8" r:id="rId3"/>
    <p:sldId id="270" r:id="rId4"/>
    <p:sldId id="272" r:id="rId5"/>
    <p:sldId id="271" r:id="rId6"/>
    <p:sldId id="273" r:id="rId7"/>
    <p:sldId id="274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B59AAF7-9134-47F1-B175-27306A5A8158}" type="datetimeFigureOut">
              <a:rPr lang="ru-RU" smtClean="0"/>
              <a:t>05.10.2019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16DEF9BA-3A1F-436A-A3C2-447F6C98B22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27168" cy="137160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Способи терморегуляції організмів</a:t>
            </a: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0983"/>
            <a:ext cx="3798171" cy="253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3816934" cy="254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9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11986"/>
          </a:xfrm>
        </p:spPr>
        <p:txBody>
          <a:bodyPr>
            <a:normAutofit/>
          </a:bodyPr>
          <a:lstStyle/>
          <a:p>
            <a:r>
              <a:rPr lang="uk-UA" sz="2800" dirty="0" err="1" smtClean="0"/>
              <a:t>Гомойотермія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50" y="1124744"/>
            <a:ext cx="4271034" cy="5472608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  <a:r>
              <a:rPr lang="ru-RU" sz="2000" dirty="0" err="1" smtClean="0"/>
              <a:t>Стратегія</a:t>
            </a:r>
            <a:r>
              <a:rPr lang="ru-RU" sz="2000" dirty="0" smtClean="0"/>
              <a:t> </a:t>
            </a:r>
            <a:r>
              <a:rPr lang="ru-RU" sz="2000" dirty="0" err="1"/>
              <a:t>виживання</a:t>
            </a:r>
            <a:r>
              <a:rPr lang="ru-RU" sz="2000" dirty="0"/>
              <a:t> </a:t>
            </a:r>
            <a:r>
              <a:rPr lang="ru-RU" sz="2000" dirty="0" err="1"/>
              <a:t>організмів</a:t>
            </a:r>
            <a:r>
              <a:rPr lang="ru-RU" sz="2000" dirty="0"/>
              <a:t>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сталою</a:t>
            </a:r>
            <a:r>
              <a:rPr lang="ru-RU" sz="2000" dirty="0"/>
              <a:t> температурою </a:t>
            </a:r>
            <a:r>
              <a:rPr lang="ru-RU" sz="2000" dirty="0" err="1"/>
              <a:t>тіла</a:t>
            </a:r>
            <a:r>
              <a:rPr lang="ru-RU" sz="2000" dirty="0"/>
              <a:t>, яка не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температури</a:t>
            </a:r>
            <a:r>
              <a:rPr lang="ru-RU" sz="2000" dirty="0"/>
              <a:t> </a:t>
            </a:r>
            <a:r>
              <a:rPr lang="ru-RU" sz="2000" dirty="0" err="1"/>
              <a:t>зовнішнього</a:t>
            </a:r>
            <a:r>
              <a:rPr lang="ru-RU" sz="2000" dirty="0"/>
              <a:t> </a:t>
            </a:r>
            <a:r>
              <a:rPr lang="ru-RU" sz="2000" dirty="0" err="1"/>
              <a:t>середовища</a:t>
            </a:r>
            <a:r>
              <a:rPr lang="ru-RU" sz="2000" dirty="0"/>
              <a:t>, а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тепла,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утворюється</a:t>
            </a:r>
            <a:r>
              <a:rPr lang="ru-RU" sz="2000" dirty="0"/>
              <a:t> </a:t>
            </a:r>
            <a:r>
              <a:rPr lang="ru-RU" sz="2000" dirty="0" err="1"/>
              <a:t>всередині</a:t>
            </a:r>
            <a:r>
              <a:rPr lang="ru-RU" sz="2000" dirty="0"/>
              <a:t>. </a:t>
            </a:r>
            <a:r>
              <a:rPr lang="ru-RU" sz="2000" dirty="0" err="1"/>
              <a:t>Гомойотермність</a:t>
            </a:r>
            <a:r>
              <a:rPr lang="ru-RU" sz="2000" dirty="0"/>
              <a:t> </a:t>
            </a:r>
            <a:r>
              <a:rPr lang="ru-RU" sz="2000" dirty="0" err="1"/>
              <a:t>властива</a:t>
            </a:r>
            <a:r>
              <a:rPr lang="ru-RU" sz="2000" dirty="0"/>
              <a:t> птахам і </a:t>
            </a:r>
            <a:r>
              <a:rPr lang="ru-RU" sz="2000" dirty="0" err="1"/>
              <a:t>ссавцям</a:t>
            </a:r>
            <a:r>
              <a:rPr lang="ru-RU" sz="2000" dirty="0"/>
              <a:t>. Вони </a:t>
            </a:r>
            <a:r>
              <a:rPr lang="ru-RU" sz="2000" dirty="0" err="1"/>
              <a:t>здатні</a:t>
            </a:r>
            <a:r>
              <a:rPr lang="ru-RU" sz="2000" dirty="0"/>
              <a:t> </a:t>
            </a:r>
            <a:r>
              <a:rPr lang="ru-RU" sz="2000" dirty="0" err="1"/>
              <a:t>підтримувати</a:t>
            </a:r>
            <a:r>
              <a:rPr lang="ru-RU" sz="2000" dirty="0"/>
              <a:t> </a:t>
            </a:r>
            <a:r>
              <a:rPr lang="ru-RU" sz="2000" dirty="0" err="1"/>
              <a:t>сталу</a:t>
            </a:r>
            <a:r>
              <a:rPr lang="ru-RU" sz="2000" dirty="0"/>
              <a:t> </a:t>
            </a:r>
            <a:r>
              <a:rPr lang="ru-RU" sz="2000" dirty="0" err="1"/>
              <a:t>оптимальну</a:t>
            </a:r>
            <a:r>
              <a:rPr lang="ru-RU" sz="2000" dirty="0"/>
              <a:t> температуру </a:t>
            </a:r>
            <a:r>
              <a:rPr lang="ru-RU" sz="2000" dirty="0" err="1"/>
              <a:t>тіла</a:t>
            </a:r>
            <a:r>
              <a:rPr lang="ru-RU" sz="2000" dirty="0"/>
              <a:t>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високому</a:t>
            </a:r>
            <a:r>
              <a:rPr lang="ru-RU" sz="2000" dirty="0"/>
              <a:t> </a:t>
            </a:r>
            <a:r>
              <a:rPr lang="ru-RU" sz="2000" dirty="0" err="1"/>
              <a:t>рівню</a:t>
            </a:r>
            <a:r>
              <a:rPr lang="ru-RU" sz="2000" dirty="0"/>
              <a:t> </a:t>
            </a:r>
            <a:r>
              <a:rPr lang="ru-RU" sz="2000" dirty="0" err="1"/>
              <a:t>окиснювальних</a:t>
            </a:r>
            <a:r>
              <a:rPr lang="ru-RU" sz="2000" dirty="0"/>
              <a:t> </a:t>
            </a:r>
            <a:r>
              <a:rPr lang="ru-RU" sz="2000" dirty="0" err="1"/>
              <a:t>процесів</a:t>
            </a:r>
            <a:r>
              <a:rPr lang="ru-RU" sz="2000" dirty="0"/>
              <a:t> та </a:t>
            </a:r>
            <a:r>
              <a:rPr lang="ru-RU" sz="2000" dirty="0" err="1"/>
              <a:t>еволюційному</a:t>
            </a:r>
            <a:r>
              <a:rPr lang="ru-RU" sz="2000" dirty="0"/>
              <a:t> </a:t>
            </a:r>
            <a:r>
              <a:rPr lang="ru-RU" sz="2000" dirty="0" err="1"/>
              <a:t>вдосконаленню</a:t>
            </a:r>
            <a:r>
              <a:rPr lang="ru-RU" sz="2000" dirty="0"/>
              <a:t> </a:t>
            </a:r>
            <a:r>
              <a:rPr lang="ru-RU" sz="2000" dirty="0" err="1"/>
              <a:t>кровоносної</a:t>
            </a:r>
            <a:r>
              <a:rPr lang="ru-RU" sz="2000" dirty="0"/>
              <a:t>, </a:t>
            </a:r>
            <a:r>
              <a:rPr lang="ru-RU" sz="2000" dirty="0" err="1"/>
              <a:t>дихальної</a:t>
            </a:r>
            <a:r>
              <a:rPr lang="ru-RU" sz="2000" dirty="0"/>
              <a:t> та </a:t>
            </a:r>
            <a:r>
              <a:rPr lang="ru-RU" sz="2000" dirty="0" err="1"/>
              <a:t>нервової</a:t>
            </a:r>
            <a:r>
              <a:rPr lang="ru-RU" sz="2000" dirty="0"/>
              <a:t> систем</a:t>
            </a:r>
            <a:r>
              <a:rPr lang="ru-RU" sz="2000" b="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906"/>
            <a:ext cx="3693168" cy="24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26" y="3048591"/>
            <a:ext cx="4113906" cy="272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960"/>
            <a:ext cx="5791200" cy="683994"/>
          </a:xfrm>
        </p:spPr>
        <p:txBody>
          <a:bodyPr>
            <a:normAutofit/>
          </a:bodyPr>
          <a:lstStyle/>
          <a:p>
            <a:r>
              <a:rPr lang="ru-RU" sz="2800" dirty="0" err="1"/>
              <a:t>Гомойотермія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79450"/>
            <a:ext cx="438296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b="0" dirty="0" smtClean="0"/>
              <a:t>Для </a:t>
            </a:r>
            <a:r>
              <a:rPr lang="ru-RU" b="0" dirty="0" err="1"/>
              <a:t>птахів</a:t>
            </a:r>
            <a:r>
              <a:rPr lang="ru-RU" b="0" dirty="0"/>
              <a:t> й </a:t>
            </a:r>
            <a:r>
              <a:rPr lang="ru-RU" b="0" dirty="0" err="1"/>
              <a:t>ссавців</a:t>
            </a:r>
            <a:r>
              <a:rPr lang="ru-RU" b="0" dirty="0"/>
              <a:t> характерна </a:t>
            </a:r>
            <a:r>
              <a:rPr lang="ru-RU" b="0" dirty="0" err="1"/>
              <a:t>хімічна</a:t>
            </a:r>
            <a:r>
              <a:rPr lang="ru-RU" b="0" dirty="0"/>
              <a:t> </a:t>
            </a:r>
            <a:r>
              <a:rPr lang="ru-RU" b="0" dirty="0" err="1"/>
              <a:t>терморегуляція</a:t>
            </a:r>
            <a:r>
              <a:rPr lang="ru-RU" b="0" dirty="0"/>
              <a:t>, </a:t>
            </a:r>
            <a:r>
              <a:rPr lang="ru-RU" b="0" dirty="0" err="1"/>
              <a:t>що</a:t>
            </a:r>
            <a:r>
              <a:rPr lang="ru-RU" b="0" dirty="0"/>
              <a:t> є </a:t>
            </a:r>
            <a:r>
              <a:rPr lang="ru-RU" b="0" dirty="0" err="1"/>
              <a:t>потужним</a:t>
            </a:r>
            <a:r>
              <a:rPr lang="ru-RU" b="0" dirty="0"/>
              <a:t> </a:t>
            </a:r>
            <a:r>
              <a:rPr lang="ru-RU" b="0" dirty="0" err="1"/>
              <a:t>джерелом</a:t>
            </a:r>
            <a:r>
              <a:rPr lang="ru-RU" b="0" dirty="0"/>
              <a:t> </a:t>
            </a:r>
            <a:r>
              <a:rPr lang="ru-RU" b="0" dirty="0" err="1"/>
              <a:t>внутрішнього</a:t>
            </a:r>
            <a:r>
              <a:rPr lang="ru-RU" b="0" dirty="0"/>
              <a:t> тепла. </a:t>
            </a:r>
          </a:p>
          <a:p>
            <a:r>
              <a:rPr lang="ru-RU" b="0" dirty="0" smtClean="0"/>
              <a:t>У </a:t>
            </a:r>
            <a:r>
              <a:rPr lang="ru-RU" b="0" dirty="0" err="1"/>
              <a:t>гомойотермних</a:t>
            </a:r>
            <a:r>
              <a:rPr lang="ru-RU" b="0" dirty="0"/>
              <a:t> </a:t>
            </a:r>
            <a:r>
              <a:rPr lang="ru-RU" b="0" dirty="0" err="1"/>
              <a:t>організмів</a:t>
            </a:r>
            <a:r>
              <a:rPr lang="ru-RU" b="0" dirty="0"/>
              <a:t> </a:t>
            </a:r>
            <a:r>
              <a:rPr lang="ru-RU" b="0" dirty="0" err="1"/>
              <a:t>наявні</a:t>
            </a:r>
            <a:r>
              <a:rPr lang="ru-RU" b="0" dirty="0"/>
              <a:t> </a:t>
            </a:r>
            <a:r>
              <a:rPr lang="ru-RU" b="0" dirty="0" err="1"/>
              <a:t>також</a:t>
            </a:r>
            <a:r>
              <a:rPr lang="ru-RU" b="0" dirty="0"/>
              <a:t> </a:t>
            </a:r>
            <a:r>
              <a:rPr lang="ru-RU" b="0" dirty="0" err="1"/>
              <a:t>різноманітні</a:t>
            </a:r>
            <a:r>
              <a:rPr lang="ru-RU" b="0" dirty="0"/>
              <a:t> й </a:t>
            </a:r>
            <a:r>
              <a:rPr lang="ru-RU" b="0" dirty="0" err="1"/>
              <a:t>досконаліші</a:t>
            </a:r>
            <a:r>
              <a:rPr lang="ru-RU" b="0" dirty="0"/>
              <a:t> </a:t>
            </a:r>
            <a:r>
              <a:rPr lang="ru-RU" b="0" dirty="0" err="1"/>
              <a:t>механізми</a:t>
            </a:r>
            <a:r>
              <a:rPr lang="ru-RU" b="0" dirty="0"/>
              <a:t> </a:t>
            </a:r>
            <a:r>
              <a:rPr lang="ru-RU" b="0" dirty="0" err="1"/>
              <a:t>фізичної</a:t>
            </a:r>
            <a:r>
              <a:rPr lang="ru-RU" b="0" dirty="0"/>
              <a:t> та </a:t>
            </a:r>
            <a:r>
              <a:rPr lang="ru-RU" b="0" dirty="0" err="1"/>
              <a:t>етологічної</a:t>
            </a:r>
            <a:r>
              <a:rPr lang="ru-RU" b="0" dirty="0"/>
              <a:t> </a:t>
            </a:r>
            <a:r>
              <a:rPr lang="ru-RU" b="0" dirty="0" err="1"/>
              <a:t>терморегуляції</a:t>
            </a:r>
            <a:r>
              <a:rPr lang="ru-RU" b="0" dirty="0"/>
              <a:t>. </a:t>
            </a:r>
            <a:r>
              <a:rPr lang="ru-RU" b="0" dirty="0" err="1"/>
              <a:t>Загалом</a:t>
            </a:r>
            <a:r>
              <a:rPr lang="ru-RU" b="0" dirty="0"/>
              <a:t> </a:t>
            </a:r>
            <a:r>
              <a:rPr lang="ru-RU" b="0" dirty="0" err="1"/>
              <a:t>гомойотермія</a:t>
            </a:r>
            <a:r>
              <a:rPr lang="ru-RU" b="0" dirty="0"/>
              <a:t> </a:t>
            </a:r>
            <a:r>
              <a:rPr lang="ru-RU" b="0" dirty="0" err="1"/>
              <a:t>забезпечує</a:t>
            </a:r>
            <a:r>
              <a:rPr lang="ru-RU" b="0" dirty="0"/>
              <a:t> </a:t>
            </a:r>
            <a:r>
              <a:rPr lang="ru-RU" b="0" dirty="0" err="1"/>
              <a:t>біологічну</a:t>
            </a:r>
            <a:r>
              <a:rPr lang="ru-RU" b="0" dirty="0"/>
              <a:t> </a:t>
            </a:r>
            <a:r>
              <a:rPr lang="ru-RU" b="0" dirty="0" err="1"/>
              <a:t>активність</a:t>
            </a:r>
            <a:r>
              <a:rPr lang="ru-RU" b="0" dirty="0"/>
              <a:t> </a:t>
            </a:r>
            <a:r>
              <a:rPr lang="ru-RU" b="0" dirty="0" err="1"/>
              <a:t>організмів</a:t>
            </a:r>
            <a:r>
              <a:rPr lang="ru-RU" b="0" dirty="0"/>
              <a:t> у широкому </a:t>
            </a:r>
            <a:r>
              <a:rPr lang="ru-RU" b="0" dirty="0" err="1"/>
              <a:t>діапазоні</a:t>
            </a:r>
            <a:r>
              <a:rPr lang="ru-RU" b="0" dirty="0"/>
              <a:t> температур, але </a:t>
            </a:r>
            <a:r>
              <a:rPr lang="ru-RU" b="0" dirty="0" err="1"/>
              <a:t>потребує</a:t>
            </a:r>
            <a:r>
              <a:rPr lang="ru-RU" b="0" dirty="0"/>
              <a:t> </a:t>
            </a:r>
            <a:r>
              <a:rPr lang="ru-RU" b="0" dirty="0" err="1"/>
              <a:t>значних</a:t>
            </a:r>
            <a:r>
              <a:rPr lang="ru-RU" b="0" dirty="0"/>
              <a:t> </a:t>
            </a:r>
            <a:r>
              <a:rPr lang="ru-RU" b="0" dirty="0" err="1"/>
              <a:t>енергетичних</a:t>
            </a:r>
            <a:r>
              <a:rPr lang="ru-RU" b="0" dirty="0"/>
              <a:t> затрат на </a:t>
            </a:r>
            <a:r>
              <a:rPr lang="ru-RU" b="0" dirty="0" err="1"/>
              <a:t>терморегуляцію</a:t>
            </a:r>
            <a:r>
              <a:rPr lang="ru-RU" b="0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33" y="22960"/>
            <a:ext cx="3148115" cy="23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028" y="2398196"/>
            <a:ext cx="2687524" cy="179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58" y="4437112"/>
            <a:ext cx="3289548" cy="219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7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399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Правило </a:t>
            </a:r>
            <a:r>
              <a:rPr lang="uk-UA" sz="2800" dirty="0" err="1" smtClean="0"/>
              <a:t>Бергмана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052736"/>
            <a:ext cx="4022928" cy="4976019"/>
          </a:xfrm>
        </p:spPr>
        <p:txBody>
          <a:bodyPr>
            <a:normAutofit lnSpcReduction="10000"/>
          </a:bodyPr>
          <a:lstStyle/>
          <a:p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/>
              <a:t>два </a:t>
            </a:r>
            <a:r>
              <a:rPr lang="ru-RU" sz="2000" dirty="0" err="1"/>
              <a:t>близькі</a:t>
            </a:r>
            <a:r>
              <a:rPr lang="ru-RU" sz="2000" dirty="0"/>
              <a:t> </a:t>
            </a:r>
            <a:r>
              <a:rPr lang="ru-RU" sz="2000" dirty="0" err="1"/>
              <a:t>види</a:t>
            </a:r>
            <a:r>
              <a:rPr lang="ru-RU" sz="2000" dirty="0"/>
              <a:t> </a:t>
            </a:r>
            <a:r>
              <a:rPr lang="ru-RU" sz="2000" dirty="0" err="1"/>
              <a:t>гомойотермних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r>
              <a:rPr lang="ru-RU" sz="2000" dirty="0"/>
              <a:t> </a:t>
            </a:r>
            <a:r>
              <a:rPr lang="ru-RU" sz="2000" dirty="0" err="1"/>
              <a:t>відрізняються</a:t>
            </a:r>
            <a:r>
              <a:rPr lang="ru-RU" sz="2000" dirty="0"/>
              <a:t> </a:t>
            </a:r>
            <a:r>
              <a:rPr lang="ru-RU" sz="2000" dirty="0" err="1"/>
              <a:t>розмірами</a:t>
            </a:r>
            <a:r>
              <a:rPr lang="ru-RU" sz="2000" dirty="0"/>
              <a:t>, то </a:t>
            </a:r>
            <a:r>
              <a:rPr lang="ru-RU" sz="2000" dirty="0" err="1"/>
              <a:t>більший</a:t>
            </a:r>
            <a:r>
              <a:rPr lang="ru-RU" sz="2000" dirty="0"/>
              <a:t> </a:t>
            </a:r>
            <a:r>
              <a:rPr lang="ru-RU" sz="2000" dirty="0" err="1"/>
              <a:t>мешкає</a:t>
            </a:r>
            <a:r>
              <a:rPr lang="ru-RU" sz="2000" dirty="0"/>
              <a:t> в </a:t>
            </a:r>
            <a:r>
              <a:rPr lang="ru-RU" sz="2000" dirty="0" err="1"/>
              <a:t>холоднішому</a:t>
            </a:r>
            <a:r>
              <a:rPr lang="ru-RU" sz="2000" dirty="0"/>
              <a:t>, а </a:t>
            </a:r>
            <a:r>
              <a:rPr lang="ru-RU" sz="2000" dirty="0" err="1"/>
              <a:t>дрібніший</a:t>
            </a:r>
            <a:r>
              <a:rPr lang="ru-RU" sz="2000" dirty="0"/>
              <a:t> – у </a:t>
            </a:r>
            <a:r>
              <a:rPr lang="ru-RU" sz="2000" dirty="0" err="1"/>
              <a:t>теплішому</a:t>
            </a:r>
            <a:r>
              <a:rPr lang="ru-RU" sz="2000" dirty="0"/>
              <a:t> </a:t>
            </a:r>
            <a:r>
              <a:rPr lang="ru-RU" sz="2000" dirty="0" err="1"/>
              <a:t>кліматі</a:t>
            </a:r>
            <a:r>
              <a:rPr lang="ru-RU" sz="2000" dirty="0"/>
              <a:t>. </a:t>
            </a:r>
            <a:r>
              <a:rPr lang="ru-RU" sz="2000" dirty="0" err="1"/>
              <a:t>Поясненням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правила є те, </a:t>
            </a:r>
            <a:r>
              <a:rPr lang="ru-RU" sz="2000" dirty="0" err="1"/>
              <a:t>що</a:t>
            </a:r>
            <a:r>
              <a:rPr lang="ru-RU" sz="2000" dirty="0"/>
              <a:t> у </a:t>
            </a:r>
            <a:r>
              <a:rPr lang="ru-RU" sz="2000" dirty="0" err="1"/>
              <a:t>тварин</a:t>
            </a:r>
            <a:r>
              <a:rPr lang="ru-RU" sz="2000" dirty="0"/>
              <a:t> </a:t>
            </a:r>
            <a:r>
              <a:rPr lang="ru-RU" sz="2000" dirty="0" err="1"/>
              <a:t>теплоутворення</a:t>
            </a:r>
            <a:r>
              <a:rPr lang="ru-RU" sz="2000" dirty="0"/>
              <a:t>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 smtClean="0"/>
              <a:t>маси</a:t>
            </a:r>
            <a:r>
              <a:rPr lang="ru-RU" sz="2000" dirty="0" smtClean="0"/>
              <a:t> </a:t>
            </a:r>
            <a:r>
              <a:rPr lang="ru-RU" sz="2000" dirty="0" err="1" smtClean="0"/>
              <a:t>тіла</a:t>
            </a:r>
            <a:r>
              <a:rPr lang="ru-RU" sz="2000" dirty="0"/>
              <a:t>, а </a:t>
            </a:r>
            <a:r>
              <a:rPr lang="ru-RU" sz="2000" dirty="0" err="1"/>
              <a:t>тепловіддача</a:t>
            </a:r>
            <a:r>
              <a:rPr lang="ru-RU" sz="2000" dirty="0"/>
              <a:t> −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площі</a:t>
            </a:r>
            <a:r>
              <a:rPr lang="ru-RU" sz="2000" dirty="0"/>
              <a:t> </a:t>
            </a:r>
            <a:r>
              <a:rPr lang="ru-RU" sz="2000" dirty="0" err="1"/>
              <a:t>поверхні</a:t>
            </a:r>
            <a:r>
              <a:rPr lang="ru-RU" sz="2000" dirty="0"/>
              <a:t> </a:t>
            </a:r>
            <a:r>
              <a:rPr lang="ru-RU" sz="2000" dirty="0" err="1" smtClean="0"/>
              <a:t>тіла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332656"/>
            <a:ext cx="3291840" cy="2358256"/>
          </a:xfrm>
        </p:spPr>
        <p:txBody>
          <a:bodyPr>
            <a:normAutofit lnSpcReduction="10000"/>
          </a:bodyPr>
          <a:lstStyle/>
          <a:p>
            <a:r>
              <a:rPr lang="ru-RU" sz="2000" b="0" i="1" dirty="0"/>
              <a:t>Вага </a:t>
            </a:r>
            <a:r>
              <a:rPr lang="ru-RU" sz="2000" b="0" i="1" dirty="0" err="1"/>
              <a:t>більшості</a:t>
            </a:r>
            <a:r>
              <a:rPr lang="ru-RU" sz="2000" b="0" i="1" dirty="0"/>
              <a:t> </a:t>
            </a:r>
            <a:r>
              <a:rPr lang="ru-RU" sz="2000" b="0" i="1" dirty="0" err="1"/>
              <a:t>самців</a:t>
            </a:r>
            <a:r>
              <a:rPr lang="ru-RU" sz="2000" b="0" i="1" dirty="0"/>
              <a:t> </a:t>
            </a:r>
            <a:r>
              <a:rPr lang="ru-RU" sz="2000" b="0" i="1" dirty="0" err="1"/>
              <a:t>білого</a:t>
            </a:r>
            <a:r>
              <a:rPr lang="ru-RU" sz="2000" b="0" i="1" dirty="0"/>
              <a:t> </a:t>
            </a:r>
            <a:r>
              <a:rPr lang="ru-RU" sz="2000" b="0" i="1" dirty="0" err="1"/>
              <a:t>ведмедя</a:t>
            </a:r>
            <a:r>
              <a:rPr lang="ru-RU" sz="2000" b="0" i="1" dirty="0"/>
              <a:t> </a:t>
            </a:r>
            <a:r>
              <a:rPr lang="ru-RU" sz="2000" b="0" i="1" dirty="0" err="1"/>
              <a:t>коливається</a:t>
            </a:r>
            <a:r>
              <a:rPr lang="ru-RU" sz="2000" b="0" i="1" dirty="0"/>
              <a:t> </a:t>
            </a:r>
            <a:r>
              <a:rPr lang="ru-RU" sz="2000" b="0" i="1" dirty="0" err="1"/>
              <a:t>від</a:t>
            </a:r>
            <a:r>
              <a:rPr lang="ru-RU" sz="2000" b="0" i="1" dirty="0"/>
              <a:t> 300 до 600 </a:t>
            </a:r>
            <a:r>
              <a:rPr lang="ru-RU" sz="2000" b="0" i="1" dirty="0" smtClean="0"/>
              <a:t>кг.</a:t>
            </a:r>
          </a:p>
          <a:p>
            <a:r>
              <a:rPr lang="ru-RU" sz="2000" b="0" i="1" dirty="0"/>
              <a:t> </a:t>
            </a:r>
            <a:r>
              <a:rPr lang="ru-RU" sz="2000" b="0" i="1" dirty="0" err="1" smtClean="0"/>
              <a:t>Маса</a:t>
            </a:r>
            <a:r>
              <a:rPr lang="ru-RU" sz="2000" b="0" i="1" dirty="0" smtClean="0"/>
              <a:t> </a:t>
            </a:r>
            <a:r>
              <a:rPr lang="ru-RU" sz="2000" b="0" i="1" dirty="0" err="1"/>
              <a:t>європейського</a:t>
            </a:r>
            <a:r>
              <a:rPr lang="ru-RU" sz="2000" b="0" i="1" dirty="0"/>
              <a:t> бурого </a:t>
            </a:r>
            <a:r>
              <a:rPr lang="ru-RU" sz="2000" b="0" i="1" dirty="0" err="1"/>
              <a:t>ведмедя</a:t>
            </a:r>
            <a:r>
              <a:rPr lang="ru-RU" sz="2000" b="0" i="1" dirty="0"/>
              <a:t> </a:t>
            </a:r>
            <a:r>
              <a:rPr lang="ru-RU" sz="2000" b="0" i="1" dirty="0" err="1"/>
              <a:t>зазвичай</a:t>
            </a:r>
            <a:r>
              <a:rPr lang="ru-RU" sz="2000" b="0" i="1" dirty="0"/>
              <a:t> </a:t>
            </a:r>
            <a:r>
              <a:rPr lang="ru-RU" sz="2000" b="0" i="1" dirty="0" smtClean="0"/>
              <a:t> </a:t>
            </a:r>
            <a:r>
              <a:rPr lang="ru-RU" sz="2000" b="0" i="1" dirty="0"/>
              <a:t>до 400 </a:t>
            </a:r>
            <a:r>
              <a:rPr lang="ru-RU" sz="2000" b="0" i="1" dirty="0" smtClean="0"/>
              <a:t>кг.</a:t>
            </a:r>
            <a:endParaRPr lang="ru-RU" sz="2000" b="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3772699" cy="219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35358"/>
            <a:ext cx="3654991" cy="235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86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399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Правило </a:t>
            </a:r>
            <a:r>
              <a:rPr lang="uk-UA" sz="2800" dirty="0" err="1" smtClean="0"/>
              <a:t>Аллена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4166944" cy="243026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0" dirty="0" smtClean="0"/>
              <a:t> </a:t>
            </a:r>
            <a:r>
              <a:rPr lang="ru-RU" sz="2400" b="0" dirty="0" err="1" smtClean="0"/>
              <a:t>Відносні</a:t>
            </a:r>
            <a:r>
              <a:rPr lang="ru-RU" sz="2400" b="0" dirty="0" smtClean="0"/>
              <a:t> </a:t>
            </a:r>
            <a:r>
              <a:rPr lang="ru-RU" sz="2400" b="0" dirty="0" err="1"/>
              <a:t>розміри</a:t>
            </a:r>
            <a:r>
              <a:rPr lang="ru-RU" sz="2400" b="0" dirty="0"/>
              <a:t> </a:t>
            </a:r>
            <a:r>
              <a:rPr lang="ru-RU" sz="2400" b="0" dirty="0" err="1"/>
              <a:t>кінцівок</a:t>
            </a:r>
            <a:r>
              <a:rPr lang="ru-RU" sz="2400" b="0" dirty="0"/>
              <a:t> та </a:t>
            </a:r>
            <a:r>
              <a:rPr lang="ru-RU" sz="2400" b="0" dirty="0" err="1"/>
              <a:t>інших</a:t>
            </a:r>
            <a:r>
              <a:rPr lang="ru-RU" sz="2400" b="0" dirty="0"/>
              <a:t> </a:t>
            </a:r>
            <a:r>
              <a:rPr lang="ru-RU" sz="2400" b="0" dirty="0" err="1"/>
              <a:t>виступаючих</a:t>
            </a:r>
            <a:r>
              <a:rPr lang="ru-RU" sz="2400" b="0" dirty="0"/>
              <a:t> </a:t>
            </a:r>
            <a:r>
              <a:rPr lang="ru-RU" sz="2400" b="0" dirty="0" err="1"/>
              <a:t>частин</a:t>
            </a:r>
            <a:r>
              <a:rPr lang="ru-RU" sz="2400" b="0" dirty="0"/>
              <a:t> </a:t>
            </a:r>
            <a:r>
              <a:rPr lang="ru-RU" sz="2400" b="0" dirty="0" err="1"/>
              <a:t>тіла</a:t>
            </a:r>
            <a:r>
              <a:rPr lang="ru-RU" sz="2400" b="0" dirty="0"/>
              <a:t> (</a:t>
            </a:r>
            <a:r>
              <a:rPr lang="ru-RU" sz="2400" b="0" dirty="0" err="1"/>
              <a:t>хвостів</a:t>
            </a:r>
            <a:r>
              <a:rPr lang="ru-RU" sz="2400" b="0" dirty="0"/>
              <a:t>, </a:t>
            </a:r>
            <a:r>
              <a:rPr lang="ru-RU" sz="2400" b="0" dirty="0" smtClean="0"/>
              <a:t> </a:t>
            </a:r>
            <a:r>
              <a:rPr lang="ru-RU" sz="2400" b="0" dirty="0" err="1"/>
              <a:t>вух</a:t>
            </a:r>
            <a:r>
              <a:rPr lang="ru-RU" sz="2400" b="0" dirty="0"/>
              <a:t>, </a:t>
            </a:r>
            <a:r>
              <a:rPr lang="ru-RU" sz="2400" b="0" dirty="0" err="1"/>
              <a:t>дзьобів</a:t>
            </a:r>
            <a:r>
              <a:rPr lang="ru-RU" sz="2400" b="0" dirty="0"/>
              <a:t>) </a:t>
            </a:r>
            <a:r>
              <a:rPr lang="ru-RU" sz="2400" b="0" dirty="0" smtClean="0"/>
              <a:t> у </a:t>
            </a:r>
            <a:r>
              <a:rPr lang="ru-RU" sz="2400" b="0" dirty="0" err="1" smtClean="0"/>
              <a:t>гомойотермних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тварин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збільшуються</a:t>
            </a:r>
            <a:r>
              <a:rPr lang="ru-RU" sz="2400" b="0" dirty="0" smtClean="0"/>
              <a:t> </a:t>
            </a:r>
            <a:r>
              <a:rPr lang="ru-RU" sz="2400" b="0" dirty="0"/>
              <a:t>з </a:t>
            </a:r>
            <a:r>
              <a:rPr lang="ru-RU" sz="2400" b="0" dirty="0" err="1"/>
              <a:t>поширенням</a:t>
            </a:r>
            <a:r>
              <a:rPr lang="ru-RU" sz="2400" b="0" dirty="0"/>
              <a:t> на </a:t>
            </a:r>
            <a:r>
              <a:rPr lang="ru-RU" sz="2400" b="0" dirty="0" err="1"/>
              <a:t>південь</a:t>
            </a:r>
            <a:r>
              <a:rPr lang="ru-RU" sz="2400" b="0" dirty="0"/>
              <a:t>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620688"/>
            <a:ext cx="3291840" cy="2502272"/>
          </a:xfrm>
        </p:spPr>
        <p:txBody>
          <a:bodyPr>
            <a:normAutofit fontScale="92500" lnSpcReduction="10000"/>
          </a:bodyPr>
          <a:lstStyle/>
          <a:p>
            <a:r>
              <a:rPr lang="uk-UA" sz="2000" i="1" dirty="0" smtClean="0">
                <a:solidFill>
                  <a:srgbClr val="002060"/>
                </a:solidFill>
              </a:rPr>
              <a:t>Порівняйте розміри вух у трьох видів лисиць:</a:t>
            </a:r>
          </a:p>
          <a:p>
            <a:pPr marL="514350" indent="-514350">
              <a:buAutoNum type="arabicPeriod"/>
            </a:pPr>
            <a:r>
              <a:rPr lang="uk-UA" sz="2000" i="1" dirty="0" smtClean="0">
                <a:solidFill>
                  <a:srgbClr val="002060"/>
                </a:solidFill>
              </a:rPr>
              <a:t>Полярна лисиця (песець)</a:t>
            </a:r>
          </a:p>
          <a:p>
            <a:pPr marL="514350" indent="-514350">
              <a:buAutoNum type="arabicPeriod"/>
            </a:pPr>
            <a:r>
              <a:rPr lang="uk-UA" sz="2000" i="1" dirty="0" smtClean="0">
                <a:solidFill>
                  <a:srgbClr val="002060"/>
                </a:solidFill>
              </a:rPr>
              <a:t>Звичайна лисиця</a:t>
            </a:r>
          </a:p>
          <a:p>
            <a:pPr marL="514350" indent="-514350">
              <a:buAutoNum type="arabicPeriod"/>
            </a:pPr>
            <a:r>
              <a:rPr lang="uk-UA" sz="2000" i="1" dirty="0" smtClean="0">
                <a:solidFill>
                  <a:srgbClr val="002060"/>
                </a:solidFill>
              </a:rPr>
              <a:t>Пустельна лисиця (</a:t>
            </a:r>
            <a:r>
              <a:rPr lang="uk-UA" sz="2000" i="1" dirty="0" err="1" smtClean="0">
                <a:solidFill>
                  <a:srgbClr val="002060"/>
                </a:solidFill>
              </a:rPr>
              <a:t>фенек</a:t>
            </a:r>
            <a:r>
              <a:rPr lang="uk-UA" sz="2000" i="1" dirty="0" smtClean="0">
                <a:solidFill>
                  <a:srgbClr val="002060"/>
                </a:solidFill>
              </a:rPr>
              <a:t>)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8" y="3737041"/>
            <a:ext cx="2929880" cy="209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52" y="3737041"/>
            <a:ext cx="3055288" cy="202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40" y="3737041"/>
            <a:ext cx="3140731" cy="209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31439" y="6021288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3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4023" y="6021286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3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22032" y="6021285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36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5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3994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Завдання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052736"/>
            <a:ext cx="4166944" cy="3312368"/>
          </a:xfrm>
        </p:spPr>
        <p:txBody>
          <a:bodyPr>
            <a:normAutofit fontScale="92500" lnSpcReduction="10000"/>
          </a:bodyPr>
          <a:lstStyle/>
          <a:p>
            <a:r>
              <a:rPr lang="ru-RU" sz="2400" b="0" dirty="0" smtClean="0"/>
              <a:t> </a:t>
            </a:r>
            <a:r>
              <a:rPr lang="ru-RU" sz="2400" b="0" dirty="0" err="1" smtClean="0"/>
              <a:t>Порівняйте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екологічні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ніші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лисиці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полярної</a:t>
            </a:r>
            <a:r>
              <a:rPr lang="ru-RU" sz="2400" b="0" dirty="0" smtClean="0"/>
              <a:t> та </a:t>
            </a:r>
            <a:r>
              <a:rPr lang="ru-RU" sz="2400" b="0" dirty="0" err="1" smtClean="0"/>
              <a:t>фенека</a:t>
            </a:r>
            <a:r>
              <a:rPr lang="ru-RU" sz="2400" b="0" dirty="0" smtClean="0"/>
              <a:t> за параметром </a:t>
            </a:r>
            <a:r>
              <a:rPr lang="ru-RU" sz="2400" b="0" dirty="0" err="1" smtClean="0"/>
              <a:t>ширини</a:t>
            </a:r>
            <a:r>
              <a:rPr lang="ru-RU" sz="2400" b="0" dirty="0" smtClean="0"/>
              <a:t> та </a:t>
            </a:r>
            <a:r>
              <a:rPr lang="ru-RU" sz="2400" b="0" dirty="0" err="1" smtClean="0"/>
              <a:t>вимірами</a:t>
            </a:r>
            <a:r>
              <a:rPr lang="ru-RU" sz="2400" b="0" dirty="0" smtClean="0"/>
              <a:t>:</a:t>
            </a:r>
          </a:p>
          <a:p>
            <a:r>
              <a:rPr lang="ru-RU" sz="2400" b="0" dirty="0" smtClean="0"/>
              <a:t>1.Просторова </a:t>
            </a:r>
            <a:r>
              <a:rPr lang="ru-RU" sz="2400" b="0" dirty="0" err="1" smtClean="0"/>
              <a:t>ніша</a:t>
            </a:r>
            <a:endParaRPr lang="ru-RU" sz="2400" b="0" dirty="0" smtClean="0"/>
          </a:p>
          <a:p>
            <a:r>
              <a:rPr lang="uk-UA" sz="2400" b="0" dirty="0" smtClean="0"/>
              <a:t>2.Трофічна ніша</a:t>
            </a:r>
          </a:p>
          <a:p>
            <a:r>
              <a:rPr lang="uk-UA" sz="2400" b="0" dirty="0" smtClean="0"/>
              <a:t>3. Часова ніша</a:t>
            </a:r>
            <a:endParaRPr lang="ru-RU" sz="2400" b="0" dirty="0" smtClean="0"/>
          </a:p>
          <a:p>
            <a:r>
              <a:rPr lang="ru-RU" sz="2400" b="0" dirty="0" smtClean="0"/>
              <a:t> </a:t>
            </a:r>
            <a:endParaRPr lang="ru-RU" sz="2400" b="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09" y="469484"/>
            <a:ext cx="302307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25868"/>
            <a:ext cx="3984104" cy="26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4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6904" cy="611986"/>
          </a:xfrm>
        </p:spPr>
        <p:txBody>
          <a:bodyPr>
            <a:noAutofit/>
          </a:bodyPr>
          <a:lstStyle/>
          <a:p>
            <a:pPr algn="ctr"/>
            <a:r>
              <a:rPr lang="uk-UA" sz="2400" i="1" dirty="0" smtClean="0">
                <a:solidFill>
                  <a:srgbClr val="002060"/>
                </a:solidFill>
                <a:latin typeface="+mn-lt"/>
              </a:rPr>
              <a:t>Це цікаво – теплокровна риба </a:t>
            </a:r>
            <a:br>
              <a:rPr lang="uk-UA" sz="2400" i="1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400" b="1" i="1" dirty="0" err="1" smtClean="0">
                <a:solidFill>
                  <a:srgbClr val="002060"/>
                </a:solidFill>
                <a:latin typeface="+mn-lt"/>
              </a:rPr>
              <a:t>опах</a:t>
            </a:r>
            <a:r>
              <a:rPr lang="uk-UA" sz="2400" b="1" i="1" dirty="0" smtClean="0">
                <a:solidFill>
                  <a:srgbClr val="002060"/>
                </a:solidFill>
                <a:latin typeface="+mn-lt"/>
              </a:rPr>
              <a:t> звичайний</a:t>
            </a:r>
            <a:endParaRPr lang="ru-RU" sz="24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1484784"/>
            <a:ext cx="3878912" cy="4525963"/>
          </a:xfrm>
        </p:spPr>
        <p:txBody>
          <a:bodyPr>
            <a:noAutofit/>
          </a:bodyPr>
          <a:lstStyle/>
          <a:p>
            <a:r>
              <a:rPr lang="ru-RU" sz="2000" b="0" dirty="0" err="1" smtClean="0"/>
              <a:t>Глибоководні</a:t>
            </a:r>
            <a:r>
              <a:rPr lang="ru-RU" sz="2000" b="0" dirty="0" smtClean="0"/>
              <a:t> </a:t>
            </a:r>
            <a:r>
              <a:rPr lang="ru-RU" sz="2000" b="0" dirty="0" err="1"/>
              <a:t>опахи</a:t>
            </a:r>
            <a:r>
              <a:rPr lang="ru-RU" sz="2000" b="0" dirty="0"/>
              <a:t> </a:t>
            </a:r>
            <a:r>
              <a:rPr lang="ru-RU" sz="2000" b="0" dirty="0" err="1"/>
              <a:t>постійно</a:t>
            </a:r>
            <a:r>
              <a:rPr lang="ru-RU" sz="2000" b="0" dirty="0"/>
              <a:t> </a:t>
            </a:r>
            <a:r>
              <a:rPr lang="ru-RU" sz="2000" b="0" dirty="0" err="1"/>
              <a:t>підтримують</a:t>
            </a:r>
            <a:r>
              <a:rPr lang="ru-RU" sz="2000" b="0" dirty="0"/>
              <a:t> тепло в </a:t>
            </a:r>
            <a:r>
              <a:rPr lang="ru-RU" sz="2000" b="0" dirty="0" err="1"/>
              <a:t>усьому</a:t>
            </a:r>
            <a:r>
              <a:rPr lang="ru-RU" sz="2000" b="0" dirty="0"/>
              <a:t> </a:t>
            </a:r>
            <a:r>
              <a:rPr lang="ru-RU" sz="2000" b="0" dirty="0" err="1"/>
              <a:t>тілі</a:t>
            </a:r>
            <a:r>
              <a:rPr lang="ru-RU" sz="2000" b="0" dirty="0"/>
              <a:t>, у тому </a:t>
            </a:r>
            <a:r>
              <a:rPr lang="ru-RU" sz="2000" b="0" dirty="0" err="1"/>
              <a:t>числі</a:t>
            </a:r>
            <a:r>
              <a:rPr lang="ru-RU" sz="2000" b="0" dirty="0"/>
              <a:t> у </a:t>
            </a:r>
            <a:r>
              <a:rPr lang="ru-RU" sz="2000" b="0" dirty="0" err="1"/>
              <a:t>внутрішніх</a:t>
            </a:r>
            <a:r>
              <a:rPr lang="ru-RU" sz="2000" b="0" dirty="0"/>
              <a:t> органах, і </a:t>
            </a:r>
            <a:r>
              <a:rPr lang="ru-RU" sz="2000" b="0" dirty="0" err="1"/>
              <a:t>роблять</a:t>
            </a:r>
            <a:r>
              <a:rPr lang="ru-RU" sz="2000" b="0" dirty="0"/>
              <a:t> </a:t>
            </a:r>
            <a:r>
              <a:rPr lang="ru-RU" sz="2000" b="0" dirty="0" err="1"/>
              <a:t>це</a:t>
            </a:r>
            <a:r>
              <a:rPr lang="ru-RU" sz="2000" b="0" dirty="0"/>
              <a:t> </a:t>
            </a:r>
            <a:r>
              <a:rPr lang="ru-RU" sz="2000" b="0" dirty="0" err="1"/>
              <a:t>завдяки</a:t>
            </a:r>
            <a:r>
              <a:rPr lang="ru-RU" sz="2000" b="0" dirty="0"/>
              <a:t> </a:t>
            </a:r>
            <a:r>
              <a:rPr lang="ru-RU" sz="2000" b="0" dirty="0" err="1"/>
              <a:t>рухам</a:t>
            </a:r>
            <a:r>
              <a:rPr lang="ru-RU" sz="2000" b="0" dirty="0"/>
              <a:t> </a:t>
            </a:r>
            <a:r>
              <a:rPr lang="ru-RU" sz="2000" b="0" dirty="0" err="1"/>
              <a:t>грудних</a:t>
            </a:r>
            <a:r>
              <a:rPr lang="ru-RU" sz="2000" b="0" dirty="0"/>
              <a:t> </a:t>
            </a:r>
            <a:r>
              <a:rPr lang="ru-RU" sz="2000" b="0" dirty="0" err="1" smtClean="0"/>
              <a:t>плавців</a:t>
            </a:r>
            <a:r>
              <a:rPr lang="ru-RU" sz="2000" b="0" dirty="0" smtClean="0"/>
              <a:t>.</a:t>
            </a:r>
          </a:p>
          <a:p>
            <a:r>
              <a:rPr lang="ru-RU" sz="2000" b="0" dirty="0" smtClean="0"/>
              <a:t>Секрет </a:t>
            </a:r>
            <a:r>
              <a:rPr lang="ru-RU" sz="2000" b="0" dirty="0" err="1"/>
              <a:t>терморегуляції</a:t>
            </a:r>
            <a:r>
              <a:rPr lang="ru-RU" sz="2000" b="0" dirty="0"/>
              <a:t> </a:t>
            </a:r>
            <a:r>
              <a:rPr lang="ru-RU" sz="2000" b="0" dirty="0" err="1"/>
              <a:t>опаха</a:t>
            </a:r>
            <a:r>
              <a:rPr lang="ru-RU" sz="2000" b="0" dirty="0"/>
              <a:t> — в </a:t>
            </a:r>
            <a:r>
              <a:rPr lang="ru-RU" sz="2000" b="0" dirty="0" err="1"/>
              <a:t>зниженні</a:t>
            </a:r>
            <a:r>
              <a:rPr lang="ru-RU" sz="2000" b="0" dirty="0"/>
              <a:t> </a:t>
            </a:r>
            <a:r>
              <a:rPr lang="ru-RU" sz="2000" b="0" dirty="0" err="1"/>
              <a:t>тепловтрат</a:t>
            </a:r>
            <a:r>
              <a:rPr lang="ru-RU" sz="2000" b="0" dirty="0"/>
              <a:t>, </a:t>
            </a:r>
            <a:r>
              <a:rPr lang="ru-RU" sz="2000" b="0" dirty="0" err="1"/>
              <a:t>пов'язаних</a:t>
            </a:r>
            <a:r>
              <a:rPr lang="ru-RU" sz="2000" b="0" dirty="0"/>
              <a:t> </a:t>
            </a:r>
            <a:r>
              <a:rPr lang="ru-RU" sz="2000" b="0" dirty="0" err="1"/>
              <a:t>із</a:t>
            </a:r>
            <a:r>
              <a:rPr lang="ru-RU" sz="2000" b="0" dirty="0"/>
              <a:t> </a:t>
            </a:r>
            <a:r>
              <a:rPr lang="ru-RU" sz="2000" b="0" dirty="0" err="1"/>
              <a:t>одержанням</a:t>
            </a:r>
            <a:r>
              <a:rPr lang="ru-RU" sz="2000" b="0" dirty="0"/>
              <a:t> </a:t>
            </a:r>
            <a:r>
              <a:rPr lang="ru-RU" sz="2000" b="0" dirty="0" err="1"/>
              <a:t>кисню</a:t>
            </a:r>
            <a:r>
              <a:rPr lang="ru-RU" sz="2000" b="0" dirty="0"/>
              <a:t> з </a:t>
            </a:r>
            <a:r>
              <a:rPr lang="ru-RU" sz="2000" b="0" dirty="0" err="1"/>
              <a:t>холодної</a:t>
            </a:r>
            <a:r>
              <a:rPr lang="ru-RU" sz="2000" b="0" dirty="0"/>
              <a:t> </a:t>
            </a:r>
            <a:r>
              <a:rPr lang="ru-RU" sz="2000" b="0" dirty="0" err="1"/>
              <a:t>морської</a:t>
            </a:r>
            <a:r>
              <a:rPr lang="ru-RU" sz="2000" b="0" dirty="0"/>
              <a:t> води. У </a:t>
            </a:r>
            <a:r>
              <a:rPr lang="ru-RU" sz="2000" b="0" dirty="0" err="1"/>
              <a:t>цих</a:t>
            </a:r>
            <a:r>
              <a:rPr lang="ru-RU" sz="2000" b="0" dirty="0"/>
              <a:t> </a:t>
            </a:r>
            <a:r>
              <a:rPr lang="ru-RU" sz="2000" b="0" dirty="0" err="1"/>
              <a:t>риб</a:t>
            </a:r>
            <a:r>
              <a:rPr lang="ru-RU" sz="2000" b="0" dirty="0"/>
              <a:t> </a:t>
            </a:r>
            <a:r>
              <a:rPr lang="ru-RU" sz="2000" b="0" dirty="0" err="1"/>
              <a:t>вени</a:t>
            </a:r>
            <a:r>
              <a:rPr lang="ru-RU" sz="2000" b="0" dirty="0"/>
              <a:t> і </a:t>
            </a:r>
            <a:r>
              <a:rPr lang="ru-RU" sz="2000" b="0" dirty="0" err="1"/>
              <a:t>артерії</a:t>
            </a:r>
            <a:r>
              <a:rPr lang="ru-RU" sz="2000" b="0" dirty="0"/>
              <a:t> </a:t>
            </a:r>
            <a:r>
              <a:rPr lang="ru-RU" sz="2000" b="0" dirty="0" err="1"/>
              <a:t>тісно</a:t>
            </a:r>
            <a:r>
              <a:rPr lang="ru-RU" sz="2000" b="0" dirty="0"/>
              <a:t> </a:t>
            </a:r>
            <a:r>
              <a:rPr lang="ru-RU" sz="2000" b="0" dirty="0" err="1"/>
              <a:t>сплетені</a:t>
            </a:r>
            <a:r>
              <a:rPr lang="ru-RU" sz="2000" b="0" dirty="0"/>
              <a:t> у так </a:t>
            </a:r>
            <a:r>
              <a:rPr lang="ru-RU" sz="2000" b="0" dirty="0" err="1"/>
              <a:t>звану</a:t>
            </a:r>
            <a:r>
              <a:rPr lang="ru-RU" sz="2000" b="0" dirty="0"/>
              <a:t> «</a:t>
            </a:r>
            <a:r>
              <a:rPr lang="ru-RU" sz="2000" b="0" dirty="0" err="1"/>
              <a:t>дивовижну</a:t>
            </a:r>
            <a:r>
              <a:rPr lang="ru-RU" sz="2000" b="0" dirty="0"/>
              <a:t> мережу</a:t>
            </a:r>
            <a:r>
              <a:rPr lang="ru-RU" sz="2000" b="0" dirty="0" smtClean="0"/>
              <a:t>», яка </a:t>
            </a:r>
            <a:r>
              <a:rPr lang="ru-RU" sz="2000" b="0" dirty="0" err="1" smtClean="0"/>
              <a:t>оточує</a:t>
            </a:r>
            <a:r>
              <a:rPr lang="ru-RU" sz="2000" b="0" dirty="0" smtClean="0"/>
              <a:t> </a:t>
            </a:r>
            <a:r>
              <a:rPr lang="ru-RU" sz="2000" b="0" dirty="0" err="1" smtClean="0"/>
              <a:t>зябра</a:t>
            </a:r>
            <a:r>
              <a:rPr lang="ru-RU" sz="2000" b="0" dirty="0" smtClean="0"/>
              <a:t>.</a:t>
            </a:r>
            <a:endParaRPr lang="ru-RU" sz="2000" b="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445784" cy="42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906888" cy="1260058"/>
          </a:xfrm>
        </p:spPr>
        <p:txBody>
          <a:bodyPr>
            <a:normAutofit fontScale="90000"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  <a:latin typeface="+mn-lt"/>
              </a:rPr>
              <a:t>Назвіть тварин і Поділіть  їх  на дві групи:</a:t>
            </a:r>
            <a:br>
              <a:rPr lang="uk-UA" sz="2400" b="1" i="1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i="1" dirty="0" smtClean="0">
                <a:solidFill>
                  <a:srgbClr val="002060"/>
                </a:solidFill>
                <a:latin typeface="+mn-lt"/>
              </a:rPr>
              <a:t>1.Пойкілотермні</a:t>
            </a:r>
            <a:br>
              <a:rPr lang="uk-UA" sz="2400" b="1" i="1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i="1" dirty="0" smtClean="0">
                <a:solidFill>
                  <a:srgbClr val="002060"/>
                </a:solidFill>
                <a:latin typeface="+mn-lt"/>
              </a:rPr>
              <a:t>2.Гомойотермні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0199"/>
            <a:ext cx="2902680" cy="189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359" y="40719"/>
            <a:ext cx="2016224" cy="317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846090" cy="183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94" y="2597057"/>
            <a:ext cx="3189382" cy="17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18" y="4509120"/>
            <a:ext cx="3299565" cy="219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9" y="4501480"/>
            <a:ext cx="3222169" cy="21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3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0"/>
            <a:ext cx="5791200" cy="83671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002060"/>
                </a:solidFill>
              </a:rPr>
              <a:t>Способи терморегуляції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962084" y="1865389"/>
            <a:ext cx="3291840" cy="558782"/>
          </a:xfrm>
        </p:spPr>
        <p:txBody>
          <a:bodyPr/>
          <a:lstStyle/>
          <a:p>
            <a:pPr algn="ctr"/>
            <a:r>
              <a:rPr lang="uk-UA" sz="2400" b="1" dirty="0" err="1" smtClean="0">
                <a:solidFill>
                  <a:srgbClr val="C00000"/>
                </a:solidFill>
                <a:latin typeface="+mn-lt"/>
              </a:rPr>
              <a:t>ФіЗИЧНА</a:t>
            </a:r>
            <a:endParaRPr lang="uk-UA" sz="24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0" y="1988840"/>
            <a:ext cx="3291840" cy="475252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ЕТОЛОГІЧНА</a:t>
            </a:r>
          </a:p>
          <a:p>
            <a:pPr algn="ctr"/>
            <a:r>
              <a:rPr lang="ru-RU" sz="1800" dirty="0" smtClean="0"/>
              <a:t>   </a:t>
            </a:r>
            <a:endParaRPr lang="ru-RU" sz="1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022425" y="1772816"/>
            <a:ext cx="3291840" cy="639762"/>
          </a:xfrm>
        </p:spPr>
        <p:txBody>
          <a:bodyPr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+mn-lt"/>
              </a:rPr>
              <a:t>ХІМІЧНА</a:t>
            </a:r>
          </a:p>
        </p:txBody>
      </p:sp>
      <p:sp>
        <p:nvSpPr>
          <p:cNvPr id="12" name="Стрелка вниз 11"/>
          <p:cNvSpPr/>
          <p:nvPr/>
        </p:nvSpPr>
        <p:spPr>
          <a:xfrm rot="-1500000">
            <a:off x="6814838" y="869509"/>
            <a:ext cx="698901" cy="8866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500000">
            <a:off x="1541792" y="883500"/>
            <a:ext cx="718458" cy="85861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283968" y="1035243"/>
            <a:ext cx="648072" cy="830146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3273060" cy="206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43" y="2780928"/>
            <a:ext cx="2754088" cy="206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61" y="2780928"/>
            <a:ext cx="3166339" cy="207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116632"/>
            <a:ext cx="7211144" cy="97202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ЕТОЛОГІЧНА  </a:t>
            </a:r>
            <a:br>
              <a:rPr lang="ru-RU" sz="2800" dirty="0" smtClean="0"/>
            </a:br>
            <a:r>
              <a:rPr lang="ru-RU" sz="2800" dirty="0" err="1" smtClean="0"/>
              <a:t>терморегуляція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600" y="1124744"/>
            <a:ext cx="3947872" cy="497510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002060"/>
                </a:solidFill>
              </a:rPr>
              <a:t>* </a:t>
            </a:r>
            <a:r>
              <a:rPr lang="ru-RU" dirty="0" err="1" smtClean="0">
                <a:solidFill>
                  <a:srgbClr val="002060"/>
                </a:solidFill>
              </a:rPr>
              <a:t>індивідуальна</a:t>
            </a:r>
            <a:r>
              <a:rPr lang="ru-RU" dirty="0" smtClean="0"/>
              <a:t>: </a:t>
            </a:r>
            <a:r>
              <a:rPr lang="ru-RU" dirty="0" err="1" smtClean="0"/>
              <a:t>риття</a:t>
            </a:r>
            <a:r>
              <a:rPr lang="ru-RU" dirty="0" smtClean="0"/>
              <a:t> </a:t>
            </a:r>
            <a:r>
              <a:rPr lang="ru-RU" dirty="0" err="1"/>
              <a:t>нір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*</a:t>
            </a:r>
            <a:r>
              <a:rPr lang="ru-RU" dirty="0" err="1">
                <a:solidFill>
                  <a:srgbClr val="002060"/>
                </a:solidFill>
              </a:rPr>
              <a:t>групова</a:t>
            </a:r>
            <a:r>
              <a:rPr lang="ru-RU" dirty="0" err="1"/>
              <a:t>:утворення</a:t>
            </a:r>
            <a:r>
              <a:rPr lang="ru-RU" dirty="0"/>
              <a:t> </a:t>
            </a:r>
            <a:r>
              <a:rPr lang="ru-RU" dirty="0" err="1"/>
              <a:t>скупчень</a:t>
            </a:r>
            <a:r>
              <a:rPr lang="ru-RU" dirty="0"/>
              <a:t> у </a:t>
            </a:r>
            <a:r>
              <a:rPr lang="ru-RU" dirty="0" err="1"/>
              <a:t>люті</a:t>
            </a:r>
            <a:r>
              <a:rPr lang="ru-RU" dirty="0"/>
              <a:t> </a:t>
            </a:r>
            <a:r>
              <a:rPr lang="ru-RU" dirty="0" err="1"/>
              <a:t>морози</a:t>
            </a:r>
            <a:r>
              <a:rPr lang="ru-RU" dirty="0"/>
              <a:t> у </a:t>
            </a:r>
            <a:r>
              <a:rPr lang="ru-RU" dirty="0" err="1"/>
              <a:t>пінгвінів</a:t>
            </a:r>
            <a:r>
              <a:rPr lang="ru-RU" dirty="0" smtClean="0"/>
              <a:t>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*</a:t>
            </a:r>
            <a:r>
              <a:rPr lang="ru-RU" dirty="0" err="1" smtClean="0">
                <a:solidFill>
                  <a:srgbClr val="002060"/>
                </a:solidFill>
              </a:rPr>
              <a:t>соціальна</a:t>
            </a:r>
            <a:r>
              <a:rPr lang="ru-RU" dirty="0"/>
              <a:t>: </a:t>
            </a:r>
            <a:r>
              <a:rPr lang="ru-RU" dirty="0" err="1"/>
              <a:t>регуляція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гнізда</a:t>
            </a:r>
            <a:r>
              <a:rPr lang="ru-RU" dirty="0"/>
              <a:t> у </a:t>
            </a:r>
            <a:r>
              <a:rPr lang="ru-RU" dirty="0" err="1" smtClean="0"/>
              <a:t>бджіл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002060"/>
                </a:solidFill>
              </a:rPr>
              <a:t>*</a:t>
            </a:r>
            <a:r>
              <a:rPr lang="ru-RU" dirty="0" err="1">
                <a:solidFill>
                  <a:srgbClr val="002060"/>
                </a:solidFill>
              </a:rPr>
              <a:t>умовно</a:t>
            </a:r>
            <a:r>
              <a:rPr lang="ru-RU" dirty="0">
                <a:solidFill>
                  <a:srgbClr val="002060"/>
                </a:solidFill>
              </a:rPr>
              <a:t>-рефлекторна</a:t>
            </a:r>
            <a:r>
              <a:rPr lang="ru-RU" dirty="0"/>
              <a:t>:</a:t>
            </a:r>
          </a:p>
          <a:p>
            <a:r>
              <a:rPr lang="ru-RU" dirty="0" err="1"/>
              <a:t>комахи</a:t>
            </a:r>
            <a:r>
              <a:rPr lang="ru-RU" dirty="0"/>
              <a:t>, </a:t>
            </a:r>
            <a:r>
              <a:rPr lang="ru-RU" dirty="0" err="1"/>
              <a:t>рептилії</a:t>
            </a:r>
            <a:r>
              <a:rPr lang="ru-RU" dirty="0"/>
              <a:t> та </a:t>
            </a:r>
            <a:r>
              <a:rPr lang="ru-RU" dirty="0" err="1"/>
              <a:t>амфібій</a:t>
            </a:r>
            <a:r>
              <a:rPr lang="ru-RU" dirty="0"/>
              <a:t> </a:t>
            </a:r>
            <a:r>
              <a:rPr lang="ru-RU" dirty="0" err="1"/>
              <a:t>відшукують</a:t>
            </a:r>
            <a:r>
              <a:rPr lang="ru-RU" dirty="0"/>
              <a:t> </a:t>
            </a:r>
            <a:r>
              <a:rPr lang="ru-RU" dirty="0" err="1"/>
              <a:t>освітлені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для </a:t>
            </a:r>
            <a:r>
              <a:rPr lang="ru-RU" dirty="0" err="1"/>
              <a:t>нагрівання</a:t>
            </a:r>
            <a:r>
              <a:rPr lang="ru-RU" dirty="0"/>
              <a:t> </a:t>
            </a:r>
            <a:r>
              <a:rPr lang="ru-RU" dirty="0" err="1" smtClean="0"/>
              <a:t>тіла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292475" cy="206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59" y="2271690"/>
            <a:ext cx="3456385" cy="22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44" y="4676569"/>
            <a:ext cx="2855814" cy="19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10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332656"/>
            <a:ext cx="7211144" cy="61198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Фізична </a:t>
            </a:r>
            <a:br>
              <a:rPr lang="uk-UA" sz="2800" dirty="0" smtClean="0"/>
            </a:br>
            <a:r>
              <a:rPr lang="uk-UA" sz="2800" dirty="0" smtClean="0"/>
              <a:t>терморегуляція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1124744"/>
            <a:ext cx="4235904" cy="497510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/>
              <a:t>  </a:t>
            </a:r>
            <a:r>
              <a:rPr lang="ru-RU" b="0" dirty="0" err="1"/>
              <a:t>Основними</a:t>
            </a:r>
            <a:r>
              <a:rPr lang="ru-RU" b="0" dirty="0"/>
              <a:t> </a:t>
            </a:r>
            <a:r>
              <a:rPr lang="ru-RU" b="0" dirty="0" err="1"/>
              <a:t>процесами</a:t>
            </a:r>
            <a:r>
              <a:rPr lang="ru-RU" b="0" dirty="0"/>
              <a:t> </a:t>
            </a:r>
            <a:r>
              <a:rPr lang="ru-RU" b="0" dirty="0" err="1"/>
              <a:t>такої</a:t>
            </a:r>
            <a:r>
              <a:rPr lang="ru-RU" b="0" dirty="0"/>
              <a:t> </a:t>
            </a:r>
            <a:r>
              <a:rPr lang="ru-RU" b="0" dirty="0" err="1"/>
              <a:t>терморегуляції</a:t>
            </a:r>
            <a:r>
              <a:rPr lang="ru-RU" b="0" dirty="0"/>
              <a:t> є </a:t>
            </a:r>
            <a:r>
              <a:rPr lang="ru-RU" b="0" dirty="0" err="1" smtClean="0"/>
              <a:t>конвекція</a:t>
            </a:r>
            <a:r>
              <a:rPr lang="ru-RU" b="0" dirty="0"/>
              <a:t>, </a:t>
            </a:r>
            <a:r>
              <a:rPr lang="ru-RU" b="0" dirty="0" err="1"/>
              <a:t>випаровування</a:t>
            </a:r>
            <a:r>
              <a:rPr lang="ru-RU" b="0" dirty="0"/>
              <a:t>, </a:t>
            </a:r>
            <a:r>
              <a:rPr lang="ru-RU" b="0" dirty="0" err="1"/>
              <a:t>теплообмін</a:t>
            </a:r>
            <a:r>
              <a:rPr lang="ru-RU" b="0" dirty="0"/>
              <a:t> та </a:t>
            </a:r>
            <a:r>
              <a:rPr lang="ru-RU" b="0" dirty="0" err="1"/>
              <a:t>випромінювання</a:t>
            </a:r>
            <a:r>
              <a:rPr lang="ru-RU" b="0" dirty="0" smtClean="0"/>
              <a:t>.</a:t>
            </a:r>
          </a:p>
          <a:p>
            <a:r>
              <a:rPr lang="ru-RU" b="0" dirty="0" smtClean="0"/>
              <a:t> </a:t>
            </a:r>
            <a:r>
              <a:rPr lang="ru-RU" b="0" dirty="0"/>
              <a:t>Прикладами </a:t>
            </a:r>
            <a:r>
              <a:rPr lang="ru-RU" b="0" dirty="0" err="1"/>
              <a:t>екологічно</a:t>
            </a:r>
            <a:r>
              <a:rPr lang="ru-RU" b="0" dirty="0"/>
              <a:t> </a:t>
            </a:r>
            <a:r>
              <a:rPr lang="ru-RU" b="0" dirty="0" err="1"/>
              <a:t>вигідної</a:t>
            </a:r>
            <a:r>
              <a:rPr lang="ru-RU" b="0" dirty="0"/>
              <a:t> й </a:t>
            </a:r>
            <a:r>
              <a:rPr lang="ru-RU" b="0" dirty="0" err="1"/>
              <a:t>економної</a:t>
            </a:r>
            <a:r>
              <a:rPr lang="ru-RU" b="0" dirty="0"/>
              <a:t> </a:t>
            </a:r>
            <a:r>
              <a:rPr lang="ru-RU" b="0" dirty="0" err="1"/>
              <a:t>фізичної</a:t>
            </a:r>
            <a:r>
              <a:rPr lang="ru-RU" b="0" dirty="0"/>
              <a:t> </a:t>
            </a:r>
            <a:r>
              <a:rPr lang="ru-RU" b="0" dirty="0" err="1"/>
              <a:t>терморегуляції</a:t>
            </a:r>
            <a:r>
              <a:rPr lang="ru-RU" b="0" dirty="0"/>
              <a:t> є </a:t>
            </a:r>
            <a:r>
              <a:rPr lang="ru-RU" b="0" dirty="0" err="1"/>
              <a:t>транспірація</a:t>
            </a:r>
            <a:r>
              <a:rPr lang="ru-RU" b="0" dirty="0"/>
              <a:t> в </a:t>
            </a:r>
            <a:r>
              <a:rPr lang="ru-RU" b="0" dirty="0" err="1"/>
              <a:t>рослин</a:t>
            </a:r>
            <a:r>
              <a:rPr lang="ru-RU" b="0" dirty="0"/>
              <a:t>, чудесна </a:t>
            </a:r>
            <a:r>
              <a:rPr lang="ru-RU" b="0" dirty="0" err="1"/>
              <a:t>сітка</a:t>
            </a:r>
            <a:r>
              <a:rPr lang="ru-RU" b="0" dirty="0"/>
              <a:t> </a:t>
            </a:r>
            <a:r>
              <a:rPr lang="en-US" b="0" dirty="0" smtClean="0"/>
              <a:t> </a:t>
            </a:r>
            <a:r>
              <a:rPr lang="ru-RU" b="0" dirty="0" err="1"/>
              <a:t>теплообмінників</a:t>
            </a:r>
            <a:r>
              <a:rPr lang="ru-RU" b="0" dirty="0"/>
              <a:t> у </a:t>
            </a:r>
            <a:r>
              <a:rPr lang="ru-RU" b="0" dirty="0" err="1"/>
              <a:t>зябрах</a:t>
            </a:r>
            <a:r>
              <a:rPr lang="ru-RU" b="0" dirty="0"/>
              <a:t> </a:t>
            </a:r>
            <a:r>
              <a:rPr lang="ru-RU" b="0" dirty="0" err="1"/>
              <a:t>деяких</a:t>
            </a:r>
            <a:r>
              <a:rPr lang="ru-RU" b="0" dirty="0"/>
              <a:t> </a:t>
            </a:r>
            <a:r>
              <a:rPr lang="ru-RU" b="0" dirty="0" err="1"/>
              <a:t>риб</a:t>
            </a:r>
            <a:r>
              <a:rPr lang="ru-RU" b="0" dirty="0"/>
              <a:t>, </a:t>
            </a:r>
            <a:r>
              <a:rPr lang="ru-RU" b="0" dirty="0" err="1"/>
              <a:t>рефлекторне</a:t>
            </a:r>
            <a:r>
              <a:rPr lang="ru-RU" b="0" dirty="0"/>
              <a:t> </a:t>
            </a:r>
            <a:r>
              <a:rPr lang="ru-RU" b="0" dirty="0" err="1"/>
              <a:t>розширення</a:t>
            </a:r>
            <a:r>
              <a:rPr lang="ru-RU" b="0" dirty="0"/>
              <a:t> </a:t>
            </a:r>
            <a:r>
              <a:rPr lang="ru-RU" b="0" dirty="0" err="1"/>
              <a:t>або</a:t>
            </a:r>
            <a:r>
              <a:rPr lang="ru-RU" b="0" dirty="0"/>
              <a:t> </a:t>
            </a:r>
            <a:r>
              <a:rPr lang="ru-RU" b="0" dirty="0" err="1"/>
              <a:t>звуження</a:t>
            </a:r>
            <a:r>
              <a:rPr lang="ru-RU" b="0" dirty="0"/>
              <a:t> </a:t>
            </a:r>
            <a:r>
              <a:rPr lang="ru-RU" b="0" dirty="0" err="1"/>
              <a:t>судин</a:t>
            </a:r>
            <a:r>
              <a:rPr lang="ru-RU" b="0" dirty="0"/>
              <a:t> </a:t>
            </a:r>
            <a:r>
              <a:rPr lang="ru-RU" b="0" dirty="0" err="1"/>
              <a:t>шкіри</a:t>
            </a:r>
            <a:r>
              <a:rPr lang="ru-RU" b="0" dirty="0"/>
              <a:t>, </a:t>
            </a:r>
            <a:r>
              <a:rPr lang="ru-RU" b="0" dirty="0" err="1"/>
              <a:t>потовиділення</a:t>
            </a:r>
            <a:r>
              <a:rPr lang="ru-RU" b="0" dirty="0"/>
              <a:t> у </a:t>
            </a:r>
            <a:r>
              <a:rPr lang="ru-RU" b="0" dirty="0" err="1" smtClean="0"/>
              <a:t>ссавців</a:t>
            </a:r>
            <a:r>
              <a:rPr lang="ru-RU" b="0" dirty="0" smtClean="0"/>
              <a:t>.</a:t>
            </a:r>
            <a:endParaRPr lang="ru-RU" b="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2917028" cy="20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88" y="2636912"/>
            <a:ext cx="3292475" cy="33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2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1124744"/>
            <a:ext cx="4235904" cy="4975102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/>
              <a:t>   </a:t>
            </a:r>
            <a:r>
              <a:rPr lang="ru-RU" b="0" dirty="0" err="1" smtClean="0"/>
              <a:t>Це</a:t>
            </a:r>
            <a:r>
              <a:rPr lang="ru-RU" b="0" dirty="0" smtClean="0"/>
              <a:t> </a:t>
            </a:r>
            <a:r>
              <a:rPr lang="ru-RU" b="0" dirty="0" err="1" smtClean="0"/>
              <a:t>реакції</a:t>
            </a:r>
            <a:r>
              <a:rPr lang="ru-RU" b="0" dirty="0" smtClean="0"/>
              <a:t> </a:t>
            </a:r>
            <a:r>
              <a:rPr lang="ru-RU" b="0" dirty="0" err="1"/>
              <a:t>біологічного</a:t>
            </a:r>
            <a:r>
              <a:rPr lang="ru-RU" b="0" dirty="0"/>
              <a:t> </a:t>
            </a:r>
            <a:r>
              <a:rPr lang="ru-RU" b="0" dirty="0" err="1"/>
              <a:t>окиснення</a:t>
            </a:r>
            <a:r>
              <a:rPr lang="ru-RU" b="0" dirty="0"/>
              <a:t> та </a:t>
            </a:r>
            <a:r>
              <a:rPr lang="ru-RU" b="0" dirty="0" err="1"/>
              <a:t>зміна</a:t>
            </a:r>
            <a:r>
              <a:rPr lang="ru-RU" b="0" dirty="0"/>
              <a:t> </a:t>
            </a:r>
            <a:r>
              <a:rPr lang="ru-RU" b="0" dirty="0" err="1"/>
              <a:t>рівня</a:t>
            </a:r>
            <a:r>
              <a:rPr lang="ru-RU" b="0" dirty="0"/>
              <a:t> </a:t>
            </a:r>
            <a:r>
              <a:rPr lang="ru-RU" b="0" dirty="0" err="1"/>
              <a:t>обміну</a:t>
            </a:r>
            <a:r>
              <a:rPr lang="ru-RU" b="0" dirty="0"/>
              <a:t> </a:t>
            </a:r>
            <a:r>
              <a:rPr lang="ru-RU" b="0" dirty="0" err="1"/>
              <a:t>речовин</a:t>
            </a:r>
            <a:r>
              <a:rPr lang="ru-RU" b="0" dirty="0"/>
              <a:t>, </a:t>
            </a:r>
            <a:r>
              <a:rPr lang="ru-RU" b="0" dirty="0" err="1"/>
              <a:t>що</a:t>
            </a:r>
            <a:r>
              <a:rPr lang="ru-RU" b="0" dirty="0"/>
              <a:t> </a:t>
            </a:r>
            <a:r>
              <a:rPr lang="ru-RU" b="0" dirty="0" err="1"/>
              <a:t>підвищує</a:t>
            </a:r>
            <a:r>
              <a:rPr lang="ru-RU" b="0" dirty="0"/>
              <a:t> </a:t>
            </a:r>
            <a:r>
              <a:rPr lang="ru-RU" b="0" dirty="0" err="1"/>
              <a:t>або</a:t>
            </a:r>
            <a:r>
              <a:rPr lang="ru-RU" b="0" dirty="0"/>
              <a:t> </a:t>
            </a:r>
            <a:r>
              <a:rPr lang="ru-RU" b="0" dirty="0" err="1"/>
              <a:t>знижує</a:t>
            </a:r>
            <a:r>
              <a:rPr lang="ru-RU" b="0" dirty="0"/>
              <a:t> </a:t>
            </a:r>
            <a:r>
              <a:rPr lang="ru-RU" b="0" dirty="0" err="1"/>
              <a:t>рівень</a:t>
            </a:r>
            <a:r>
              <a:rPr lang="ru-RU" b="0" dirty="0"/>
              <a:t> </a:t>
            </a:r>
            <a:r>
              <a:rPr lang="ru-RU" b="0" dirty="0" err="1"/>
              <a:t>утворення</a:t>
            </a:r>
            <a:r>
              <a:rPr lang="ru-RU" b="0" dirty="0"/>
              <a:t> тепла в </a:t>
            </a:r>
            <a:r>
              <a:rPr lang="ru-RU" b="0" dirty="0" err="1"/>
              <a:t>організмі</a:t>
            </a:r>
            <a:r>
              <a:rPr lang="ru-RU" b="0" dirty="0"/>
              <a:t>. </a:t>
            </a:r>
            <a:r>
              <a:rPr lang="ru-RU" b="0" dirty="0" err="1"/>
              <a:t>Хімічна</a:t>
            </a:r>
            <a:r>
              <a:rPr lang="ru-RU" b="0" dirty="0"/>
              <a:t> </a:t>
            </a:r>
            <a:r>
              <a:rPr lang="ru-RU" b="0" dirty="0" err="1"/>
              <a:t>терморегуляція</a:t>
            </a:r>
            <a:r>
              <a:rPr lang="ru-RU" b="0" dirty="0"/>
              <a:t> </a:t>
            </a:r>
            <a:r>
              <a:rPr lang="ru-RU" b="0" dirty="0" err="1"/>
              <a:t>вимагає</a:t>
            </a:r>
            <a:r>
              <a:rPr lang="ru-RU" b="0" dirty="0"/>
              <a:t> </a:t>
            </a:r>
            <a:r>
              <a:rPr lang="ru-RU" b="0" dirty="0" err="1"/>
              <a:t>значних</a:t>
            </a:r>
            <a:r>
              <a:rPr lang="ru-RU" b="0" dirty="0"/>
              <a:t> затрат </a:t>
            </a:r>
            <a:r>
              <a:rPr lang="ru-RU" b="0" dirty="0" err="1"/>
              <a:t>енергії</a:t>
            </a:r>
            <a:r>
              <a:rPr lang="ru-RU" b="0" dirty="0"/>
              <a:t>. </a:t>
            </a:r>
            <a:r>
              <a:rPr lang="ru-RU" b="0" dirty="0" err="1"/>
              <a:t>Проявами</a:t>
            </a:r>
            <a:r>
              <a:rPr lang="ru-RU" b="0" dirty="0"/>
              <a:t> </a:t>
            </a:r>
            <a:r>
              <a:rPr lang="ru-RU" b="0" dirty="0" err="1"/>
              <a:t>хімічної</a:t>
            </a:r>
            <a:r>
              <a:rPr lang="ru-RU" b="0" dirty="0"/>
              <a:t> </a:t>
            </a:r>
            <a:r>
              <a:rPr lang="ru-RU" b="0" dirty="0" err="1"/>
              <a:t>терморегуляції</a:t>
            </a:r>
            <a:r>
              <a:rPr lang="ru-RU" b="0" dirty="0"/>
              <a:t> є </a:t>
            </a:r>
            <a:r>
              <a:rPr lang="ru-RU" b="0" dirty="0" err="1"/>
              <a:t>виділення</a:t>
            </a:r>
            <a:r>
              <a:rPr lang="ru-RU" b="0" dirty="0"/>
              <a:t> </a:t>
            </a:r>
            <a:r>
              <a:rPr lang="ru-RU" b="0" dirty="0" smtClean="0"/>
              <a:t>тепла </a:t>
            </a:r>
            <a:r>
              <a:rPr lang="ru-RU" b="0" dirty="0" err="1"/>
              <a:t>під</a:t>
            </a:r>
            <a:r>
              <a:rPr lang="ru-RU" b="0" dirty="0"/>
              <a:t> час </a:t>
            </a:r>
            <a:r>
              <a:rPr lang="ru-RU" b="0" dirty="0" err="1"/>
              <a:t>м’язового</a:t>
            </a:r>
            <a:r>
              <a:rPr lang="ru-RU" b="0" dirty="0"/>
              <a:t> </a:t>
            </a:r>
            <a:r>
              <a:rPr lang="ru-RU" b="0" dirty="0" err="1"/>
              <a:t>тремтіння</a:t>
            </a:r>
            <a:r>
              <a:rPr lang="ru-RU" b="0" dirty="0"/>
              <a:t>, </a:t>
            </a:r>
            <a:r>
              <a:rPr lang="ru-RU" b="0" dirty="0" err="1"/>
              <a:t>теплоутворення</a:t>
            </a:r>
            <a:r>
              <a:rPr lang="ru-RU" b="0" dirty="0"/>
              <a:t> в </a:t>
            </a:r>
            <a:r>
              <a:rPr lang="ru-RU" b="0" dirty="0" err="1"/>
              <a:t>клітинах</a:t>
            </a:r>
            <a:r>
              <a:rPr lang="ru-RU" b="0" dirty="0"/>
              <a:t> </a:t>
            </a:r>
            <a:r>
              <a:rPr lang="ru-RU" b="0" dirty="0" err="1"/>
              <a:t>бурої</a:t>
            </a:r>
            <a:r>
              <a:rPr lang="ru-RU" b="0" dirty="0"/>
              <a:t> </a:t>
            </a:r>
            <a:r>
              <a:rPr lang="ru-RU" b="0" dirty="0" err="1"/>
              <a:t>жирової</a:t>
            </a:r>
            <a:r>
              <a:rPr lang="ru-RU" b="0" dirty="0"/>
              <a:t> </a:t>
            </a:r>
            <a:r>
              <a:rPr lang="ru-RU" b="0" dirty="0" err="1"/>
              <a:t>тканини</a:t>
            </a:r>
            <a:r>
              <a:rPr lang="ru-RU" b="0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92872" y="188640"/>
            <a:ext cx="5791200" cy="8280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Хімічна </a:t>
            </a:r>
            <a:br>
              <a:rPr lang="uk-UA" sz="2800" dirty="0" smtClean="0"/>
            </a:br>
            <a:r>
              <a:rPr lang="uk-UA" sz="2800" dirty="0" smtClean="0"/>
              <a:t>Терморегуляція</a:t>
            </a:r>
            <a:endParaRPr lang="ru-RU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70950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69" y="908720"/>
            <a:ext cx="3292475" cy="219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13" y="316131"/>
            <a:ext cx="5791200" cy="68399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+mn-lt"/>
              </a:rPr>
              <a:t>Бура жирова тканина</a:t>
            </a:r>
            <a:br>
              <a:rPr lang="uk-UA" sz="2800" b="1" dirty="0" smtClean="0">
                <a:solidFill>
                  <a:srgbClr val="C00000"/>
                </a:solidFill>
                <a:latin typeface="+mn-lt"/>
              </a:rPr>
            </a:b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071563"/>
            <a:ext cx="4425504" cy="3643312"/>
          </a:xfrm>
        </p:spPr>
        <p:txBody>
          <a:bodyPr>
            <a:normAutofit lnSpcReduction="10000"/>
          </a:bodyPr>
          <a:lstStyle/>
          <a:p>
            <a:pPr indent="27305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ru-RU" altLang="ru-RU" sz="2000" dirty="0" err="1" smtClean="0"/>
              <a:t>Це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спеціалізований</a:t>
            </a:r>
            <a:r>
              <a:rPr lang="ru-RU" altLang="ru-RU" sz="2000" dirty="0" smtClean="0"/>
              <a:t> </a:t>
            </a:r>
            <a:r>
              <a:rPr lang="ru-RU" altLang="ru-RU" sz="2000" dirty="0" smtClean="0"/>
              <a:t>тип </a:t>
            </a:r>
            <a:r>
              <a:rPr lang="ru-RU" altLang="ru-RU" sz="2000" dirty="0" err="1" smtClean="0"/>
              <a:t>жирової</a:t>
            </a:r>
            <a:r>
              <a:rPr lang="ru-RU" altLang="ru-RU" sz="2000" dirty="0" smtClean="0"/>
              <a:t> 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тканини</a:t>
            </a:r>
            <a:r>
              <a:rPr lang="ru-RU" altLang="ru-RU" sz="2000" dirty="0" smtClean="0"/>
              <a:t>, </a:t>
            </a:r>
            <a:r>
              <a:rPr lang="ru-RU" altLang="ru-RU" sz="2000" dirty="0" smtClean="0"/>
              <a:t>у </a:t>
            </a:r>
            <a:r>
              <a:rPr lang="ru-RU" altLang="ru-RU" sz="2000" dirty="0" err="1" smtClean="0"/>
              <a:t>якій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окиснення</a:t>
            </a:r>
            <a:r>
              <a:rPr lang="ru-RU" altLang="ru-RU" sz="2000" dirty="0" smtClean="0"/>
              <a:t> </a:t>
            </a:r>
            <a:endParaRPr lang="ru-RU" altLang="ru-RU" dirty="0" smtClean="0"/>
          </a:p>
          <a:p>
            <a:pPr indent="27305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ru-RU" altLang="ru-RU" sz="2000" dirty="0" err="1" smtClean="0"/>
              <a:t>жирів</a:t>
            </a:r>
            <a:r>
              <a:rPr lang="ru-RU" altLang="ru-RU" sz="2000" dirty="0" smtClean="0"/>
              <a:t> </a:t>
            </a:r>
            <a:r>
              <a:rPr lang="ru-RU" altLang="ru-RU" dirty="0"/>
              <a:t> </a:t>
            </a:r>
            <a:r>
              <a:rPr lang="ru-RU" altLang="ru-RU" sz="2000" dirty="0" err="1" smtClean="0"/>
              <a:t>відбуваається</a:t>
            </a:r>
            <a:r>
              <a:rPr lang="ru-RU" altLang="ru-RU" sz="2000" dirty="0" smtClean="0"/>
              <a:t> </a:t>
            </a:r>
            <a:r>
              <a:rPr lang="ru-RU" altLang="ru-RU" sz="2000" dirty="0" smtClean="0"/>
              <a:t>для </a:t>
            </a:r>
            <a:r>
              <a:rPr lang="ru-RU" altLang="ru-RU" sz="2000" dirty="0" err="1" smtClean="0"/>
              <a:t>отримання</a:t>
            </a:r>
            <a:r>
              <a:rPr lang="ru-RU" altLang="ru-RU" sz="2000" dirty="0" smtClean="0"/>
              <a:t> тепла, а не для синтезу АТФ. </a:t>
            </a:r>
            <a:r>
              <a:rPr lang="ru-RU" altLang="ru-RU" sz="2000" dirty="0" err="1" smtClean="0"/>
              <a:t>Має</a:t>
            </a:r>
            <a:r>
              <a:rPr lang="ru-RU" altLang="ru-RU" sz="2000" dirty="0" smtClean="0"/>
              <a:t> буре </a:t>
            </a:r>
            <a:r>
              <a:rPr lang="ru-RU" altLang="ru-RU" sz="2000" dirty="0" err="1" smtClean="0"/>
              <a:t>забарвлення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внаслідок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наявності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великої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кількості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мітохондрій</a:t>
            </a:r>
            <a:r>
              <a:rPr lang="ru-RU" altLang="ru-RU" sz="2000" dirty="0" smtClean="0"/>
              <a:t>, </a:t>
            </a:r>
            <a:r>
              <a:rPr lang="ru-RU" altLang="ru-RU" sz="2000" dirty="0" err="1" smtClean="0"/>
              <a:t>що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містять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цитохроми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із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гемовими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групами</a:t>
            </a:r>
            <a:r>
              <a:rPr lang="ru-RU" altLang="ru-RU" sz="2000" dirty="0" smtClean="0"/>
              <a:t>, </a:t>
            </a:r>
            <a:r>
              <a:rPr lang="ru-RU" altLang="ru-RU" sz="2000" dirty="0" err="1" smtClean="0"/>
              <a:t>які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інтенсивно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поглинають</a:t>
            </a:r>
            <a:r>
              <a:rPr lang="ru-RU" altLang="ru-RU" sz="2000" dirty="0" smtClean="0"/>
              <a:t> </a:t>
            </a:r>
            <a:r>
              <a:rPr lang="ru-RU" altLang="ru-RU" sz="2000" dirty="0" err="1" smtClean="0"/>
              <a:t>видиме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світло</a:t>
            </a:r>
            <a:r>
              <a:rPr lang="ru-RU" altLang="ru-RU" sz="2000" dirty="0" smtClean="0"/>
              <a:t>. </a:t>
            </a:r>
          </a:p>
        </p:txBody>
      </p:sp>
      <p:pic>
        <p:nvPicPr>
          <p:cNvPr id="27652" name="Picture 2" descr="D:\Documents and Settings\енот\Рабочий стол\image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59" y="836712"/>
            <a:ext cx="426585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357188" y="4714875"/>
            <a:ext cx="7572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uk-UA" altLang="ru-RU" sz="2000" dirty="0">
                <a:latin typeface="+mn-lt"/>
              </a:rPr>
              <a:t>Найбільше цього типу жирової тканини у тілах дитинчат більшості ссавців, в тому числі і людини, а також у звірів, що впадають у зимову сплячку, тобто в тих організмів, що не можуть отримувати тепло тремтінням.</a:t>
            </a:r>
          </a:p>
        </p:txBody>
      </p:sp>
    </p:spTree>
    <p:extLst>
      <p:ext uri="{BB962C8B-B14F-4D97-AF65-F5344CB8AC3E}">
        <p14:creationId xmlns:p14="http://schemas.microsoft.com/office/powerpoint/2010/main" val="37143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467970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пОЙКІЛОТЕРМІЯ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54747"/>
            <a:ext cx="4166944" cy="5048027"/>
          </a:xfrm>
        </p:spPr>
        <p:txBody>
          <a:bodyPr>
            <a:normAutofit/>
          </a:bodyPr>
          <a:lstStyle/>
          <a:p>
            <a:r>
              <a:rPr lang="ru-RU" sz="2000" dirty="0" err="1"/>
              <a:t>с</a:t>
            </a:r>
            <a:r>
              <a:rPr lang="ru-RU" sz="2000" dirty="0" err="1" smtClean="0"/>
              <a:t>тратегія</a:t>
            </a:r>
            <a:r>
              <a:rPr lang="ru-RU" sz="2000" dirty="0" smtClean="0"/>
              <a:t> </a:t>
            </a:r>
            <a:r>
              <a:rPr lang="ru-RU" sz="2000" dirty="0" err="1"/>
              <a:t>виживання</a:t>
            </a:r>
            <a:r>
              <a:rPr lang="ru-RU" sz="2000" dirty="0"/>
              <a:t> </a:t>
            </a:r>
            <a:r>
              <a:rPr lang="ru-RU" sz="2000" dirty="0" err="1"/>
              <a:t>організмів</a:t>
            </a:r>
            <a:r>
              <a:rPr lang="ru-RU" sz="2000" dirty="0"/>
              <a:t> з </a:t>
            </a:r>
            <a:r>
              <a:rPr lang="ru-RU" sz="2000" dirty="0" err="1"/>
              <a:t>несталою</a:t>
            </a:r>
            <a:r>
              <a:rPr lang="ru-RU" sz="2000" dirty="0"/>
              <a:t> температурою </a:t>
            </a:r>
            <a:r>
              <a:rPr lang="ru-RU" sz="2000" dirty="0" err="1"/>
              <a:t>тіла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змінюється</a:t>
            </a:r>
            <a:r>
              <a:rPr lang="ru-RU" sz="2000" dirty="0"/>
              <a:t> </a:t>
            </a:r>
            <a:r>
              <a:rPr lang="ru-RU" sz="2000" dirty="0" err="1"/>
              <a:t>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температури</a:t>
            </a:r>
            <a:r>
              <a:rPr lang="ru-RU" sz="2000" dirty="0"/>
              <a:t> </a:t>
            </a:r>
            <a:r>
              <a:rPr lang="ru-RU" sz="2000" dirty="0" err="1"/>
              <a:t>зовнішнього</a:t>
            </a:r>
            <a:r>
              <a:rPr lang="ru-RU" sz="2000" dirty="0"/>
              <a:t> </a:t>
            </a:r>
            <a:r>
              <a:rPr lang="ru-RU" sz="2000" dirty="0" err="1"/>
              <a:t>середовища</a:t>
            </a:r>
            <a:r>
              <a:rPr lang="ru-RU" sz="2000" dirty="0"/>
              <a:t> і яка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тепла,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надходить</a:t>
            </a:r>
            <a:r>
              <a:rPr lang="ru-RU" sz="2000" dirty="0"/>
              <a:t> </a:t>
            </a:r>
            <a:r>
              <a:rPr lang="ru-RU" sz="2000" dirty="0" err="1"/>
              <a:t>ззовні</a:t>
            </a:r>
            <a:r>
              <a:rPr lang="ru-RU" sz="2000" dirty="0"/>
              <a:t>. </a:t>
            </a:r>
            <a:r>
              <a:rPr lang="ru-RU" sz="2000" dirty="0" err="1"/>
              <a:t>Пойкілотермність</a:t>
            </a:r>
            <a:r>
              <a:rPr lang="ru-RU" sz="2000" dirty="0"/>
              <a:t> </a:t>
            </a:r>
            <a:r>
              <a:rPr lang="ru-RU" sz="2000" dirty="0" err="1" smtClean="0"/>
              <a:t>властива</a:t>
            </a:r>
            <a:r>
              <a:rPr lang="ru-RU" sz="2000" dirty="0" smtClean="0"/>
              <a:t>  </a:t>
            </a:r>
            <a:r>
              <a:rPr lang="ru-RU" sz="2000" dirty="0" err="1"/>
              <a:t>мікроорганізмам</a:t>
            </a:r>
            <a:r>
              <a:rPr lang="ru-RU" sz="2000" dirty="0"/>
              <a:t>, грибам, </a:t>
            </a:r>
            <a:r>
              <a:rPr lang="ru-RU" sz="2000" dirty="0" err="1"/>
              <a:t>рослинам</a:t>
            </a:r>
            <a:r>
              <a:rPr lang="ru-RU" sz="2000" dirty="0"/>
              <a:t>, </a:t>
            </a:r>
            <a:r>
              <a:rPr lang="ru-RU" sz="2000" dirty="0" err="1"/>
              <a:t>безхребетним</a:t>
            </a:r>
            <a:r>
              <a:rPr lang="ru-RU" sz="2000" dirty="0"/>
              <a:t> </a:t>
            </a:r>
            <a:r>
              <a:rPr lang="ru-RU" sz="2000" dirty="0" err="1"/>
              <a:t>тваринам</a:t>
            </a:r>
            <a:r>
              <a:rPr lang="ru-RU" sz="2000" dirty="0"/>
              <a:t> і </a:t>
            </a:r>
            <a:r>
              <a:rPr lang="ru-RU" sz="2000" dirty="0" err="1"/>
              <a:t>значній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</a:t>
            </a:r>
            <a:r>
              <a:rPr lang="ru-RU" sz="2000" dirty="0" err="1" smtClean="0"/>
              <a:t>хребетних:рибам</a:t>
            </a:r>
            <a:r>
              <a:rPr lang="ru-RU" sz="2000" dirty="0"/>
              <a:t>, </a:t>
            </a:r>
            <a:r>
              <a:rPr lang="ru-RU" sz="2000" dirty="0" err="1"/>
              <a:t>амфібіям</a:t>
            </a:r>
            <a:r>
              <a:rPr lang="ru-RU" sz="2000" dirty="0"/>
              <a:t>, </a:t>
            </a:r>
            <a:r>
              <a:rPr lang="ru-RU" sz="2000" dirty="0" err="1" smtClean="0"/>
              <a:t>рептиліям</a:t>
            </a:r>
            <a:r>
              <a:rPr lang="ru-RU" sz="20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2282"/>
            <a:ext cx="2685678" cy="18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5"/>
            <a:ext cx="3110779" cy="17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0" y="4005064"/>
            <a:ext cx="2552155" cy="161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52918"/>
            <a:ext cx="2789040" cy="18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76735"/>
            <a:ext cx="2346050" cy="167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4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467970"/>
          </a:xfrm>
        </p:spPr>
        <p:txBody>
          <a:bodyPr>
            <a:normAutofit/>
          </a:bodyPr>
          <a:lstStyle/>
          <a:p>
            <a:r>
              <a:rPr lang="uk-UA" sz="2400" dirty="0" err="1" smtClean="0"/>
              <a:t>пОЙКІЛОТЕРМІЯ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54747"/>
            <a:ext cx="4166944" cy="5048027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 У них </a:t>
            </a:r>
            <a:r>
              <a:rPr lang="ru-RU" sz="2000" dirty="0" err="1"/>
              <a:t>переважає</a:t>
            </a:r>
            <a:r>
              <a:rPr lang="ru-RU" sz="2000" dirty="0"/>
              <a:t> </a:t>
            </a:r>
            <a:r>
              <a:rPr lang="ru-RU" sz="2000" dirty="0" err="1"/>
              <a:t>поведінковий</a:t>
            </a:r>
            <a:r>
              <a:rPr lang="ru-RU" sz="2000" dirty="0"/>
              <a:t> </a:t>
            </a:r>
            <a:r>
              <a:rPr lang="ru-RU" sz="2000" dirty="0" err="1"/>
              <a:t>спосіб</a:t>
            </a:r>
            <a:r>
              <a:rPr lang="ru-RU" sz="2000" dirty="0"/>
              <a:t> </a:t>
            </a:r>
            <a:r>
              <a:rPr lang="ru-RU" sz="2000" dirty="0" err="1"/>
              <a:t>терморегуляції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підтримує</a:t>
            </a:r>
            <a:r>
              <a:rPr lang="ru-RU" sz="2000" dirty="0"/>
              <a:t> температуру </a:t>
            </a:r>
            <a:r>
              <a:rPr lang="ru-RU" sz="2000" dirty="0" err="1"/>
              <a:t>тіла</a:t>
            </a:r>
            <a:r>
              <a:rPr lang="ru-RU" sz="2000" dirty="0"/>
              <a:t>, яка </a:t>
            </a:r>
            <a:r>
              <a:rPr lang="ru-RU" sz="2000" dirty="0" err="1" smtClean="0"/>
              <a:t>зазвичай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smtClean="0"/>
              <a:t> </a:t>
            </a:r>
            <a:r>
              <a:rPr lang="ru-RU" sz="2000" dirty="0"/>
              <a:t>1 – 2  °С </a:t>
            </a:r>
            <a:r>
              <a:rPr lang="ru-RU" sz="2000" dirty="0" err="1"/>
              <a:t>вища</a:t>
            </a:r>
            <a:r>
              <a:rPr lang="ru-RU" sz="2000" dirty="0"/>
              <a:t> за температуру </a:t>
            </a:r>
            <a:r>
              <a:rPr lang="ru-RU" sz="2000" dirty="0" err="1"/>
              <a:t>довкілля</a:t>
            </a:r>
            <a:r>
              <a:rPr lang="ru-RU" sz="2000" dirty="0"/>
              <a:t>. Ряд </a:t>
            </a:r>
            <a:r>
              <a:rPr lang="ru-RU" sz="2000" dirty="0" err="1"/>
              <a:t>пойкілотермних</a:t>
            </a:r>
            <a:r>
              <a:rPr lang="ru-RU" sz="2000" dirty="0"/>
              <a:t> </a:t>
            </a:r>
            <a:r>
              <a:rPr lang="ru-RU" sz="2000" dirty="0" err="1"/>
              <a:t>організмів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err="1"/>
              <a:t>здатність</a:t>
            </a:r>
            <a:r>
              <a:rPr lang="ru-RU" sz="2000" dirty="0"/>
              <a:t> до </a:t>
            </a:r>
            <a:r>
              <a:rPr lang="ru-RU" sz="2000" dirty="0" err="1"/>
              <a:t>фізичної</a:t>
            </a:r>
            <a:r>
              <a:rPr lang="ru-RU" sz="2000" dirty="0"/>
              <a:t> </a:t>
            </a:r>
            <a:r>
              <a:rPr lang="ru-RU" sz="2000" dirty="0" err="1"/>
              <a:t>терморегуляції</a:t>
            </a:r>
            <a:r>
              <a:rPr lang="ru-RU" sz="2000" dirty="0"/>
              <a:t> (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тепловіддача</a:t>
            </a:r>
            <a:r>
              <a:rPr lang="ru-RU" sz="2000" dirty="0"/>
              <a:t> через </a:t>
            </a:r>
            <a:r>
              <a:rPr lang="ru-RU" sz="2000" dirty="0" err="1"/>
              <a:t>слизові</a:t>
            </a:r>
            <a:r>
              <a:rPr lang="ru-RU" sz="2000" dirty="0"/>
              <a:t> </a:t>
            </a:r>
            <a:r>
              <a:rPr lang="ru-RU" sz="2000" dirty="0" err="1"/>
              <a:t>оболонки</a:t>
            </a:r>
            <a:r>
              <a:rPr lang="ru-RU" sz="2000" dirty="0"/>
              <a:t> </a:t>
            </a:r>
            <a:r>
              <a:rPr lang="ru-RU" sz="2000" dirty="0" err="1"/>
              <a:t>ротової</a:t>
            </a:r>
            <a:r>
              <a:rPr lang="ru-RU" sz="2000" dirty="0"/>
              <a:t> </a:t>
            </a:r>
            <a:r>
              <a:rPr lang="ru-RU" sz="2000" dirty="0" err="1"/>
              <a:t>порожнини</a:t>
            </a:r>
            <a:r>
              <a:rPr lang="ru-RU" sz="2000" dirty="0"/>
              <a:t> у </a:t>
            </a:r>
            <a:r>
              <a:rPr lang="ru-RU" sz="2000" dirty="0" err="1"/>
              <a:t>рептилій</a:t>
            </a:r>
            <a:r>
              <a:rPr lang="ru-RU" sz="2000" dirty="0"/>
              <a:t>). </a:t>
            </a:r>
            <a:endParaRPr lang="ru-RU" sz="2000" dirty="0" smtClean="0"/>
          </a:p>
          <a:p>
            <a:r>
              <a:rPr lang="ru-RU" sz="2000" dirty="0" err="1" smtClean="0"/>
              <a:t>Джмелі</a:t>
            </a:r>
            <a:r>
              <a:rPr lang="ru-RU" sz="2000" dirty="0"/>
              <a:t>,  </a:t>
            </a:r>
            <a:r>
              <a:rPr lang="ru-RU" sz="2000" dirty="0" err="1" smtClean="0"/>
              <a:t>пітони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утворювати</a:t>
            </a:r>
            <a:r>
              <a:rPr lang="ru-RU" sz="2000" dirty="0" smtClean="0"/>
              <a:t> </a:t>
            </a:r>
            <a:r>
              <a:rPr lang="ru-RU" sz="2000" dirty="0" err="1"/>
              <a:t>внутрішнє</a:t>
            </a:r>
            <a:r>
              <a:rPr lang="ru-RU" sz="2000" dirty="0"/>
              <a:t> </a:t>
            </a:r>
            <a:r>
              <a:rPr lang="ru-RU" sz="2000" dirty="0" smtClean="0"/>
              <a:t>тепло, яке </a:t>
            </a:r>
            <a:r>
              <a:rPr lang="ru-RU" sz="2000" dirty="0" err="1" smtClean="0"/>
              <a:t>генерується</a:t>
            </a:r>
            <a:r>
              <a:rPr lang="ru-RU" sz="2000" dirty="0" smtClean="0"/>
              <a:t> </a:t>
            </a:r>
            <a:r>
              <a:rPr lang="ru-RU" sz="2000" dirty="0" err="1"/>
              <a:t>внаслідок</a:t>
            </a:r>
            <a:r>
              <a:rPr lang="ru-RU" sz="2000" dirty="0"/>
              <a:t> </a:t>
            </a:r>
            <a:r>
              <a:rPr lang="ru-RU" sz="2000" dirty="0" err="1"/>
              <a:t>безпосередньої</a:t>
            </a:r>
            <a:r>
              <a:rPr lang="ru-RU" sz="2000" dirty="0"/>
              <a:t> </a:t>
            </a:r>
            <a:r>
              <a:rPr lang="ru-RU" sz="2000" dirty="0" err="1"/>
              <a:t>рухової</a:t>
            </a:r>
            <a:r>
              <a:rPr lang="ru-RU" sz="2000" dirty="0"/>
              <a:t> </a:t>
            </a:r>
            <a:r>
              <a:rPr lang="ru-RU" sz="2000" dirty="0" err="1"/>
              <a:t>активності</a:t>
            </a:r>
            <a:r>
              <a:rPr lang="ru-RU" sz="2000" dirty="0"/>
              <a:t>. 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74" y="260647"/>
            <a:ext cx="2346050" cy="167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2522368" cy="201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74" y="4293096"/>
            <a:ext cx="2641055" cy="241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0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303</TotalTime>
  <Words>522</Words>
  <Application>Microsoft Office PowerPoint</Application>
  <PresentationFormat>Экран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Главная</vt:lpstr>
      <vt:lpstr>Способи терморегуляції організмів</vt:lpstr>
      <vt:lpstr>Назвіть тварин і Поділіть  їх  на дві групи: 1.Пойкілотермні 2.Гомойотермні</vt:lpstr>
      <vt:lpstr>Способи терморегуляції</vt:lpstr>
      <vt:lpstr>ЕТОЛОГІЧНА   терморегуляція</vt:lpstr>
      <vt:lpstr>Фізична  терморегуляція</vt:lpstr>
      <vt:lpstr>Хімічна  Терморегуляція</vt:lpstr>
      <vt:lpstr>Бура жирова тканина </vt:lpstr>
      <vt:lpstr>пОЙКІЛОТЕРМІЯ</vt:lpstr>
      <vt:lpstr>пОЙКІЛОТЕРМІЯ</vt:lpstr>
      <vt:lpstr>Гомойотермія</vt:lpstr>
      <vt:lpstr>Гомойотермія</vt:lpstr>
      <vt:lpstr>Правило Бергмана</vt:lpstr>
      <vt:lpstr>Правило Аллена</vt:lpstr>
      <vt:lpstr>Завдання</vt:lpstr>
      <vt:lpstr>Це цікаво – теплокровна риба   опах звичайний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Impression</dc:creator>
  <cp:lastModifiedBy>Impression</cp:lastModifiedBy>
  <cp:revision>32</cp:revision>
  <dcterms:created xsi:type="dcterms:W3CDTF">2019-10-05T14:49:44Z</dcterms:created>
  <dcterms:modified xsi:type="dcterms:W3CDTF">2019-10-05T19:53:31Z</dcterms:modified>
</cp:coreProperties>
</file>