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8" r:id="rId2"/>
    <p:sldId id="771" r:id="rId3"/>
    <p:sldId id="772" r:id="rId4"/>
    <p:sldId id="773" r:id="rId5"/>
    <p:sldId id="774" r:id="rId6"/>
    <p:sldId id="775" r:id="rId7"/>
    <p:sldId id="776" r:id="rId8"/>
    <p:sldId id="777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91" r:id="rId23"/>
    <p:sldId id="792" r:id="rId24"/>
    <p:sldId id="793" r:id="rId25"/>
    <p:sldId id="794" r:id="rId26"/>
    <p:sldId id="806" r:id="rId27"/>
    <p:sldId id="770" r:id="rId28"/>
    <p:sldId id="805" r:id="rId29"/>
    <p:sldId id="807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6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Знищення та спотворення даних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Отримання доступу до секретних і конфіденційних даних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Пошкодження пристроїв інформаційної системи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Отримання прав на виконання дій, що передбачені тільки для окремих керівних осіб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Отримання доступу до здійснення фінансових операцій замість власників рахунків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FB23A023-0093-42A5-BB2B-D6BF652D1942}">
      <dgm:prSet custT="1"/>
      <dgm:spPr>
        <a:solidFill>
          <a:srgbClr val="FF0000"/>
        </a:solidFill>
      </dgm:spPr>
      <dgm:t>
        <a:bodyPr/>
        <a:lstStyle/>
        <a:p>
          <a:r>
            <a:rPr lang="uk-UA" sz="2400" i="1" noProof="0" dirty="0"/>
            <a:t>Отримання повного доступу до керування інформаційною системою</a:t>
          </a:r>
        </a:p>
      </dgm:t>
    </dgm:pt>
    <dgm:pt modelId="{8454E1BC-65C5-4D55-B546-BF9A00A267ED}" type="parTrans" cxnId="{70881537-987D-48B0-8864-0A937E36FD2C}">
      <dgm:prSet/>
      <dgm:spPr/>
      <dgm:t>
        <a:bodyPr/>
        <a:lstStyle/>
        <a:p>
          <a:endParaRPr lang="uk-UA"/>
        </a:p>
      </dgm:t>
    </dgm:pt>
    <dgm:pt modelId="{45C6EC5F-079D-411D-94EE-7C714B120FC1}" type="sibTrans" cxnId="{70881537-987D-48B0-8864-0A937E36FD2C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0159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6" custScaleY="13015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6" custScaleY="13015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6" custScaleY="13015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6" custScaleY="130159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EAC181-7ABF-49DF-BAB2-36E72B41022B}" type="pres">
      <dgm:prSet presAssocID="{FB23A023-0093-42A5-BB2B-D6BF652D1942}" presName="text_6" presStyleLbl="node1" presStyleIdx="5" presStyleCnt="6" custScaleY="130159">
        <dgm:presLayoutVars>
          <dgm:bulletEnabled val="1"/>
        </dgm:presLayoutVars>
      </dgm:prSet>
      <dgm:spPr/>
    </dgm:pt>
    <dgm:pt modelId="{EADDF035-1929-4DB0-99FA-E60B31B7C2BF}" type="pres">
      <dgm:prSet presAssocID="{FB23A023-0093-42A5-BB2B-D6BF652D1942}" presName="accent_6" presStyleCnt="0"/>
      <dgm:spPr/>
    </dgm:pt>
    <dgm:pt modelId="{FDEAA209-51BD-46E1-8073-968846323622}" type="pres">
      <dgm:prSet presAssocID="{FB23A023-0093-42A5-BB2B-D6BF652D1942}" presName="accentRepeatNode" presStyleLbl="solidFgAcc1" presStyleIdx="5" presStyleCnt="6"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29E3829-1039-42AE-B8DE-91B5E7F3AB39}" type="presOf" srcId="{FB23A023-0093-42A5-BB2B-D6BF652D1942}" destId="{DFEAC181-7ABF-49DF-BAB2-36E72B41022B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70881537-987D-48B0-8864-0A937E36FD2C}" srcId="{BD77BD33-EC30-46AC-BD24-401E734F8176}" destId="{FB23A023-0093-42A5-BB2B-D6BF652D1942}" srcOrd="5" destOrd="0" parTransId="{8454E1BC-65C5-4D55-B546-BF9A00A267ED}" sibTransId="{45C6EC5F-079D-411D-94EE-7C714B120FC1}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1EE36753-DF48-4B78-87BD-8111F0BBCE64}" type="presParOf" srcId="{0B7B7FCB-7340-4C8C-9CEC-44D83247E09F}" destId="{DFEAC181-7ABF-49DF-BAB2-36E72B41022B}" srcOrd="11" destOrd="0" presId="urn:microsoft.com/office/officeart/2008/layout/VerticalCurvedList"/>
    <dgm:cxn modelId="{00E78ECB-D6AE-4BC3-B50A-9E8FB1B1D2D9}" type="presParOf" srcId="{0B7B7FCB-7340-4C8C-9CEC-44D83247E09F}" destId="{EADDF035-1929-4DB0-99FA-E60B31B7C2BF}" srcOrd="12" destOrd="0" presId="urn:microsoft.com/office/officeart/2008/layout/VerticalCurvedList"/>
    <dgm:cxn modelId="{A246C1BF-DCB4-472F-97BE-E0CFF88BFE9D}" type="presParOf" srcId="{EADDF035-1929-4DB0-99FA-E60B31B7C2BF}" destId="{FDEAA209-51BD-46E1-8073-9688463236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4610" y="185364"/>
          <a:ext cx="11426291" cy="6905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Знищення та спотворення даних</a:t>
          </a:r>
        </a:p>
      </dsp:txBody>
      <dsp:txXfrm>
        <a:off x="404610" y="185364"/>
        <a:ext cx="11426291" cy="690533"/>
      </dsp:txXfrm>
    </dsp:sp>
    <dsp:sp modelId="{27878C57-BBF6-4C22-88FA-1C3D4933722D}">
      <dsp:nvSpPr>
        <dsp:cNvPr id="0" name=""/>
        <dsp:cNvSpPr/>
      </dsp:nvSpPr>
      <dsp:spPr>
        <a:xfrm>
          <a:off x="73028" y="199049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008" y="981060"/>
          <a:ext cx="10989894" cy="69053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Отримання доступу до секретних і конфіденційних даних</a:t>
          </a:r>
        </a:p>
      </dsp:txBody>
      <dsp:txXfrm>
        <a:off x="841008" y="981060"/>
        <a:ext cx="10989894" cy="690533"/>
      </dsp:txXfrm>
    </dsp:sp>
    <dsp:sp modelId="{E63EBB38-5984-4F74-98F1-254621592311}">
      <dsp:nvSpPr>
        <dsp:cNvPr id="0" name=""/>
        <dsp:cNvSpPr/>
      </dsp:nvSpPr>
      <dsp:spPr>
        <a:xfrm>
          <a:off x="509426" y="994745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0562" y="1776755"/>
          <a:ext cx="10790340" cy="6905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Пошкодження пристроїв інформаційної системи</a:t>
          </a:r>
        </a:p>
      </dsp:txBody>
      <dsp:txXfrm>
        <a:off x="1040562" y="1776755"/>
        <a:ext cx="10790340" cy="690533"/>
      </dsp:txXfrm>
    </dsp:sp>
    <dsp:sp modelId="{D13D7DA6-9D1E-4150-A6AE-C6ABC36166D5}">
      <dsp:nvSpPr>
        <dsp:cNvPr id="0" name=""/>
        <dsp:cNvSpPr/>
      </dsp:nvSpPr>
      <dsp:spPr>
        <a:xfrm>
          <a:off x="708980" y="1790440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40562" y="2571947"/>
          <a:ext cx="10790340" cy="6905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Отримання прав на виконання дій, що передбачені тільки для окремих керівних осіб</a:t>
          </a:r>
        </a:p>
      </dsp:txBody>
      <dsp:txXfrm>
        <a:off x="1040562" y="2571947"/>
        <a:ext cx="10790340" cy="690533"/>
      </dsp:txXfrm>
    </dsp:sp>
    <dsp:sp modelId="{AA2029A9-878F-42BF-A694-5944B1AD983E}">
      <dsp:nvSpPr>
        <dsp:cNvPr id="0" name=""/>
        <dsp:cNvSpPr/>
      </dsp:nvSpPr>
      <dsp:spPr>
        <a:xfrm>
          <a:off x="708980" y="2585632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41008" y="3367642"/>
          <a:ext cx="10989894" cy="69053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Отримання доступу до здійснення фінансових операцій замість власників рахунків</a:t>
          </a:r>
        </a:p>
      </dsp:txBody>
      <dsp:txXfrm>
        <a:off x="841008" y="3367642"/>
        <a:ext cx="10989894" cy="690533"/>
      </dsp:txXfrm>
    </dsp:sp>
    <dsp:sp modelId="{0589A8B4-BF53-4D85-9C3C-5A5EA39FC1AC}">
      <dsp:nvSpPr>
        <dsp:cNvPr id="0" name=""/>
        <dsp:cNvSpPr/>
      </dsp:nvSpPr>
      <dsp:spPr>
        <a:xfrm>
          <a:off x="509426" y="3381328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AC181-7ABF-49DF-BAB2-36E72B41022B}">
      <dsp:nvSpPr>
        <dsp:cNvPr id="0" name=""/>
        <dsp:cNvSpPr/>
      </dsp:nvSpPr>
      <dsp:spPr>
        <a:xfrm>
          <a:off x="404610" y="4163338"/>
          <a:ext cx="11426291" cy="69053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Отримання повного доступу до керування інформаційною системою</a:t>
          </a:r>
        </a:p>
      </dsp:txBody>
      <dsp:txXfrm>
        <a:off x="404610" y="4163338"/>
        <a:ext cx="11426291" cy="690533"/>
      </dsp:txXfrm>
    </dsp:sp>
    <dsp:sp modelId="{FDEAA209-51BD-46E1-8073-968846323622}">
      <dsp:nvSpPr>
        <dsp:cNvPr id="0" name=""/>
        <dsp:cNvSpPr/>
      </dsp:nvSpPr>
      <dsp:spPr>
        <a:xfrm>
          <a:off x="73028" y="4177023"/>
          <a:ext cx="663163" cy="663163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37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9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264A53-52C2-4BBB-807E-58477BEB6652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4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2 </a:t>
            </a:r>
            <a:r>
              <a:rPr lang="ru-RU" sz="44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Налаштовування</a:t>
            </a:r>
            <a:r>
              <a:rPr lang="ru-RU" sz="4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параметрів</a:t>
            </a:r>
            <a:r>
              <a:rPr lang="ru-RU" sz="4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4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4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браузера</a:t>
            </a:r>
          </a:p>
        </p:txBody>
      </p:sp>
    </p:spTree>
    <p:extLst>
      <p:ext uri="{BB962C8B-B14F-4D97-AF65-F5344CB8AC3E}">
        <p14:creationId xmlns:p14="http://schemas.microsoft.com/office/powerpoint/2010/main" val="35174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Шкідливі програми, їх види та  принципи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</a:t>
            </a:r>
            <a:r>
              <a:rPr lang="uk-UA" sz="2800" b="1" i="1" kern="0" dirty="0">
                <a:solidFill>
                  <a:srgbClr val="FFFF00"/>
                </a:solidFill>
              </a:rPr>
              <a:t>принципами розповсюдження та функціонування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шкідливі програми розподіляють на: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1894" y="2250313"/>
            <a:ext cx="2304594" cy="1576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Комп'ютер</a:t>
            </a:r>
            <a:r>
              <a:rPr lang="en-US" sz="2400" b="1" i="1" kern="0" dirty="0">
                <a:solidFill>
                  <a:srgbClr val="FFFFFF"/>
                </a:solidFill>
              </a:rPr>
              <a:t>-</a:t>
            </a:r>
            <a:r>
              <a:rPr lang="uk-UA" sz="2400" b="1" i="1" kern="0" dirty="0">
                <a:solidFill>
                  <a:srgbClr val="FFFFFF"/>
                </a:solidFill>
              </a:rPr>
              <a:t>ні віруси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507114" y="2250313"/>
            <a:ext cx="2304480" cy="1576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Хробаки (черв'яки) комп'ютер-них мереж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942220" y="2250313"/>
            <a:ext cx="2307099" cy="1576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Троянські програми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379945" y="2250313"/>
            <a:ext cx="2307100" cy="1576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Рекламні модулі, або </a:t>
            </a:r>
            <a:r>
              <a:rPr lang="en-US" sz="2400" b="1" i="1" kern="0" dirty="0">
                <a:solidFill>
                  <a:srgbClr val="FFFFFF"/>
                </a:solidFill>
              </a:rPr>
              <a:t>Adware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817670" y="2250313"/>
            <a:ext cx="2304480" cy="1576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Інші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71894" y="3926007"/>
            <a:ext cx="2304594" cy="1590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дискові (завантажувальні) віруси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71894" y="5569553"/>
            <a:ext cx="2304594" cy="9014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файлові віруси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9817670" y="3926007"/>
            <a:ext cx="2304480" cy="5962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q-AL" sz="2400" b="1" i="1" kern="0" dirty="0">
                <a:solidFill>
                  <a:srgbClr val="FFFFFF"/>
                </a:solidFill>
              </a:rPr>
              <a:t>Руткіти 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817670" y="4601868"/>
            <a:ext cx="2304480" cy="5962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q-AL" sz="2400" b="1" i="1" kern="0" dirty="0">
                <a:solidFill>
                  <a:srgbClr val="FFFFFF"/>
                </a:solidFill>
              </a:rPr>
              <a:t>Експлойти 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9817670" y="5271405"/>
            <a:ext cx="2304480" cy="5962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q-AL" sz="2400" b="1" i="1" kern="0" dirty="0">
                <a:solidFill>
                  <a:srgbClr val="FFFFFF"/>
                </a:solidFill>
              </a:rPr>
              <a:t>Бекдори 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9817670" y="5940942"/>
            <a:ext cx="2304480" cy="8474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</a:t>
            </a:r>
            <a:r>
              <a:rPr lang="sq-AL" sz="2400" b="1" i="1" kern="0" dirty="0">
                <a:solidFill>
                  <a:srgbClr val="FFFFFF"/>
                </a:solidFill>
              </a:rPr>
              <a:t>авантаж</a:t>
            </a:r>
            <a:r>
              <a:rPr lang="uk-UA" sz="2400" b="1" i="1" kern="0" dirty="0">
                <a:solidFill>
                  <a:srgbClr val="FFFFFF"/>
                </a:solidFill>
              </a:rPr>
              <a:t>-</a:t>
            </a:r>
            <a:r>
              <a:rPr lang="sq-AL" sz="2400" b="1" i="1" kern="0" dirty="0">
                <a:solidFill>
                  <a:srgbClr val="FFFFFF"/>
                </a:solidFill>
              </a:rPr>
              <a:t>увачі</a:t>
            </a:r>
          </a:p>
        </p:txBody>
      </p:sp>
      <p:pic>
        <p:nvPicPr>
          <p:cNvPr id="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14" y="3926007"/>
            <a:ext cx="2304480" cy="23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/>
          <a:stretch/>
        </p:blipFill>
        <p:spPr bwMode="auto">
          <a:xfrm>
            <a:off x="4942220" y="4148662"/>
            <a:ext cx="2307099" cy="18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Результат пошуку зображень за запитом &quot;Adwar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6" y="3945414"/>
            <a:ext cx="2307100" cy="24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боротьби зі шкідливими  програмами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Одними з найпопулярніших </a:t>
            </a:r>
            <a:r>
              <a:rPr lang="uk-UA" sz="2800" b="1" i="1" kern="0" dirty="0">
                <a:solidFill>
                  <a:srgbClr val="FFFF00"/>
                </a:solidFill>
              </a:rPr>
              <a:t>комерційних антивірусних програм </a:t>
            </a:r>
            <a:r>
              <a:rPr lang="uk-UA" sz="2800" b="1" i="1" kern="0" dirty="0">
                <a:solidFill>
                  <a:srgbClr val="FFFFFF"/>
                </a:solidFill>
              </a:rPr>
              <a:t>є: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38309"/>
            <a:ext cx="3973050" cy="11906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ESET NOD 32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10552" y="2238309"/>
            <a:ext cx="3973050" cy="11906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Kaspersky Internet Security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8149100" y="2238309"/>
            <a:ext cx="3973050" cy="11906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BitDefender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тощо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4110552" y="3561040"/>
            <a:ext cx="3973050" cy="3220961"/>
            <a:chOff x="4110552" y="3561040"/>
            <a:chExt cx="3973050" cy="3220961"/>
          </a:xfrm>
        </p:grpSpPr>
        <p:pic>
          <p:nvPicPr>
            <p:cNvPr id="5124" name="Picture 4" descr="Результат пошуку зображень за запитом &quot;Kaspersky Internet Security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552" y="3561040"/>
              <a:ext cx="3973050" cy="2520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Результат пошуку зображень за запитом &quot;Kaspersky Internet Security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846" y="4989421"/>
              <a:ext cx="1792580" cy="17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увати 9"/>
          <p:cNvGrpSpPr/>
          <p:nvPr/>
        </p:nvGrpSpPr>
        <p:grpSpPr>
          <a:xfrm>
            <a:off x="8149098" y="3561040"/>
            <a:ext cx="3973053" cy="3259038"/>
            <a:chOff x="8149098" y="3561040"/>
            <a:chExt cx="3973053" cy="3259038"/>
          </a:xfrm>
        </p:grpSpPr>
        <p:pic>
          <p:nvPicPr>
            <p:cNvPr id="5128" name="Picture 8" descr="Результат пошуку зображень за запитом &quot;BitDefender&quot;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3"/>
            <a:stretch/>
          </p:blipFill>
          <p:spPr bwMode="auto">
            <a:xfrm>
              <a:off x="8149098" y="3561040"/>
              <a:ext cx="3973053" cy="199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Результат пошуку зображень за запитом &quot;BitDefender&quot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042" y="5518879"/>
              <a:ext cx="1301199" cy="13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/>
          <p:cNvGrpSpPr/>
          <p:nvPr/>
        </p:nvGrpSpPr>
        <p:grpSpPr>
          <a:xfrm>
            <a:off x="72007" y="3576899"/>
            <a:ext cx="3973050" cy="3022685"/>
            <a:chOff x="72007" y="3576899"/>
            <a:chExt cx="3973050" cy="3022685"/>
          </a:xfrm>
        </p:grpSpPr>
        <p:pic>
          <p:nvPicPr>
            <p:cNvPr id="5122" name="Picture 2" descr="Результат пошуку зображень за запитом &quot;ESET NOD 32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" y="3576899"/>
              <a:ext cx="3973050" cy="250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Пов’язане зображенн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67" y="5146784"/>
              <a:ext cx="1452800" cy="14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25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боротьби зі шкідливими  програмами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Майже не поступаються їм за ефективністю </a:t>
            </a:r>
            <a:r>
              <a:rPr lang="uk-UA" sz="2800" b="1" i="1" kern="0" dirty="0">
                <a:solidFill>
                  <a:srgbClr val="FFFF00"/>
                </a:solidFill>
              </a:rPr>
              <a:t>безкоштовні програми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23368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kern="0" dirty="0">
                <a:solidFill>
                  <a:srgbClr val="FFFFFF"/>
                </a:solidFill>
              </a:rPr>
              <a:t>Avast Free Antivirus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25138" y="223368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360 </a:t>
            </a:r>
            <a:r>
              <a:rPr lang="en-US" sz="2800" b="1" i="1" kern="0" dirty="0">
                <a:solidFill>
                  <a:srgbClr val="FFFFFF"/>
                </a:solidFill>
              </a:rPr>
              <a:t>Total Security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178267" y="223368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Avira Free Antivirus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29550" y="2235600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Panda Free Antivirus </a:t>
            </a:r>
            <a:r>
              <a:rPr lang="uk-UA" sz="2800" b="1" i="1" kern="0" dirty="0">
                <a:solidFill>
                  <a:srgbClr val="FFFFFF"/>
                </a:solidFill>
              </a:rPr>
              <a:t>та інші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" y="3682992"/>
            <a:ext cx="2886502" cy="28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360 Total Security ic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07" y="3682992"/>
            <a:ext cx="2855322" cy="28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38" y="3438938"/>
            <a:ext cx="3697231" cy="35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ов’язане зображ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09" y="3658231"/>
            <a:ext cx="2941141" cy="29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боротьби зі шкідливими  програмами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Українська антивірусна лабораторія пропонує кілька варіантів свого антивірусу </a:t>
            </a:r>
            <a:r>
              <a:rPr lang="en-US" sz="2800" b="1" i="1" kern="0" dirty="0" err="1">
                <a:solidFill>
                  <a:srgbClr val="FFFF00"/>
                </a:solidFill>
              </a:rPr>
              <a:t>Zillya</a:t>
            </a:r>
            <a:r>
              <a:rPr lang="en-US" sz="2800" b="1" i="1" kern="0" dirty="0">
                <a:solidFill>
                  <a:srgbClr val="FFFF00"/>
                </a:solidFill>
              </a:rPr>
              <a:t>!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42" name="Picture 2" descr="Zillya Total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03255"/>
            <a:ext cx="12050142" cy="38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Загрози, що виникають під час  роботи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 основних загроз використання комп'ютерних мереж для користувачів, особливо підлітків, виділяють: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64" y="2215003"/>
            <a:ext cx="1172458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комунікаційні  ризики   </a:t>
            </a:r>
            <a:r>
              <a:rPr lang="uk-UA" sz="2800" b="1" i="1" kern="0" dirty="0">
                <a:solidFill>
                  <a:srgbClr val="FFFFFF"/>
                </a:solidFill>
              </a:rPr>
              <a:t>—   ризики,   що   пов'язані   зі  спілкуванням у мережі та використанням онлайн-ігор: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339" y="3664131"/>
            <a:ext cx="11197809" cy="31085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булінг</a:t>
            </a:r>
            <a:r>
              <a:rPr lang="uk-UA" sz="2800" b="1" i="1" kern="0" dirty="0">
                <a:solidFill>
                  <a:srgbClr val="FFFFFF"/>
                </a:solidFill>
              </a:rPr>
              <a:t> — залякування, приниження, цькування, переслідування, компрометація людей з використанням особистих або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підробних</a:t>
            </a:r>
            <a:r>
              <a:rPr lang="uk-UA" sz="2800" b="1" i="1" kern="0" dirty="0">
                <a:solidFill>
                  <a:srgbClr val="FFFFFF"/>
                </a:solidFill>
              </a:rPr>
              <a:t> матеріалів, розміщених в Інтернеті, надсилання повідомлень з використанням різних сервісів. Майже кожна п'ята дитина в Європі, що використовує Інтернет, стала жертвою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булінга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353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Загрози, що виникають під час  роботи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339" y="1795577"/>
            <a:ext cx="1119780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компрометувати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 —  виставляти в  негарному вигляді,  шкодити добрій славі;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338" y="2825278"/>
            <a:ext cx="1119780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кібер-грумінг</a:t>
            </a:r>
            <a:r>
              <a:rPr lang="uk-UA" sz="2800" b="1" i="1" kern="0" dirty="0">
                <a:solidFill>
                  <a:srgbClr val="FFFFFF"/>
                </a:solidFill>
              </a:rPr>
              <a:t> — входження в довіру людини для використання її в сексуальних цілях;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4338" y="3854979"/>
            <a:ext cx="8229601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надмірне захоплення іграми в мережі </a:t>
            </a:r>
            <a:r>
              <a:rPr lang="uk-UA" sz="2800" b="1" i="1" kern="0" dirty="0">
                <a:solidFill>
                  <a:srgbClr val="FFFFFF"/>
                </a:solidFill>
              </a:rPr>
              <a:t>— може призвести до втрати реальності, нерозуміння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несприиняття</a:t>
            </a:r>
            <a:r>
              <a:rPr lang="uk-UA" sz="2800" b="1" i="1" kern="0" dirty="0">
                <a:solidFill>
                  <a:srgbClr val="FFFFFF"/>
                </a:solidFill>
              </a:rPr>
              <a:t> норм і правил людського співіснування, комп'ютерної залежності;</a:t>
            </a:r>
          </a:p>
        </p:txBody>
      </p:sp>
      <p:pic>
        <p:nvPicPr>
          <p:cNvPr id="23554" name="Picture 2" descr="computer, game, gamer, games, lottery, vide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65" y="3854979"/>
            <a:ext cx="2809182" cy="28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браузера, призначені для  гарантування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22331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за все слід переглянути та за потреби змінити налаштування браузера розділу меню, у якому зібрано властивості, пов'язані з безпекою. Наприклад, у браузері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 </a:t>
            </a:r>
            <a:r>
              <a:rPr lang="uk-UA" sz="2800" b="1" i="1" kern="0" dirty="0">
                <a:solidFill>
                  <a:srgbClr val="FFFFFF"/>
                </a:solidFill>
              </a:rPr>
              <a:t>для їх перегляду треба виконати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79" y="1196763"/>
            <a:ext cx="4518716" cy="553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11708130" y="1576600"/>
            <a:ext cx="329565" cy="3226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8100000">
            <a:off x="10825165" y="18890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63678" y="5725931"/>
            <a:ext cx="1797491" cy="3243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8374595" y="503762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4834484"/>
            <a:ext cx="722331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Налаштування та керування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2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браузера, призначені для  гарантування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 на сторінці налаштувань вибрати посилання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 розширені налаштування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3568"/>
          <a:stretch/>
        </p:blipFill>
        <p:spPr>
          <a:xfrm>
            <a:off x="845222" y="2452552"/>
            <a:ext cx="10503713" cy="379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1135123" y="5666951"/>
            <a:ext cx="2762461" cy="4239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2117817" y="502945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1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браузера, призначені для  гарантування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Відобразиться більш повний список налаштувань браузера, серед яких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Конфіденційність</a:t>
            </a:r>
            <a:r>
              <a:rPr lang="uk-UA" sz="2800" b="1" i="1" kern="0" dirty="0">
                <a:solidFill>
                  <a:srgbClr val="FFFFFF"/>
                </a:solidFill>
              </a:rPr>
              <a:t> слід перевірити, чи встановлено позначку прапорця </a:t>
            </a:r>
            <a:r>
              <a:rPr lang="uk-UA" sz="2800" b="1" i="1" kern="0" dirty="0" err="1">
                <a:solidFill>
                  <a:srgbClr val="FFFF00"/>
                </a:solidFill>
              </a:rPr>
              <a:t>Захистіть</a:t>
            </a:r>
            <a:r>
              <a:rPr lang="uk-UA" sz="2800" b="1" i="1" kern="0" dirty="0">
                <a:solidFill>
                  <a:srgbClr val="FFFF00"/>
                </a:solidFill>
              </a:rPr>
              <a:t> себе і свій пристрій від небезпечних сайтів</a:t>
            </a:r>
            <a:r>
              <a:rPr lang="uk-UA" sz="2800" b="1" i="1" kern="0" dirty="0">
                <a:solidFill>
                  <a:srgbClr val="FFFFFF"/>
                </a:solidFill>
              </a:rPr>
              <a:t>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273"/>
          <a:stretch/>
        </p:blipFill>
        <p:spPr>
          <a:xfrm>
            <a:off x="1406016" y="3110947"/>
            <a:ext cx="9382125" cy="352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342107" y="5953529"/>
            <a:ext cx="4083583" cy="3717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3452310" y="5317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браузера, призначені для  гарантування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подальших налаштувань безпеки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 вмісту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38750"/>
          <a:stretch/>
        </p:blipFill>
        <p:spPr>
          <a:xfrm>
            <a:off x="240971" y="2402857"/>
            <a:ext cx="11707356" cy="375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399816" y="4303991"/>
            <a:ext cx="1951203" cy="4386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3527949" y="36808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314" y="4952830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26608" y="1239149"/>
            <a:ext cx="3123027" cy="24927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4952830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314" y="1238956"/>
            <a:ext cx="8581291" cy="249299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Які можуть виникати загрози безпеці даних в Інтернеті;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які засоби використовують для захисту даних і безпечної роботи на комп'ютері;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налаштувати параметри безпеки в середовищі браузера.</a:t>
            </a:r>
          </a:p>
        </p:txBody>
      </p:sp>
    </p:spTree>
    <p:extLst>
      <p:ext uri="{BB962C8B-B14F-4D97-AF65-F5344CB8AC3E}">
        <p14:creationId xmlns:p14="http://schemas.microsoft.com/office/powerpoint/2010/main" val="2203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від спаму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272738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повідомлення надсилаються користувачам без їхньої згоди на це. Більшість спаму йде через електронну пошту, тому часто поштові сервери мають у своєму складі модуль захисту від спаму, який відстежує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 — це розсилання повідомлень, як правило, рекламного характеру великій кількості користувачів.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Спа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05" y="4613801"/>
            <a:ext cx="3465167" cy="2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4543268"/>
            <a:ext cx="839613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накопичує відомості про адреси, з яких ідуть спамові розсилки, та направляє такі листи у спеціальну папку — </a:t>
            </a: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9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Безпечне зберігання даних. Резервне  копіювання та відновлення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Зазвичай жорсткий диск ділять на кілька дисків </a:t>
            </a:r>
            <a:r>
              <a:rPr lang="uk-UA" sz="2800" b="1" i="1" kern="0" dirty="0">
                <a:solidFill>
                  <a:srgbClr val="FFFF00"/>
                </a:solidFill>
              </a:rPr>
              <a:t>С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так далі.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52284"/>
            <a:ext cx="5972332" cy="8487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диску С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49819" y="2252284"/>
            <a:ext cx="5972332" cy="8487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решті дисків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2006" y="3202424"/>
            <a:ext cx="5972332" cy="1439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встановлюють операційну систему і програмне забезпечення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149818" y="3202424"/>
            <a:ext cx="5972332" cy="1439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зберігають інші дані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blue, drive, hardware, shading, window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4661452"/>
            <a:ext cx="1913937" cy="19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stal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61" y="4681330"/>
            <a:ext cx="2020957" cy="2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ьтат пошуку зображень за запитом &quot;multimedi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9" y="4699343"/>
            <a:ext cx="5972332" cy="19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Безпечне зберігання даних. Резервне  копіювання та відновлення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Резервне копіювання завжди проводять на інші носії: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5" y="1801825"/>
            <a:ext cx="3973050" cy="9612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DVD-</a:t>
            </a:r>
            <a:r>
              <a:rPr lang="uk-UA" sz="2800" b="1" i="1" kern="0" dirty="0">
                <a:solidFill>
                  <a:schemeClr val="bg1"/>
                </a:solidFill>
              </a:rPr>
              <a:t>диск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10550" y="1801825"/>
            <a:ext cx="3973050" cy="9612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Флеш-накопичувач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149098" y="1801825"/>
            <a:ext cx="3973050" cy="9612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Мережеві ресурси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6" y="5073026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Відмінні від тих, з яких копіюють. Неможна розміщувати резервну копію файлів на тому самому диску або диску, де встановлена операційна система.</a:t>
            </a:r>
          </a:p>
        </p:txBody>
      </p:sp>
      <p:pic>
        <p:nvPicPr>
          <p:cNvPr id="6146" name="Picture 2" descr="dvdr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" y="2231353"/>
            <a:ext cx="3120444" cy="31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ata, drive, flash, memory, usb stic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62" y="2789400"/>
            <a:ext cx="2283626" cy="22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rive, gdrive, google, storag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06" y="2663522"/>
            <a:ext cx="2520637" cy="25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919264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Популярною програмою для безпечного видалення й очистки комп'ютера від невживаних і тимчасових файлів є </a:t>
            </a:r>
            <a:r>
              <a:rPr lang="en-US" sz="2800" b="1" i="1" kern="0" dirty="0" err="1">
                <a:solidFill>
                  <a:srgbClr val="FFFF00"/>
                </a:solidFill>
              </a:rPr>
              <a:t>CCleaner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en-US" sz="2800" b="1" i="1" kern="0" dirty="0">
                <a:solidFill>
                  <a:schemeClr val="bg1"/>
                </a:solidFill>
              </a:rPr>
              <a:t>piriform.com/</a:t>
            </a:r>
            <a:r>
              <a:rPr lang="en-US" sz="2800" b="1" i="1" kern="0" dirty="0" err="1">
                <a:solidFill>
                  <a:schemeClr val="bg1"/>
                </a:solidFill>
              </a:rPr>
              <a:t>ccleaner</a:t>
            </a:r>
            <a:r>
              <a:rPr lang="en-US" sz="2800" b="1" i="1" kern="0" dirty="0">
                <a:solidFill>
                  <a:schemeClr val="bg1"/>
                </a:solidFill>
              </a:rPr>
              <a:t>). </a:t>
            </a:r>
            <a:r>
              <a:rPr lang="uk-UA" sz="2800" b="1" i="1" kern="0" dirty="0">
                <a:solidFill>
                  <a:schemeClr val="bg1"/>
                </a:solidFill>
              </a:rPr>
              <a:t>Програма має: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008" y="3540952"/>
            <a:ext cx="5972332" cy="12795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Базову безкоштовну версію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149820" y="3540952"/>
            <a:ext cx="5972332" cy="12795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Платні версії з додатковими можливостями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338" name="Picture 2" descr="Результат пошуку зображень за запитом &quot;CClean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57" y="1065973"/>
            <a:ext cx="2518457" cy="25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3" y="4913451"/>
            <a:ext cx="4181482" cy="1570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353" y="4913450"/>
            <a:ext cx="4093265" cy="15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повного видалення даних з певного диска у програмі </a:t>
            </a:r>
            <a:r>
              <a:rPr lang="uk-UA" sz="2800" b="1" i="1" kern="0" dirty="0" err="1">
                <a:solidFill>
                  <a:srgbClr val="FFFF00"/>
                </a:solidFill>
              </a:rPr>
              <a:t>CCleaner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Free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grpSp>
        <p:nvGrpSpPr>
          <p:cNvPr id="7" name="Групувати 6"/>
          <p:cNvGrpSpPr/>
          <p:nvPr/>
        </p:nvGrpSpPr>
        <p:grpSpPr>
          <a:xfrm>
            <a:off x="72008" y="2237424"/>
            <a:ext cx="12050142" cy="523220"/>
            <a:chOff x="72008" y="2237424"/>
            <a:chExt cx="12050142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2237424"/>
              <a:ext cx="1205014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Засоби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793" y="2237424"/>
              <a:ext cx="576611" cy="5232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2008" y="287813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Обтирач диска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9176" b="29374"/>
          <a:stretch/>
        </p:blipFill>
        <p:spPr>
          <a:xfrm>
            <a:off x="452443" y="3518846"/>
            <a:ext cx="11289272" cy="303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1796414" y="6048375"/>
            <a:ext cx="1868806" cy="4686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3131211" y="54038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Диски</a:t>
            </a:r>
            <a:r>
              <a:rPr lang="uk-UA" sz="2800" b="1" i="1" kern="0" dirty="0">
                <a:solidFill>
                  <a:srgbClr val="FFFFFF"/>
                </a:solidFill>
              </a:rPr>
              <a:t> носій даних для безпечного видалення.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718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Витирати</a:t>
            </a:r>
            <a:r>
              <a:rPr lang="uk-UA" sz="2800" b="1" i="1" kern="0" dirty="0">
                <a:solidFill>
                  <a:srgbClr val="FFFFFF"/>
                </a:solidFill>
              </a:rPr>
              <a:t> область для безпечного видалення даних —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напкрилкад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Увесь диск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24830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Надійність</a:t>
            </a:r>
            <a:r>
              <a:rPr lang="uk-UA" sz="2800" b="1" i="1" kern="0" dirty="0">
                <a:solidFill>
                  <a:srgbClr val="FFFFFF"/>
                </a:solidFill>
              </a:rPr>
              <a:t> режим видалення даних,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Комплексний перезапис </a:t>
            </a:r>
            <a:r>
              <a:rPr lang="uk-UA" sz="2800" b="1" i="1" kern="0" dirty="0">
                <a:solidFill>
                  <a:srgbClr val="FFFFFF"/>
                </a:solidFill>
              </a:rPr>
              <a:t>(7 проходів).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279420"/>
            <a:ext cx="439066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Стерти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9846"/>
          <a:stretch/>
        </p:blipFill>
        <p:spPr>
          <a:xfrm>
            <a:off x="4750904" y="4279420"/>
            <a:ext cx="7092950" cy="2510748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0816967" y="6349365"/>
            <a:ext cx="974983" cy="371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1052442" y="5707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4.2, ст. 131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2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600" b="1" i="1" dirty="0">
                <a:solidFill>
                  <a:srgbClr val="002060"/>
                </a:solidFill>
              </a:rPr>
              <a:t>Налаштовування параметрів безпеки в середовищі браузера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396"/>
              <a:gd name="adj2" fmla="val 17413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131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4903" cy="690110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04972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sz="5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994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Інформаційна безпека базується на таких принципах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5897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Інформаційна безпека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2640271"/>
            <a:ext cx="3973051" cy="7887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10553" y="2640148"/>
            <a:ext cx="3973051" cy="7887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Конфіденційність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8149099" y="2640148"/>
            <a:ext cx="3973051" cy="7887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Цілісність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cxnSp>
        <p:nvCxnSpPr>
          <p:cNvPr id="10" name="Пряма сполучна лінія 9"/>
          <p:cNvCxnSpPr>
            <a:cxnSpLocks/>
            <a:stCxn id="7" idx="0"/>
          </p:cNvCxnSpPr>
          <p:nvPr/>
        </p:nvCxnSpPr>
        <p:spPr>
          <a:xfrm flipV="1">
            <a:off x="2058533" y="2382191"/>
            <a:ext cx="0" cy="258080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>
            <a:cxnSpLocks/>
            <a:stCxn id="8" idx="0"/>
            <a:endCxn id="6" idx="2"/>
          </p:cNvCxnSpPr>
          <p:nvPr/>
        </p:nvCxnSpPr>
        <p:spPr>
          <a:xfrm flipV="1">
            <a:off x="6097079" y="2382190"/>
            <a:ext cx="0" cy="25795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>
            <a:cxnSpLocks/>
            <a:stCxn id="9" idx="0"/>
          </p:cNvCxnSpPr>
          <p:nvPr/>
        </p:nvCxnSpPr>
        <p:spPr>
          <a:xfrm flipV="1">
            <a:off x="10135625" y="2382130"/>
            <a:ext cx="0" cy="25801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 20"/>
          <p:cNvSpPr/>
          <p:nvPr/>
        </p:nvSpPr>
        <p:spPr>
          <a:xfrm>
            <a:off x="72007" y="3495038"/>
            <a:ext cx="3973051" cy="3005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002060"/>
                </a:solidFill>
              </a:rPr>
              <a:t> Забезпечення доступу до загальнодоступних даних усім користувачам, захист цих даних від спотворення та блокування зловмисниками.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4110553" y="3494915"/>
            <a:ext cx="3973051" cy="3005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Забезпечення доступу до даних на основі розподілу прав доступу.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8149099" y="3494915"/>
            <a:ext cx="3973051" cy="3005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Захист даних від зловмисного або випадкового видалення чи спотворення.</a:t>
            </a:r>
          </a:p>
        </p:txBody>
      </p:sp>
    </p:spTree>
    <p:extLst>
      <p:ext uri="{BB962C8B-B14F-4D97-AF65-F5344CB8AC3E}">
        <p14:creationId xmlns:p14="http://schemas.microsoft.com/office/powerpoint/2010/main" val="11052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загроз</a:t>
            </a:r>
            <a:br>
              <a:rPr lang="uk-UA" dirty="0"/>
            </a:br>
            <a:r>
              <a:rPr lang="uk-UA" dirty="0"/>
              <a:t>інформаційній безпеці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обсягів завданих збитків, загрози інформаційній безпеці поділяють на: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48247"/>
            <a:ext cx="2707691" cy="9024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Нешкідливі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878100" y="2248247"/>
            <a:ext cx="2707691" cy="9024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Шкідливі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684193" y="2248247"/>
            <a:ext cx="6437957" cy="9024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Дуже шкідливі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7" y="3248081"/>
            <a:ext cx="2707691" cy="19302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не завдають збитків;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2878100" y="3248081"/>
            <a:ext cx="2707691" cy="19302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завдають значних збитків;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684193" y="3248081"/>
            <a:ext cx="6437957" cy="19302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завдають критичних збитків інформаційній системі, що призводить до повного або тривалого в часі припинення роботи ІС.</a:t>
            </a:r>
          </a:p>
        </p:txBody>
      </p:sp>
      <p:pic>
        <p:nvPicPr>
          <p:cNvPr id="5122" name="Picture 2" descr="bad, contra, down, negative, no, thum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7" y="5208104"/>
            <a:ext cx="1386922" cy="13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ctivity, cyber, harm, malware, search, threat, vir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67" y="4611755"/>
            <a:ext cx="2554355" cy="25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ttack, connection, cyber, data-leak, device, hack, secur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62" y="4760846"/>
            <a:ext cx="2460818" cy="24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загроз</a:t>
            </a:r>
            <a:br>
              <a:rPr lang="uk-UA" dirty="0"/>
            </a:br>
            <a:r>
              <a:rPr lang="uk-UA" dirty="0"/>
              <a:t>інформаційній безпеці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результату шкідливих дій, загрози інформаційній безпеці можна поділити на такі види: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238308"/>
            <a:ext cx="3973050" cy="2462901"/>
          </a:xfrm>
          <a:prstGeom prst="rect">
            <a:avLst/>
          </a:prstGeom>
          <a:solidFill>
            <a:srgbClr val="F07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отримання доступу до секретних або конфіденційних даних;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3" y="2238308"/>
            <a:ext cx="3973050" cy="2462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порушення або повне припинення роботи комп'ютерної інформаційної системи;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1" y="2238308"/>
            <a:ext cx="3973050" cy="24629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отримання доступу до керування роботою комп'ютерної інформаційної системи.</a:t>
            </a:r>
          </a:p>
        </p:txBody>
      </p:sp>
      <p:pic>
        <p:nvPicPr>
          <p:cNvPr id="4098" name="Picture 2" descr="access, blocked, denied, lo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31" y="4798586"/>
            <a:ext cx="1761203" cy="17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tective, drudge, hacker, hacktivist, sp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69" y="4788647"/>
            <a:ext cx="1968817" cy="19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dos, it, key, lock, password, protect, protection, safe, safety, secure, security, shie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32" y="4747683"/>
            <a:ext cx="2040387" cy="20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загроз</a:t>
            </a:r>
            <a:br>
              <a:rPr lang="uk-UA" dirty="0"/>
            </a:br>
            <a:r>
              <a:rPr lang="uk-UA" dirty="0"/>
              <a:t>інформаційній безпеці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Розглядають й інші класифікації загроз: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1801824"/>
            <a:ext cx="3973050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метою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3" y="1801824"/>
            <a:ext cx="3973050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місцем виникнення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1" y="1801824"/>
            <a:ext cx="3973050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походженням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7" y="2998576"/>
            <a:ext cx="3973050" cy="17821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зловмисні, випадкові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110552" y="2998576"/>
            <a:ext cx="3973050" cy="17821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зовнішні, внутрішні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149100" y="2998576"/>
            <a:ext cx="3973050" cy="17821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природні, техногенні, зумовлені людиною</a:t>
            </a:r>
          </a:p>
        </p:txBody>
      </p:sp>
      <p:pic>
        <p:nvPicPr>
          <p:cNvPr id="12" name="Picture 2" descr="crime, cyber, policy, privacy, safety, secure, woma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5" y="4862563"/>
            <a:ext cx="1670094" cy="16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ata theft, detective, hacking, incognito, sp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99" y="4862563"/>
            <a:ext cx="1976755" cy="19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munity, data, share, soci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90" y="4862563"/>
            <a:ext cx="1843023" cy="18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загроз</a:t>
            </a:r>
            <a:br>
              <a:rPr lang="uk-UA" dirty="0"/>
            </a:br>
            <a:r>
              <a:rPr lang="uk-UA" dirty="0"/>
              <a:t>інформаційній безпеці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Перелік основних загроз інформаційній безпеці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26385" y="1719982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AA209-51BD-46E1-8073-96884632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DEAA209-51BD-46E1-8073-968846323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EAC181-7ABF-49DF-BAB2-36E72B410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DFEAC181-7ABF-49DF-BAB2-36E72B410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Захист даних базується 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1801824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Правових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принципах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1801824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Організаційних принципах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6" y="2960883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Правові принципи відображено в законодавчих та інших нормативних актах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8" y="2960883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Організаційні принципи реалізуються системою заходів, поданих на наступному слайді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езультат пошуку зображень за запитом &quot;Закон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24" y="4776765"/>
            <a:ext cx="3096693" cy="18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ointment, calendar, countdown, deadline, reminder, schedule, timer, timetab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1" y="4858606"/>
            <a:ext cx="1853383" cy="18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Шкідливі програми, їх види та  принципи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</a:t>
            </a:r>
            <a:r>
              <a:rPr lang="uk-UA" sz="2800" b="1" i="1" kern="0" dirty="0">
                <a:solidFill>
                  <a:srgbClr val="FFFF00"/>
                </a:solidFill>
              </a:rPr>
              <a:t>рівнем небезпечності дій </a:t>
            </a:r>
            <a:r>
              <a:rPr lang="uk-UA" sz="2800" b="1" i="1" kern="0" dirty="0">
                <a:solidFill>
                  <a:srgbClr val="FFFFFF"/>
                </a:solidFill>
              </a:rPr>
              <a:t>шкідливі програми розподіляють на: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30382"/>
            <a:ext cx="3973050" cy="5426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Безпечні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2" y="2230382"/>
            <a:ext cx="3973050" cy="5426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Небезпечні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0" y="2230382"/>
            <a:ext cx="3973050" cy="5426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Дуже небезпечні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7" y="2852529"/>
            <a:ext cx="3973050" cy="3578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проявляються відео- та звуковими ефектами, не змінюють файлову систему, не ушкоджують файли й не виконують шпигунських дій;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110552" y="2852529"/>
            <a:ext cx="3973050" cy="3578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призводять до перебоїв у роботі комп'ютерної системи: зменшують розмір доступної оперативної пам'яті, перезавантажують комп'ютер тощо;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149100" y="2852529"/>
            <a:ext cx="3973050" cy="3578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знищують дані з постійної та зовнішньої пам'яті, виконують шпигунські дії тощо.</a:t>
            </a:r>
          </a:p>
        </p:txBody>
      </p:sp>
    </p:spTree>
    <p:extLst>
      <p:ext uri="{BB962C8B-B14F-4D97-AF65-F5344CB8AC3E}">
        <p14:creationId xmlns:p14="http://schemas.microsoft.com/office/powerpoint/2010/main" val="5078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61469</TotalTime>
  <Words>1189</Words>
  <Application>Microsoft Office PowerPoint</Application>
  <PresentationFormat>Широкоэкранный</PresentationFormat>
  <Paragraphs>171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Практична робота 2</vt:lpstr>
      <vt:lpstr>Повторення</vt:lpstr>
      <vt:lpstr>Класифікація загроз інформаційній безпеці</vt:lpstr>
      <vt:lpstr>Класифікація загроз інформаційній безпеці</vt:lpstr>
      <vt:lpstr>Класифікація загроз інформаційній безпеці</vt:lpstr>
      <vt:lpstr>Класифікація загроз інформаційній безпеці</vt:lpstr>
      <vt:lpstr>Захист даних</vt:lpstr>
      <vt:lpstr>Шкідливі програми, їх види та  принципи дії</vt:lpstr>
      <vt:lpstr>Шкідливі програми, їх види та  принципи дії</vt:lpstr>
      <vt:lpstr>Засоби боротьби зі шкідливими  програмами</vt:lpstr>
      <vt:lpstr>Засоби боротьби зі шкідливими  програмами</vt:lpstr>
      <vt:lpstr>Засоби боротьби зі шкідливими  програмами</vt:lpstr>
      <vt:lpstr>Загрози, що виникають під час  роботи в інтернеті</vt:lpstr>
      <vt:lpstr>Загрози, що виникають під час  роботи в інтернеті</vt:lpstr>
      <vt:lpstr>Засоби браузера, призначені для  гарантування безпеки</vt:lpstr>
      <vt:lpstr>Засоби браузера, призначені для  гарантування безпеки</vt:lpstr>
      <vt:lpstr>Засоби браузера, призначені для  гарантування безпеки</vt:lpstr>
      <vt:lpstr>Засоби браузера, призначені для  гарантування безпеки</vt:lpstr>
      <vt:lpstr>Захист від спаму</vt:lpstr>
      <vt:lpstr>Безпечне зберігання даних. Резервне  копіювання та відновлення даних</vt:lpstr>
      <vt:lpstr>Безпечне зберігання даних. Резервне  копіювання та відновлення даних</vt:lpstr>
      <vt:lpstr>Безпечне видалення даних</vt:lpstr>
      <vt:lpstr>Безпечне видалення даних</vt:lpstr>
      <vt:lpstr>Безпечне видалення даних</vt:lpstr>
      <vt:lpstr>Домашнє завдання</vt:lpstr>
      <vt:lpstr>Працюємо за комп’ютером</vt:lpstr>
      <vt:lpstr>Працюємо за комп’ютером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231</cp:revision>
  <dcterms:created xsi:type="dcterms:W3CDTF">2016-06-06T19:48:43Z</dcterms:created>
  <dcterms:modified xsi:type="dcterms:W3CDTF">2021-09-27T08:29:05Z</dcterms:modified>
</cp:coreProperties>
</file>