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2"/>
  </p:notesMasterIdLst>
  <p:sldIdLst>
    <p:sldId id="377" r:id="rId2"/>
    <p:sldId id="378" r:id="rId3"/>
    <p:sldId id="359" r:id="rId4"/>
    <p:sldId id="379" r:id="rId5"/>
    <p:sldId id="293" r:id="rId6"/>
    <p:sldId id="294" r:id="rId7"/>
    <p:sldId id="295" r:id="rId8"/>
    <p:sldId id="296" r:id="rId9"/>
    <p:sldId id="257" r:id="rId10"/>
    <p:sldId id="286" r:id="rId11"/>
    <p:sldId id="298" r:id="rId12"/>
    <p:sldId id="299" r:id="rId13"/>
    <p:sldId id="302" r:id="rId14"/>
    <p:sldId id="306" r:id="rId15"/>
    <p:sldId id="307" r:id="rId16"/>
    <p:sldId id="261" r:id="rId17"/>
    <p:sldId id="309" r:id="rId18"/>
    <p:sldId id="311" r:id="rId19"/>
    <p:sldId id="313" r:id="rId20"/>
    <p:sldId id="315" r:id="rId21"/>
    <p:sldId id="317" r:id="rId22"/>
    <p:sldId id="325" r:id="rId23"/>
    <p:sldId id="345" r:id="rId24"/>
    <p:sldId id="272" r:id="rId25"/>
    <p:sldId id="327" r:id="rId26"/>
    <p:sldId id="383" r:id="rId27"/>
    <p:sldId id="339" r:id="rId28"/>
    <p:sldId id="348" r:id="rId29"/>
    <p:sldId id="349" r:id="rId30"/>
    <p:sldId id="350" r:id="rId31"/>
    <p:sldId id="332" r:id="rId32"/>
    <p:sldId id="333" r:id="rId33"/>
    <p:sldId id="276" r:id="rId34"/>
    <p:sldId id="274" r:id="rId35"/>
    <p:sldId id="382" r:id="rId36"/>
    <p:sldId id="380" r:id="rId37"/>
    <p:sldId id="381" r:id="rId38"/>
    <p:sldId id="384" r:id="rId39"/>
    <p:sldId id="410" r:id="rId40"/>
    <p:sldId id="372" r:id="rId41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  <a:srgbClr val="3E4D43"/>
    <a:srgbClr val="F2DCDB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2021" autoAdjust="0"/>
  </p:normalViewPr>
  <p:slideViewPr>
    <p:cSldViewPr>
      <p:cViewPr varScale="1">
        <p:scale>
          <a:sx n="114" d="100"/>
          <a:sy n="114" d="100"/>
        </p:scale>
        <p:origin x="22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B4BB3-D096-44A0-863F-9337E950F7A3}" type="datetimeFigureOut">
              <a:rPr lang="uk-UA" smtClean="0"/>
              <a:t>27.03.2020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AA5AB-50AF-47B7-AD47-947C758BA0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80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Людина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легенею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ниркою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шлунка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але вона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помре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видалити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маленькі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прищитоподібні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наднирники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десяти.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найменші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маленькі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Будь яке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розглядаючи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сьогоднішні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зробимо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крок до здорового </a:t>
            </a:r>
            <a:r>
              <a:rPr lang="ru-RU" sz="1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200" b="1" dirty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AA5AB-50AF-47B7-AD47-947C758BA028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758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Вплив </a:t>
            </a:r>
            <a:r>
              <a:rPr lang="uk-UA" dirty="0" err="1"/>
              <a:t>гормона</a:t>
            </a:r>
            <a:r>
              <a:rPr lang="uk-UA" dirty="0"/>
              <a:t> в дитинстві.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4A8DB-C41D-4878-9944-207C2C24656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4F46-5E99-466C-8963-34DA5434F3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ru-RU" sz="1200" dirty="0">
                <a:solidFill>
                  <a:srgbClr val="002060"/>
                </a:solidFill>
              </a:rPr>
              <a:t>Зоб - </a:t>
            </a:r>
            <a:r>
              <a:rPr lang="uk-UA" sz="1200" dirty="0">
                <a:solidFill>
                  <a:srgbClr val="002060"/>
                </a:solidFill>
              </a:rPr>
              <a:t>будь-яке збільшення щитовидної залози.</a:t>
            </a:r>
          </a:p>
          <a:p>
            <a:pPr marL="342900" indent="-342900"/>
            <a:r>
              <a:rPr lang="uk-UA" sz="1200" dirty="0">
                <a:solidFill>
                  <a:srgbClr val="002060"/>
                </a:solidFill>
              </a:rPr>
              <a:t>	 Тиреотоксикоз, Базедова хвороба - стан,                           викликаний стійким підвищенням рівня                                 </a:t>
            </a:r>
            <a:r>
              <a:rPr lang="uk-UA" sz="1200" dirty="0" err="1">
                <a:solidFill>
                  <a:srgbClr val="FF0000"/>
                </a:solidFill>
              </a:rPr>
              <a:t>тиреоїдних</a:t>
            </a:r>
            <a:r>
              <a:rPr lang="uk-UA" sz="1200" dirty="0">
                <a:solidFill>
                  <a:srgbClr val="002060"/>
                </a:solidFill>
              </a:rPr>
              <a:t> гормонів, що негативно впливає на життя людини: нервова система постійно збуджена, пульс та тиск крові підвищені, часто буває задишка, безсоння, тремтіння рук, вразливість. Описав це захворювання німецький учений Карл </a:t>
            </a:r>
            <a:r>
              <a:rPr lang="uk-UA" sz="1200" dirty="0" err="1">
                <a:solidFill>
                  <a:srgbClr val="002060"/>
                </a:solidFill>
              </a:rPr>
              <a:t>Базедо</a:t>
            </a:r>
            <a:r>
              <a:rPr lang="ru-RU" sz="1200" dirty="0">
                <a:solidFill>
                  <a:srgbClr val="002060"/>
                </a:solidFill>
              </a:rPr>
              <a:t>в, тому і </a:t>
            </a:r>
            <a:r>
              <a:rPr lang="ru-RU" sz="1200" dirty="0" err="1">
                <a:solidFill>
                  <a:srgbClr val="002060"/>
                </a:solidFill>
              </a:rPr>
              <a:t>називають</a:t>
            </a:r>
            <a:r>
              <a:rPr lang="ru-RU" sz="1200" dirty="0">
                <a:solidFill>
                  <a:srgbClr val="002060"/>
                </a:solidFill>
              </a:rPr>
              <a:t> хворобу Базедовою.</a:t>
            </a:r>
            <a:r>
              <a:rPr lang="uk-UA" sz="1200" dirty="0">
                <a:solidFill>
                  <a:srgbClr val="002060"/>
                </a:solidFill>
              </a:rPr>
              <a:t> </a:t>
            </a:r>
          </a:p>
          <a:p>
            <a:pPr marL="342900" indent="-342900"/>
            <a:r>
              <a:rPr lang="uk-UA" sz="1200" dirty="0">
                <a:solidFill>
                  <a:srgbClr val="002060"/>
                </a:solidFill>
              </a:rPr>
              <a:t>	У хворих значно  прискорюється обмін речовин та  енергії. </a:t>
            </a:r>
          </a:p>
          <a:p>
            <a:pPr marL="342900" indent="-342900"/>
            <a:r>
              <a:rPr lang="uk-UA" sz="1200" dirty="0">
                <a:solidFill>
                  <a:srgbClr val="002060"/>
                </a:solidFill>
              </a:rPr>
              <a:t>	За зовнішнім  виглядом таких  хворих можна визначити за допомогою симптому - витрішкуватість </a:t>
            </a:r>
            <a:r>
              <a:rPr lang="ru-RU" sz="1200" dirty="0">
                <a:solidFill>
                  <a:srgbClr val="002060"/>
                </a:solidFill>
              </a:rPr>
              <a:t>очей. 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AA5AB-50AF-47B7-AD47-947C758BA028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969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AA5AB-50AF-47B7-AD47-947C758BA028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527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A0449-B577-4A99-9378-07F395D8ACA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Для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кіркова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, просто тому </a:t>
            </a:r>
            <a:r>
              <a:rPr lang="ru-RU" dirty="0" err="1"/>
              <a:t>що</a:t>
            </a:r>
            <a:r>
              <a:rPr lang="ru-RU" dirty="0"/>
              <a:t> без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, а от без </a:t>
            </a:r>
            <a:r>
              <a:rPr lang="ru-RU" dirty="0" err="1"/>
              <a:t>мозкового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протягнути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4A8DB-C41D-4878-9944-207C2C24656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первинних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вторинних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кастрація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видалення</a:t>
            </a:r>
            <a:r>
              <a:rPr lang="ru-RU" dirty="0"/>
              <a:t>, </a:t>
            </a:r>
            <a:r>
              <a:rPr lang="ru-RU" dirty="0" err="1"/>
              <a:t>зроблена</a:t>
            </a:r>
            <a:r>
              <a:rPr lang="ru-RU" dirty="0"/>
              <a:t> в </a:t>
            </a:r>
            <a:r>
              <a:rPr lang="ru-RU" dirty="0" err="1"/>
              <a:t>дитинстві</a:t>
            </a:r>
            <a:r>
              <a:rPr lang="ru-RU" dirty="0"/>
              <a:t> - </a:t>
            </a:r>
            <a:r>
              <a:rPr lang="ru-RU" dirty="0" err="1"/>
              <a:t>статеві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не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розвиватися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статевий</a:t>
            </a:r>
            <a:r>
              <a:rPr lang="ru-RU" dirty="0"/>
              <a:t> потяг </a:t>
            </a:r>
            <a:r>
              <a:rPr lang="ru-RU" dirty="0" err="1"/>
              <a:t>навіть</a:t>
            </a:r>
            <a:r>
              <a:rPr lang="ru-RU" dirty="0"/>
              <a:t> не </a:t>
            </a:r>
            <a:r>
              <a:rPr lang="ru-RU" dirty="0" err="1"/>
              <a:t>з'явиться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зміниться</a:t>
            </a:r>
            <a:r>
              <a:rPr lang="ru-RU" dirty="0"/>
              <a:t> скелет - руки-ноги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подовжаться</a:t>
            </a:r>
            <a:r>
              <a:rPr lang="ru-RU" dirty="0"/>
              <a:t> через </a:t>
            </a:r>
            <a:r>
              <a:rPr lang="ru-RU" dirty="0" err="1"/>
              <a:t>запізнювання</a:t>
            </a:r>
            <a:r>
              <a:rPr lang="ru-RU" dirty="0"/>
              <a:t> </a:t>
            </a:r>
            <a:r>
              <a:rPr lang="ru-RU" dirty="0" err="1"/>
              <a:t>окостеніння</a:t>
            </a:r>
            <a:r>
              <a:rPr lang="ru-RU" dirty="0"/>
              <a:t> </a:t>
            </a:r>
            <a:r>
              <a:rPr lang="ru-RU" dirty="0" err="1"/>
              <a:t>хрящів</a:t>
            </a:r>
            <a:r>
              <a:rPr lang="ru-RU" dirty="0"/>
              <a:t>. </a:t>
            </a:r>
            <a:r>
              <a:rPr lang="ru-RU" dirty="0" err="1"/>
              <a:t>Жіночий</a:t>
            </a:r>
            <a:r>
              <a:rPr lang="ru-RU" dirty="0"/>
              <a:t> скелет </a:t>
            </a:r>
            <a:r>
              <a:rPr lang="ru-RU" dirty="0" err="1"/>
              <a:t>збереже</a:t>
            </a:r>
            <a:r>
              <a:rPr lang="ru-RU" dirty="0"/>
              <a:t> </a:t>
            </a:r>
            <a:r>
              <a:rPr lang="ru-RU" dirty="0" err="1"/>
              <a:t>дитячу</a:t>
            </a:r>
            <a:r>
              <a:rPr lang="ru-RU" dirty="0"/>
              <a:t> форму, а </a:t>
            </a:r>
            <a:r>
              <a:rPr lang="ru-RU" dirty="0" err="1"/>
              <a:t>молочні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не </a:t>
            </a:r>
            <a:r>
              <a:rPr lang="ru-RU" dirty="0" err="1"/>
              <a:t>розвинуться</a:t>
            </a:r>
            <a:r>
              <a:rPr lang="ru-RU" dirty="0"/>
              <a:t>. У </a:t>
            </a:r>
            <a:r>
              <a:rPr lang="ru-RU" dirty="0" err="1"/>
              <a:t>чоловіків</a:t>
            </a:r>
            <a:r>
              <a:rPr lang="ru-RU" dirty="0"/>
              <a:t> не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рости</a:t>
            </a:r>
            <a:r>
              <a:rPr lang="ru-RU" dirty="0"/>
              <a:t> </a:t>
            </a:r>
            <a:r>
              <a:rPr lang="ru-RU" dirty="0" err="1"/>
              <a:t>вуса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борода, а голос </a:t>
            </a:r>
            <a:r>
              <a:rPr lang="ru-RU" dirty="0" err="1"/>
              <a:t>залишиться</a:t>
            </a:r>
            <a:r>
              <a:rPr lang="ru-RU" dirty="0"/>
              <a:t> </a:t>
            </a:r>
            <a:r>
              <a:rPr lang="ru-RU" dirty="0" err="1"/>
              <a:t>дитячим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кастрацію</a:t>
            </a:r>
            <a:r>
              <a:rPr lang="ru-RU" dirty="0"/>
              <a:t> провести в старшому </a:t>
            </a:r>
            <a:r>
              <a:rPr lang="ru-RU" dirty="0" err="1"/>
              <a:t>віці</a:t>
            </a:r>
            <a:r>
              <a:rPr lang="ru-RU" dirty="0"/>
              <a:t>, то </a:t>
            </a:r>
            <a:r>
              <a:rPr lang="ru-RU" dirty="0" err="1"/>
              <a:t>статеві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піддадуться</a:t>
            </a:r>
            <a:r>
              <a:rPr lang="ru-RU" dirty="0"/>
              <a:t> </a:t>
            </a:r>
            <a:r>
              <a:rPr lang="ru-RU" dirty="0" err="1"/>
              <a:t>зворотному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перестане</a:t>
            </a:r>
            <a:r>
              <a:rPr lang="ru-RU" dirty="0"/>
              <a:t> </a:t>
            </a:r>
            <a:r>
              <a:rPr lang="ru-RU" dirty="0" err="1"/>
              <a:t>рости</a:t>
            </a:r>
            <a:r>
              <a:rPr lang="ru-RU" dirty="0"/>
              <a:t> борода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вуса</a:t>
            </a:r>
            <a:r>
              <a:rPr lang="ru-RU" dirty="0"/>
              <a:t>, голос </a:t>
            </a:r>
            <a:r>
              <a:rPr lang="ru-RU" dirty="0" err="1"/>
              <a:t>із</a:t>
            </a:r>
            <a:r>
              <a:rPr lang="ru-RU" dirty="0"/>
              <a:t> баса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перетворитися</a:t>
            </a:r>
            <a:r>
              <a:rPr lang="ru-RU" dirty="0"/>
              <a:t> на дитячий, правда </a:t>
            </a:r>
            <a:r>
              <a:rPr lang="ru-RU" dirty="0" err="1"/>
              <a:t>статевий</a:t>
            </a:r>
            <a:r>
              <a:rPr lang="ru-RU" dirty="0"/>
              <a:t> потяг </a:t>
            </a:r>
            <a:r>
              <a:rPr lang="ru-RU" dirty="0" err="1"/>
              <a:t>збережеться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на 20% </a:t>
            </a:r>
            <a:r>
              <a:rPr lang="ru-RU" dirty="0" err="1"/>
              <a:t>знизиться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з'явиться</a:t>
            </a:r>
            <a:r>
              <a:rPr lang="ru-RU" dirty="0"/>
              <a:t> </a:t>
            </a:r>
            <a:r>
              <a:rPr lang="ru-RU" dirty="0" err="1"/>
              <a:t>схильність</a:t>
            </a:r>
            <a:r>
              <a:rPr lang="ru-RU" dirty="0"/>
              <a:t> до </a:t>
            </a:r>
            <a:r>
              <a:rPr lang="ru-RU" dirty="0" err="1"/>
              <a:t>ожиріння</a:t>
            </a:r>
            <a:r>
              <a:rPr lang="ru-RU" dirty="0"/>
              <a:t>. Але </a:t>
            </a:r>
            <a:r>
              <a:rPr lang="ru-RU" dirty="0" err="1"/>
              <a:t>найприкріше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відбудуться</a:t>
            </a:r>
            <a:r>
              <a:rPr lang="ru-RU" dirty="0"/>
              <a:t> </a:t>
            </a:r>
            <a:r>
              <a:rPr lang="ru-RU" dirty="0" err="1"/>
              <a:t>глибокі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психіки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особливо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людей </a:t>
            </a:r>
            <a:r>
              <a:rPr lang="ru-RU" dirty="0" err="1"/>
              <a:t>змінили</a:t>
            </a:r>
            <a:r>
              <a:rPr lang="ru-RU" dirty="0"/>
              <a:t> стать -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психічного</a:t>
            </a:r>
            <a:r>
              <a:rPr lang="ru-RU" dirty="0"/>
              <a:t> стану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сильне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люди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пересадженими</a:t>
            </a:r>
            <a:r>
              <a:rPr lang="ru-RU" dirty="0"/>
              <a:t> </a:t>
            </a:r>
            <a:r>
              <a:rPr lang="ru-RU" dirty="0" err="1"/>
              <a:t>статевими</a:t>
            </a:r>
            <a:r>
              <a:rPr lang="ru-RU" dirty="0"/>
              <a:t> органами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ледь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30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часто </a:t>
            </a:r>
            <a:r>
              <a:rPr lang="ru-RU" dirty="0" err="1"/>
              <a:t>закінчують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самогубством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4A8DB-C41D-4878-9944-207C2C24656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7213600" y="3810000"/>
            <a:ext cx="49784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7213600" y="3897314"/>
            <a:ext cx="49784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7213600" y="4114801"/>
            <a:ext cx="49784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7213601" y="4164013"/>
            <a:ext cx="2620433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7213601" y="4198939"/>
            <a:ext cx="2620433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7213601" y="3962400"/>
            <a:ext cx="4085167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9836151" y="4060826"/>
            <a:ext cx="21336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4"/>
            <a:ext cx="12192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4"/>
            <a:ext cx="12192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8551333" y="3643313"/>
            <a:ext cx="3640667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12192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875"/>
            <a:ext cx="1280584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E45D-DD57-4CF0-B51E-78B39FE8885D}" type="datetimeFigureOut">
              <a:rPr lang="uk-UA"/>
              <a:pPr>
                <a:defRPr/>
              </a:pPr>
              <a:t>27.03.2020</a:t>
            </a:fld>
            <a:endParaRPr lang="uk-UA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589"/>
            <a:ext cx="996949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F1E563-CF0F-4FEC-875A-40B038159A7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FDB62-8D21-4C54-9C10-CECD6D108472}" type="datetimeFigureOut">
              <a:rPr lang="uk-UA"/>
              <a:pPr>
                <a:defRPr/>
              </a:pPr>
              <a:t>27.03.2020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14CC7-1515-4138-B5EE-1E45BFF26EA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E5EC-1C76-4336-93C6-5D95D9B2EEF1}" type="datetimeFigureOut">
              <a:rPr lang="uk-UA"/>
              <a:pPr>
                <a:defRPr/>
              </a:pPr>
              <a:t>27.03.2020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02EC-81D5-408D-914B-6F69FF0F42C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059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83D62-0B9A-4668-BDF9-65036D81A3FD}" type="datetimeFigureOut">
              <a:rPr lang="uk-UA"/>
              <a:pPr>
                <a:defRPr/>
              </a:pPr>
              <a:t>27.03.2020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E757-C39B-4233-8789-FF3E7D81598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9B7B-AE63-437B-AD4B-B7AA6D459354}" type="datetimeFigureOut">
              <a:rPr lang="uk-UA"/>
              <a:pPr>
                <a:defRPr/>
              </a:pPr>
              <a:t>27.03.2020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D67A-97E0-4C86-8C69-F1B4D1A3FDC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85766-E17B-4BDF-B248-1797306528E0}" type="datetimeFigureOut">
              <a:rPr lang="uk-UA"/>
              <a:pPr>
                <a:defRPr/>
              </a:pPr>
              <a:t>27.03.2020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D6EE-5A3E-44B6-9B84-4ED3B49E9BA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D9C9E8-75FF-4A22-A848-6A5E585AD9F2}" type="datetimeFigureOut">
              <a:rPr lang="uk-UA"/>
              <a:pPr>
                <a:defRPr/>
              </a:pPr>
              <a:t>27.03.2020</a:t>
            </a:fld>
            <a:endParaRPr lang="uk-UA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88D06C-C70D-4418-95F2-C1BFB56C136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7818" y="612775"/>
            <a:ext cx="127634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934DD-4827-4AB2-BC25-CC0598F98AD4}" type="datetimeFigureOut">
              <a:rPr lang="uk-UA"/>
              <a:pPr>
                <a:defRPr/>
              </a:pPr>
              <a:t>27.03.2020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E588-310E-4945-9B5C-D42C4DC921C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AFB3-298B-4A43-9DED-030BFBDEE0ED}" type="datetimeFigureOut">
              <a:rPr lang="uk-UA"/>
              <a:pPr>
                <a:defRPr/>
              </a:pPr>
              <a:t>27.03.2020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0F89-B833-460C-ABA4-0EA7A25D1F0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4C08-DD90-4343-B762-CD9B11493BAB}" type="datetimeFigureOut">
              <a:rPr lang="uk-UA"/>
              <a:pPr>
                <a:defRPr/>
              </a:pPr>
              <a:t>27.03.2020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4DD2-7417-489F-8DEF-AB7F35D67F3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B8140-7E36-4B07-B2E3-8CB5678AB142}" type="datetimeFigureOut">
              <a:rPr lang="uk-UA"/>
              <a:pPr>
                <a:defRPr/>
              </a:pPr>
              <a:t>27.03.2020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835B-6DE5-4AB2-BCA6-0A2A7CBAF53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4"/>
            <a:ext cx="12192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12192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6"/>
            <a:ext cx="12192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600" y="360364"/>
            <a:ext cx="49784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0" y="439739"/>
            <a:ext cx="49784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367" y="496889"/>
            <a:ext cx="408516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917" y="588963"/>
            <a:ext cx="21336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684" y="-1588"/>
            <a:ext cx="762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8651" y="-1588"/>
            <a:ext cx="381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251" y="-1588"/>
            <a:ext cx="12700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633" y="-1588"/>
            <a:ext cx="35984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201" y="0"/>
            <a:ext cx="74084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2167" y="0"/>
            <a:ext cx="10584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11430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2249488"/>
            <a:ext cx="10972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DC5DE73F-6279-4858-8ADD-E5E0801421F4}" type="datetimeFigureOut">
              <a:rPr lang="uk-UA"/>
              <a:pPr>
                <a:defRPr/>
              </a:pPr>
              <a:t>27.03.2020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8717" y="1588"/>
            <a:ext cx="1016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5688B4A-88DD-4273-9056-962426AB09A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5" r:id="rId5"/>
    <p:sldLayoutId id="2147483706" r:id="rId6"/>
    <p:sldLayoutId id="2147483700" r:id="rId7"/>
    <p:sldLayoutId id="2147483699" r:id="rId8"/>
    <p:sldLayoutId id="2147483698" r:id="rId9"/>
    <p:sldLayoutId id="2147483697" r:id="rId10"/>
    <p:sldLayoutId id="2147483696" r:id="rId11"/>
    <p:sldLayoutId id="214748370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hyperlink" Target="https://learningapps.org/3074461" TargetMode="External"/><Relationship Id="rId7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earningapps.org/2068756" TargetMode="External"/><Relationship Id="rId5" Type="http://schemas.openxmlformats.org/officeDocument/2006/relationships/hyperlink" Target="https://learningapps.org/2997494" TargetMode="External"/><Relationship Id="rId4" Type="http://schemas.openxmlformats.org/officeDocument/2006/relationships/image" Target="../media/image81.png"/><Relationship Id="rId9" Type="http://schemas.openxmlformats.org/officeDocument/2006/relationships/hyperlink" Target="https://learningapps.org/2068848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https://youtu.be/4U3HZ0kkYk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35F2C223-E42C-437F-83BB-38FBEBF46DB5}"/>
              </a:ext>
            </a:extLst>
          </p:cNvPr>
          <p:cNvSpPr txBox="1">
            <a:spLocks/>
          </p:cNvSpPr>
          <p:nvPr/>
        </p:nvSpPr>
        <p:spPr bwMode="auto">
          <a:xfrm>
            <a:off x="1580457" y="5084104"/>
            <a:ext cx="87487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28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Вчитель-методист вищої категорії:  </a:t>
            </a:r>
          </a:p>
          <a:p>
            <a:pPr>
              <a:defRPr/>
            </a:pPr>
            <a:r>
              <a:rPr lang="uk-UA" sz="28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 Станіславівна Пилипчук </a:t>
            </a:r>
            <a:endParaRPr lang="ru-RU" sz="2800" b="1" i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BDDD796-3A19-4128-A692-69BC4F01C2D4}"/>
              </a:ext>
            </a:extLst>
          </p:cNvPr>
          <p:cNvSpPr/>
          <p:nvPr/>
        </p:nvSpPr>
        <p:spPr>
          <a:xfrm>
            <a:off x="1853541" y="990676"/>
            <a:ext cx="85328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8 клас.</a:t>
            </a:r>
          </a:p>
          <a:p>
            <a:pPr algn="ctr">
              <a:defRPr/>
            </a:pPr>
            <a:endParaRPr lang="uk-UA" sz="44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4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10.</a:t>
            </a:r>
          </a:p>
          <a:p>
            <a:pPr algn="ctr">
              <a:defRPr/>
            </a:pPr>
            <a:r>
              <a:rPr lang="uk-UA" sz="4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Регуляція функцій організму людини</a:t>
            </a:r>
            <a:br>
              <a:rPr lang="uk-UA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2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15116">
            <a:extLst>
              <a:ext uri="{FF2B5EF4-FFF2-40B4-BE49-F238E27FC236}">
                <a16:creationId xmlns:a16="http://schemas.microsoft.com/office/drawing/2014/main" id="{E168B3D4-AC03-4B53-B981-483A02A9855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2198" y="2849088"/>
            <a:ext cx="3286125" cy="222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Рисунок 12" descr="Figure027.jpg">
            <a:extLst>
              <a:ext uri="{FF2B5EF4-FFF2-40B4-BE49-F238E27FC236}">
                <a16:creationId xmlns:a16="http://schemas.microsoft.com/office/drawing/2014/main" id="{3CD4118E-DB94-4582-9B3C-C9D6C3B5F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4" y="2276872"/>
            <a:ext cx="2106613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9">
            <a:extLst>
              <a:ext uri="{FF2B5EF4-FFF2-40B4-BE49-F238E27FC236}">
                <a16:creationId xmlns:a16="http://schemas.microsoft.com/office/drawing/2014/main" id="{762A4430-4236-40E6-9C79-8DFC10F799DC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-240704" y="1318518"/>
            <a:ext cx="8572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Гіперфункції </a:t>
            </a:r>
            <a:r>
              <a:rPr lang="uk-UA" sz="3200" b="1" kern="0" dirty="0">
                <a:solidFill>
                  <a:srgbClr val="1F497D"/>
                </a:solidFill>
                <a:latin typeface="+mn-lt"/>
              </a:rPr>
              <a:t>у дорослому віці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8" name="Picture 2" descr="http://t2.gstatic.com/images?q=tbn:ANd9GcR1xeeFRQcSlV2MN-Mt_lNYSCIZ3uW2ywgXin8lP6tzeTTckI2OPcmXyreuew">
            <a:extLst>
              <a:ext uri="{FF2B5EF4-FFF2-40B4-BE49-F238E27FC236}">
                <a16:creationId xmlns:a16="http://schemas.microsoft.com/office/drawing/2014/main" id="{D46CC11E-5304-4DDC-A19B-3A271BE3A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7166" y="1680932"/>
            <a:ext cx="2430399" cy="349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3069727-8267-4FDF-A4DE-BCEF3ED90C87}"/>
              </a:ext>
            </a:extLst>
          </p:cNvPr>
          <p:cNvSpPr/>
          <p:nvPr/>
        </p:nvSpPr>
        <p:spPr>
          <a:xfrm>
            <a:off x="7707166" y="5409496"/>
            <a:ext cx="276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Боксер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Моріс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Тілле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D52B894-9CD1-46C2-BB02-ABE3CE05B234}"/>
              </a:ext>
            </a:extLst>
          </p:cNvPr>
          <p:cNvSpPr/>
          <p:nvPr/>
        </p:nvSpPr>
        <p:spPr>
          <a:xfrm>
            <a:off x="289636" y="6021288"/>
            <a:ext cx="10176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kern="0" dirty="0">
                <a:solidFill>
                  <a:srgbClr val="1F497D"/>
                </a:solidFill>
                <a:latin typeface="+mn-lt"/>
              </a:rPr>
              <a:t>Виникає акромегалія в основному після завершення росту організму.  Розвивається поступово і триває багато років.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D008222E-F05E-46C4-9838-477BEC73110E}"/>
              </a:ext>
            </a:extLst>
          </p:cNvPr>
          <p:cNvSpPr txBox="1">
            <a:spLocks/>
          </p:cNvSpPr>
          <p:nvPr/>
        </p:nvSpPr>
        <p:spPr bwMode="auto">
          <a:xfrm>
            <a:off x="1082443" y="393608"/>
            <a:ext cx="10873208" cy="7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Акромегалія</a:t>
            </a:r>
            <a:endParaRPr lang="ru-RU" sz="54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060" y="764704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53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Цікаві</a:t>
            </a:r>
            <a:r>
              <a:rPr lang="ru-RU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3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факти</a:t>
            </a:r>
            <a:r>
              <a:rPr lang="ru-RU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br>
              <a:rPr lang="ru-RU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1344" y="1699661"/>
            <a:ext cx="7128792" cy="4905566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109537" indent="0">
              <a:lnSpc>
                <a:spcPct val="120000"/>
              </a:lnSpc>
              <a:buNone/>
            </a:pPr>
            <a:r>
              <a:rPr lang="ru-RU" sz="3100" b="1" kern="0" dirty="0">
                <a:solidFill>
                  <a:srgbClr val="1F497D"/>
                </a:solidFill>
              </a:rPr>
              <a:t>	</a:t>
            </a:r>
          </a:p>
          <a:p>
            <a:pPr marL="109537" indent="0">
              <a:lnSpc>
                <a:spcPct val="120000"/>
              </a:lnSpc>
              <a:buNone/>
            </a:pPr>
            <a:r>
              <a:rPr lang="ru-RU" sz="3100" b="1" kern="0" dirty="0">
                <a:solidFill>
                  <a:srgbClr val="1F497D"/>
                </a:solidFill>
              </a:rPr>
              <a:t>	</a:t>
            </a:r>
            <a:r>
              <a:rPr lang="ru-RU" sz="3100" b="1" kern="0" dirty="0" err="1">
                <a:solidFill>
                  <a:srgbClr val="1F497D"/>
                </a:solidFill>
              </a:rPr>
              <a:t>Гіпофіз</a:t>
            </a:r>
            <a:r>
              <a:rPr lang="ru-RU" sz="3100" b="1" kern="0" dirty="0">
                <a:solidFill>
                  <a:srgbClr val="1F497D"/>
                </a:solidFill>
              </a:rPr>
              <a:t> як </a:t>
            </a:r>
            <a:r>
              <a:rPr lang="ru-RU" sz="3100" b="1" kern="0" dirty="0" err="1">
                <a:solidFill>
                  <a:srgbClr val="1F497D"/>
                </a:solidFill>
              </a:rPr>
              <a:t>диригент</a:t>
            </a:r>
            <a:r>
              <a:rPr lang="ru-RU" sz="3100" b="1" kern="0" dirty="0">
                <a:solidFill>
                  <a:srgbClr val="1F497D"/>
                </a:solidFill>
              </a:rPr>
              <a:t> </a:t>
            </a:r>
            <a:r>
              <a:rPr lang="ru-RU" sz="3100" b="1" kern="0" dirty="0" err="1">
                <a:solidFill>
                  <a:srgbClr val="1F497D"/>
                </a:solidFill>
              </a:rPr>
              <a:t>впливає</a:t>
            </a:r>
            <a:r>
              <a:rPr lang="ru-RU" sz="3100" b="1" kern="0" dirty="0">
                <a:solidFill>
                  <a:srgbClr val="1F497D"/>
                </a:solidFill>
              </a:rPr>
              <a:t> на </a:t>
            </a:r>
            <a:r>
              <a:rPr lang="ru-RU" sz="3100" b="1" kern="0" dirty="0" err="1">
                <a:solidFill>
                  <a:srgbClr val="1F497D"/>
                </a:solidFill>
              </a:rPr>
              <a:t>всі</a:t>
            </a:r>
            <a:r>
              <a:rPr lang="ru-RU" sz="3100" b="1" kern="0" dirty="0">
                <a:solidFill>
                  <a:srgbClr val="1F497D"/>
                </a:solidFill>
              </a:rPr>
              <a:t> </a:t>
            </a:r>
            <a:r>
              <a:rPr lang="ru-RU" sz="3100" b="1" kern="0" dirty="0" err="1">
                <a:solidFill>
                  <a:srgbClr val="1F497D"/>
                </a:solidFill>
              </a:rPr>
              <a:t>ендокринні</a:t>
            </a:r>
            <a:r>
              <a:rPr lang="ru-RU" sz="3100" b="1" kern="0" dirty="0">
                <a:solidFill>
                  <a:srgbClr val="1F497D"/>
                </a:solidFill>
              </a:rPr>
              <a:t> </a:t>
            </a:r>
            <a:r>
              <a:rPr lang="ru-RU" sz="3100" b="1" kern="0" dirty="0" err="1">
                <a:solidFill>
                  <a:srgbClr val="1F497D"/>
                </a:solidFill>
              </a:rPr>
              <a:t>звучання</a:t>
            </a:r>
            <a:r>
              <a:rPr lang="ru-RU" sz="3100" b="1" kern="0" dirty="0">
                <a:solidFill>
                  <a:srgbClr val="1F497D"/>
                </a:solidFill>
              </a:rPr>
              <a:t> </a:t>
            </a:r>
            <a:r>
              <a:rPr lang="ru-RU" sz="3100" b="1" kern="0" dirty="0" err="1">
                <a:solidFill>
                  <a:srgbClr val="1F497D"/>
                </a:solidFill>
              </a:rPr>
              <a:t>організму</a:t>
            </a:r>
            <a:r>
              <a:rPr lang="ru-RU" sz="3100" b="1" kern="0" dirty="0">
                <a:solidFill>
                  <a:srgbClr val="1F497D"/>
                </a:solidFill>
              </a:rPr>
              <a:t>. </a:t>
            </a:r>
          </a:p>
          <a:p>
            <a:pPr marL="109537" indent="0">
              <a:lnSpc>
                <a:spcPct val="120000"/>
              </a:lnSpc>
              <a:buNone/>
            </a:pPr>
            <a:r>
              <a:rPr lang="ru-RU" sz="3100" b="1" kern="0" dirty="0" err="1">
                <a:solidFill>
                  <a:srgbClr val="1F497D"/>
                </a:solidFill>
              </a:rPr>
              <a:t>Гіпофіз</a:t>
            </a:r>
            <a:r>
              <a:rPr lang="ru-RU" sz="3100" b="1" kern="0" dirty="0">
                <a:solidFill>
                  <a:srgbClr val="1F497D"/>
                </a:solidFill>
              </a:rPr>
              <a:t> </a:t>
            </a:r>
            <a:r>
              <a:rPr lang="ru-RU" sz="3100" b="1" kern="0" dirty="0" err="1">
                <a:solidFill>
                  <a:srgbClr val="1F497D"/>
                </a:solidFill>
              </a:rPr>
              <a:t>дійсно</a:t>
            </a:r>
            <a:r>
              <a:rPr lang="ru-RU" sz="3100" b="1" kern="0" dirty="0">
                <a:solidFill>
                  <a:srgbClr val="1F497D"/>
                </a:solidFill>
              </a:rPr>
              <a:t> </a:t>
            </a:r>
            <a:r>
              <a:rPr lang="ru-RU" sz="3100" b="1" kern="0" dirty="0" err="1">
                <a:solidFill>
                  <a:srgbClr val="1F497D"/>
                </a:solidFill>
              </a:rPr>
              <a:t>диригент</a:t>
            </a:r>
            <a:r>
              <a:rPr lang="ru-RU" sz="3100" b="1" kern="0" dirty="0">
                <a:solidFill>
                  <a:srgbClr val="1F497D"/>
                </a:solidFill>
              </a:rPr>
              <a:t>, і як </a:t>
            </a:r>
            <a:r>
              <a:rPr lang="ru-RU" sz="3100" b="1" kern="0" dirty="0" err="1">
                <a:solidFill>
                  <a:srgbClr val="1F497D"/>
                </a:solidFill>
              </a:rPr>
              <a:t>такий</a:t>
            </a:r>
            <a:r>
              <a:rPr lang="ru-RU" sz="3100" b="1" kern="0" dirty="0">
                <a:solidFill>
                  <a:srgbClr val="1F497D"/>
                </a:solidFill>
              </a:rPr>
              <a:t> </a:t>
            </a:r>
            <a:r>
              <a:rPr lang="ru-RU" sz="3100" b="1" kern="0" dirty="0" err="1">
                <a:solidFill>
                  <a:srgbClr val="1F497D"/>
                </a:solidFill>
              </a:rPr>
              <a:t>звичайно</a:t>
            </a:r>
            <a:r>
              <a:rPr lang="ru-RU" sz="3100" b="1" kern="0" dirty="0">
                <a:solidFill>
                  <a:srgbClr val="1F497D"/>
                </a:solidFill>
              </a:rPr>
              <a:t> </a:t>
            </a:r>
            <a:r>
              <a:rPr lang="ru-RU" sz="3100" b="1" kern="0" dirty="0" err="1">
                <a:solidFill>
                  <a:srgbClr val="1F497D"/>
                </a:solidFill>
              </a:rPr>
              <a:t>виконує</a:t>
            </a:r>
            <a:r>
              <a:rPr lang="ru-RU" sz="3100" b="1" kern="0" dirty="0">
                <a:solidFill>
                  <a:srgbClr val="1F497D"/>
                </a:solidFill>
              </a:rPr>
              <a:t> не свою </a:t>
            </a:r>
            <a:r>
              <a:rPr lang="ru-RU" sz="3100" b="1" kern="0" dirty="0" err="1">
                <a:solidFill>
                  <a:srgbClr val="1F497D"/>
                </a:solidFill>
              </a:rPr>
              <a:t>музику</a:t>
            </a:r>
            <a:r>
              <a:rPr lang="ru-RU" sz="3100" b="1" kern="0" dirty="0">
                <a:solidFill>
                  <a:srgbClr val="1F497D"/>
                </a:solidFill>
              </a:rPr>
              <a:t>. Композитором  треба </a:t>
            </a:r>
            <a:r>
              <a:rPr lang="ru-RU" sz="3100" b="1" kern="0" dirty="0" err="1">
                <a:solidFill>
                  <a:srgbClr val="1F497D"/>
                </a:solidFill>
              </a:rPr>
              <a:t>визнати</a:t>
            </a:r>
            <a:r>
              <a:rPr lang="ru-RU" sz="3100" b="1" kern="0" dirty="0">
                <a:solidFill>
                  <a:srgbClr val="1F497D"/>
                </a:solidFill>
              </a:rPr>
              <a:t> 			</a:t>
            </a:r>
            <a:r>
              <a:rPr lang="ru-RU" sz="3100" b="1" u="sng" kern="0" dirty="0" err="1">
                <a:solidFill>
                  <a:srgbClr val="C00000"/>
                </a:solidFill>
              </a:rPr>
              <a:t>гіпоталамус</a:t>
            </a:r>
            <a:r>
              <a:rPr lang="ru-RU" sz="3100" b="1" kern="0" dirty="0">
                <a:solidFill>
                  <a:srgbClr val="C00000"/>
                </a:solidFill>
              </a:rPr>
              <a:t>. </a:t>
            </a:r>
          </a:p>
          <a:p>
            <a:pPr marL="109537" indent="0">
              <a:lnSpc>
                <a:spcPct val="120000"/>
              </a:lnSpc>
              <a:buNone/>
            </a:pPr>
            <a:r>
              <a:rPr lang="ru-RU" sz="3100" b="1" kern="0" dirty="0" err="1">
                <a:solidFill>
                  <a:srgbClr val="1F497D"/>
                </a:solidFill>
              </a:rPr>
              <a:t>Він</a:t>
            </a:r>
            <a:r>
              <a:rPr lang="ru-RU" sz="3100" b="1" kern="0" dirty="0">
                <a:solidFill>
                  <a:srgbClr val="1F497D"/>
                </a:solidFill>
              </a:rPr>
              <a:t> </a:t>
            </a:r>
            <a:r>
              <a:rPr lang="ru-RU" sz="3100" b="1" kern="0" dirty="0" err="1">
                <a:solidFill>
                  <a:srgbClr val="1F497D"/>
                </a:solidFill>
              </a:rPr>
              <a:t>регулює</a:t>
            </a:r>
            <a:r>
              <a:rPr lang="ru-RU" sz="3100" b="1" kern="0" dirty="0">
                <a:solidFill>
                  <a:srgbClr val="1F497D"/>
                </a:solidFill>
              </a:rPr>
              <a:t> </a:t>
            </a:r>
            <a:r>
              <a:rPr lang="ru-RU" sz="3100" b="1" kern="0" dirty="0" err="1">
                <a:solidFill>
                  <a:srgbClr val="1F497D"/>
                </a:solidFill>
              </a:rPr>
              <a:t>обміну</a:t>
            </a:r>
            <a:r>
              <a:rPr lang="ru-RU" sz="3100" b="1" kern="0" dirty="0">
                <a:solidFill>
                  <a:srgbClr val="1F497D"/>
                </a:solidFill>
              </a:rPr>
              <a:t> </a:t>
            </a:r>
            <a:r>
              <a:rPr lang="ru-RU" sz="3100" b="1" kern="0" dirty="0" err="1">
                <a:solidFill>
                  <a:srgbClr val="1F497D"/>
                </a:solidFill>
              </a:rPr>
              <a:t>речовин</a:t>
            </a:r>
            <a:r>
              <a:rPr lang="ru-RU" sz="3100" b="1" kern="0" dirty="0">
                <a:solidFill>
                  <a:srgbClr val="1F497D"/>
                </a:solidFill>
              </a:rPr>
              <a:t>, </a:t>
            </a:r>
            <a:r>
              <a:rPr lang="ru-RU" sz="3100" b="1" kern="0" dirty="0" err="1">
                <a:solidFill>
                  <a:srgbClr val="1F497D"/>
                </a:solidFill>
              </a:rPr>
              <a:t>емоційний</a:t>
            </a:r>
            <a:r>
              <a:rPr lang="ru-RU" sz="3100" b="1" kern="0" dirty="0">
                <a:solidFill>
                  <a:srgbClr val="1F497D"/>
                </a:solidFill>
              </a:rPr>
              <a:t> стан, </a:t>
            </a:r>
            <a:r>
              <a:rPr lang="ru-RU" sz="3100" b="1" kern="0" dirty="0" err="1">
                <a:solidFill>
                  <a:srgbClr val="1F497D"/>
                </a:solidFill>
              </a:rPr>
              <a:t>психічну</a:t>
            </a:r>
            <a:r>
              <a:rPr lang="ru-RU" sz="3100" b="1" kern="0" dirty="0">
                <a:solidFill>
                  <a:srgbClr val="1F497D"/>
                </a:solidFill>
              </a:rPr>
              <a:t> активность та </a:t>
            </a:r>
            <a:r>
              <a:rPr lang="ru-RU" sz="3100" b="1" kern="0" dirty="0" err="1">
                <a:solidFill>
                  <a:srgbClr val="1F497D"/>
                </a:solidFill>
              </a:rPr>
              <a:t>ін</a:t>
            </a:r>
            <a:r>
              <a:rPr lang="ru-RU" sz="3100" b="1" kern="0" dirty="0">
                <a:solidFill>
                  <a:srgbClr val="1F497D"/>
                </a:solidFill>
              </a:rPr>
              <a:t>..</a:t>
            </a:r>
          </a:p>
          <a:p>
            <a:pPr>
              <a:lnSpc>
                <a:spcPct val="120000"/>
              </a:lnSpc>
              <a:buNone/>
            </a:pPr>
            <a:endParaRPr lang="ru-RU" sz="2900" dirty="0">
              <a:solidFill>
                <a:srgbClr val="1F497D"/>
              </a:solidFill>
            </a:endParaRPr>
          </a:p>
          <a:p>
            <a:pPr indent="342900">
              <a:lnSpc>
                <a:spcPct val="120000"/>
              </a:lnSpc>
              <a:buNone/>
            </a:pPr>
            <a:endParaRPr lang="ru-RU" sz="2900" dirty="0">
              <a:solidFill>
                <a:srgbClr val="1F497D"/>
              </a:solidFill>
            </a:endParaRPr>
          </a:p>
          <a:p>
            <a:endParaRPr lang="ru-RU" sz="1400" dirty="0"/>
          </a:p>
        </p:txBody>
      </p:sp>
      <p:pic>
        <p:nvPicPr>
          <p:cNvPr id="5" name="Рисунок 4" descr="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548680"/>
            <a:ext cx="901028" cy="1118143"/>
          </a:xfrm>
          <a:prstGeom prst="rect">
            <a:avLst/>
          </a:prstGeom>
        </p:spPr>
      </p:pic>
      <p:pic>
        <p:nvPicPr>
          <p:cNvPr id="6" name="Picture 2" descr="Результат пошуку зображень за запитом гіпофіз">
            <a:extLst>
              <a:ext uri="{FF2B5EF4-FFF2-40B4-BE49-F238E27FC236}">
                <a16:creationId xmlns:a16="http://schemas.microsoft.com/office/drawing/2014/main" id="{68E4E3E2-1DC2-4495-A52A-A7FBA409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84" y="1484784"/>
            <a:ext cx="4248472" cy="413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9762F77-CC81-4F02-834D-93F3BB282431}"/>
              </a:ext>
            </a:extLst>
          </p:cNvPr>
          <p:cNvSpPr/>
          <p:nvPr/>
        </p:nvSpPr>
        <p:spPr>
          <a:xfrm>
            <a:off x="8184232" y="5538280"/>
            <a:ext cx="3159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err="1">
                <a:solidFill>
                  <a:srgbClr val="1F497D"/>
                </a:solidFill>
              </a:rPr>
              <a:t>Гіпофіз</a:t>
            </a:r>
            <a:r>
              <a:rPr lang="ru-RU" b="1" kern="0" dirty="0">
                <a:solidFill>
                  <a:srgbClr val="1F497D"/>
                </a:solidFill>
              </a:rPr>
              <a:t> - </a:t>
            </a:r>
            <a:r>
              <a:rPr lang="ru-RU" b="1" kern="0" dirty="0" err="1">
                <a:solidFill>
                  <a:srgbClr val="1F497D"/>
                </a:solidFill>
              </a:rPr>
              <a:t>своєрідний</a:t>
            </a:r>
            <a:r>
              <a:rPr lang="ru-RU" b="1" kern="0" dirty="0">
                <a:solidFill>
                  <a:srgbClr val="1F497D"/>
                </a:solidFill>
              </a:rPr>
              <a:t> «</a:t>
            </a:r>
            <a:r>
              <a:rPr lang="ru-RU" b="1" kern="0" dirty="0" err="1">
                <a:solidFill>
                  <a:srgbClr val="1F497D"/>
                </a:solidFill>
              </a:rPr>
              <a:t>ендокринний</a:t>
            </a:r>
            <a:r>
              <a:rPr lang="ru-RU" b="1" kern="0" dirty="0">
                <a:solidFill>
                  <a:srgbClr val="1F497D"/>
                </a:solidFill>
              </a:rPr>
              <a:t> </a:t>
            </a:r>
            <a:r>
              <a:rPr lang="ru-RU" b="1" kern="0" dirty="0" err="1">
                <a:solidFill>
                  <a:srgbClr val="1F497D"/>
                </a:solidFill>
              </a:rPr>
              <a:t>мозок</a:t>
            </a:r>
            <a:r>
              <a:rPr lang="ru-RU" b="1" kern="0" dirty="0">
                <a:solidFill>
                  <a:srgbClr val="1F497D"/>
                </a:solidFill>
              </a:rPr>
              <a:t>» -</a:t>
            </a:r>
          </a:p>
          <a:p>
            <a:pPr algn="ctr"/>
            <a:r>
              <a:rPr lang="ru-RU" b="1" kern="0" dirty="0" err="1">
                <a:solidFill>
                  <a:srgbClr val="1F497D"/>
                </a:solidFill>
              </a:rPr>
              <a:t>канадський</a:t>
            </a:r>
            <a:r>
              <a:rPr lang="ru-RU" b="1" kern="0" dirty="0">
                <a:solidFill>
                  <a:srgbClr val="1F497D"/>
                </a:solidFill>
              </a:rPr>
              <a:t> </a:t>
            </a:r>
            <a:r>
              <a:rPr lang="ru-RU" b="1" kern="0" dirty="0" err="1">
                <a:solidFill>
                  <a:srgbClr val="1F497D"/>
                </a:solidFill>
              </a:rPr>
              <a:t>патофізіолог</a:t>
            </a:r>
            <a:r>
              <a:rPr lang="ru-RU" b="1" kern="0" dirty="0">
                <a:solidFill>
                  <a:srgbClr val="1F497D"/>
                </a:solidFill>
              </a:rPr>
              <a:t> Г. </a:t>
            </a:r>
            <a:r>
              <a:rPr lang="ru-RU" b="1" kern="0" dirty="0" err="1">
                <a:solidFill>
                  <a:srgbClr val="1F497D"/>
                </a:solidFill>
              </a:rPr>
              <a:t>Сельє</a:t>
            </a:r>
            <a:endParaRPr lang="uk-UA" dirty="0"/>
          </a:p>
        </p:txBody>
      </p:sp>
      <p:pic>
        <p:nvPicPr>
          <p:cNvPr id="9" name="Picture 2" descr="Результат пошуку зображень за запитом залози внутрішньої секреції">
            <a:extLst>
              <a:ext uri="{FF2B5EF4-FFF2-40B4-BE49-F238E27FC236}">
                <a16:creationId xmlns:a16="http://schemas.microsoft.com/office/drawing/2014/main" id="{031EE446-E4D1-45E0-8480-254E58325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"/>
          <a:stretch/>
        </p:blipFill>
        <p:spPr bwMode="auto">
          <a:xfrm>
            <a:off x="8205554" y="1602188"/>
            <a:ext cx="2972114" cy="51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5304" y="257671"/>
            <a:ext cx="7416824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Епіфіз</a:t>
            </a:r>
            <a:b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шишковидна залоза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3" descr="Рисунок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684" y="1779998"/>
            <a:ext cx="4017196" cy="32980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10421" y="1758697"/>
            <a:ext cx="6509895" cy="3427541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marL="109537" algn="ctr">
              <a:lnSpc>
                <a:spcPct val="110000"/>
              </a:lnSpc>
              <a:spcBef>
                <a:spcPts val="300"/>
              </a:spcBef>
              <a:buClr>
                <a:srgbClr val="9BBB59"/>
              </a:buClr>
            </a:pPr>
            <a:r>
              <a:rPr lang="ru-RU" sz="2400" b="1" dirty="0"/>
              <a:t>	</a:t>
            </a:r>
            <a:r>
              <a:rPr lang="uk-UA" sz="2400" b="1" kern="0" dirty="0">
                <a:solidFill>
                  <a:srgbClr val="1F497D"/>
                </a:solidFill>
                <a:latin typeface="+mn-lt"/>
              </a:rPr>
              <a:t>Маса залози у дорослої людини близько 0,2 г. </a:t>
            </a:r>
          </a:p>
          <a:p>
            <a:pPr marL="109537" algn="ctr">
              <a:lnSpc>
                <a:spcPct val="110000"/>
              </a:lnSpc>
              <a:spcBef>
                <a:spcPts val="300"/>
              </a:spcBef>
              <a:buClr>
                <a:srgbClr val="9BBB59"/>
              </a:buClr>
            </a:pPr>
            <a:r>
              <a:rPr lang="uk-UA" sz="2400" b="1" kern="0" dirty="0">
                <a:solidFill>
                  <a:srgbClr val="1F497D"/>
                </a:solidFill>
                <a:latin typeface="+mn-lt"/>
              </a:rPr>
              <a:t>Регуляція добових біологічних ритмів (день – ніч), </a:t>
            </a:r>
          </a:p>
          <a:p>
            <a:pPr marL="109537" algn="ctr">
              <a:lnSpc>
                <a:spcPct val="110000"/>
              </a:lnSpc>
              <a:spcBef>
                <a:spcPts val="300"/>
              </a:spcBef>
              <a:buClr>
                <a:srgbClr val="9BBB59"/>
              </a:buClr>
            </a:pPr>
            <a:r>
              <a:rPr lang="uk-UA" sz="2400" b="1" kern="0" dirty="0">
                <a:solidFill>
                  <a:srgbClr val="1F497D"/>
                </a:solidFill>
                <a:latin typeface="+mn-lt"/>
              </a:rPr>
              <a:t>метаболізму (обміну речовин) та пристосування організму до мінливих умов освітленості.</a:t>
            </a:r>
          </a:p>
          <a:p>
            <a:pPr marL="109537" algn="ctr">
              <a:lnSpc>
                <a:spcPct val="110000"/>
              </a:lnSpc>
              <a:spcBef>
                <a:spcPts val="300"/>
              </a:spcBef>
              <a:buClr>
                <a:srgbClr val="9BBB59"/>
              </a:buClr>
            </a:pPr>
            <a:r>
              <a:rPr lang="uk-UA" sz="2400" b="1" kern="0" dirty="0">
                <a:solidFill>
                  <a:srgbClr val="1F497D"/>
                </a:solidFill>
                <a:latin typeface="+mn-lt"/>
              </a:rPr>
              <a:t>Зумовлює пігментацію шкіри</a:t>
            </a:r>
          </a:p>
        </p:txBody>
      </p:sp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8186C76E-0879-4919-955A-2E93605CF8EB}"/>
              </a:ext>
            </a:extLst>
          </p:cNvPr>
          <p:cNvSpPr/>
          <p:nvPr/>
        </p:nvSpPr>
        <p:spPr>
          <a:xfrm>
            <a:off x="2063552" y="5638388"/>
            <a:ext cx="434710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 err="1"/>
              <a:t>Мелатонін</a:t>
            </a:r>
            <a:r>
              <a:rPr lang="uk-UA" sz="4000" b="1" dirty="0"/>
              <a:t> </a:t>
            </a:r>
            <a:endParaRPr lang="ru-RU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-456728" y="326115"/>
            <a:ext cx="10972800" cy="10668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Гіперфункція</a:t>
            </a:r>
            <a:r>
              <a:rPr lang="uk-UA" b="1" dirty="0">
                <a:solidFill>
                  <a:schemeClr val="tx1"/>
                </a:solidFill>
              </a:rPr>
              <a:t>       </a:t>
            </a:r>
            <a:r>
              <a:rPr lang="uk-U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Гіпофункція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6821" y="1519619"/>
            <a:ext cx="2500330" cy="358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9416" y="5353502"/>
            <a:ext cx="3000396" cy="830997"/>
          </a:xfrm>
          <a:prstGeom prst="rect">
            <a:avLst/>
          </a:prstGeom>
          <a:solidFill>
            <a:srgbClr val="F2DCD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Надмірна пігментація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1604" y="5377940"/>
            <a:ext cx="3744416" cy="830997"/>
          </a:xfrm>
          <a:prstGeom prst="rect">
            <a:avLst/>
          </a:prstGeom>
          <a:solidFill>
            <a:srgbClr val="E9EDF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Побіління ділянок шкіри(</a:t>
            </a:r>
            <a:r>
              <a:rPr lang="uk-UA" sz="2400" b="1" u="sng" dirty="0" err="1">
                <a:solidFill>
                  <a:srgbClr val="C00000"/>
                </a:solidFill>
              </a:rPr>
              <a:t>вітіліго</a:t>
            </a:r>
            <a:r>
              <a:rPr lang="uk-UA" sz="2400" b="1" dirty="0"/>
              <a:t>)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23792" y="1362838"/>
            <a:ext cx="3429024" cy="646331"/>
          </a:xfrm>
          <a:prstGeom prst="rect">
            <a:avLst/>
          </a:prstGeom>
          <a:solidFill>
            <a:srgbClr val="D0D8E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/>
              <a:t>    </a:t>
            </a:r>
            <a:r>
              <a:rPr lang="uk-UA" sz="3600" b="1" dirty="0" err="1">
                <a:solidFill>
                  <a:schemeClr val="tx1"/>
                </a:solidFill>
              </a:rPr>
              <a:t>Мелатонін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ÐÐ°ÑÑÐ¸Ð½ÐºÐ¸ Ð¿Ð¾ Ð·Ð°Ð¿ÑÐ¾ÑÑ Ð²Ð¸ÑÑÐ»ÑÐ³Ð¾">
            <a:extLst>
              <a:ext uri="{FF2B5EF4-FFF2-40B4-BE49-F238E27FC236}">
                <a16:creationId xmlns:a16="http://schemas.microsoft.com/office/drawing/2014/main" id="{641C3A9A-6694-436C-ADD2-778020AE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672" y="2314821"/>
            <a:ext cx="4622832" cy="277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489616" y="725849"/>
            <a:ext cx="496642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Щитовидна залоза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4743" y="1751202"/>
            <a:ext cx="6354941" cy="3887283"/>
          </a:xfrm>
          <a:prstGeom prst="rect">
            <a:avLst/>
          </a:prstGeom>
          <a:solidFill>
            <a:srgbClr val="F2DCD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9537" algn="ctr">
              <a:lnSpc>
                <a:spcPct val="110000"/>
              </a:lnSpc>
              <a:spcBef>
                <a:spcPts val="300"/>
              </a:spcBef>
              <a:buClr>
                <a:srgbClr val="9BBB59"/>
              </a:buClr>
            </a:pPr>
            <a:r>
              <a:rPr lang="ru-RU" sz="2800" b="1" dirty="0">
                <a:solidFill>
                  <a:srgbClr val="002060"/>
                </a:solidFill>
              </a:rPr>
              <a:t>Р</a:t>
            </a:r>
            <a:r>
              <a:rPr lang="uk-UA" sz="2800" b="1" dirty="0">
                <a:solidFill>
                  <a:srgbClr val="002060"/>
                </a:solidFill>
              </a:rPr>
              <a:t>розташована спереду гортані, вагою 30-60 г. </a:t>
            </a:r>
          </a:p>
          <a:p>
            <a:pPr marL="109537" algn="ctr">
              <a:lnSpc>
                <a:spcPct val="110000"/>
              </a:lnSpc>
              <a:spcBef>
                <a:spcPts val="300"/>
              </a:spcBef>
              <a:buClr>
                <a:srgbClr val="9BBB59"/>
              </a:buClr>
            </a:pPr>
            <a:r>
              <a:rPr lang="uk-UA" sz="2800" b="1" dirty="0">
                <a:solidFill>
                  <a:srgbClr val="002060"/>
                </a:solidFill>
              </a:rPr>
              <a:t>	Регулює обмін речовин,  ріст і розвиток організму, підвищує  збудливість нервової системи, діяльність серця, кровообіг та інші  функції організму.</a:t>
            </a:r>
          </a:p>
        </p:txBody>
      </p:sp>
      <p:pic>
        <p:nvPicPr>
          <p:cNvPr id="2050" name="Picture 2" descr="Результат пошуку зображень за запитом щитовидна залоза">
            <a:extLst>
              <a:ext uri="{FF2B5EF4-FFF2-40B4-BE49-F238E27FC236}">
                <a16:creationId xmlns:a16="http://schemas.microsoft.com/office/drawing/2014/main" id="{FDD412F1-FE54-4440-90A0-2AB140D5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6" y="1772816"/>
            <a:ext cx="4819916" cy="361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id="{B3DAFA92-6C91-4DE6-AD53-DFD3F59E5187}"/>
              </a:ext>
            </a:extLst>
          </p:cNvPr>
          <p:cNvSpPr/>
          <p:nvPr/>
        </p:nvSpPr>
        <p:spPr>
          <a:xfrm>
            <a:off x="1035426" y="5901809"/>
            <a:ext cx="3429024" cy="646331"/>
          </a:xfrm>
          <a:prstGeom prst="rect">
            <a:avLst/>
          </a:prstGeom>
          <a:solidFill>
            <a:srgbClr val="D0D8E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/>
              <a:t>    </a:t>
            </a:r>
            <a:r>
              <a:rPr lang="uk-UA" sz="3200" b="1" dirty="0">
                <a:solidFill>
                  <a:schemeClr val="tx1"/>
                </a:solidFill>
              </a:rPr>
              <a:t>Тироксин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C8B07B3F-8D2D-4B9B-BF96-509EB32A28CA}"/>
              </a:ext>
            </a:extLst>
          </p:cNvPr>
          <p:cNvSpPr/>
          <p:nvPr/>
        </p:nvSpPr>
        <p:spPr>
          <a:xfrm>
            <a:off x="6456040" y="5901809"/>
            <a:ext cx="4320480" cy="646331"/>
          </a:xfrm>
          <a:prstGeom prst="rect">
            <a:avLst/>
          </a:prstGeom>
          <a:solidFill>
            <a:srgbClr val="D0D8E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/>
              <a:t>  </a:t>
            </a:r>
            <a:r>
              <a:rPr lang="uk-UA" sz="3200" b="1" dirty="0" err="1">
                <a:solidFill>
                  <a:schemeClr val="tx1"/>
                </a:solidFill>
              </a:rPr>
              <a:t>Трийодтиронін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746934" y="512275"/>
            <a:ext cx="8229600" cy="857256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Гіперфункція   </a:t>
            </a:r>
            <a:r>
              <a:rPr lang="uk-UA" b="1" dirty="0">
                <a:solidFill>
                  <a:schemeClr val="tx1"/>
                </a:solidFill>
              </a:rPr>
              <a:t>       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Гіпофункція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0317" y="5059401"/>
            <a:ext cx="2056230" cy="152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8060" y="1403621"/>
            <a:ext cx="4184298" cy="1200329"/>
          </a:xfrm>
          <a:prstGeom prst="rect">
            <a:avLst/>
          </a:prstGeom>
          <a:solidFill>
            <a:srgbClr val="F2D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F497D"/>
                </a:solidFill>
              </a:rPr>
              <a:t>Базедова хвороба: </a:t>
            </a:r>
            <a:r>
              <a:rPr lang="uk-UA" b="1" dirty="0"/>
              <a:t>підвищується обмін речовин , </a:t>
            </a:r>
          </a:p>
          <a:p>
            <a:pPr algn="ctr"/>
            <a:r>
              <a:rPr lang="uk-UA" b="1" dirty="0"/>
              <a:t>збудливість нервової системи, розвивається </a:t>
            </a:r>
            <a:r>
              <a:rPr lang="uk-UA" b="1" dirty="0">
                <a:solidFill>
                  <a:srgbClr val="1F497D"/>
                </a:solidFill>
              </a:rPr>
              <a:t>зоб.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0429" y="1403621"/>
            <a:ext cx="4913992" cy="1200329"/>
          </a:xfrm>
          <a:prstGeom prst="rect">
            <a:avLst/>
          </a:prstGeom>
          <a:solidFill>
            <a:srgbClr val="E9ED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1F497D"/>
                </a:solidFill>
              </a:rPr>
              <a:t>Мікседема:</a:t>
            </a:r>
            <a:r>
              <a:rPr lang="uk-UA" b="1" dirty="0"/>
              <a:t> знижується обмін речовин і збудливість нервової системи,  з’являються набряки шкіри. У молодому віці </a:t>
            </a:r>
            <a:r>
              <a:rPr lang="uk-UA" b="1" dirty="0">
                <a:solidFill>
                  <a:srgbClr val="1F497D"/>
                </a:solidFill>
              </a:rPr>
              <a:t>карликовість і кретинізм.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393" y="2834218"/>
            <a:ext cx="2056230" cy="198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5724" y="2834218"/>
            <a:ext cx="1793506" cy="200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0256" y="2816246"/>
            <a:ext cx="1376358" cy="201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9431" y="4996527"/>
            <a:ext cx="2625321" cy="180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471406" y="6012857"/>
            <a:ext cx="3803321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 Тироксин</a:t>
            </a:r>
            <a:endParaRPr lang="ru-RU" sz="2800" b="1" dirty="0"/>
          </a:p>
        </p:txBody>
      </p:sp>
      <p:pic>
        <p:nvPicPr>
          <p:cNvPr id="16" name="Picture 10" descr="0238402697">
            <a:extLst>
              <a:ext uri="{FF2B5EF4-FFF2-40B4-BE49-F238E27FC236}">
                <a16:creationId xmlns:a16="http://schemas.microsoft.com/office/drawing/2014/main" id="{0C44E664-EE93-4C5C-8C73-AE90D5C9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99" y="2834218"/>
            <a:ext cx="2056230" cy="262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67408" y="1465974"/>
            <a:ext cx="3951570" cy="785813"/>
          </a:xfrm>
        </p:spPr>
        <p:txBody>
          <a:bodyPr/>
          <a:lstStyle/>
          <a:p>
            <a:r>
              <a:rPr lang="uk-UA" b="1" dirty="0"/>
              <a:t>Кретинізм</a:t>
            </a:r>
            <a:r>
              <a:rPr lang="uk-UA" dirty="0"/>
              <a:t>   </a:t>
            </a:r>
          </a:p>
        </p:txBody>
      </p:sp>
      <p:pic>
        <p:nvPicPr>
          <p:cNvPr id="24579" name="Рисунок 4" descr="кретинизм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05" y="2214638"/>
            <a:ext cx="1784918" cy="278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9CF015C-7C68-4C35-A9DE-9DCE1DCBDCDE}"/>
              </a:ext>
            </a:extLst>
          </p:cNvPr>
          <p:cNvSpPr/>
          <p:nvPr/>
        </p:nvSpPr>
        <p:spPr>
          <a:xfrm>
            <a:off x="379005" y="5284365"/>
            <a:ext cx="5256584" cy="1200329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Затримка росту, порушення пропорцій тіла, фізичного, статевого та психічного розвитку </a:t>
            </a:r>
          </a:p>
        </p:txBody>
      </p:sp>
      <p:pic>
        <p:nvPicPr>
          <p:cNvPr id="8" name="Рисунок 4" descr="endokrinologiya-04.jpg">
            <a:extLst>
              <a:ext uri="{FF2B5EF4-FFF2-40B4-BE49-F238E27FC236}">
                <a16:creationId xmlns:a16="http://schemas.microsoft.com/office/drawing/2014/main" id="{1066EFB8-6AC2-40A9-A0BD-7AF9540710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91468" y="2264470"/>
            <a:ext cx="2016224" cy="273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111D98E-7051-4BD4-8760-E9769C8FD8F8}"/>
              </a:ext>
            </a:extLst>
          </p:cNvPr>
          <p:cNvSpPr txBox="1">
            <a:spLocks/>
          </p:cNvSpPr>
          <p:nvPr/>
        </p:nvSpPr>
        <p:spPr bwMode="auto">
          <a:xfrm>
            <a:off x="6600056" y="1464342"/>
            <a:ext cx="4104456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uk-UA" b="1" dirty="0"/>
              <a:t>Мікседема 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A5BD93A-CFDF-4E8F-8120-83EDAB52B576}"/>
              </a:ext>
            </a:extLst>
          </p:cNvPr>
          <p:cNvSpPr txBox="1">
            <a:spLocks/>
          </p:cNvSpPr>
          <p:nvPr/>
        </p:nvSpPr>
        <p:spPr>
          <a:xfrm>
            <a:off x="-962208" y="595305"/>
            <a:ext cx="10081120" cy="78581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Гіпофункція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щитоподібної залози  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C852CF3-F84A-4C7E-9CF0-AD5118F1A3AF}"/>
              </a:ext>
            </a:extLst>
          </p:cNvPr>
          <p:cNvSpPr/>
          <p:nvPr/>
        </p:nvSpPr>
        <p:spPr>
          <a:xfrm>
            <a:off x="6419952" y="5284364"/>
            <a:ext cx="5393043" cy="1200329"/>
          </a:xfrm>
          <a:prstGeom prst="rect">
            <a:avLst/>
          </a:prstGeom>
          <a:solidFill>
            <a:srgbClr val="E9EDF4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Сонливість, зниження інтелекту, порушення статевих функцій та всіх видів обміну речовин. </a:t>
            </a:r>
          </a:p>
        </p:txBody>
      </p:sp>
      <p:pic>
        <p:nvPicPr>
          <p:cNvPr id="1028" name="Picture 4" descr="ÐÐ°ÑÑÐ¸Ð½ÐºÐ¸ Ð¿Ð¾ Ð·Ð°Ð¿ÑÐ¾ÑÑ ÐºÑÐµÑÑÐ½ÑÐ·Ð¼ ÑÐ¾ÑÐ¾">
            <a:extLst>
              <a:ext uri="{FF2B5EF4-FFF2-40B4-BE49-F238E27FC236}">
                <a16:creationId xmlns:a16="http://schemas.microsoft.com/office/drawing/2014/main" id="{5C3707E5-57D8-4625-91A7-7A31CC4A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06" y="2349708"/>
            <a:ext cx="3770005" cy="2618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whiteworld.ru/rubriki/000120/kartinki/debil.jpg">
            <a:extLst>
              <a:ext uri="{FF2B5EF4-FFF2-40B4-BE49-F238E27FC236}">
                <a16:creationId xmlns:a16="http://schemas.microsoft.com/office/drawing/2014/main" id="{47286F37-308C-415E-8030-46C69CBAE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8550" y="2251787"/>
            <a:ext cx="1936879" cy="271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660"/>
      </p:ext>
    </p:extLst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79376" y="776898"/>
            <a:ext cx="70626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Паращитовидні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залози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paratiroidea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27448" y="2099325"/>
            <a:ext cx="3434469" cy="30398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75920" y="2276872"/>
            <a:ext cx="6369483" cy="2862322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/>
              <a:t>Розташовані</a:t>
            </a:r>
            <a:r>
              <a:rPr lang="ru-RU" sz="3600" b="1" dirty="0"/>
              <a:t> на </a:t>
            </a:r>
            <a:r>
              <a:rPr lang="ru-RU" sz="3600" b="1" dirty="0" err="1"/>
              <a:t>задній</a:t>
            </a:r>
            <a:r>
              <a:rPr lang="ru-RU" sz="3600" b="1" dirty="0"/>
              <a:t> </a:t>
            </a:r>
            <a:r>
              <a:rPr lang="ru-RU" sz="3600" b="1" dirty="0" err="1"/>
              <a:t>поверхні</a:t>
            </a:r>
            <a:r>
              <a:rPr lang="ru-RU" sz="3600" b="1" dirty="0"/>
              <a:t> </a:t>
            </a:r>
            <a:r>
              <a:rPr lang="ru-RU" sz="3600" b="1" dirty="0" err="1"/>
              <a:t>щитоподібної</a:t>
            </a:r>
            <a:r>
              <a:rPr lang="ru-RU" sz="3600" b="1" dirty="0"/>
              <a:t> </a:t>
            </a:r>
            <a:r>
              <a:rPr lang="ru-RU" sz="3600" b="1" dirty="0" err="1"/>
              <a:t>залози</a:t>
            </a:r>
            <a:r>
              <a:rPr lang="ru-RU" sz="3600" b="1" dirty="0"/>
              <a:t>.</a:t>
            </a:r>
          </a:p>
          <a:p>
            <a:pPr algn="ctr"/>
            <a:r>
              <a:rPr lang="ru-RU" sz="3600" b="1" dirty="0" err="1"/>
              <a:t>Регулює</a:t>
            </a:r>
            <a:r>
              <a:rPr lang="ru-RU" sz="3600" b="1" dirty="0"/>
              <a:t> </a:t>
            </a:r>
            <a:r>
              <a:rPr lang="ru-RU" sz="3600" b="1" dirty="0" err="1"/>
              <a:t>обмін</a:t>
            </a:r>
            <a:r>
              <a:rPr lang="ru-RU" sz="3600" b="1" dirty="0"/>
              <a:t> </a:t>
            </a:r>
            <a:r>
              <a:rPr lang="ru-RU" sz="3600" b="1" dirty="0" err="1"/>
              <a:t>Кальцію</a:t>
            </a:r>
            <a:r>
              <a:rPr lang="ru-RU" sz="3600" b="1" dirty="0"/>
              <a:t> та Фосфору</a:t>
            </a:r>
          </a:p>
        </p:txBody>
      </p:sp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id="{779716D6-DAAE-469A-A0C8-0C7A1CF6C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652040"/>
              </p:ext>
            </p:extLst>
          </p:nvPr>
        </p:nvGraphicFramePr>
        <p:xfrm>
          <a:off x="1022211" y="5517232"/>
          <a:ext cx="3954233" cy="7078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54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886">
                <a:tc>
                  <a:txBody>
                    <a:bodyPr/>
                    <a:lstStyle/>
                    <a:p>
                      <a:pPr algn="ctr"/>
                      <a:r>
                        <a:rPr lang="uk-UA" sz="3200" u="sng" dirty="0" err="1"/>
                        <a:t>Паратгормон</a:t>
                      </a:r>
                      <a:endParaRPr lang="ru-RU" sz="3200" b="1" i="0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-96688" y="526367"/>
            <a:ext cx="9547699" cy="868346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Гіперфункція </a:t>
            </a:r>
            <a:r>
              <a:rPr lang="uk-UA" b="1" dirty="0">
                <a:solidFill>
                  <a:schemeClr val="tx1"/>
                </a:solidFill>
              </a:rPr>
              <a:t>         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Гіпофункція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0904" y="3827003"/>
            <a:ext cx="2504630" cy="250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904" y="1514416"/>
            <a:ext cx="3977446" cy="1938992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Руйнування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кісткової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тканини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(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можливі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спонтанні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переломи)</a:t>
            </a:r>
          </a:p>
          <a:p>
            <a:pPr algn="ctr"/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Викликає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захворювання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кісток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з'являються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камені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нирках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62745" y="1398244"/>
            <a:ext cx="4255312" cy="707886"/>
          </a:xfrm>
          <a:prstGeom prst="rect">
            <a:avLst/>
          </a:prstGeom>
          <a:solidFill>
            <a:srgbClr val="E9EDF4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Порушуеться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розвиток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кісткової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тканини,зубів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58305" y="2345725"/>
            <a:ext cx="4255312" cy="1323439"/>
          </a:xfrm>
          <a:prstGeom prst="rect">
            <a:avLst/>
          </a:prstGeom>
          <a:solidFill>
            <a:srgbClr val="E9EDF4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Зниження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рівня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кальцію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крові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призводить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підвищеної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нервово-м'язової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збудливості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спазмів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і судом</a:t>
            </a:r>
            <a:r>
              <a:rPr lang="ru-RU" sz="2000" b="1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2144" y="3938913"/>
            <a:ext cx="2690818" cy="2690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46" y="4856795"/>
            <a:ext cx="1796269" cy="196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301340" y="4067867"/>
            <a:ext cx="3664998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err="1"/>
              <a:t>Паратгормон</a:t>
            </a:r>
            <a:endParaRPr lang="ru-RU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34408" y="784309"/>
            <a:ext cx="676736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Вилочкова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залоза(</a:t>
            </a: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тимус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1864" y="2215640"/>
            <a:ext cx="5900381" cy="3785652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/>
              <a:t>Залоза</a:t>
            </a:r>
            <a:r>
              <a:rPr lang="ru-RU" sz="3000" b="1" dirty="0"/>
              <a:t> є </a:t>
            </a:r>
            <a:r>
              <a:rPr lang="ru-RU" sz="3000" b="1" dirty="0" err="1"/>
              <a:t>головним</a:t>
            </a:r>
            <a:r>
              <a:rPr lang="ru-RU" sz="3000" b="1" dirty="0"/>
              <a:t> органом </a:t>
            </a:r>
            <a:r>
              <a:rPr lang="ru-RU" sz="3000" b="1" dirty="0" err="1"/>
              <a:t>імунітету</a:t>
            </a:r>
            <a:r>
              <a:rPr lang="ru-RU" sz="3000" b="1" dirty="0"/>
              <a:t>, яка </a:t>
            </a:r>
            <a:r>
              <a:rPr lang="ru-RU" sz="3000" b="1" dirty="0" err="1"/>
              <a:t>виробляє</a:t>
            </a:r>
            <a:r>
              <a:rPr lang="ru-RU" sz="3000" b="1" dirty="0"/>
              <a:t> 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</a:rPr>
              <a:t>Т-</a:t>
            </a:r>
            <a:r>
              <a:rPr lang="ru-RU" sz="3000" b="1" dirty="0" err="1">
                <a:solidFill>
                  <a:srgbClr val="FF0000"/>
                </a:solidFill>
              </a:rPr>
              <a:t>лімфоцити</a:t>
            </a:r>
            <a:r>
              <a:rPr lang="ru-RU" sz="3000" b="1" dirty="0"/>
              <a:t>, а </a:t>
            </a:r>
            <a:r>
              <a:rPr lang="ru-RU" sz="3000" b="1" dirty="0" err="1"/>
              <a:t>також</a:t>
            </a:r>
            <a:r>
              <a:rPr lang="ru-RU" sz="3000" b="1" dirty="0"/>
              <a:t> </a:t>
            </a:r>
            <a:r>
              <a:rPr lang="ru-RU" sz="3000" b="1" dirty="0" err="1"/>
              <a:t>регулює</a:t>
            </a:r>
            <a:r>
              <a:rPr lang="ru-RU" sz="3000" b="1" dirty="0"/>
              <a:t> </a:t>
            </a:r>
            <a:r>
              <a:rPr lang="ru-RU" sz="3000" b="1" dirty="0" err="1"/>
              <a:t>нейром'язову</a:t>
            </a:r>
            <a:r>
              <a:rPr lang="ru-RU" sz="3000" b="1" dirty="0"/>
              <a:t> передачу, </a:t>
            </a:r>
            <a:r>
              <a:rPr lang="ru-RU" sz="3000" b="1" dirty="0" err="1"/>
              <a:t>вуглеводний</a:t>
            </a:r>
            <a:r>
              <a:rPr lang="ru-RU" sz="3000" b="1" dirty="0"/>
              <a:t> </a:t>
            </a:r>
            <a:r>
              <a:rPr lang="ru-RU" sz="3000" b="1" dirty="0" err="1"/>
              <a:t>обмін</a:t>
            </a:r>
            <a:r>
              <a:rPr lang="ru-RU" sz="3000" b="1" dirty="0"/>
              <a:t>. </a:t>
            </a:r>
          </a:p>
          <a:p>
            <a:pPr algn="ctr"/>
            <a:r>
              <a:rPr lang="ru-RU" sz="3000" b="1" dirty="0"/>
              <a:t>У </a:t>
            </a:r>
            <a:r>
              <a:rPr lang="ru-RU" sz="3000" b="1" dirty="0" err="1"/>
              <a:t>дорослому</a:t>
            </a:r>
            <a:r>
              <a:rPr lang="ru-RU" sz="3000" b="1" dirty="0"/>
              <a:t> </a:t>
            </a:r>
            <a:r>
              <a:rPr lang="ru-RU" sz="3000" b="1" dirty="0" err="1"/>
              <a:t>віці</a:t>
            </a:r>
            <a:r>
              <a:rPr lang="ru-RU" sz="3000" b="1" dirty="0"/>
              <a:t> тимус </a:t>
            </a:r>
            <a:r>
              <a:rPr lang="ru-RU" sz="3000" b="1" dirty="0" err="1"/>
              <a:t>перероджується</a:t>
            </a:r>
            <a:r>
              <a:rPr lang="ru-RU" sz="3000" b="1" dirty="0"/>
              <a:t> в </a:t>
            </a:r>
            <a:r>
              <a:rPr lang="ru-RU" sz="3000" b="1" dirty="0" err="1"/>
              <a:t>жирову</a:t>
            </a:r>
            <a:r>
              <a:rPr lang="ru-RU" sz="3000" b="1" dirty="0"/>
              <a:t> тканину.</a:t>
            </a:r>
          </a:p>
        </p:txBody>
      </p:sp>
      <p:pic>
        <p:nvPicPr>
          <p:cNvPr id="5124" name="Picture 4" descr="Результат пошуку зображень за запитом тимус залоза це">
            <a:extLst>
              <a:ext uri="{FF2B5EF4-FFF2-40B4-BE49-F238E27FC236}">
                <a16:creationId xmlns:a16="http://schemas.microsoft.com/office/drawing/2014/main" id="{0149A8DB-9CCD-43D9-9AE9-3A11350C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661086"/>
            <a:ext cx="4320480" cy="411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F9B85332-A317-4F30-82B2-D460B4F8A8F8}"/>
              </a:ext>
            </a:extLst>
          </p:cNvPr>
          <p:cNvSpPr/>
          <p:nvPr/>
        </p:nvSpPr>
        <p:spPr>
          <a:xfrm>
            <a:off x="695400" y="5941612"/>
            <a:ext cx="30879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Тимозин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BDDD796-3A19-4128-A692-69BC4F01C2D4}"/>
              </a:ext>
            </a:extLst>
          </p:cNvPr>
          <p:cNvSpPr/>
          <p:nvPr/>
        </p:nvSpPr>
        <p:spPr>
          <a:xfrm>
            <a:off x="1711518" y="155679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Гуморальна регуляція процесів життєдіяльності.</a:t>
            </a:r>
          </a:p>
          <a:p>
            <a:pPr algn="ctr">
              <a:defRPr/>
            </a:pPr>
            <a:r>
              <a:rPr lang="uk-UA" sz="5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Ендокринна система людини</a:t>
            </a:r>
            <a:endParaRPr lang="ru-RU" sz="54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BA41653-ED85-41E7-BFB2-1EB9CA2D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651" y="3105664"/>
            <a:ext cx="2187658" cy="352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Результат пошуку зображень за запитом гіпофіз">
            <a:extLst>
              <a:ext uri="{FF2B5EF4-FFF2-40B4-BE49-F238E27FC236}">
                <a16:creationId xmlns:a16="http://schemas.microsoft.com/office/drawing/2014/main" id="{5948C1BB-899C-40FC-AD68-90E7B2C11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429000"/>
            <a:ext cx="3509758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911424" y="934213"/>
            <a:ext cx="8229600" cy="72547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Гіперфункція               Гіпофункція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331" y="2002197"/>
            <a:ext cx="4536504" cy="1569660"/>
          </a:xfrm>
          <a:prstGeom prst="rect">
            <a:avLst/>
          </a:prstGeom>
          <a:solidFill>
            <a:srgbClr val="F2D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Порушення імунітету, проведення збудження в нервовій і  м'язовій тканинах і обміну речовин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8471" y="2002197"/>
            <a:ext cx="6464198" cy="1569660"/>
          </a:xfrm>
          <a:prstGeom prst="rect">
            <a:avLst/>
          </a:prstGeom>
          <a:solidFill>
            <a:srgbClr val="E9EDF4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Зниження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імунітету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порушення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проведення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збудження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нервовій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м’язових</a:t>
            </a:r>
            <a:r>
              <a:rPr lang="ru-RU" sz="2400" b="1" dirty="0">
                <a:solidFill>
                  <a:srgbClr val="002060"/>
                </a:solidFill>
              </a:rPr>
              <a:t> тканинах і </a:t>
            </a:r>
            <a:r>
              <a:rPr lang="ru-RU" sz="2400" b="1" dirty="0" err="1">
                <a:solidFill>
                  <a:srgbClr val="002060"/>
                </a:solidFill>
              </a:rPr>
              <a:t>обмін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речовин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Хвороба СНІД</a:t>
            </a:r>
          </a:p>
        </p:txBody>
      </p:sp>
      <p:pic>
        <p:nvPicPr>
          <p:cNvPr id="6146" name="Picture 2" descr="Результат пошуку зображень за запитом синапс гіф">
            <a:extLst>
              <a:ext uri="{FF2B5EF4-FFF2-40B4-BE49-F238E27FC236}">
                <a16:creationId xmlns:a16="http://schemas.microsoft.com/office/drawing/2014/main" id="{4E77AA37-CA02-44CB-B03D-D1467E4A0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1651" r="8322" b="3423"/>
          <a:stretch/>
        </p:blipFill>
        <p:spPr bwMode="auto">
          <a:xfrm>
            <a:off x="263352" y="4134292"/>
            <a:ext cx="3639839" cy="24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4272" y="3890123"/>
            <a:ext cx="231095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440749C5-7884-446D-9401-4D769447D917}"/>
              </a:ext>
            </a:extLst>
          </p:cNvPr>
          <p:cNvSpPr/>
          <p:nvPr/>
        </p:nvSpPr>
        <p:spPr>
          <a:xfrm>
            <a:off x="4565387" y="4855803"/>
            <a:ext cx="30879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Тимозин</a:t>
            </a:r>
            <a:endParaRPr lang="ru-RU" sz="3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95400" y="764704"/>
            <a:ext cx="54633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Надниркові залози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7888" y="1902010"/>
            <a:ext cx="6552728" cy="3970318"/>
          </a:xfrm>
          <a:prstGeom prst="rect">
            <a:avLst/>
          </a:prstGeom>
          <a:solidFill>
            <a:srgbClr val="F2D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Регулюють обмін мінеральних і органічних речовин, виділення статевих  гормонів, тиск крові, тонус м'язів, стан імунітету.</a:t>
            </a:r>
          </a:p>
          <a:p>
            <a:pPr algn="ctr"/>
            <a:r>
              <a:rPr lang="uk-UA" sz="2800" b="1" u="sng" dirty="0"/>
              <a:t>Кора</a:t>
            </a:r>
            <a:r>
              <a:rPr lang="uk-UA" sz="2800" b="1" dirty="0"/>
              <a:t> продукує </a:t>
            </a:r>
            <a:r>
              <a:rPr lang="uk-UA" sz="2800" b="1" dirty="0">
                <a:solidFill>
                  <a:srgbClr val="C00000"/>
                </a:solidFill>
              </a:rPr>
              <a:t>кортикостероїди</a:t>
            </a:r>
            <a:r>
              <a:rPr lang="uk-UA" sz="2800" b="1" dirty="0"/>
              <a:t> і невелику кількість </a:t>
            </a:r>
            <a:r>
              <a:rPr lang="uk-UA" sz="2800" b="1" dirty="0">
                <a:solidFill>
                  <a:srgbClr val="C00000"/>
                </a:solidFill>
              </a:rPr>
              <a:t>андрогенів</a:t>
            </a:r>
            <a:r>
              <a:rPr lang="uk-UA" sz="2800" b="1" dirty="0"/>
              <a:t> і </a:t>
            </a:r>
            <a:r>
              <a:rPr lang="uk-UA" sz="2800" b="1" dirty="0" err="1">
                <a:solidFill>
                  <a:srgbClr val="C00000"/>
                </a:solidFill>
              </a:rPr>
              <a:t>естрогенів</a:t>
            </a:r>
            <a:r>
              <a:rPr lang="uk-UA" sz="2800" b="1" dirty="0"/>
              <a:t>. </a:t>
            </a:r>
          </a:p>
          <a:p>
            <a:pPr algn="ctr"/>
            <a:r>
              <a:rPr lang="uk-UA" sz="2800" b="1" u="sng" dirty="0"/>
              <a:t>Мозкова</a:t>
            </a:r>
            <a:r>
              <a:rPr lang="uk-UA" sz="2800" b="1" dirty="0"/>
              <a:t> речовина – </a:t>
            </a:r>
            <a:r>
              <a:rPr lang="uk-UA" sz="2800" b="1" dirty="0">
                <a:solidFill>
                  <a:srgbClr val="C00000"/>
                </a:solidFill>
              </a:rPr>
              <a:t>адреналін</a:t>
            </a:r>
            <a:r>
              <a:rPr lang="uk-UA" sz="2800" b="1" dirty="0"/>
              <a:t> і </a:t>
            </a:r>
            <a:r>
              <a:rPr lang="uk-UA" sz="2800" b="1" dirty="0" err="1">
                <a:solidFill>
                  <a:srgbClr val="C00000"/>
                </a:solidFill>
              </a:rPr>
              <a:t>нордадреналін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Результат пошуку зображень за запитом надниркові залози">
            <a:extLst>
              <a:ext uri="{FF2B5EF4-FFF2-40B4-BE49-F238E27FC236}">
                <a16:creationId xmlns:a16="http://schemas.microsoft.com/office/drawing/2014/main" id="{5E6D0CE3-C5E3-404E-ACA7-1F9B5962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344765"/>
            <a:ext cx="4614779" cy="265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9336" y="672652"/>
            <a:ext cx="9399988" cy="78581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Гіперфункція     Гіпофункція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9416" y="1988840"/>
            <a:ext cx="2808006" cy="394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1784" y="1629633"/>
            <a:ext cx="3407979" cy="233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6236" y="2745300"/>
            <a:ext cx="3699837" cy="265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343895" y="4797152"/>
            <a:ext cx="3672409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   </a:t>
            </a:r>
            <a:r>
              <a:rPr lang="uk-UA" sz="3200" b="1" dirty="0">
                <a:solidFill>
                  <a:srgbClr val="002060"/>
                </a:solidFill>
              </a:rPr>
              <a:t>Адреналін  </a:t>
            </a:r>
          </a:p>
          <a:p>
            <a:pPr algn="ctr"/>
            <a:r>
              <a:rPr lang="uk-UA" sz="3200" b="1" dirty="0" err="1">
                <a:solidFill>
                  <a:srgbClr val="002060"/>
                </a:solidFill>
              </a:rPr>
              <a:t>Норадреналін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A395B68-81E5-4FF9-B7EC-0487DD7C64B8}"/>
              </a:ext>
            </a:extLst>
          </p:cNvPr>
          <p:cNvSpPr/>
          <p:nvPr/>
        </p:nvSpPr>
        <p:spPr>
          <a:xfrm>
            <a:off x="2783632" y="5805264"/>
            <a:ext cx="863790" cy="98322"/>
          </a:xfrm>
          <a:prstGeom prst="rect">
            <a:avLst/>
          </a:prstGeom>
          <a:solidFill>
            <a:srgbClr val="3E4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14" y="724167"/>
            <a:ext cx="10972800" cy="1066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Цікаво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</a:t>
            </a:r>
            <a:b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459077" y="1422367"/>
            <a:ext cx="5881674" cy="1323439"/>
          </a:xfrm>
          <a:prstGeom prst="rect">
            <a:avLst/>
          </a:prstGeom>
          <a:solidFill>
            <a:srgbClr val="E9EDF4"/>
          </a:solidFill>
        </p:spPr>
        <p:txBody>
          <a:bodyPr wrap="square">
            <a:spAutoFit/>
          </a:bodyPr>
          <a:lstStyle/>
          <a:p>
            <a:pPr marL="109537" indent="0" algn="ctr">
              <a:buNone/>
            </a:pPr>
            <a:r>
              <a:rPr lang="ru-RU" sz="2000" b="1" dirty="0" err="1">
                <a:latin typeface="Arial" charset="0"/>
              </a:rPr>
              <a:t>Існує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припущення</a:t>
            </a:r>
            <a:r>
              <a:rPr lang="ru-RU" sz="2000" b="1" dirty="0">
                <a:latin typeface="Arial" charset="0"/>
              </a:rPr>
              <a:t>, </a:t>
            </a:r>
            <a:r>
              <a:rPr lang="ru-RU" sz="2000" b="1" dirty="0" err="1">
                <a:latin typeface="Arial" charset="0"/>
              </a:rPr>
              <a:t>що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агресивний</a:t>
            </a:r>
            <a:r>
              <a:rPr lang="ru-RU" sz="2000" b="1" dirty="0">
                <a:latin typeface="Arial" charset="0"/>
              </a:rPr>
              <a:t> стан </a:t>
            </a:r>
            <a:r>
              <a:rPr lang="ru-RU" sz="2000" b="1" dirty="0" err="1">
                <a:latin typeface="Arial" charset="0"/>
              </a:rPr>
              <a:t>людини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пов'язаний</a:t>
            </a:r>
            <a:r>
              <a:rPr lang="ru-RU" sz="2000" b="1" dirty="0">
                <a:latin typeface="Arial" charset="0"/>
              </a:rPr>
              <a:t> з </a:t>
            </a:r>
            <a:r>
              <a:rPr lang="ru-RU" sz="2000" b="1" dirty="0" err="1">
                <a:latin typeface="Arial" charset="0"/>
              </a:rPr>
              <a:t>виділенням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charset="0"/>
              </a:rPr>
              <a:t>норадреналіну</a:t>
            </a:r>
            <a:r>
              <a:rPr lang="ru-RU" sz="2000" b="1" dirty="0">
                <a:latin typeface="Arial" charset="0"/>
              </a:rPr>
              <a:t>, а </a:t>
            </a:r>
            <a:r>
              <a:rPr lang="ru-RU" sz="2000" b="1" dirty="0" err="1">
                <a:latin typeface="Arial" charset="0"/>
              </a:rPr>
              <a:t>почуття</a:t>
            </a:r>
            <a:r>
              <a:rPr lang="ru-RU" sz="2000" b="1" dirty="0">
                <a:latin typeface="Arial" charset="0"/>
              </a:rPr>
              <a:t> страху і </a:t>
            </a:r>
            <a:r>
              <a:rPr lang="ru-RU" sz="2000" b="1" dirty="0" err="1">
                <a:latin typeface="Arial" charset="0"/>
              </a:rPr>
              <a:t>невпевненості</a:t>
            </a:r>
            <a:r>
              <a:rPr lang="ru-RU" sz="2000" b="1" dirty="0">
                <a:latin typeface="Arial" charset="0"/>
              </a:rPr>
              <a:t> - з </a:t>
            </a:r>
            <a:r>
              <a:rPr lang="ru-RU" sz="2000" b="1" dirty="0" err="1">
                <a:latin typeface="Arial" charset="0"/>
              </a:rPr>
              <a:t>виділенням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charset="0"/>
              </a:rPr>
              <a:t>адреналіну</a:t>
            </a:r>
            <a:r>
              <a:rPr lang="ru-RU" sz="2000" b="1" dirty="0">
                <a:latin typeface="Arial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4791" y="1422367"/>
            <a:ext cx="3959901" cy="5113644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/>
              <a:t>"Коли людина боїться - виділяє адреналін,</a:t>
            </a:r>
            <a:br>
              <a:rPr lang="uk-UA" sz="2000" b="1" dirty="0"/>
            </a:br>
            <a:r>
              <a:rPr lang="uk-UA" sz="2000" b="1" dirty="0"/>
              <a:t>Це знають собаки.</a:t>
            </a:r>
            <a:br>
              <a:rPr lang="uk-UA" sz="2000" b="1" dirty="0"/>
            </a:br>
            <a:r>
              <a:rPr lang="uk-UA" sz="2000" b="1" dirty="0"/>
              <a:t>Коли ти вбігаєш в кімнату</a:t>
            </a:r>
            <a:br>
              <a:rPr lang="uk-UA" sz="2000" b="1" dirty="0"/>
            </a:br>
            <a:r>
              <a:rPr lang="uk-UA" sz="2000" b="1" dirty="0"/>
              <a:t>в черемховому платті,</a:t>
            </a:r>
            <a:br>
              <a:rPr lang="uk-UA" sz="2000" b="1" dirty="0"/>
            </a:br>
            <a:r>
              <a:rPr lang="uk-UA" sz="2000" b="1" dirty="0"/>
              <a:t>за тобою залітають оси -</a:t>
            </a:r>
            <a:br>
              <a:rPr lang="uk-UA" sz="2000" b="1" dirty="0"/>
            </a:br>
            <a:r>
              <a:rPr lang="uk-UA" sz="2000" b="1" dirty="0"/>
              <a:t>ти вирізняєш щастя.</a:t>
            </a:r>
            <a:br>
              <a:rPr lang="uk-UA" sz="2000" b="1" dirty="0"/>
            </a:br>
            <a:r>
              <a:rPr lang="uk-UA" sz="2000" b="1" dirty="0"/>
              <a:t>Я знаю одного приятеля</a:t>
            </a:r>
            <a:br>
              <a:rPr lang="uk-UA" sz="2000" b="1" dirty="0"/>
            </a:br>
            <a:r>
              <a:rPr lang="uk-UA" sz="2000" b="1" dirty="0"/>
              <a:t>з тухлим поглядом </a:t>
            </a:r>
            <a:r>
              <a:rPr lang="uk-UA" sz="2000" b="1" dirty="0" err="1"/>
              <a:t>деляги</a:t>
            </a:r>
            <a:r>
              <a:rPr lang="uk-UA" sz="2000" b="1" dirty="0"/>
              <a:t>.</a:t>
            </a:r>
            <a:br>
              <a:rPr lang="uk-UA" sz="2000" b="1" dirty="0"/>
            </a:br>
            <a:r>
              <a:rPr lang="uk-UA" sz="2000" b="1" dirty="0"/>
              <a:t>Над ним літають мухи.</a:t>
            </a:r>
            <a:br>
              <a:rPr lang="uk-UA" sz="2000" b="1" dirty="0"/>
            </a:br>
            <a:r>
              <a:rPr lang="uk-UA" sz="2000" b="1" dirty="0"/>
              <a:t>Заздрість він виділяє ".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4063" y="3303700"/>
            <a:ext cx="3246452" cy="30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7743" y="3068960"/>
            <a:ext cx="2286016" cy="343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632" y="4316750"/>
            <a:ext cx="1488514" cy="1488514"/>
          </a:xfrm>
          <a:prstGeom prst="rect">
            <a:avLst/>
          </a:prstGeom>
        </p:spPr>
      </p:pic>
      <p:pic>
        <p:nvPicPr>
          <p:cNvPr id="10" name="Рисунок 9" descr="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284" y="3511895"/>
            <a:ext cx="1428750" cy="1428750"/>
          </a:xfrm>
          <a:prstGeom prst="rect">
            <a:avLst/>
          </a:prstGeom>
        </p:spPr>
      </p:pic>
      <p:pic>
        <p:nvPicPr>
          <p:cNvPr id="11" name="Рисунок 10" descr="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060" y="2624625"/>
            <a:ext cx="1428750" cy="1428750"/>
          </a:xfrm>
          <a:prstGeom prst="rect">
            <a:avLst/>
          </a:prstGeom>
        </p:spPr>
      </p:pic>
      <p:pic>
        <p:nvPicPr>
          <p:cNvPr id="12" name="Рисунок 11" descr="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49482" y="3459499"/>
            <a:ext cx="1643074" cy="1428750"/>
          </a:xfrm>
          <a:prstGeom prst="rect">
            <a:avLst/>
          </a:prstGeom>
        </p:spPr>
      </p:pic>
      <p:pic>
        <p:nvPicPr>
          <p:cNvPr id="13" name="Рисунок 12" descr="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332594" y="4173874"/>
            <a:ext cx="1643074" cy="1428750"/>
          </a:xfrm>
          <a:prstGeom prst="rect">
            <a:avLst/>
          </a:prstGeom>
        </p:spPr>
      </p:pic>
      <p:pic>
        <p:nvPicPr>
          <p:cNvPr id="14" name="Рисунок 13" descr="34.gif">
            <a:extLst>
              <a:ext uri="{FF2B5EF4-FFF2-40B4-BE49-F238E27FC236}">
                <a16:creationId xmlns:a16="http://schemas.microsoft.com/office/drawing/2014/main" id="{88C6D17D-7E6E-4FCB-8C24-E7C9F1D4F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22852" y="2594880"/>
            <a:ext cx="1643074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600744" y="505846"/>
            <a:ext cx="8628125" cy="1004624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uk-UA" sz="43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Аддісонова</a:t>
            </a:r>
            <a:r>
              <a:rPr lang="uk-UA" sz="4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(бронзова) хвороба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uk-UA" sz="3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Гіпофункція наднирників   </a:t>
            </a:r>
          </a:p>
        </p:txBody>
      </p:sp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407368" y="2022131"/>
            <a:ext cx="5328592" cy="2246769"/>
          </a:xfrm>
          <a:prstGeom prst="rect">
            <a:avLst/>
          </a:prstGeom>
          <a:solidFill>
            <a:srgbClr val="F2DCD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Найбільш характерний симптом: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шкіра - бронзового блиску, схуднення, втрата працездатності. </a:t>
            </a:r>
          </a:p>
        </p:txBody>
      </p:sp>
      <p:pic>
        <p:nvPicPr>
          <p:cNvPr id="28675" name="Рисунок 4" descr="адди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711764"/>
            <a:ext cx="2088232" cy="286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ÐÐ°ÑÑÐ¸Ð½ÐºÐ¸ Ð¿Ð¾ Ð·Ð°Ð¿ÑÐ¾ÑÑ Ð½Ð°Ð´Ð½Ð¸ÑÐ½Ð¸Ðº">
            <a:extLst>
              <a:ext uri="{FF2B5EF4-FFF2-40B4-BE49-F238E27FC236}">
                <a16:creationId xmlns:a16="http://schemas.microsoft.com/office/drawing/2014/main" id="{702D0A1B-0F2A-4D9D-B03D-58E52A336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40" y="4404625"/>
            <a:ext cx="3314794" cy="22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Результат пошуку зображень за запитом адісонова хвороба">
            <a:extLst>
              <a:ext uri="{FF2B5EF4-FFF2-40B4-BE49-F238E27FC236}">
                <a16:creationId xmlns:a16="http://schemas.microsoft.com/office/drawing/2014/main" id="{66F872CD-C647-4E93-8A44-51676B739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3573016"/>
            <a:ext cx="3314794" cy="2486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-96688" y="620688"/>
            <a:ext cx="8358216" cy="10001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Залози </a:t>
            </a:r>
            <a:b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змішаної секреції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31904" y="2132856"/>
            <a:ext cx="6480720" cy="3672408"/>
          </a:xfrm>
          <a:solidFill>
            <a:srgbClr val="F2DCDB"/>
          </a:solidFill>
        </p:spPr>
        <p:txBody>
          <a:bodyPr/>
          <a:lstStyle/>
          <a:p>
            <a:pPr marL="109537" indent="0" algn="ctr">
              <a:buNone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	Залози змішаної секреції виконують водночас дві функції: як залози зовнішньої секреції та залози внутрішньої секреції, тобто вони виділяють секрети безпосередньо у кров і в той же час мають вивідні протоки назовні тіла або в порожнину тіла</a:t>
            </a:r>
            <a:r>
              <a:rPr lang="uk-UA" dirty="0"/>
              <a:t>. </a:t>
            </a:r>
          </a:p>
        </p:txBody>
      </p:sp>
      <p:pic>
        <p:nvPicPr>
          <p:cNvPr id="5" name="Рисунок 4" descr="podgelu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916832"/>
            <a:ext cx="2151904" cy="235745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6" name="Рисунок 5" descr="polov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1" y="3429000"/>
            <a:ext cx="1866900" cy="292893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B30561D-CFA2-42F1-8DB0-353FC2C678B1}"/>
              </a:ext>
            </a:extLst>
          </p:cNvPr>
          <p:cNvSpPr txBox="1">
            <a:spLocks noChangeArrowheads="1"/>
          </p:cNvSpPr>
          <p:nvPr/>
        </p:nvSpPr>
        <p:spPr>
          <a:xfrm>
            <a:off x="-96688" y="620688"/>
            <a:ext cx="8358216" cy="1000125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Підшлункова залоза</a:t>
            </a:r>
          </a:p>
        </p:txBody>
      </p:sp>
      <p:sp>
        <p:nvSpPr>
          <p:cNvPr id="4" name="Содержимое 1">
            <a:extLst>
              <a:ext uri="{FF2B5EF4-FFF2-40B4-BE49-F238E27FC236}">
                <a16:creationId xmlns:a16="http://schemas.microsoft.com/office/drawing/2014/main" id="{654A47BA-A454-4132-8BCE-EA45D9B029BD}"/>
              </a:ext>
            </a:extLst>
          </p:cNvPr>
          <p:cNvSpPr txBox="1">
            <a:spLocks/>
          </p:cNvSpPr>
          <p:nvPr/>
        </p:nvSpPr>
        <p:spPr>
          <a:xfrm>
            <a:off x="6888088" y="2651674"/>
            <a:ext cx="4501060" cy="1838111"/>
          </a:xfrm>
          <a:prstGeom prst="rect">
            <a:avLst/>
          </a:prstGeom>
          <a:solidFill>
            <a:srgbClr val="F2DCDB"/>
          </a:solidFill>
        </p:spPr>
        <p:txBody>
          <a:bodyPr>
            <a:normAutofit/>
          </a:bodyPr>
          <a:lstStyle>
            <a:lvl1pPr marL="365125" indent="-255588" algn="l" rtl="0" fontAlgn="base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Char char="▫"/>
              <a:defRPr sz="2000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 algn="ctr">
              <a:buFont typeface="Georgia" pitchFamily="18" charset="0"/>
              <a:buNone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	Регулює вміст глюкози в крові, синтез глікогену з надлишку глюкози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" name="Picture 2" descr="ÐÐ°ÑÑÐ¸Ð½ÐºÐ¸ Ð¿Ð¾ Ð·Ð°Ð¿ÑÐ¾ÑÑ Ð¿ÑÐ´ÑÐ»ÑÐ½ÐºÐ¾Ð²Ð° Ð·Ð°Ð»Ð¾Ð·Ð°">
            <a:extLst>
              <a:ext uri="{FF2B5EF4-FFF2-40B4-BE49-F238E27FC236}">
                <a16:creationId xmlns:a16="http://schemas.microsoft.com/office/drawing/2014/main" id="{2D2678D9-0CF1-43C3-AF20-ADFB80C8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094566"/>
            <a:ext cx="59046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D23E08D5-6605-4010-9E6C-A922D9526C39}"/>
              </a:ext>
            </a:extLst>
          </p:cNvPr>
          <p:cNvSpPr/>
          <p:nvPr/>
        </p:nvSpPr>
        <p:spPr>
          <a:xfrm>
            <a:off x="8544272" y="5722039"/>
            <a:ext cx="30879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Глюкагон</a:t>
            </a:r>
          </a:p>
        </p:txBody>
      </p:sp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B2D1D77C-639A-41D9-ADE2-4AF9D6D2B0F6}"/>
              </a:ext>
            </a:extLst>
          </p:cNvPr>
          <p:cNvSpPr/>
          <p:nvPr/>
        </p:nvSpPr>
        <p:spPr>
          <a:xfrm>
            <a:off x="4912060" y="5722039"/>
            <a:ext cx="30879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Інсулін</a:t>
            </a:r>
            <a:endParaRPr lang="ru-RU" sz="32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9A0086-C9E0-4330-AF0B-424EBA85C241}"/>
              </a:ext>
            </a:extLst>
          </p:cNvPr>
          <p:cNvSpPr/>
          <p:nvPr/>
        </p:nvSpPr>
        <p:spPr>
          <a:xfrm>
            <a:off x="994460" y="5773219"/>
            <a:ext cx="30879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Соматостатин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5689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6096000" y="2118423"/>
            <a:ext cx="5760640" cy="1815883"/>
          </a:xfrm>
          <a:solidFill>
            <a:srgbClr val="E9EDF4"/>
          </a:solidFill>
        </p:spPr>
        <p:txBody>
          <a:bodyPr>
            <a:normAutofit/>
          </a:bodyPr>
          <a:lstStyle/>
          <a:p>
            <a:pPr marL="109537" indent="0" algn="ctr">
              <a:buNone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uk-UA" b="1" dirty="0">
                <a:solidFill>
                  <a:srgbClr val="C00000"/>
                </a:solidFill>
                <a:latin typeface="Arial" charset="0"/>
              </a:rPr>
              <a:t>Цукровий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Arial" charset="0"/>
              </a:rPr>
              <a:t>діабет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, під час якого підвищується рівень глюкози в крові, порушується загальний обмін речовин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2770" name="Picture 2" descr="http://zz.te.ua/wp-content/uploads/2011/06/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7544" y="4048596"/>
            <a:ext cx="2592288" cy="257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92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68" y="4349598"/>
            <a:ext cx="2858743" cy="2278942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321274D1-2748-4247-9F7B-1762DD58D320}"/>
              </a:ext>
            </a:extLst>
          </p:cNvPr>
          <p:cNvSpPr txBox="1">
            <a:spLocks/>
          </p:cNvSpPr>
          <p:nvPr/>
        </p:nvSpPr>
        <p:spPr bwMode="auto">
          <a:xfrm>
            <a:off x="479376" y="874569"/>
            <a:ext cx="5786446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uk-UA" sz="3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Гіперфункція</a:t>
            </a:r>
            <a:endParaRPr lang="ru-RU" sz="3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E50488B4-6B99-4571-87FF-682659A130E0}"/>
              </a:ext>
            </a:extLst>
          </p:cNvPr>
          <p:cNvSpPr/>
          <p:nvPr/>
        </p:nvSpPr>
        <p:spPr>
          <a:xfrm>
            <a:off x="384354" y="2110689"/>
            <a:ext cx="5446629" cy="1815882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Шок, </a:t>
            </a:r>
            <a:r>
              <a:rPr lang="ru-RU" sz="2800" b="1" dirty="0" err="1">
                <a:solidFill>
                  <a:srgbClr val="002060"/>
                </a:solidFill>
              </a:rPr>
              <a:t>який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супроводжується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судомами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втратою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свідомості</a:t>
            </a:r>
            <a:r>
              <a:rPr lang="ru-RU" sz="2800" b="1" dirty="0">
                <a:solidFill>
                  <a:srgbClr val="002060"/>
                </a:solidFill>
              </a:rPr>
              <a:t> (при </a:t>
            </a:r>
            <a:r>
              <a:rPr lang="ru-RU" sz="2800" b="1" dirty="0" err="1">
                <a:solidFill>
                  <a:srgbClr val="002060"/>
                </a:solidFill>
              </a:rPr>
              <a:t>зниженні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рівня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глюкози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крові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9021AD4F-6ABF-416C-BD3A-4485C3FC2CBF}"/>
              </a:ext>
            </a:extLst>
          </p:cNvPr>
          <p:cNvSpPr txBox="1">
            <a:spLocks/>
          </p:cNvSpPr>
          <p:nvPr/>
        </p:nvSpPr>
        <p:spPr bwMode="auto">
          <a:xfrm>
            <a:off x="5735960" y="997317"/>
            <a:ext cx="5786446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uk-UA" sz="3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Гіпофункція</a:t>
            </a:r>
            <a:endParaRPr lang="ru-RU" sz="3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ÐÐ°ÑÑÐ¸Ð½ÐºÐ¸ Ð¿Ð¾ Ð·Ð°Ð¿ÑÐ¾ÑÑ Ð¿ÑÐ´ÑÐ»ÑÐ½ÐºÐ¾Ð²Ð° Ð·Ð°Ð»Ð¾Ð·Ð°">
            <a:extLst>
              <a:ext uri="{FF2B5EF4-FFF2-40B4-BE49-F238E27FC236}">
                <a16:creationId xmlns:a16="http://schemas.microsoft.com/office/drawing/2014/main" id="{FF887799-C124-45E4-B52E-DF93ADE1D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4717684"/>
            <a:ext cx="3320306" cy="166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E98C58-5C21-4A82-BA34-34E312FA1F7F}"/>
              </a:ext>
            </a:extLst>
          </p:cNvPr>
          <p:cNvSpPr txBox="1">
            <a:spLocks/>
          </p:cNvSpPr>
          <p:nvPr/>
        </p:nvSpPr>
        <p:spPr>
          <a:xfrm>
            <a:off x="479376" y="405099"/>
            <a:ext cx="5786446" cy="114300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Статеві залози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1">
            <a:extLst>
              <a:ext uri="{FF2B5EF4-FFF2-40B4-BE49-F238E27FC236}">
                <a16:creationId xmlns:a16="http://schemas.microsoft.com/office/drawing/2014/main" id="{B7CD0652-D7A5-43C2-89C5-5B732CE18DCF}"/>
              </a:ext>
            </a:extLst>
          </p:cNvPr>
          <p:cNvSpPr txBox="1">
            <a:spLocks/>
          </p:cNvSpPr>
          <p:nvPr/>
        </p:nvSpPr>
        <p:spPr bwMode="auto">
          <a:xfrm>
            <a:off x="263352" y="5013176"/>
            <a:ext cx="11377264" cy="1500333"/>
          </a:xfrm>
          <a:prstGeom prst="rect">
            <a:avLst/>
          </a:prstGeom>
          <a:solidFill>
            <a:srgbClr val="F2DCD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Char char="▫"/>
              <a:defRPr sz="2000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 algn="ctr">
              <a:lnSpc>
                <a:spcPct val="120000"/>
              </a:lnSpc>
              <a:buFont typeface="Georgia" pitchFamily="18" charset="0"/>
              <a:buNone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uk-UA" sz="2400" b="1" dirty="0">
                <a:solidFill>
                  <a:srgbClr val="002060"/>
                </a:solidFill>
                <a:latin typeface="Arial" charset="0"/>
              </a:rPr>
              <a:t>Відповідають за вторинні статеві ознаки. </a:t>
            </a:r>
            <a:r>
              <a:rPr lang="uk-UA" sz="2400" b="1" dirty="0" err="1">
                <a:solidFill>
                  <a:srgbClr val="002060"/>
                </a:solidFill>
                <a:latin typeface="Arial" charset="0"/>
              </a:rPr>
              <a:t>Естрогени</a:t>
            </a:r>
            <a:r>
              <a:rPr lang="uk-UA" sz="2400" b="1" dirty="0">
                <a:solidFill>
                  <a:srgbClr val="002060"/>
                </a:solidFill>
                <a:latin typeface="Arial" charset="0"/>
              </a:rPr>
              <a:t> відповідають за менструальний цикл. Виникнення вагітності, нормальний її перебіг та підготовку молочних залоз до годування новонародженого</a:t>
            </a:r>
            <a:endParaRPr lang="ru-RU" sz="24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242" name="Picture 2" descr="Результат пошуку зображень за запитом статеві залози">
            <a:extLst>
              <a:ext uri="{FF2B5EF4-FFF2-40B4-BE49-F238E27FC236}">
                <a16:creationId xmlns:a16="http://schemas.microsoft.com/office/drawing/2014/main" id="{7B0249FA-8B45-476B-90FB-3B2D4FA91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14201" r="2835" b="9989"/>
          <a:stretch/>
        </p:blipFill>
        <p:spPr bwMode="auto">
          <a:xfrm>
            <a:off x="695400" y="1340768"/>
            <a:ext cx="7799965" cy="3494332"/>
          </a:xfrm>
          <a:prstGeom prst="rect">
            <a:avLst/>
          </a:prstGeom>
          <a:noFill/>
          <a:ln w="28575"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15480" y="417515"/>
            <a:ext cx="9937104" cy="7969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Гіперфункція                 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006" y="1242842"/>
            <a:ext cx="4801664" cy="1015663"/>
          </a:xfrm>
          <a:prstGeom prst="rect">
            <a:avLst/>
          </a:prstGeom>
          <a:solidFill>
            <a:srgbClr val="F2D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Передчасне статеве дозрівання.</a:t>
            </a:r>
          </a:p>
          <a:p>
            <a:pPr algn="ctr"/>
            <a:r>
              <a:rPr lang="uk-UA" sz="2000" b="1" dirty="0"/>
              <a:t>Чоловік зовні може нагадувати жінку, а жінка чоловіка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1698837"/>
            <a:ext cx="3680388" cy="369332"/>
          </a:xfrm>
          <a:prstGeom prst="rect">
            <a:avLst/>
          </a:prstGeom>
          <a:solidFill>
            <a:srgbClr val="E9ED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Видалення статевих органів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454" y="2521054"/>
            <a:ext cx="1771426" cy="321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1744" y="2628824"/>
            <a:ext cx="127158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8518" y="5964579"/>
            <a:ext cx="5544615" cy="646331"/>
          </a:xfrm>
          <a:prstGeom prst="rect">
            <a:avLst/>
          </a:prstGeom>
          <a:solidFill>
            <a:srgbClr val="E9ED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В 1939 році 5-річна Ліна </a:t>
            </a:r>
            <a:r>
              <a:rPr lang="uk-UA" dirty="0" err="1"/>
              <a:t>Медіна</a:t>
            </a:r>
            <a:r>
              <a:rPr lang="uk-UA" dirty="0"/>
              <a:t>  народила  дитину 2.7 кг за допомогою кесаревого розтину </a:t>
            </a:r>
            <a:endParaRPr lang="ru-RU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6547" y="2306594"/>
            <a:ext cx="2359294" cy="342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CF06AD-AF4E-4D5B-8B50-2A0A4C1CC0A1}"/>
              </a:ext>
            </a:extLst>
          </p:cNvPr>
          <p:cNvSpPr txBox="1">
            <a:spLocks/>
          </p:cNvSpPr>
          <p:nvPr/>
        </p:nvSpPr>
        <p:spPr bwMode="auto">
          <a:xfrm>
            <a:off x="6361524" y="844388"/>
            <a:ext cx="3680387" cy="7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Гіпофункція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ÑÐ¾Ðº ÐµÐ½Ð´Ð¾ÐºÑÐ¸Ð½Ð½Ð° ÑÐ¸ÑÑÐµÐ¼Ð°">
            <a:extLst>
              <a:ext uri="{FF2B5EF4-FFF2-40B4-BE49-F238E27FC236}">
                <a16:creationId xmlns:a16="http://schemas.microsoft.com/office/drawing/2014/main" id="{0F2FB20A-356B-43D6-B8D0-740585E89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63" y="1484784"/>
            <a:ext cx="514984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456D14D-6B7C-4A24-A1B4-A8021BF7103A}"/>
              </a:ext>
            </a:extLst>
          </p:cNvPr>
          <p:cNvSpPr/>
          <p:nvPr/>
        </p:nvSpPr>
        <p:spPr>
          <a:xfrm>
            <a:off x="407368" y="1196752"/>
            <a:ext cx="57549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Людина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легенею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ниркою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шлунка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але вона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помре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видалити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маленькі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прищитоподібні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наднирники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</a:p>
          <a:p>
            <a:pPr algn="ctr"/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sz="3200" b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32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3200" b="1" dirty="0">
              <a:solidFill>
                <a:srgbClr val="1F497D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BF8133A-2E01-4B4A-B473-0D56DA62D4AD}"/>
              </a:ext>
            </a:extLst>
          </p:cNvPr>
          <p:cNvSpPr/>
          <p:nvPr/>
        </p:nvSpPr>
        <p:spPr>
          <a:xfrm>
            <a:off x="889712" y="6093296"/>
            <a:ext cx="10873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Розглядаючи</a:t>
            </a:r>
            <a:r>
              <a:rPr lang="ru-RU" sz="2000" b="1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сьогоднішні</a:t>
            </a:r>
            <a:r>
              <a:rPr lang="ru-RU" sz="2000" b="1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1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2000" b="1" i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зробимо</a:t>
            </a:r>
            <a:r>
              <a:rPr lang="ru-RU" sz="2000" b="1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1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крок до здорового </a:t>
            </a:r>
            <a:r>
              <a:rPr lang="ru-RU" sz="2000" b="1" i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62" y="692696"/>
            <a:ext cx="8229600" cy="7858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3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Цікаві</a:t>
            </a:r>
            <a:r>
              <a:rPr lang="ru-RU" sz="5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3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факти</a:t>
            </a:r>
            <a:r>
              <a:rPr lang="ru-RU" sz="5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</a:t>
            </a:r>
            <a:br>
              <a:rPr lang="ru-RU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1344" y="1340768"/>
            <a:ext cx="8856984" cy="5286412"/>
          </a:xfrm>
          <a:solidFill>
            <a:srgbClr val="E9EDF4"/>
          </a:solidFill>
        </p:spPr>
        <p:txBody>
          <a:bodyPr>
            <a:normAutofit fontScale="92500"/>
          </a:bodyPr>
          <a:lstStyle/>
          <a:p>
            <a:pPr marL="109537" indent="0">
              <a:buNone/>
            </a:pPr>
            <a:r>
              <a:rPr lang="ru-RU" b="1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Зазвичай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роль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статевих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залоз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демонструють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на курей.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Після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видалення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статевих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залоз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півня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різко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зменшується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гребінь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зникає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характерне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оперення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кігті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він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перестає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співати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і за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зовнішнім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виглядом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нагадує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курку. </a:t>
            </a:r>
          </a:p>
          <a:p>
            <a:pPr marL="109537" indent="0">
              <a:buNone/>
            </a:pPr>
            <a:r>
              <a:rPr lang="ru-RU" b="1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Після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видалення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у курки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яєчників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вона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набуває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риси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властиві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півневі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Якщо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курці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пересадити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сім</a:t>
            </a:r>
            <a:r>
              <a:rPr lang="en-US" b="1" dirty="0">
                <a:solidFill>
                  <a:srgbClr val="002060"/>
                </a:solidFill>
                <a:latin typeface="Arial" charset="0"/>
              </a:rPr>
              <a:t>’</a:t>
            </a:r>
            <a:r>
              <a:rPr lang="uk-UA" b="1" dirty="0" err="1">
                <a:solidFill>
                  <a:srgbClr val="002060"/>
                </a:solidFill>
                <a:latin typeface="Arial" charset="0"/>
              </a:rPr>
              <a:t>яники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півня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, то у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неї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з'являються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зовнішні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ознаки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риси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поведінки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півня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розростається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гребінь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виростають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півнячий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хвіст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кігті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, вона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починає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співати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). При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пересадці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яєчника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півневі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він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набуває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куряче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оперення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хвіст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характерні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риси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charset="0"/>
              </a:rPr>
              <a:t>поведінки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курей.</a:t>
            </a:r>
          </a:p>
          <a:p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6400" y="2132856"/>
            <a:ext cx="176983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0B16BDFC-9F8F-4F49-B746-B20D15E4F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37" y="691374"/>
            <a:ext cx="10743265" cy="1280890"/>
          </a:xfrm>
        </p:spPr>
        <p:txBody>
          <a:bodyPr/>
          <a:lstStyle/>
          <a:p>
            <a:r>
              <a:rPr lang="uk-UA" altLang="ru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 ендокринолог  </a:t>
            </a:r>
            <a:br>
              <a:rPr lang="uk-UA" altLang="ru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altLang="ru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Який діагноз?</a:t>
            </a:r>
          </a:p>
        </p:txBody>
      </p:sp>
      <p:pic>
        <p:nvPicPr>
          <p:cNvPr id="7171" name="Рисунок 2" descr="1250170961_velikan-7_1.jpg">
            <a:extLst>
              <a:ext uri="{FF2B5EF4-FFF2-40B4-BE49-F238E27FC236}">
                <a16:creationId xmlns:a16="http://schemas.microsoft.com/office/drawing/2014/main" id="{FB518F1C-9D44-4CEC-B06E-7FA1989DE4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3125" r="8333" b="8749"/>
          <a:stretch>
            <a:fillRect/>
          </a:stretch>
        </p:blipFill>
        <p:spPr bwMode="auto">
          <a:xfrm>
            <a:off x="1127448" y="2184895"/>
            <a:ext cx="2514600" cy="3357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Рисунок 3" descr="5465-172783-4-obl-l.jpg">
            <a:extLst>
              <a:ext uri="{FF2B5EF4-FFF2-40B4-BE49-F238E27FC236}">
                <a16:creationId xmlns:a16="http://schemas.microsoft.com/office/drawing/2014/main" id="{69FA33C7-0995-4792-8AEB-D071A5BC6D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0211" t="25999" r="30211" b="9500"/>
          <a:stretch>
            <a:fillRect/>
          </a:stretch>
        </p:blipFill>
        <p:spPr bwMode="auto">
          <a:xfrm>
            <a:off x="4218310" y="2205681"/>
            <a:ext cx="2133600" cy="3297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Рисунок 4" descr="abf9c5bc150f.jpg">
            <a:extLst>
              <a:ext uri="{FF2B5EF4-FFF2-40B4-BE49-F238E27FC236}">
                <a16:creationId xmlns:a16="http://schemas.microsoft.com/office/drawing/2014/main" id="{24730C08-0BC7-4E88-9092-282B859FE9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9474" t="4659" r="9474" b="2914"/>
          <a:stretch>
            <a:fillRect/>
          </a:stretch>
        </p:blipFill>
        <p:spPr bwMode="auto">
          <a:xfrm>
            <a:off x="6885310" y="2184895"/>
            <a:ext cx="2347912" cy="3316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0202E5-29C7-4EA5-9A0A-0ACE550AC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6009293"/>
            <a:ext cx="67142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A" sz="2800" b="1" dirty="0" err="1">
                <a:solidFill>
                  <a:srgbClr val="C00000"/>
                </a:solidFill>
              </a:rPr>
              <a:t>Гігантизм</a:t>
            </a:r>
            <a:r>
              <a:rPr lang="ru-RU" altLang="ru-UA" sz="2800" b="1" dirty="0">
                <a:solidFill>
                  <a:srgbClr val="C00000"/>
                </a:solidFill>
              </a:rPr>
              <a:t> – </a:t>
            </a:r>
            <a:r>
              <a:rPr lang="uk-UA" altLang="ru-UA" sz="2600" dirty="0">
                <a:solidFill>
                  <a:srgbClr val="002060"/>
                </a:solidFill>
                <a:latin typeface="Arial" charset="0"/>
              </a:rPr>
              <a:t>надлишок гормонів гіпофіза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>
            <a:extLst>
              <a:ext uri="{FF2B5EF4-FFF2-40B4-BE49-F238E27FC236}">
                <a16:creationId xmlns:a16="http://schemas.microsoft.com/office/drawing/2014/main" id="{66689019-CC0C-470B-8C79-BEBB31B7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758494"/>
            <a:ext cx="8911687" cy="1280890"/>
          </a:xfrm>
        </p:spPr>
        <p:txBody>
          <a:bodyPr/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uk-UA" altLang="ru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 діагноз поставив би </a:t>
            </a:r>
            <a:br>
              <a:rPr lang="uk-UA" altLang="ru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altLang="ru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ендокринолог цим героям? </a:t>
            </a:r>
          </a:p>
        </p:txBody>
      </p:sp>
      <p:pic>
        <p:nvPicPr>
          <p:cNvPr id="8195" name="Рисунок 2" descr="f_48435.jpg">
            <a:extLst>
              <a:ext uri="{FF2B5EF4-FFF2-40B4-BE49-F238E27FC236}">
                <a16:creationId xmlns:a16="http://schemas.microsoft.com/office/drawing/2014/main" id="{7B79ED0A-25A5-4AB4-A421-108AE02CED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0469" r="10938"/>
          <a:stretch>
            <a:fillRect/>
          </a:stretch>
        </p:blipFill>
        <p:spPr bwMode="auto">
          <a:xfrm>
            <a:off x="832290" y="2354023"/>
            <a:ext cx="2357438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Рисунок 3" descr="50071ac9ba.jpg">
            <a:extLst>
              <a:ext uri="{FF2B5EF4-FFF2-40B4-BE49-F238E27FC236}">
                <a16:creationId xmlns:a16="http://schemas.microsoft.com/office/drawing/2014/main" id="{3E93D625-CE93-4EC7-883D-059BCEE079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5000" t="62791" r="28125"/>
          <a:stretch>
            <a:fillRect/>
          </a:stretch>
        </p:blipFill>
        <p:spPr bwMode="auto">
          <a:xfrm>
            <a:off x="8274726" y="2247772"/>
            <a:ext cx="2357437" cy="250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6AA227-F8D3-4103-BA6A-C076D8BA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5445224"/>
            <a:ext cx="1007365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UA" sz="2600" b="1" dirty="0" err="1">
                <a:solidFill>
                  <a:srgbClr val="C00000"/>
                </a:solidFill>
                <a:latin typeface="Arial" charset="0"/>
              </a:rPr>
              <a:t>Акромегалія</a:t>
            </a:r>
            <a:r>
              <a:rPr lang="ru-RU" altLang="ru-UA" sz="2600" dirty="0">
                <a:solidFill>
                  <a:srgbClr val="002060"/>
                </a:solidFill>
                <a:latin typeface="Arial" charset="0"/>
              </a:rPr>
              <a:t> - </a:t>
            </a:r>
            <a:r>
              <a:rPr lang="uk-UA" altLang="ru-UA" sz="2600" dirty="0">
                <a:solidFill>
                  <a:srgbClr val="002060"/>
                </a:solidFill>
                <a:latin typeface="Arial" charset="0"/>
              </a:rPr>
              <a:t>надлишок  ростових гормонів гіпофіза у дорослих, починають рости вуха, ніс, кінцівки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AEB70-CB88-4FC8-A3B6-D419EA8AF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7A3FE8-7788-4861-8D36-2D9E708B2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 descr="Картинки по запросу &quot;мук великі вуха&quot;">
            <a:extLst>
              <a:ext uri="{FF2B5EF4-FFF2-40B4-BE49-F238E27FC236}">
                <a16:creationId xmlns:a16="http://schemas.microsoft.com/office/drawing/2014/main" id="{8218FFBC-6FA5-4A00-8099-5EC2550C7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43" y="2384617"/>
            <a:ext cx="3312368" cy="2367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134456.jpg"/>
          <p:cNvPicPr>
            <a:picLocks noChangeAspect="1"/>
          </p:cNvPicPr>
          <p:nvPr/>
        </p:nvPicPr>
        <p:blipFill>
          <a:blip r:embed="rId2" cstate="print"/>
          <a:srcRect l="11699" t="6250" r="13715" b="18750"/>
          <a:stretch>
            <a:fillRect/>
          </a:stretch>
        </p:blipFill>
        <p:spPr bwMode="auto">
          <a:xfrm>
            <a:off x="551384" y="1002219"/>
            <a:ext cx="2643188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71664" y="1268760"/>
            <a:ext cx="6807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600" b="1" dirty="0">
                <a:solidFill>
                  <a:srgbClr val="002060"/>
                </a:solidFill>
              </a:rPr>
              <a:t>Подивіться на </a:t>
            </a:r>
            <a:r>
              <a:rPr lang="uk-UA" altLang="uk-UA" sz="2600" b="1" dirty="0" err="1">
                <a:solidFill>
                  <a:srgbClr val="002060"/>
                </a:solidFill>
              </a:rPr>
              <a:t>Чахлика</a:t>
            </a:r>
            <a:r>
              <a:rPr lang="uk-UA" altLang="uk-UA" sz="2600" b="1" dirty="0">
                <a:solidFill>
                  <a:srgbClr val="002060"/>
                </a:solidFill>
              </a:rPr>
              <a:t> </a:t>
            </a:r>
            <a:r>
              <a:rPr lang="uk-UA" altLang="uk-UA" sz="2600" b="1" dirty="0" err="1">
                <a:solidFill>
                  <a:srgbClr val="002060"/>
                </a:solidFill>
              </a:rPr>
              <a:t>Невмерущего</a:t>
            </a:r>
            <a:r>
              <a:rPr lang="uk-UA" altLang="uk-UA" sz="2600" b="1" dirty="0">
                <a:solidFill>
                  <a:srgbClr val="002060"/>
                </a:solidFill>
              </a:rPr>
              <a:t>. Порушення роботи якої залози  ми бачимо у цього казкового героя?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46040" y="2742880"/>
            <a:ext cx="1816523" cy="461665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u="sng" dirty="0" err="1">
                <a:solidFill>
                  <a:srgbClr val="0070C0"/>
                </a:solidFill>
              </a:rPr>
              <a:t>Допомога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FD588D-254A-44C8-87A1-072DA4224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2F0A0-80FB-45AE-8CBD-E8576BA0AAC8}"/>
              </a:ext>
            </a:extLst>
          </p:cNvPr>
          <p:cNvSpPr txBox="1"/>
          <p:nvPr/>
        </p:nvSpPr>
        <p:spPr>
          <a:xfrm>
            <a:off x="4016155" y="3703889"/>
            <a:ext cx="7226917" cy="707886"/>
          </a:xfrm>
          <a:prstGeom prst="rect">
            <a:avLst/>
          </a:prstGeom>
          <a:solidFill>
            <a:srgbClr val="F2DCD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Хворі відрізняються худорбою, підвищена збудливість,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очі здаються як би </a:t>
            </a:r>
            <a:r>
              <a:rPr lang="uk-UA" altLang="uk-UA" sz="20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вип’ячені</a:t>
            </a:r>
            <a:endParaRPr lang="uk-UA" altLang="uk-UA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53A68-AE01-443D-892D-591C2427291E}"/>
              </a:ext>
            </a:extLst>
          </p:cNvPr>
          <p:cNvSpPr txBox="1"/>
          <p:nvPr/>
        </p:nvSpPr>
        <p:spPr>
          <a:xfrm>
            <a:off x="4943872" y="4948798"/>
            <a:ext cx="6299200" cy="1200329"/>
          </a:xfrm>
          <a:prstGeom prst="rect">
            <a:avLst/>
          </a:prstGeom>
          <a:solidFill>
            <a:srgbClr val="FFC000">
              <a:alpha val="29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C00000"/>
                </a:solidFill>
              </a:rPr>
              <a:t>Базедова хвороба-</a:t>
            </a:r>
            <a:r>
              <a:rPr lang="ru-RU" sz="2400" b="1" u="sng" dirty="0" err="1">
                <a:solidFill>
                  <a:srgbClr val="C00000"/>
                </a:solidFill>
              </a:rPr>
              <a:t>надлишок</a:t>
            </a:r>
            <a:r>
              <a:rPr lang="ru-RU" sz="2400" b="1" u="sng" dirty="0">
                <a:solidFill>
                  <a:srgbClr val="C00000"/>
                </a:solidFill>
              </a:rPr>
              <a:t> </a:t>
            </a:r>
            <a:r>
              <a:rPr lang="ru-RU" sz="2400" b="1" u="sng" dirty="0" err="1">
                <a:solidFill>
                  <a:srgbClr val="C00000"/>
                </a:solidFill>
              </a:rPr>
              <a:t>гормонів</a:t>
            </a:r>
            <a:endParaRPr lang="ru-RU" sz="2400" b="1" u="sng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400" b="1" u="sng" dirty="0" err="1">
                <a:solidFill>
                  <a:srgbClr val="C00000"/>
                </a:solidFill>
              </a:rPr>
              <a:t>щитоподібної</a:t>
            </a:r>
            <a:r>
              <a:rPr lang="ru-RU" sz="2400" b="1" u="sng" dirty="0">
                <a:solidFill>
                  <a:srgbClr val="C00000"/>
                </a:solidFill>
              </a:rPr>
              <a:t> </a:t>
            </a:r>
            <a:r>
              <a:rPr lang="ru-RU" sz="2400" b="1" u="sng" dirty="0" err="1">
                <a:solidFill>
                  <a:srgbClr val="C00000"/>
                </a:solidFill>
              </a:rPr>
              <a:t>залози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45319" y="660124"/>
            <a:ext cx="10972800" cy="1069848"/>
          </a:xfrm>
        </p:spPr>
        <p:txBody>
          <a:bodyPr/>
          <a:lstStyle/>
          <a:p>
            <a:pPr algn="l"/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Назвіть зображені залози. </a:t>
            </a:r>
            <a:b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Яка залоза зайва та чому?</a:t>
            </a:r>
          </a:p>
        </p:txBody>
      </p:sp>
      <p:pic>
        <p:nvPicPr>
          <p:cNvPr id="6148" name="Рисунок 3" descr="K12.jpg"/>
          <p:cNvPicPr>
            <a:picLocks noChangeAspect="1"/>
          </p:cNvPicPr>
          <p:nvPr/>
        </p:nvPicPr>
        <p:blipFill>
          <a:blip r:embed="rId2" cstate="print"/>
          <a:srcRect l="10625" t="4861" r="52814" b="52315"/>
          <a:stretch>
            <a:fillRect/>
          </a:stretch>
        </p:blipFill>
        <p:spPr bwMode="auto">
          <a:xfrm>
            <a:off x="4439816" y="2166520"/>
            <a:ext cx="1857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1047437" y="5275148"/>
            <a:ext cx="20445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щитовидна</a:t>
            </a: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4223792" y="5275178"/>
            <a:ext cx="214751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600" b="1" dirty="0">
                <a:solidFill>
                  <a:srgbClr val="002060"/>
                </a:solidFill>
              </a:rPr>
              <a:t>надниркова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7255270" y="5274094"/>
            <a:ext cx="30003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err="1">
                <a:solidFill>
                  <a:srgbClr val="002060"/>
                </a:solidFill>
              </a:rPr>
              <a:t>підшлункова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7540" y="5766537"/>
            <a:ext cx="112179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600" dirty="0">
                <a:solidFill>
                  <a:srgbClr val="002060"/>
                </a:solidFill>
              </a:rPr>
              <a:t>Щитовидна залоза та надниркова - залоза внутрішньої секреції, а підшлункова – </a:t>
            </a:r>
            <a:r>
              <a:rPr lang="uk-UA" sz="2600" b="1" dirty="0">
                <a:solidFill>
                  <a:srgbClr val="002060"/>
                </a:solidFill>
              </a:rPr>
              <a:t>змішаної секреції</a:t>
            </a:r>
          </a:p>
        </p:txBody>
      </p:sp>
      <p:pic>
        <p:nvPicPr>
          <p:cNvPr id="6146" name="Picture 2" descr="Картинки по запросу &quot;підшлункова залоза&quot;">
            <a:extLst>
              <a:ext uri="{FF2B5EF4-FFF2-40B4-BE49-F238E27FC236}">
                <a16:creationId xmlns:a16="http://schemas.microsoft.com/office/drawing/2014/main" id="{77A37F2D-787E-4A21-AD12-EBB2F160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221331"/>
            <a:ext cx="3249247" cy="262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Картинки по запросу &quot;щитоподібна залоза&quot;">
            <a:extLst>
              <a:ext uri="{FF2B5EF4-FFF2-40B4-BE49-F238E27FC236}">
                <a16:creationId xmlns:a16="http://schemas.microsoft.com/office/drawing/2014/main" id="{14A10653-341C-4F36-A651-76BDAF736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5" y="2221331"/>
            <a:ext cx="3384328" cy="279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7176" grpId="0"/>
      <p:bldP spid="7176" grpId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22568" y="1455032"/>
            <a:ext cx="7385780" cy="4994250"/>
            <a:chOff x="2534348" y="807656"/>
            <a:chExt cx="7382509" cy="5918200"/>
          </a:xfrm>
        </p:grpSpPr>
        <p:sp>
          <p:nvSpPr>
            <p:cNvPr id="3" name="object 3"/>
            <p:cNvSpPr/>
            <p:nvPr/>
          </p:nvSpPr>
          <p:spPr>
            <a:xfrm>
              <a:off x="2547365" y="820674"/>
              <a:ext cx="7356475" cy="5892165"/>
            </a:xfrm>
            <a:custGeom>
              <a:avLst/>
              <a:gdLst/>
              <a:ahLst/>
              <a:cxnLst/>
              <a:rect l="l" t="t" r="r" b="b"/>
              <a:pathLst>
                <a:path w="7356475" h="5892165">
                  <a:moveTo>
                    <a:pt x="6374383" y="0"/>
                  </a:moveTo>
                  <a:lnTo>
                    <a:pt x="981963" y="0"/>
                  </a:lnTo>
                  <a:lnTo>
                    <a:pt x="934389" y="1132"/>
                  </a:lnTo>
                  <a:lnTo>
                    <a:pt x="887399" y="4495"/>
                  </a:lnTo>
                  <a:lnTo>
                    <a:pt x="841044" y="10037"/>
                  </a:lnTo>
                  <a:lnTo>
                    <a:pt x="795377" y="17707"/>
                  </a:lnTo>
                  <a:lnTo>
                    <a:pt x="750447" y="27453"/>
                  </a:lnTo>
                  <a:lnTo>
                    <a:pt x="706308" y="39224"/>
                  </a:lnTo>
                  <a:lnTo>
                    <a:pt x="663010" y="52968"/>
                  </a:lnTo>
                  <a:lnTo>
                    <a:pt x="620605" y="68634"/>
                  </a:lnTo>
                  <a:lnTo>
                    <a:pt x="579144" y="86171"/>
                  </a:lnTo>
                  <a:lnTo>
                    <a:pt x="538678" y="105526"/>
                  </a:lnTo>
                  <a:lnTo>
                    <a:pt x="499260" y="126649"/>
                  </a:lnTo>
                  <a:lnTo>
                    <a:pt x="460941" y="149488"/>
                  </a:lnTo>
                  <a:lnTo>
                    <a:pt x="423771" y="173992"/>
                  </a:lnTo>
                  <a:lnTo>
                    <a:pt x="387803" y="200108"/>
                  </a:lnTo>
                  <a:lnTo>
                    <a:pt x="353088" y="227787"/>
                  </a:lnTo>
                  <a:lnTo>
                    <a:pt x="319677" y="256975"/>
                  </a:lnTo>
                  <a:lnTo>
                    <a:pt x="287623" y="287623"/>
                  </a:lnTo>
                  <a:lnTo>
                    <a:pt x="256975" y="319677"/>
                  </a:lnTo>
                  <a:lnTo>
                    <a:pt x="227787" y="353088"/>
                  </a:lnTo>
                  <a:lnTo>
                    <a:pt x="200108" y="387803"/>
                  </a:lnTo>
                  <a:lnTo>
                    <a:pt x="173992" y="423771"/>
                  </a:lnTo>
                  <a:lnTo>
                    <a:pt x="149488" y="460941"/>
                  </a:lnTo>
                  <a:lnTo>
                    <a:pt x="126649" y="499260"/>
                  </a:lnTo>
                  <a:lnTo>
                    <a:pt x="105526" y="538678"/>
                  </a:lnTo>
                  <a:lnTo>
                    <a:pt x="86171" y="579144"/>
                  </a:lnTo>
                  <a:lnTo>
                    <a:pt x="68634" y="620605"/>
                  </a:lnTo>
                  <a:lnTo>
                    <a:pt x="52968" y="663010"/>
                  </a:lnTo>
                  <a:lnTo>
                    <a:pt x="39224" y="706308"/>
                  </a:lnTo>
                  <a:lnTo>
                    <a:pt x="27453" y="750447"/>
                  </a:lnTo>
                  <a:lnTo>
                    <a:pt x="17707" y="795377"/>
                  </a:lnTo>
                  <a:lnTo>
                    <a:pt x="10037" y="841044"/>
                  </a:lnTo>
                  <a:lnTo>
                    <a:pt x="4495" y="887399"/>
                  </a:lnTo>
                  <a:lnTo>
                    <a:pt x="1132" y="934389"/>
                  </a:lnTo>
                  <a:lnTo>
                    <a:pt x="0" y="981963"/>
                  </a:lnTo>
                  <a:lnTo>
                    <a:pt x="0" y="4909807"/>
                  </a:lnTo>
                  <a:lnTo>
                    <a:pt x="1132" y="4957384"/>
                  </a:lnTo>
                  <a:lnTo>
                    <a:pt x="4495" y="5004377"/>
                  </a:lnTo>
                  <a:lnTo>
                    <a:pt x="10037" y="5050735"/>
                  </a:lnTo>
                  <a:lnTo>
                    <a:pt x="17707" y="5096405"/>
                  </a:lnTo>
                  <a:lnTo>
                    <a:pt x="27453" y="5141336"/>
                  </a:lnTo>
                  <a:lnTo>
                    <a:pt x="39224" y="5185477"/>
                  </a:lnTo>
                  <a:lnTo>
                    <a:pt x="52968" y="5228776"/>
                  </a:lnTo>
                  <a:lnTo>
                    <a:pt x="68634" y="5271183"/>
                  </a:lnTo>
                  <a:lnTo>
                    <a:pt x="86171" y="5312645"/>
                  </a:lnTo>
                  <a:lnTo>
                    <a:pt x="105526" y="5353111"/>
                  </a:lnTo>
                  <a:lnTo>
                    <a:pt x="126649" y="5392530"/>
                  </a:lnTo>
                  <a:lnTo>
                    <a:pt x="149488" y="5430850"/>
                  </a:lnTo>
                  <a:lnTo>
                    <a:pt x="173992" y="5468020"/>
                  </a:lnTo>
                  <a:lnTo>
                    <a:pt x="200108" y="5503988"/>
                  </a:lnTo>
                  <a:lnTo>
                    <a:pt x="227787" y="5538703"/>
                  </a:lnTo>
                  <a:lnTo>
                    <a:pt x="256975" y="5572114"/>
                  </a:lnTo>
                  <a:lnTo>
                    <a:pt x="287623" y="5604168"/>
                  </a:lnTo>
                  <a:lnTo>
                    <a:pt x="319677" y="5634815"/>
                  </a:lnTo>
                  <a:lnTo>
                    <a:pt x="353088" y="5664004"/>
                  </a:lnTo>
                  <a:lnTo>
                    <a:pt x="387803" y="5691681"/>
                  </a:lnTo>
                  <a:lnTo>
                    <a:pt x="423771" y="5717798"/>
                  </a:lnTo>
                  <a:lnTo>
                    <a:pt x="460941" y="5742301"/>
                  </a:lnTo>
                  <a:lnTo>
                    <a:pt x="499260" y="5765139"/>
                  </a:lnTo>
                  <a:lnTo>
                    <a:pt x="538678" y="5786261"/>
                  </a:lnTo>
                  <a:lnTo>
                    <a:pt x="579144" y="5805616"/>
                  </a:lnTo>
                  <a:lnTo>
                    <a:pt x="620605" y="5823152"/>
                  </a:lnTo>
                  <a:lnTo>
                    <a:pt x="663010" y="5838817"/>
                  </a:lnTo>
                  <a:lnTo>
                    <a:pt x="706308" y="5852561"/>
                  </a:lnTo>
                  <a:lnTo>
                    <a:pt x="750447" y="5864331"/>
                  </a:lnTo>
                  <a:lnTo>
                    <a:pt x="795377" y="5874077"/>
                  </a:lnTo>
                  <a:lnTo>
                    <a:pt x="841044" y="5881746"/>
                  </a:lnTo>
                  <a:lnTo>
                    <a:pt x="887399" y="5887288"/>
                  </a:lnTo>
                  <a:lnTo>
                    <a:pt x="934389" y="5890651"/>
                  </a:lnTo>
                  <a:lnTo>
                    <a:pt x="981963" y="5891784"/>
                  </a:lnTo>
                  <a:lnTo>
                    <a:pt x="6374383" y="5891784"/>
                  </a:lnTo>
                  <a:lnTo>
                    <a:pt x="6421958" y="5890651"/>
                  </a:lnTo>
                  <a:lnTo>
                    <a:pt x="6468948" y="5887288"/>
                  </a:lnTo>
                  <a:lnTo>
                    <a:pt x="6515303" y="5881746"/>
                  </a:lnTo>
                  <a:lnTo>
                    <a:pt x="6560970" y="5874077"/>
                  </a:lnTo>
                  <a:lnTo>
                    <a:pt x="6605900" y="5864331"/>
                  </a:lnTo>
                  <a:lnTo>
                    <a:pt x="6650039" y="5852561"/>
                  </a:lnTo>
                  <a:lnTo>
                    <a:pt x="6693337" y="5838817"/>
                  </a:lnTo>
                  <a:lnTo>
                    <a:pt x="6735742" y="5823152"/>
                  </a:lnTo>
                  <a:lnTo>
                    <a:pt x="6777203" y="5805616"/>
                  </a:lnTo>
                  <a:lnTo>
                    <a:pt x="6817669" y="5786261"/>
                  </a:lnTo>
                  <a:lnTo>
                    <a:pt x="6857087" y="5765139"/>
                  </a:lnTo>
                  <a:lnTo>
                    <a:pt x="6895406" y="5742301"/>
                  </a:lnTo>
                  <a:lnTo>
                    <a:pt x="6932576" y="5717798"/>
                  </a:lnTo>
                  <a:lnTo>
                    <a:pt x="6968544" y="5691681"/>
                  </a:lnTo>
                  <a:lnTo>
                    <a:pt x="7003259" y="5664004"/>
                  </a:lnTo>
                  <a:lnTo>
                    <a:pt x="7036670" y="5634815"/>
                  </a:lnTo>
                  <a:lnTo>
                    <a:pt x="7068724" y="5604168"/>
                  </a:lnTo>
                  <a:lnTo>
                    <a:pt x="7099372" y="5572114"/>
                  </a:lnTo>
                  <a:lnTo>
                    <a:pt x="7128560" y="5538703"/>
                  </a:lnTo>
                  <a:lnTo>
                    <a:pt x="7156239" y="5503988"/>
                  </a:lnTo>
                  <a:lnTo>
                    <a:pt x="7182355" y="5468020"/>
                  </a:lnTo>
                  <a:lnTo>
                    <a:pt x="7206859" y="5430850"/>
                  </a:lnTo>
                  <a:lnTo>
                    <a:pt x="7229698" y="5392530"/>
                  </a:lnTo>
                  <a:lnTo>
                    <a:pt x="7250821" y="5353111"/>
                  </a:lnTo>
                  <a:lnTo>
                    <a:pt x="7270176" y="5312645"/>
                  </a:lnTo>
                  <a:lnTo>
                    <a:pt x="7287713" y="5271183"/>
                  </a:lnTo>
                  <a:lnTo>
                    <a:pt x="7303379" y="5228776"/>
                  </a:lnTo>
                  <a:lnTo>
                    <a:pt x="7317123" y="5185477"/>
                  </a:lnTo>
                  <a:lnTo>
                    <a:pt x="7328894" y="5141336"/>
                  </a:lnTo>
                  <a:lnTo>
                    <a:pt x="7338640" y="5096405"/>
                  </a:lnTo>
                  <a:lnTo>
                    <a:pt x="7346310" y="5050735"/>
                  </a:lnTo>
                  <a:lnTo>
                    <a:pt x="7351852" y="5004377"/>
                  </a:lnTo>
                  <a:lnTo>
                    <a:pt x="7355215" y="4957384"/>
                  </a:lnTo>
                  <a:lnTo>
                    <a:pt x="7356348" y="4909807"/>
                  </a:lnTo>
                  <a:lnTo>
                    <a:pt x="7356348" y="981963"/>
                  </a:lnTo>
                  <a:lnTo>
                    <a:pt x="7355215" y="934389"/>
                  </a:lnTo>
                  <a:lnTo>
                    <a:pt x="7351852" y="887399"/>
                  </a:lnTo>
                  <a:lnTo>
                    <a:pt x="7346310" y="841044"/>
                  </a:lnTo>
                  <a:lnTo>
                    <a:pt x="7338640" y="795377"/>
                  </a:lnTo>
                  <a:lnTo>
                    <a:pt x="7328894" y="750447"/>
                  </a:lnTo>
                  <a:lnTo>
                    <a:pt x="7317123" y="706308"/>
                  </a:lnTo>
                  <a:lnTo>
                    <a:pt x="7303379" y="663010"/>
                  </a:lnTo>
                  <a:lnTo>
                    <a:pt x="7287713" y="620605"/>
                  </a:lnTo>
                  <a:lnTo>
                    <a:pt x="7270176" y="579144"/>
                  </a:lnTo>
                  <a:lnTo>
                    <a:pt x="7250821" y="538678"/>
                  </a:lnTo>
                  <a:lnTo>
                    <a:pt x="7229698" y="499260"/>
                  </a:lnTo>
                  <a:lnTo>
                    <a:pt x="7206859" y="460941"/>
                  </a:lnTo>
                  <a:lnTo>
                    <a:pt x="7182355" y="423771"/>
                  </a:lnTo>
                  <a:lnTo>
                    <a:pt x="7156239" y="387803"/>
                  </a:lnTo>
                  <a:lnTo>
                    <a:pt x="7128560" y="353088"/>
                  </a:lnTo>
                  <a:lnTo>
                    <a:pt x="7099372" y="319677"/>
                  </a:lnTo>
                  <a:lnTo>
                    <a:pt x="7068724" y="287623"/>
                  </a:lnTo>
                  <a:lnTo>
                    <a:pt x="7036670" y="256975"/>
                  </a:lnTo>
                  <a:lnTo>
                    <a:pt x="7003259" y="227787"/>
                  </a:lnTo>
                  <a:lnTo>
                    <a:pt x="6968544" y="200108"/>
                  </a:lnTo>
                  <a:lnTo>
                    <a:pt x="6932576" y="173992"/>
                  </a:lnTo>
                  <a:lnTo>
                    <a:pt x="6895406" y="149488"/>
                  </a:lnTo>
                  <a:lnTo>
                    <a:pt x="6857087" y="126649"/>
                  </a:lnTo>
                  <a:lnTo>
                    <a:pt x="6817669" y="105526"/>
                  </a:lnTo>
                  <a:lnTo>
                    <a:pt x="6777203" y="86171"/>
                  </a:lnTo>
                  <a:lnTo>
                    <a:pt x="6735742" y="68634"/>
                  </a:lnTo>
                  <a:lnTo>
                    <a:pt x="6693337" y="52968"/>
                  </a:lnTo>
                  <a:lnTo>
                    <a:pt x="6650039" y="39224"/>
                  </a:lnTo>
                  <a:lnTo>
                    <a:pt x="6605900" y="27453"/>
                  </a:lnTo>
                  <a:lnTo>
                    <a:pt x="6560970" y="17707"/>
                  </a:lnTo>
                  <a:lnTo>
                    <a:pt x="6515303" y="10037"/>
                  </a:lnTo>
                  <a:lnTo>
                    <a:pt x="6468948" y="4495"/>
                  </a:lnTo>
                  <a:lnTo>
                    <a:pt x="6421958" y="1132"/>
                  </a:lnTo>
                  <a:lnTo>
                    <a:pt x="637438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47365" y="820674"/>
              <a:ext cx="7356475" cy="5892165"/>
            </a:xfrm>
            <a:custGeom>
              <a:avLst/>
              <a:gdLst/>
              <a:ahLst/>
              <a:cxnLst/>
              <a:rect l="l" t="t" r="r" b="b"/>
              <a:pathLst>
                <a:path w="7356475" h="5892165">
                  <a:moveTo>
                    <a:pt x="0" y="981963"/>
                  </a:moveTo>
                  <a:lnTo>
                    <a:pt x="1132" y="934389"/>
                  </a:lnTo>
                  <a:lnTo>
                    <a:pt x="4495" y="887399"/>
                  </a:lnTo>
                  <a:lnTo>
                    <a:pt x="10037" y="841044"/>
                  </a:lnTo>
                  <a:lnTo>
                    <a:pt x="17707" y="795377"/>
                  </a:lnTo>
                  <a:lnTo>
                    <a:pt x="27453" y="750447"/>
                  </a:lnTo>
                  <a:lnTo>
                    <a:pt x="39224" y="706308"/>
                  </a:lnTo>
                  <a:lnTo>
                    <a:pt x="52968" y="663010"/>
                  </a:lnTo>
                  <a:lnTo>
                    <a:pt x="68634" y="620605"/>
                  </a:lnTo>
                  <a:lnTo>
                    <a:pt x="86171" y="579144"/>
                  </a:lnTo>
                  <a:lnTo>
                    <a:pt x="105526" y="538678"/>
                  </a:lnTo>
                  <a:lnTo>
                    <a:pt x="126649" y="499260"/>
                  </a:lnTo>
                  <a:lnTo>
                    <a:pt x="149488" y="460941"/>
                  </a:lnTo>
                  <a:lnTo>
                    <a:pt x="173992" y="423771"/>
                  </a:lnTo>
                  <a:lnTo>
                    <a:pt x="200108" y="387803"/>
                  </a:lnTo>
                  <a:lnTo>
                    <a:pt x="227787" y="353088"/>
                  </a:lnTo>
                  <a:lnTo>
                    <a:pt x="256975" y="319677"/>
                  </a:lnTo>
                  <a:lnTo>
                    <a:pt x="287623" y="287623"/>
                  </a:lnTo>
                  <a:lnTo>
                    <a:pt x="319677" y="256975"/>
                  </a:lnTo>
                  <a:lnTo>
                    <a:pt x="353088" y="227787"/>
                  </a:lnTo>
                  <a:lnTo>
                    <a:pt x="387803" y="200108"/>
                  </a:lnTo>
                  <a:lnTo>
                    <a:pt x="423771" y="173992"/>
                  </a:lnTo>
                  <a:lnTo>
                    <a:pt x="460941" y="149488"/>
                  </a:lnTo>
                  <a:lnTo>
                    <a:pt x="499260" y="126649"/>
                  </a:lnTo>
                  <a:lnTo>
                    <a:pt x="538678" y="105526"/>
                  </a:lnTo>
                  <a:lnTo>
                    <a:pt x="579144" y="86171"/>
                  </a:lnTo>
                  <a:lnTo>
                    <a:pt x="620605" y="68634"/>
                  </a:lnTo>
                  <a:lnTo>
                    <a:pt x="663010" y="52968"/>
                  </a:lnTo>
                  <a:lnTo>
                    <a:pt x="706308" y="39224"/>
                  </a:lnTo>
                  <a:lnTo>
                    <a:pt x="750447" y="27453"/>
                  </a:lnTo>
                  <a:lnTo>
                    <a:pt x="795377" y="17707"/>
                  </a:lnTo>
                  <a:lnTo>
                    <a:pt x="841044" y="10037"/>
                  </a:lnTo>
                  <a:lnTo>
                    <a:pt x="887399" y="4495"/>
                  </a:lnTo>
                  <a:lnTo>
                    <a:pt x="934389" y="1132"/>
                  </a:lnTo>
                  <a:lnTo>
                    <a:pt x="981963" y="0"/>
                  </a:lnTo>
                  <a:lnTo>
                    <a:pt x="6374383" y="0"/>
                  </a:lnTo>
                  <a:lnTo>
                    <a:pt x="6421958" y="1132"/>
                  </a:lnTo>
                  <a:lnTo>
                    <a:pt x="6468948" y="4495"/>
                  </a:lnTo>
                  <a:lnTo>
                    <a:pt x="6515303" y="10037"/>
                  </a:lnTo>
                  <a:lnTo>
                    <a:pt x="6560970" y="17707"/>
                  </a:lnTo>
                  <a:lnTo>
                    <a:pt x="6605900" y="27453"/>
                  </a:lnTo>
                  <a:lnTo>
                    <a:pt x="6650039" y="39224"/>
                  </a:lnTo>
                  <a:lnTo>
                    <a:pt x="6693337" y="52968"/>
                  </a:lnTo>
                  <a:lnTo>
                    <a:pt x="6735742" y="68634"/>
                  </a:lnTo>
                  <a:lnTo>
                    <a:pt x="6777203" y="86171"/>
                  </a:lnTo>
                  <a:lnTo>
                    <a:pt x="6817669" y="105526"/>
                  </a:lnTo>
                  <a:lnTo>
                    <a:pt x="6857087" y="126649"/>
                  </a:lnTo>
                  <a:lnTo>
                    <a:pt x="6895406" y="149488"/>
                  </a:lnTo>
                  <a:lnTo>
                    <a:pt x="6932576" y="173992"/>
                  </a:lnTo>
                  <a:lnTo>
                    <a:pt x="6968544" y="200108"/>
                  </a:lnTo>
                  <a:lnTo>
                    <a:pt x="7003259" y="227787"/>
                  </a:lnTo>
                  <a:lnTo>
                    <a:pt x="7036670" y="256975"/>
                  </a:lnTo>
                  <a:lnTo>
                    <a:pt x="7068724" y="287623"/>
                  </a:lnTo>
                  <a:lnTo>
                    <a:pt x="7099372" y="319677"/>
                  </a:lnTo>
                  <a:lnTo>
                    <a:pt x="7128560" y="353088"/>
                  </a:lnTo>
                  <a:lnTo>
                    <a:pt x="7156239" y="387803"/>
                  </a:lnTo>
                  <a:lnTo>
                    <a:pt x="7182355" y="423771"/>
                  </a:lnTo>
                  <a:lnTo>
                    <a:pt x="7206859" y="460941"/>
                  </a:lnTo>
                  <a:lnTo>
                    <a:pt x="7229698" y="499260"/>
                  </a:lnTo>
                  <a:lnTo>
                    <a:pt x="7250821" y="538678"/>
                  </a:lnTo>
                  <a:lnTo>
                    <a:pt x="7270176" y="579144"/>
                  </a:lnTo>
                  <a:lnTo>
                    <a:pt x="7287713" y="620605"/>
                  </a:lnTo>
                  <a:lnTo>
                    <a:pt x="7303379" y="663010"/>
                  </a:lnTo>
                  <a:lnTo>
                    <a:pt x="7317123" y="706308"/>
                  </a:lnTo>
                  <a:lnTo>
                    <a:pt x="7328894" y="750447"/>
                  </a:lnTo>
                  <a:lnTo>
                    <a:pt x="7338640" y="795377"/>
                  </a:lnTo>
                  <a:lnTo>
                    <a:pt x="7346310" y="841044"/>
                  </a:lnTo>
                  <a:lnTo>
                    <a:pt x="7351852" y="887399"/>
                  </a:lnTo>
                  <a:lnTo>
                    <a:pt x="7355215" y="934389"/>
                  </a:lnTo>
                  <a:lnTo>
                    <a:pt x="7356348" y="981963"/>
                  </a:lnTo>
                  <a:lnTo>
                    <a:pt x="7356348" y="4909807"/>
                  </a:lnTo>
                  <a:lnTo>
                    <a:pt x="7355215" y="4957384"/>
                  </a:lnTo>
                  <a:lnTo>
                    <a:pt x="7351852" y="5004377"/>
                  </a:lnTo>
                  <a:lnTo>
                    <a:pt x="7346310" y="5050735"/>
                  </a:lnTo>
                  <a:lnTo>
                    <a:pt x="7338640" y="5096405"/>
                  </a:lnTo>
                  <a:lnTo>
                    <a:pt x="7328894" y="5141336"/>
                  </a:lnTo>
                  <a:lnTo>
                    <a:pt x="7317123" y="5185477"/>
                  </a:lnTo>
                  <a:lnTo>
                    <a:pt x="7303379" y="5228776"/>
                  </a:lnTo>
                  <a:lnTo>
                    <a:pt x="7287713" y="5271183"/>
                  </a:lnTo>
                  <a:lnTo>
                    <a:pt x="7270176" y="5312645"/>
                  </a:lnTo>
                  <a:lnTo>
                    <a:pt x="7250821" y="5353111"/>
                  </a:lnTo>
                  <a:lnTo>
                    <a:pt x="7229698" y="5392530"/>
                  </a:lnTo>
                  <a:lnTo>
                    <a:pt x="7206859" y="5430850"/>
                  </a:lnTo>
                  <a:lnTo>
                    <a:pt x="7182355" y="5468020"/>
                  </a:lnTo>
                  <a:lnTo>
                    <a:pt x="7156239" y="5503988"/>
                  </a:lnTo>
                  <a:lnTo>
                    <a:pt x="7128560" y="5538703"/>
                  </a:lnTo>
                  <a:lnTo>
                    <a:pt x="7099372" y="5572114"/>
                  </a:lnTo>
                  <a:lnTo>
                    <a:pt x="7068724" y="5604168"/>
                  </a:lnTo>
                  <a:lnTo>
                    <a:pt x="7036670" y="5634815"/>
                  </a:lnTo>
                  <a:lnTo>
                    <a:pt x="7003259" y="5664004"/>
                  </a:lnTo>
                  <a:lnTo>
                    <a:pt x="6968544" y="5691681"/>
                  </a:lnTo>
                  <a:lnTo>
                    <a:pt x="6932576" y="5717798"/>
                  </a:lnTo>
                  <a:lnTo>
                    <a:pt x="6895406" y="5742301"/>
                  </a:lnTo>
                  <a:lnTo>
                    <a:pt x="6857087" y="5765139"/>
                  </a:lnTo>
                  <a:lnTo>
                    <a:pt x="6817669" y="5786261"/>
                  </a:lnTo>
                  <a:lnTo>
                    <a:pt x="6777203" y="5805616"/>
                  </a:lnTo>
                  <a:lnTo>
                    <a:pt x="6735742" y="5823152"/>
                  </a:lnTo>
                  <a:lnTo>
                    <a:pt x="6693337" y="5838817"/>
                  </a:lnTo>
                  <a:lnTo>
                    <a:pt x="6650039" y="5852561"/>
                  </a:lnTo>
                  <a:lnTo>
                    <a:pt x="6605900" y="5864331"/>
                  </a:lnTo>
                  <a:lnTo>
                    <a:pt x="6560970" y="5874077"/>
                  </a:lnTo>
                  <a:lnTo>
                    <a:pt x="6515303" y="5881746"/>
                  </a:lnTo>
                  <a:lnTo>
                    <a:pt x="6468948" y="5887288"/>
                  </a:lnTo>
                  <a:lnTo>
                    <a:pt x="6421958" y="5890651"/>
                  </a:lnTo>
                  <a:lnTo>
                    <a:pt x="6374383" y="5891784"/>
                  </a:lnTo>
                  <a:lnTo>
                    <a:pt x="981963" y="5891784"/>
                  </a:lnTo>
                  <a:lnTo>
                    <a:pt x="934389" y="5890651"/>
                  </a:lnTo>
                  <a:lnTo>
                    <a:pt x="887399" y="5887288"/>
                  </a:lnTo>
                  <a:lnTo>
                    <a:pt x="841044" y="5881746"/>
                  </a:lnTo>
                  <a:lnTo>
                    <a:pt x="795377" y="5874077"/>
                  </a:lnTo>
                  <a:lnTo>
                    <a:pt x="750447" y="5864331"/>
                  </a:lnTo>
                  <a:lnTo>
                    <a:pt x="706308" y="5852561"/>
                  </a:lnTo>
                  <a:lnTo>
                    <a:pt x="663010" y="5838817"/>
                  </a:lnTo>
                  <a:lnTo>
                    <a:pt x="620605" y="5823152"/>
                  </a:lnTo>
                  <a:lnTo>
                    <a:pt x="579144" y="5805616"/>
                  </a:lnTo>
                  <a:lnTo>
                    <a:pt x="538678" y="5786261"/>
                  </a:lnTo>
                  <a:lnTo>
                    <a:pt x="499260" y="5765139"/>
                  </a:lnTo>
                  <a:lnTo>
                    <a:pt x="460941" y="5742301"/>
                  </a:lnTo>
                  <a:lnTo>
                    <a:pt x="423771" y="5717798"/>
                  </a:lnTo>
                  <a:lnTo>
                    <a:pt x="387803" y="5691681"/>
                  </a:lnTo>
                  <a:lnTo>
                    <a:pt x="353088" y="5664004"/>
                  </a:lnTo>
                  <a:lnTo>
                    <a:pt x="319677" y="5634815"/>
                  </a:lnTo>
                  <a:lnTo>
                    <a:pt x="287623" y="5604168"/>
                  </a:lnTo>
                  <a:lnTo>
                    <a:pt x="256975" y="5572114"/>
                  </a:lnTo>
                  <a:lnTo>
                    <a:pt x="227787" y="5538703"/>
                  </a:lnTo>
                  <a:lnTo>
                    <a:pt x="200108" y="5503988"/>
                  </a:lnTo>
                  <a:lnTo>
                    <a:pt x="173992" y="5468020"/>
                  </a:lnTo>
                  <a:lnTo>
                    <a:pt x="149488" y="5430850"/>
                  </a:lnTo>
                  <a:lnTo>
                    <a:pt x="126649" y="5392530"/>
                  </a:lnTo>
                  <a:lnTo>
                    <a:pt x="105526" y="5353111"/>
                  </a:lnTo>
                  <a:lnTo>
                    <a:pt x="86171" y="5312645"/>
                  </a:lnTo>
                  <a:lnTo>
                    <a:pt x="68634" y="5271183"/>
                  </a:lnTo>
                  <a:lnTo>
                    <a:pt x="52968" y="5228776"/>
                  </a:lnTo>
                  <a:lnTo>
                    <a:pt x="39224" y="5185477"/>
                  </a:lnTo>
                  <a:lnTo>
                    <a:pt x="27453" y="5141336"/>
                  </a:lnTo>
                  <a:lnTo>
                    <a:pt x="17707" y="5096405"/>
                  </a:lnTo>
                  <a:lnTo>
                    <a:pt x="10037" y="5050735"/>
                  </a:lnTo>
                  <a:lnTo>
                    <a:pt x="4495" y="5004377"/>
                  </a:lnTo>
                  <a:lnTo>
                    <a:pt x="1132" y="4957384"/>
                  </a:lnTo>
                  <a:lnTo>
                    <a:pt x="0" y="4909807"/>
                  </a:lnTo>
                  <a:lnTo>
                    <a:pt x="0" y="981963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53161" y="1566676"/>
            <a:ext cx="6574155" cy="3562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Гіперфункція </a:t>
            </a:r>
            <a:r>
              <a:rPr sz="16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призводить </a:t>
            </a: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до </a:t>
            </a:r>
            <a:r>
              <a:rPr sz="16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раннього статевого</a:t>
            </a:r>
            <a:r>
              <a:rPr sz="1600" b="1" spc="17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дозрівання</a:t>
            </a:r>
            <a:endParaRPr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Складається </a:t>
            </a: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з </a:t>
            </a:r>
            <a:r>
              <a:rPr sz="16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двох</a:t>
            </a:r>
            <a:r>
              <a:rPr sz="1600" b="1" spc="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шарів.</a:t>
            </a:r>
            <a:endParaRPr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Її </a:t>
            </a:r>
            <a:r>
              <a:rPr sz="16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гормони </a:t>
            </a: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впливають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на </a:t>
            </a: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обмін</a:t>
            </a:r>
            <a:r>
              <a:rPr sz="1600" b="1" spc="6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речовин.</a:t>
            </a:r>
            <a:endParaRPr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25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Утворює </a:t>
            </a: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стрессорний</a:t>
            </a:r>
            <a:r>
              <a:rPr sz="1600" b="1" spc="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гормон.</a:t>
            </a:r>
            <a:endParaRPr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Утворює </a:t>
            </a:r>
            <a:r>
              <a:rPr sz="16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гормон</a:t>
            </a:r>
            <a:r>
              <a:rPr sz="1600" b="1" spc="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тироксин.</a:t>
            </a:r>
            <a:endParaRPr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При </a:t>
            </a: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гіперфункції виникає базедова</a:t>
            </a:r>
            <a:r>
              <a:rPr sz="1600" b="1" spc="5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хвороба.</a:t>
            </a:r>
            <a:endParaRPr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Діяльність </a:t>
            </a: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регулюється </a:t>
            </a:r>
            <a:r>
              <a:rPr sz="16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гормонами</a:t>
            </a:r>
            <a:r>
              <a:rPr sz="16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гіпофіза.</a:t>
            </a:r>
            <a:endParaRPr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При </a:t>
            </a:r>
            <a:r>
              <a:rPr sz="16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гіпофункції виникає аддісонова</a:t>
            </a:r>
            <a:r>
              <a:rPr sz="1600" b="1" spc="5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хвороба.</a:t>
            </a:r>
            <a:endParaRPr sz="1600" b="1" dirty="0">
              <a:solidFill>
                <a:srgbClr val="1F497D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Є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залозою внутрішньої</a:t>
            </a:r>
            <a:r>
              <a:rPr sz="1600" b="1" spc="5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секреції.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13633" y="5131689"/>
            <a:ext cx="5664200" cy="1084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arenR" startAt="10"/>
              <a:tabLst>
                <a:tab pos="355600" algn="l"/>
              </a:tabLst>
            </a:pP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Складається </a:t>
            </a: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з </a:t>
            </a:r>
            <a:r>
              <a:rPr sz="16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двох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часток, з`єднаних</a:t>
            </a:r>
            <a:r>
              <a:rPr sz="1600" b="1" spc="3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перешийком.</a:t>
            </a:r>
            <a:endParaRPr sz="1600" dirty="0">
              <a:solidFill>
                <a:srgbClr val="1F497D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35"/>
              </a:spcBef>
              <a:buAutoNum type="arabicParenR" startAt="10"/>
              <a:tabLst>
                <a:tab pos="355600" algn="l"/>
              </a:tabLst>
            </a:pPr>
            <a:r>
              <a:rPr sz="1600" b="1" dirty="0">
                <a:solidFill>
                  <a:srgbClr val="1F497D"/>
                </a:solidFill>
                <a:latin typeface="Times New Roman"/>
                <a:cs typeface="Times New Roman"/>
              </a:rPr>
              <a:t>На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утворення </a:t>
            </a:r>
            <a:r>
              <a:rPr sz="16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гормонів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впливає</a:t>
            </a:r>
            <a:r>
              <a:rPr sz="1600" b="1" spc="3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йододефіцит.</a:t>
            </a:r>
            <a:endParaRPr sz="1600" dirty="0">
              <a:solidFill>
                <a:srgbClr val="1F497D"/>
              </a:solidFill>
              <a:latin typeface="Times New Roman"/>
              <a:cs typeface="Times New Roman"/>
            </a:endParaRPr>
          </a:p>
          <a:p>
            <a:pPr marL="411480" indent="-399415">
              <a:lnSpc>
                <a:spcPct val="100000"/>
              </a:lnSpc>
              <a:spcBef>
                <a:spcPts val="1320"/>
              </a:spcBef>
              <a:buAutoNum type="arabicParenR" startAt="10"/>
              <a:tabLst>
                <a:tab pos="412115" algn="l"/>
              </a:tabLst>
            </a:pP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Утворює </a:t>
            </a:r>
            <a:r>
              <a:rPr sz="16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гормон</a:t>
            </a:r>
            <a:r>
              <a:rPr sz="1600" b="1" spc="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адреналін.</a:t>
            </a:r>
            <a:endParaRPr sz="1600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531" y="2163590"/>
            <a:ext cx="2133611" cy="1788567"/>
          </a:xfrm>
          <a:prstGeom prst="rect">
            <a:avLst/>
          </a:prstGeom>
          <a:solidFill>
            <a:srgbClr val="F2DCDB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155"/>
              </a:lnSpc>
              <a:spcBef>
                <a:spcPts val="100"/>
              </a:spcBef>
            </a:pPr>
            <a:r>
              <a:rPr b="1" spc="-5" dirty="0">
                <a:solidFill>
                  <a:srgbClr val="6F2F9F"/>
                </a:solidFill>
                <a:latin typeface="Georgia"/>
                <a:cs typeface="Georgia"/>
              </a:rPr>
              <a:t>1-й</a:t>
            </a:r>
            <a:r>
              <a:rPr b="1" spc="-1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6F2F9F"/>
                </a:solidFill>
                <a:latin typeface="Georgia"/>
                <a:cs typeface="Georgia"/>
              </a:rPr>
              <a:t>варіант</a:t>
            </a:r>
            <a:endParaRPr dirty="0">
              <a:latin typeface="Georgia"/>
              <a:cs typeface="Georgia"/>
            </a:endParaRPr>
          </a:p>
          <a:p>
            <a:pPr marL="12700" marR="5080" algn="ctr">
              <a:lnSpc>
                <a:spcPts val="2400"/>
              </a:lnSpc>
              <a:spcBef>
                <a:spcPts val="75"/>
              </a:spcBef>
            </a:pPr>
            <a:r>
              <a:rPr b="1" spc="-5" dirty="0">
                <a:latin typeface="Times New Roman"/>
                <a:cs typeface="Times New Roman"/>
              </a:rPr>
              <a:t>Із </a:t>
            </a:r>
            <a:r>
              <a:rPr b="1" spc="-10" dirty="0">
                <a:latin typeface="Times New Roman"/>
                <a:cs typeface="Times New Roman"/>
              </a:rPr>
              <a:t>зазначених</a:t>
            </a:r>
            <a:r>
              <a:rPr b="1" spc="-10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ознак  </a:t>
            </a:r>
            <a:r>
              <a:rPr b="1" spc="-10" dirty="0">
                <a:latin typeface="Times New Roman"/>
                <a:cs typeface="Times New Roman"/>
              </a:rPr>
              <a:t>вибрати </a:t>
            </a:r>
            <a:r>
              <a:rPr b="1" spc="-5" dirty="0">
                <a:latin typeface="Times New Roman"/>
                <a:cs typeface="Times New Roman"/>
              </a:rPr>
              <a:t>ті,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що</a:t>
            </a:r>
            <a:endParaRPr dirty="0">
              <a:latin typeface="Times New Roman"/>
              <a:cs typeface="Times New Roman"/>
            </a:endParaRPr>
          </a:p>
          <a:p>
            <a:pPr marL="12700" algn="ctr">
              <a:lnSpc>
                <a:spcPts val="2320"/>
              </a:lnSpc>
            </a:pPr>
            <a:r>
              <a:rPr lang="uk-UA" b="1" spc="-10" dirty="0">
                <a:latin typeface="Times New Roman"/>
                <a:cs typeface="Times New Roman"/>
              </a:rPr>
              <a:t>с</a:t>
            </a:r>
            <a:r>
              <a:rPr b="1" spc="-10" dirty="0" err="1">
                <a:latin typeface="Times New Roman"/>
                <a:cs typeface="Times New Roman"/>
              </a:rPr>
              <a:t>тосуються</a:t>
            </a:r>
            <a:endParaRPr lang="uk-UA" dirty="0">
              <a:latin typeface="Times New Roman"/>
              <a:cs typeface="Times New Roman"/>
            </a:endParaRPr>
          </a:p>
          <a:p>
            <a:pPr marL="12700" algn="ctr">
              <a:lnSpc>
                <a:spcPts val="2320"/>
              </a:lnSpc>
            </a:pPr>
            <a:r>
              <a:rPr lang="uk-UA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Щ</a:t>
            </a:r>
            <a:r>
              <a:rPr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b="1" spc="-40" dirty="0" err="1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b="1" dirty="0" err="1">
                <a:solidFill>
                  <a:srgbClr val="FF0000"/>
                </a:solidFill>
                <a:latin typeface="Times New Roman"/>
                <a:cs typeface="Times New Roman"/>
              </a:rPr>
              <a:t>оп</a:t>
            </a:r>
            <a:r>
              <a:rPr b="1" spc="-55" dirty="0" err="1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b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д</a:t>
            </a:r>
            <a:r>
              <a:rPr b="1" dirty="0" err="1">
                <a:solidFill>
                  <a:srgbClr val="FF0000"/>
                </a:solidFill>
                <a:latin typeface="Times New Roman"/>
                <a:cs typeface="Times New Roman"/>
              </a:rPr>
              <a:t>ібної</a:t>
            </a:r>
            <a:r>
              <a:rPr lang="uk-UA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FF0000"/>
                </a:solidFill>
                <a:latin typeface="Times New Roman"/>
                <a:cs typeface="Times New Roman"/>
              </a:rPr>
              <a:t>залози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16201" y="2206550"/>
            <a:ext cx="1997691" cy="1823085"/>
          </a:xfrm>
          <a:prstGeom prst="rect">
            <a:avLst/>
          </a:prstGeom>
          <a:solidFill>
            <a:srgbClr val="E9EDF4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155"/>
              </a:lnSpc>
              <a:spcBef>
                <a:spcPts val="100"/>
              </a:spcBef>
            </a:pPr>
            <a:r>
              <a:rPr sz="1800" b="1" dirty="0">
                <a:solidFill>
                  <a:srgbClr val="6F2F9F"/>
                </a:solidFill>
                <a:latin typeface="Georgia"/>
                <a:cs typeface="Georgia"/>
              </a:rPr>
              <a:t>2-й</a:t>
            </a:r>
            <a:r>
              <a:rPr sz="1800" b="1" spc="-1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Georgia"/>
                <a:cs typeface="Georgia"/>
              </a:rPr>
              <a:t>варіант</a:t>
            </a:r>
            <a:endParaRPr sz="1800" dirty="0">
              <a:latin typeface="Georgia"/>
              <a:cs typeface="Georgia"/>
            </a:endParaRPr>
          </a:p>
          <a:p>
            <a:pPr marR="5080" algn="ctr">
              <a:lnSpc>
                <a:spcPts val="2395"/>
              </a:lnSpc>
            </a:pPr>
            <a:r>
              <a:rPr sz="2000" b="1" spc="-5" dirty="0">
                <a:latin typeface="Times New Roman"/>
                <a:cs typeface="Times New Roman"/>
              </a:rPr>
              <a:t>Із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зазначених</a:t>
            </a:r>
            <a:endParaRPr sz="2000" dirty="0">
              <a:latin typeface="Times New Roman"/>
              <a:cs typeface="Times New Roman"/>
            </a:endParaRPr>
          </a:p>
          <a:p>
            <a:pPr marR="64135" algn="ctr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озн</a:t>
            </a:r>
            <a:r>
              <a:rPr sz="2000" b="1" spc="5" dirty="0">
                <a:latin typeface="Times New Roman"/>
                <a:cs typeface="Times New Roman"/>
              </a:rPr>
              <a:t>а</a:t>
            </a:r>
            <a:r>
              <a:rPr sz="2000" b="1" dirty="0">
                <a:latin typeface="Times New Roman"/>
                <a:cs typeface="Times New Roman"/>
              </a:rPr>
              <a:t>к</a:t>
            </a:r>
            <a:endParaRPr sz="2000" dirty="0">
              <a:latin typeface="Times New Roman"/>
              <a:cs typeface="Times New Roman"/>
            </a:endParaRPr>
          </a:p>
          <a:p>
            <a:pPr marL="216535" marR="5080" indent="-189230" algn="ctr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вибрати </a:t>
            </a:r>
            <a:r>
              <a:rPr sz="2000" b="1" spc="-5" dirty="0">
                <a:latin typeface="Times New Roman"/>
                <a:cs typeface="Times New Roman"/>
              </a:rPr>
              <a:t>ті,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що  </a:t>
            </a:r>
            <a:r>
              <a:rPr sz="2000" b="1" spc="-10" dirty="0">
                <a:latin typeface="Times New Roman"/>
                <a:cs typeface="Times New Roman"/>
              </a:rPr>
              <a:t>стосуються 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надн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рник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і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046" y="4221088"/>
            <a:ext cx="1299210" cy="24705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85"/>
              </a:lnSpc>
              <a:spcBef>
                <a:spcPts val="105"/>
              </a:spcBef>
            </a:pPr>
            <a:r>
              <a:rPr b="1" spc="-10" dirty="0">
                <a:solidFill>
                  <a:srgbClr val="C00000"/>
                </a:solidFill>
                <a:latin typeface="Georgia"/>
                <a:cs typeface="Georgia"/>
              </a:rPr>
              <a:t>В</a:t>
            </a:r>
            <a:r>
              <a:rPr b="1" dirty="0">
                <a:solidFill>
                  <a:srgbClr val="C00000"/>
                </a:solidFill>
                <a:latin typeface="Georgia"/>
                <a:cs typeface="Georgia"/>
              </a:rPr>
              <a:t>ідпо</a:t>
            </a:r>
            <a:r>
              <a:rPr b="1" spc="-10" dirty="0">
                <a:solidFill>
                  <a:srgbClr val="C00000"/>
                </a:solidFill>
                <a:latin typeface="Georgia"/>
                <a:cs typeface="Georgia"/>
              </a:rPr>
              <a:t>в</a:t>
            </a:r>
            <a:r>
              <a:rPr b="1" dirty="0">
                <a:solidFill>
                  <a:srgbClr val="C00000"/>
                </a:solidFill>
                <a:latin typeface="Georgia"/>
                <a:cs typeface="Georgia"/>
              </a:rPr>
              <a:t>іді</a:t>
            </a:r>
            <a:endParaRPr dirty="0">
              <a:latin typeface="Georgia"/>
              <a:cs typeface="Georgia"/>
            </a:endParaRPr>
          </a:p>
          <a:p>
            <a:pPr algn="ctr">
              <a:lnSpc>
                <a:spcPts val="3825"/>
              </a:lnSpc>
            </a:pPr>
            <a:r>
              <a:rPr b="1" spc="-5" dirty="0">
                <a:latin typeface="Georgia"/>
                <a:cs typeface="Georgia"/>
              </a:rPr>
              <a:t>5,</a:t>
            </a:r>
            <a:endParaRPr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b="1" dirty="0">
                <a:latin typeface="Georgia"/>
                <a:cs typeface="Georgia"/>
              </a:rPr>
              <a:t>6,</a:t>
            </a:r>
            <a:endParaRPr dirty="0">
              <a:latin typeface="Georgia"/>
              <a:cs typeface="Georgia"/>
            </a:endParaRPr>
          </a:p>
          <a:p>
            <a:pPr marL="102870" algn="ctr">
              <a:lnSpc>
                <a:spcPct val="100000"/>
              </a:lnSpc>
            </a:pPr>
            <a:r>
              <a:rPr b="1" dirty="0">
                <a:latin typeface="Georgia"/>
                <a:cs typeface="Georgia"/>
              </a:rPr>
              <a:t>7,</a:t>
            </a:r>
            <a:endParaRPr dirty="0">
              <a:latin typeface="Georgia"/>
              <a:cs typeface="Georgia"/>
            </a:endParaRPr>
          </a:p>
          <a:p>
            <a:pPr marL="101600" algn="ctr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Georgia"/>
                <a:cs typeface="Georgia"/>
              </a:rPr>
              <a:t>8,</a:t>
            </a:r>
            <a:endParaRPr dirty="0">
              <a:latin typeface="Georgia"/>
              <a:cs typeface="Georgia"/>
            </a:endParaRPr>
          </a:p>
          <a:p>
            <a:pPr marL="101600" algn="ctr">
              <a:lnSpc>
                <a:spcPct val="100000"/>
              </a:lnSpc>
            </a:pPr>
            <a:r>
              <a:rPr b="1" dirty="0">
                <a:latin typeface="Georgia"/>
                <a:cs typeface="Georgia"/>
              </a:rPr>
              <a:t>9,</a:t>
            </a:r>
            <a:endParaRPr dirty="0">
              <a:latin typeface="Georgia"/>
              <a:cs typeface="Georgia"/>
            </a:endParaRPr>
          </a:p>
          <a:p>
            <a:pPr marL="102870" algn="ctr">
              <a:lnSpc>
                <a:spcPct val="100000"/>
              </a:lnSpc>
            </a:pPr>
            <a:r>
              <a:rPr b="1" dirty="0">
                <a:latin typeface="Georgia"/>
                <a:cs typeface="Georgia"/>
              </a:rPr>
              <a:t>10,</a:t>
            </a:r>
            <a:endParaRPr dirty="0">
              <a:latin typeface="Georgia"/>
              <a:cs typeface="Georgia"/>
            </a:endParaRPr>
          </a:p>
          <a:p>
            <a:pPr marL="103505" algn="ctr">
              <a:lnSpc>
                <a:spcPct val="100000"/>
              </a:lnSpc>
            </a:pPr>
            <a:r>
              <a:rPr b="1" dirty="0">
                <a:latin typeface="Georgia"/>
                <a:cs typeface="Georgia"/>
              </a:rPr>
              <a:t>11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87090" y="4149080"/>
            <a:ext cx="1297940" cy="24705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80"/>
              </a:lnSpc>
              <a:spcBef>
                <a:spcPts val="105"/>
              </a:spcBef>
            </a:pPr>
            <a:r>
              <a:rPr b="1" spc="-5" dirty="0">
                <a:solidFill>
                  <a:srgbClr val="C00000"/>
                </a:solidFill>
                <a:latin typeface="Georgia"/>
                <a:cs typeface="Georgia"/>
              </a:rPr>
              <a:t>Відповіді</a:t>
            </a:r>
            <a:endParaRPr dirty="0">
              <a:latin typeface="Georgia"/>
              <a:cs typeface="Georgia"/>
            </a:endParaRPr>
          </a:p>
          <a:p>
            <a:pPr algn="ctr">
              <a:lnSpc>
                <a:spcPts val="3820"/>
              </a:lnSpc>
            </a:pPr>
            <a:r>
              <a:rPr b="1" dirty="0">
                <a:latin typeface="Georgia"/>
                <a:cs typeface="Georgia"/>
              </a:rPr>
              <a:t>1,</a:t>
            </a:r>
            <a:endParaRPr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b="1" spc="-5" dirty="0">
                <a:latin typeface="Georgia"/>
                <a:cs typeface="Georgia"/>
              </a:rPr>
              <a:t>2,</a:t>
            </a:r>
            <a:endParaRPr dirty="0">
              <a:latin typeface="Georgia"/>
              <a:cs typeface="Georgia"/>
            </a:endParaRPr>
          </a:p>
          <a:p>
            <a:pPr marL="103505" algn="ctr">
              <a:lnSpc>
                <a:spcPct val="100000"/>
              </a:lnSpc>
            </a:pPr>
            <a:r>
              <a:rPr b="1" dirty="0">
                <a:latin typeface="Georgia"/>
                <a:cs typeface="Georgia"/>
              </a:rPr>
              <a:t>3,</a:t>
            </a:r>
            <a:endParaRPr dirty="0">
              <a:latin typeface="Georgia"/>
              <a:cs typeface="Georgia"/>
            </a:endParaRPr>
          </a:p>
          <a:p>
            <a:pPr marL="102870" algn="ctr">
              <a:lnSpc>
                <a:spcPct val="100000"/>
              </a:lnSpc>
            </a:pPr>
            <a:r>
              <a:rPr b="1" spc="-5" dirty="0">
                <a:latin typeface="Georgia"/>
                <a:cs typeface="Georgia"/>
              </a:rPr>
              <a:t>4,</a:t>
            </a:r>
            <a:endParaRPr dirty="0">
              <a:latin typeface="Georgia"/>
              <a:cs typeface="Georgia"/>
            </a:endParaRPr>
          </a:p>
          <a:p>
            <a:pPr marL="101600" algn="ctr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Georgia"/>
                <a:cs typeface="Georgia"/>
              </a:rPr>
              <a:t>7,</a:t>
            </a:r>
            <a:endParaRPr dirty="0">
              <a:latin typeface="Georgia"/>
              <a:cs typeface="Georgia"/>
            </a:endParaRPr>
          </a:p>
          <a:p>
            <a:pPr marL="102870" algn="ctr">
              <a:lnSpc>
                <a:spcPct val="100000"/>
              </a:lnSpc>
            </a:pPr>
            <a:r>
              <a:rPr b="1" dirty="0">
                <a:latin typeface="Georgia"/>
                <a:cs typeface="Georgia"/>
              </a:rPr>
              <a:t>9,</a:t>
            </a:r>
            <a:endParaRPr dirty="0">
              <a:latin typeface="Georgia"/>
              <a:cs typeface="Georgia"/>
            </a:endParaRPr>
          </a:p>
          <a:p>
            <a:pPr marL="102870" algn="ctr">
              <a:lnSpc>
                <a:spcPct val="100000"/>
              </a:lnSpc>
            </a:pPr>
            <a:r>
              <a:rPr b="1" dirty="0">
                <a:latin typeface="Georgia"/>
                <a:cs typeface="Georgia"/>
              </a:rPr>
              <a:t>12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2893589-2B36-436E-A5E7-0030EE3DBAB3}"/>
              </a:ext>
            </a:extLst>
          </p:cNvPr>
          <p:cNvSpPr/>
          <p:nvPr/>
        </p:nvSpPr>
        <p:spPr>
          <a:xfrm>
            <a:off x="3149335" y="614365"/>
            <a:ext cx="4843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Біологічний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диктант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89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AA5E147-590F-4274-96A7-592CAA45BB36}"/>
              </a:ext>
            </a:extLst>
          </p:cNvPr>
          <p:cNvSpPr/>
          <p:nvPr/>
        </p:nvSpPr>
        <p:spPr>
          <a:xfrm>
            <a:off x="83332" y="395918"/>
            <a:ext cx="120253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Закінчити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речення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Aft>
                <a:spcPts val="375"/>
              </a:spcAft>
            </a:pP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1.Ендокринна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регуляція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375"/>
              </a:spcAft>
            </a:pP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2.Вони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переносяться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3.Ендокринну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регуляцію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4.Залози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5.Порушення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спричинюють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6.Посилення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7.Послаблення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8.Різнонаправлені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ендокринних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9.Гуморальна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регуляція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10.Гормони –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uk-UA" sz="2400" i="1" dirty="0">
              <a:solidFill>
                <a:srgbClr val="DD5500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11.Залози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змішаної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12.Залози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24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35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AA5E147-590F-4274-96A7-592CAA45BB36}"/>
              </a:ext>
            </a:extLst>
          </p:cNvPr>
          <p:cNvSpPr/>
          <p:nvPr/>
        </p:nvSpPr>
        <p:spPr>
          <a:xfrm>
            <a:off x="166168" y="404664"/>
            <a:ext cx="120253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Закінчи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речення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Aft>
                <a:spcPts val="375"/>
              </a:spcAft>
            </a:pP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1.Ендокринна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регуляція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(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гуморальних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2.Вони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переносяться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(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кров’ю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лімфою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тканинною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рідиною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3.Ендокринну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регуляцію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(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4.Залози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(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гормони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5.Порушення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спричинюють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(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ендокринними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6.Посилення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(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гіперфункція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7.Послаблення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(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гіпофункція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8.Різнонаправлені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ендокринних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(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дисфункція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9.Гуморальна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регуляція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….(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координація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процесів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за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гормонів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10.Гормони –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…(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біологічно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активні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речовини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виробляються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залозами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внутрішньої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секре­ції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).</a:t>
            </a:r>
            <a:endParaRPr lang="uk-UA" sz="2000" i="1" dirty="0">
              <a:solidFill>
                <a:srgbClr val="DD5500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11.Залози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змішаної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:…(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статеві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залози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підшлункова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залоза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75"/>
              </a:spcAft>
            </a:pP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12.Залози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:…( 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потові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залози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сальні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залози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молочні</a:t>
            </a:r>
            <a:r>
              <a:rPr lang="ru-RU" sz="2000" i="1" dirty="0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DD55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залози</a:t>
            </a:r>
            <a:r>
              <a:rPr lang="ru-RU" sz="2000" dirty="0">
                <a:solidFill>
                  <a:srgbClr val="16151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09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R-код">
            <a:extLst>
              <a:ext uri="{FF2B5EF4-FFF2-40B4-BE49-F238E27FC236}">
                <a16:creationId xmlns:a16="http://schemas.microsoft.com/office/drawing/2014/main" id="{9B1605C9-BD1F-4D0A-BBF6-0A684586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19847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2F7EEEE-89AD-4454-8CCE-1ED11D7DD123}"/>
              </a:ext>
            </a:extLst>
          </p:cNvPr>
          <p:cNvSpPr/>
          <p:nvPr/>
        </p:nvSpPr>
        <p:spPr>
          <a:xfrm>
            <a:off x="406401" y="806714"/>
            <a:ext cx="5830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Спробуй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зробити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вільний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час</a:t>
            </a:r>
            <a:endParaRPr lang="uk-UA" sz="2800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3514C37-27E8-443D-86A5-44515AD43963}"/>
              </a:ext>
            </a:extLst>
          </p:cNvPr>
          <p:cNvSpPr/>
          <p:nvPr/>
        </p:nvSpPr>
        <p:spPr>
          <a:xfrm>
            <a:off x="-204700" y="2002834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555555"/>
                </a:solidFill>
                <a:latin typeface="tahoma" panose="020B0604030504040204" pitchFamily="34" charset="0"/>
              </a:rPr>
              <a:t>Ендокринна</a:t>
            </a:r>
            <a:r>
              <a:rPr lang="ru-RU" sz="1600" b="1" dirty="0">
                <a:solidFill>
                  <a:srgbClr val="555555"/>
                </a:solidFill>
                <a:latin typeface="tahoma" panose="020B0604030504040204" pitchFamily="34" charset="0"/>
              </a:rPr>
              <a:t> система. </a:t>
            </a:r>
          </a:p>
          <a:p>
            <a:pPr algn="ctr"/>
            <a:r>
              <a:rPr lang="ru-RU" sz="1600" b="1" dirty="0" err="1">
                <a:solidFill>
                  <a:srgbClr val="555555"/>
                </a:solidFill>
                <a:latin typeface="tahoma" panose="020B0604030504040204" pitchFamily="34" charset="0"/>
              </a:rPr>
              <a:t>Гіпофіз</a:t>
            </a:r>
            <a:r>
              <a:rPr lang="ru-RU" sz="1600" b="1" dirty="0">
                <a:solidFill>
                  <a:srgbClr val="555555"/>
                </a:solidFill>
                <a:latin typeface="tahom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555555"/>
                </a:solidFill>
                <a:latin typeface="tahoma" panose="020B0604030504040204" pitchFamily="34" charset="0"/>
              </a:rPr>
              <a:t>епіфіз</a:t>
            </a:r>
            <a:r>
              <a:rPr lang="ru-RU" sz="1600" b="1" dirty="0">
                <a:solidFill>
                  <a:srgbClr val="555555"/>
                </a:solidFill>
                <a:latin typeface="tahom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555555"/>
                </a:solidFill>
                <a:latin typeface="tahoma" panose="020B0604030504040204" pitchFamily="34" charset="0"/>
              </a:rPr>
              <a:t>щитоподібна</a:t>
            </a:r>
            <a:r>
              <a:rPr lang="ru-RU" sz="1600" b="1" dirty="0">
                <a:solidFill>
                  <a:srgbClr val="555555"/>
                </a:solidFill>
                <a:latin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555555"/>
                </a:solidFill>
                <a:latin typeface="tahoma" panose="020B0604030504040204" pitchFamily="34" charset="0"/>
              </a:rPr>
              <a:t>залоза</a:t>
            </a:r>
            <a:endParaRPr lang="ru-RU" sz="1600" b="1" i="0" dirty="0">
              <a:solidFill>
                <a:srgbClr val="555555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4BC0456-9036-421E-A347-1BAED2D33B76}"/>
              </a:ext>
            </a:extLst>
          </p:cNvPr>
          <p:cNvSpPr/>
          <p:nvPr/>
        </p:nvSpPr>
        <p:spPr>
          <a:xfrm>
            <a:off x="263352" y="5533798"/>
            <a:ext cx="2425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https://learningapps.org/3074461</a:t>
            </a:r>
            <a:endParaRPr lang="uk-UA" sz="1200" dirty="0"/>
          </a:p>
        </p:txBody>
      </p:sp>
      <p:pic>
        <p:nvPicPr>
          <p:cNvPr id="1030" name="Picture 6" descr="QR-код">
            <a:extLst>
              <a:ext uri="{FF2B5EF4-FFF2-40B4-BE49-F238E27FC236}">
                <a16:creationId xmlns:a16="http://schemas.microsoft.com/office/drawing/2014/main" id="{5907D8BE-C5C8-4DE0-9240-D309FFB5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319847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3D9CBE0-D9A5-4F1A-96D0-4D674DAB1F3D}"/>
              </a:ext>
            </a:extLst>
          </p:cNvPr>
          <p:cNvSpPr/>
          <p:nvPr/>
        </p:nvSpPr>
        <p:spPr>
          <a:xfrm>
            <a:off x="3003487" y="5503020"/>
            <a:ext cx="2799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https://learningapps.org/2997494</a:t>
            </a:r>
            <a:endParaRPr lang="uk-UA" sz="14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8E8118E-C461-476B-BECE-CAEB96C2533D}"/>
              </a:ext>
            </a:extLst>
          </p:cNvPr>
          <p:cNvSpPr/>
          <p:nvPr/>
        </p:nvSpPr>
        <p:spPr>
          <a:xfrm>
            <a:off x="3003487" y="2221527"/>
            <a:ext cx="246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555555"/>
                </a:solidFill>
                <a:latin typeface="tahoma" panose="020B0604030504040204" pitchFamily="34" charset="0"/>
              </a:rPr>
              <a:t>Ендокринні залози</a:t>
            </a:r>
            <a:endParaRPr lang="uk-UA" b="1" i="0" dirty="0">
              <a:solidFill>
                <a:srgbClr val="555555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49FFA59-F471-4A03-BCC9-A11A7DD0FB08}"/>
              </a:ext>
            </a:extLst>
          </p:cNvPr>
          <p:cNvSpPr/>
          <p:nvPr/>
        </p:nvSpPr>
        <p:spPr>
          <a:xfrm>
            <a:off x="6140289" y="5503020"/>
            <a:ext cx="2425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6"/>
              </a:rPr>
              <a:t>https://learningapps.org/2068756</a:t>
            </a:r>
            <a:endParaRPr lang="uk-UA" sz="1200" dirty="0"/>
          </a:p>
        </p:txBody>
      </p:sp>
      <p:pic>
        <p:nvPicPr>
          <p:cNvPr id="1034" name="Picture 10" descr="QR-код">
            <a:extLst>
              <a:ext uri="{FF2B5EF4-FFF2-40B4-BE49-F238E27FC236}">
                <a16:creationId xmlns:a16="http://schemas.microsoft.com/office/drawing/2014/main" id="{4E49554D-BCA8-4011-8DE8-CCE4C48C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19847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9951845-5ACF-4268-A9A1-CCD995FFD888}"/>
              </a:ext>
            </a:extLst>
          </p:cNvPr>
          <p:cNvSpPr/>
          <p:nvPr/>
        </p:nvSpPr>
        <p:spPr>
          <a:xfrm>
            <a:off x="6140289" y="1958267"/>
            <a:ext cx="2259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555555"/>
                </a:solidFill>
                <a:latin typeface="tahoma" panose="020B0604030504040204" pitchFamily="34" charset="0"/>
              </a:rPr>
              <a:t>Залози внутрішньої </a:t>
            </a:r>
            <a:r>
              <a:rPr lang="uk-UA" b="1" dirty="0" err="1">
                <a:solidFill>
                  <a:srgbClr val="555555"/>
                </a:solidFill>
                <a:latin typeface="tahoma" panose="020B0604030504040204" pitchFamily="34" charset="0"/>
              </a:rPr>
              <a:t>секреці</a:t>
            </a:r>
            <a:endParaRPr lang="uk-UA" b="1" i="0" dirty="0">
              <a:solidFill>
                <a:srgbClr val="555555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3ACA0C1-F39C-4BF4-A2B7-B700767D841E}"/>
              </a:ext>
            </a:extLst>
          </p:cNvPr>
          <p:cNvSpPr/>
          <p:nvPr/>
        </p:nvSpPr>
        <p:spPr>
          <a:xfrm>
            <a:off x="9373527" y="2233666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555555"/>
                </a:solidFill>
                <a:latin typeface="tahoma" panose="020B0604030504040204" pitchFamily="34" charset="0"/>
              </a:rPr>
              <a:t>Гормони</a:t>
            </a:r>
            <a:endParaRPr lang="uk-UA" b="1" i="0" dirty="0">
              <a:solidFill>
                <a:srgbClr val="555555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5" name="Picture 2" descr="QR-код">
            <a:extLst>
              <a:ext uri="{FF2B5EF4-FFF2-40B4-BE49-F238E27FC236}">
                <a16:creationId xmlns:a16="http://schemas.microsoft.com/office/drawing/2014/main" id="{8157EA11-FB56-4078-93A2-FF4083C28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3198470"/>
            <a:ext cx="1728193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D3A5428-C0D5-45D9-80DC-415784A78850}"/>
              </a:ext>
            </a:extLst>
          </p:cNvPr>
          <p:cNvSpPr/>
          <p:nvPr/>
        </p:nvSpPr>
        <p:spPr>
          <a:xfrm>
            <a:off x="8976320" y="5503019"/>
            <a:ext cx="2425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9"/>
              </a:rPr>
              <a:t>https://learningapps.org/2068848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297669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B349493A-5248-42E5-A0F7-6A1252033A4A}"/>
              </a:ext>
            </a:extLst>
          </p:cNvPr>
          <p:cNvSpPr txBox="1">
            <a:spLocks/>
          </p:cNvSpPr>
          <p:nvPr/>
        </p:nvSpPr>
        <p:spPr>
          <a:xfrm>
            <a:off x="1135122" y="1021027"/>
            <a:ext cx="9800703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boto"/>
                <a:ea typeface="+mn-ea"/>
                <a:cs typeface="+mn-cs"/>
              </a:rPr>
              <a:t>Відео до уроку можна переглянути за посиланням:</a:t>
            </a:r>
            <a:endParaRPr lang="ru-RU" sz="4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Roboto"/>
              <a:ea typeface="+mn-ea"/>
              <a:cs typeface="+mn-cs"/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65C9C2E-0755-4D79-AF0A-B5855B209CF4}"/>
              </a:ext>
            </a:extLst>
          </p:cNvPr>
          <p:cNvSpPr/>
          <p:nvPr/>
        </p:nvSpPr>
        <p:spPr>
          <a:xfrm>
            <a:off x="4223792" y="6237312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/>
                <a:hlinkClick r:id="rId2"/>
              </a:rPr>
              <a:t>https://youtu.be/4U3HZ0kkYkI</a:t>
            </a:r>
            <a:endParaRPr lang="uk-UA" dirty="0"/>
          </a:p>
        </p:txBody>
      </p:sp>
      <p:pic>
        <p:nvPicPr>
          <p:cNvPr id="22" name="Picture 2" descr="QR-код">
            <a:extLst>
              <a:ext uri="{FF2B5EF4-FFF2-40B4-BE49-F238E27FC236}">
                <a16:creationId xmlns:a16="http://schemas.microsoft.com/office/drawing/2014/main" id="{BF342BE4-F417-4127-8ED7-B1E4C3BB5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924944"/>
            <a:ext cx="2821112" cy="28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06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F05A6305-8C5C-4107-84F3-D0C2D1686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05905"/>
              </p:ext>
            </p:extLst>
          </p:nvPr>
        </p:nvGraphicFramePr>
        <p:xfrm>
          <a:off x="322544" y="1039056"/>
          <a:ext cx="11161239" cy="1648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3933">
                  <a:extLst>
                    <a:ext uri="{9D8B030D-6E8A-4147-A177-3AD203B41FA5}">
                      <a16:colId xmlns:a16="http://schemas.microsoft.com/office/drawing/2014/main" val="255504231"/>
                    </a:ext>
                  </a:extLst>
                </a:gridCol>
                <a:gridCol w="1920652">
                  <a:extLst>
                    <a:ext uri="{9D8B030D-6E8A-4147-A177-3AD203B41FA5}">
                      <a16:colId xmlns:a16="http://schemas.microsoft.com/office/drawing/2014/main" val="472882561"/>
                    </a:ext>
                  </a:extLst>
                </a:gridCol>
                <a:gridCol w="2057092">
                  <a:extLst>
                    <a:ext uri="{9D8B030D-6E8A-4147-A177-3AD203B41FA5}">
                      <a16:colId xmlns:a16="http://schemas.microsoft.com/office/drawing/2014/main" val="2089972960"/>
                    </a:ext>
                  </a:extLst>
                </a:gridCol>
                <a:gridCol w="1547483">
                  <a:extLst>
                    <a:ext uri="{9D8B030D-6E8A-4147-A177-3AD203B41FA5}">
                      <a16:colId xmlns:a16="http://schemas.microsoft.com/office/drawing/2014/main" val="1568529678"/>
                    </a:ext>
                  </a:extLst>
                </a:gridCol>
                <a:gridCol w="2095575">
                  <a:extLst>
                    <a:ext uri="{9D8B030D-6E8A-4147-A177-3AD203B41FA5}">
                      <a16:colId xmlns:a16="http://schemas.microsoft.com/office/drawing/2014/main" val="2414423599"/>
                    </a:ext>
                  </a:extLst>
                </a:gridCol>
                <a:gridCol w="2256504">
                  <a:extLst>
                    <a:ext uri="{9D8B030D-6E8A-4147-A177-3AD203B41FA5}">
                      <a16:colId xmlns:a16="http://schemas.microsoft.com/office/drawing/2014/main" val="651967339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Назва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залози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Розміщення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Особливості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будови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Гормони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Гіпофункція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Гіперфункція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597606"/>
                  </a:ext>
                </a:extLst>
              </a:tr>
              <a:tr h="1037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384677"/>
                  </a:ext>
                </a:extLst>
              </a:tr>
            </a:tbl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DB342BB-0F70-4794-9E6E-E0B54F549C32}"/>
              </a:ext>
            </a:extLst>
          </p:cNvPr>
          <p:cNvSpPr/>
          <p:nvPr/>
        </p:nvSpPr>
        <p:spPr>
          <a:xfrm>
            <a:off x="335359" y="1052736"/>
            <a:ext cx="11521280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ÐÐ°ÑÑÐ¸Ð½ÐºÐ¸ Ð¿Ð¾ Ð·Ð°Ð¿ÑÐ¾ÑÑ ÑÑÐµÐ¼Ð° Ð²Ð·Ð°ÑÐ¼Ð¾Ð·Ð²'ÑÐ·ÐºÑ Ð½ÐµÑÐ²Ð¾Ð²Ð¾Ñ ÑÐ° ÐµÐ½Ð´Ð¾ÐºÑÐ¸Ð½Ð½Ð¾Ñ ÑÐµÐ³ÑÐ»ÑÑÑÑ">
            <a:extLst>
              <a:ext uri="{FF2B5EF4-FFF2-40B4-BE49-F238E27FC236}">
                <a16:creationId xmlns:a16="http://schemas.microsoft.com/office/drawing/2014/main" id="{64E5BF62-E674-4AAA-B0CE-59CD9FB40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0"/>
          <a:stretch/>
        </p:blipFill>
        <p:spPr bwMode="auto">
          <a:xfrm>
            <a:off x="3502516" y="2924944"/>
            <a:ext cx="4392488" cy="3756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9096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C2ECCDFB-F89E-42F6-B377-0D9E86C6229F}"/>
              </a:ext>
            </a:extLst>
          </p:cNvPr>
          <p:cNvSpPr txBox="1">
            <a:spLocks noChangeArrowheads="1"/>
          </p:cNvSpPr>
          <p:nvPr/>
        </p:nvSpPr>
        <p:spPr>
          <a:xfrm rot="20508382">
            <a:off x="1525823" y="1681323"/>
            <a:ext cx="8835686" cy="7843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altLang="ru-RU" sz="8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  <a:ea typeface="+mn-ea"/>
                <a:cs typeface="+mn-cs"/>
              </a:rPr>
              <a:t>Бажаю успіхів у вивчені біології!</a:t>
            </a:r>
          </a:p>
        </p:txBody>
      </p:sp>
    </p:spTree>
    <p:extLst>
      <p:ext uri="{BB962C8B-B14F-4D97-AF65-F5344CB8AC3E}">
        <p14:creationId xmlns:p14="http://schemas.microsoft.com/office/powerpoint/2010/main" val="35645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199456" y="42197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Гіпофіз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8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737" y="1458521"/>
            <a:ext cx="3571900" cy="29340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83832" y="1710174"/>
            <a:ext cx="619268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	Розташовується  в порожнині черепа, вага 0,5-0,7г.</a:t>
            </a:r>
          </a:p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Складається з трьох </a:t>
            </a:r>
            <a:r>
              <a:rPr lang="uk-UA" sz="2400" b="1" i="1" dirty="0" err="1">
                <a:solidFill>
                  <a:srgbClr val="002060"/>
                </a:solidFill>
              </a:rPr>
              <a:t>долей</a:t>
            </a:r>
            <a:r>
              <a:rPr lang="uk-UA" sz="2400" b="1" i="1" dirty="0">
                <a:solidFill>
                  <a:srgbClr val="002060"/>
                </a:solidFill>
              </a:rPr>
              <a:t>: передньої, проміжної , задньої. </a:t>
            </a:r>
          </a:p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Гормони регулюють ріст у молодому віці, діяльність багатьох залоз… </a:t>
            </a:r>
          </a:p>
        </p:txBody>
      </p:sp>
      <p:pic>
        <p:nvPicPr>
          <p:cNvPr id="13" name="Picture 14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0941" y="4725144"/>
            <a:ext cx="1444406" cy="138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712" y="4270150"/>
            <a:ext cx="1357322" cy="190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938"/>
          <a:stretch>
            <a:fillRect/>
          </a:stretch>
        </p:blipFill>
        <p:spPr bwMode="auto">
          <a:xfrm>
            <a:off x="4981361" y="4653136"/>
            <a:ext cx="3818536" cy="134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17991" y="4139856"/>
            <a:ext cx="1100176" cy="25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40535" y="450498"/>
            <a:ext cx="8158162" cy="64291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Гормони гіпофізу: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84064"/>
              </p:ext>
            </p:extLst>
          </p:nvPr>
        </p:nvGraphicFramePr>
        <p:xfrm>
          <a:off x="407368" y="1196752"/>
          <a:ext cx="11377264" cy="521173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4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uk-UA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Соматотропін</a:t>
                      </a:r>
                      <a:r>
                        <a:rPr kumimoji="0" lang="uk-UA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(гормон росту)</a:t>
                      </a:r>
                      <a:endParaRPr kumimoji="0" lang="ru-RU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uk-UA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Стимулює ріст тканин 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962">
                <a:tc>
                  <a:txBody>
                    <a:bodyPr/>
                    <a:lstStyle/>
                    <a:p>
                      <a:endParaRPr lang="uk-UA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uk-UA" b="1" dirty="0" err="1">
                          <a:solidFill>
                            <a:srgbClr val="002060"/>
                          </a:solidFill>
                        </a:rPr>
                        <a:t>Тиреотропін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r>
                        <a:rPr lang="uk-UA" dirty="0"/>
                        <a:t>Стимулює діяльність щитовидної залози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394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002060"/>
                          </a:solidFill>
                        </a:rPr>
                        <a:t>Кортикотропін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Стимулює  діяльність коркового шару наднирників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305">
                <a:tc>
                  <a:txBody>
                    <a:bodyPr/>
                    <a:lstStyle/>
                    <a:p>
                      <a:endParaRPr lang="uk-UA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uk-UA" b="1" dirty="0" err="1">
                          <a:solidFill>
                            <a:srgbClr val="002060"/>
                          </a:solidFill>
                        </a:rPr>
                        <a:t>Гонадотропіни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</a:t>
                      </a:r>
                    </a:p>
                    <a:p>
                      <a:r>
                        <a:rPr lang="uk-UA" dirty="0"/>
                        <a:t>Функції статевих залоз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145">
                <a:tc>
                  <a:txBody>
                    <a:bodyPr/>
                    <a:lstStyle/>
                    <a:p>
                      <a:r>
                        <a:rPr lang="uk-UA" b="1" dirty="0" err="1">
                          <a:solidFill>
                            <a:srgbClr val="002060"/>
                          </a:solidFill>
                        </a:rPr>
                        <a:t>Окситоцин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Впливає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скорочення</a:t>
                      </a:r>
                      <a:r>
                        <a:rPr lang="ru-RU" dirty="0"/>
                        <a:t> матки, </a:t>
                      </a:r>
                      <a:r>
                        <a:rPr lang="ru-RU" dirty="0" err="1"/>
                        <a:t>стимулює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утворення</a:t>
                      </a:r>
                      <a:r>
                        <a:rPr lang="ru-RU" dirty="0"/>
                        <a:t> молока </a:t>
                      </a:r>
                      <a:r>
                        <a:rPr lang="ru-RU" dirty="0" err="1"/>
                        <a:t>після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пологів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4849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002060"/>
                          </a:solidFill>
                        </a:rPr>
                        <a:t>Вазопресин (</a:t>
                      </a:r>
                      <a:r>
                        <a:rPr lang="ru-RU" b="1" dirty="0" err="1">
                          <a:solidFill>
                            <a:srgbClr val="002060"/>
                          </a:solidFill>
                        </a:rPr>
                        <a:t>Антидіуретичним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гормоном, АДГ)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Викликає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звуження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судин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що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впливає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водний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обмін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організму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84" descr="Рисунок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82483" y="1142118"/>
            <a:ext cx="944436" cy="82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3" descr="Рисунок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9619" y="1885864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5" descr="Рисунок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4352" y="2827282"/>
            <a:ext cx="94443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7" descr="Рисунок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89789" y="3555820"/>
            <a:ext cx="1214446" cy="101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Рисунок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4512" y="4607662"/>
            <a:ext cx="619365" cy="649950"/>
          </a:xfrm>
          <a:prstGeom prst="rect">
            <a:avLst/>
          </a:prstGeom>
        </p:spPr>
      </p:pic>
      <p:pic>
        <p:nvPicPr>
          <p:cNvPr id="12" name="Picture 95" descr="Рисунок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4154" y="5381209"/>
            <a:ext cx="1000132" cy="98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7988" y="764704"/>
            <a:ext cx="8229600" cy="64294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Гіперфункція          Гіпофункція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2061" y="1717168"/>
            <a:ext cx="2955747" cy="405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1984" y="1712477"/>
            <a:ext cx="2705524" cy="405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83929" y="6090592"/>
            <a:ext cx="4357718" cy="584775"/>
          </a:xfrm>
          <a:prstGeom prst="rect">
            <a:avLst/>
          </a:prstGeom>
          <a:solidFill>
            <a:srgbClr val="E9EDF4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Соматотропін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9396" y="608038"/>
            <a:ext cx="5868652" cy="79690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Карликовість</a:t>
            </a:r>
            <a:b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7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uk-UA" sz="27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Гіпофункція у дитинстві</a:t>
            </a:r>
            <a:r>
              <a:rPr lang="uk-UA" sz="27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</a:t>
            </a:r>
            <a:endParaRPr lang="ru-RU" sz="27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35360" y="1628800"/>
            <a:ext cx="10441160" cy="2447738"/>
          </a:xfrm>
        </p:spPr>
        <p:txBody>
          <a:bodyPr/>
          <a:lstStyle/>
          <a:p>
            <a:pPr marL="457200" indent="-457200"/>
            <a:r>
              <a:rPr lang="uk-UA" sz="2400" b="1" dirty="0">
                <a:solidFill>
                  <a:srgbClr val="1F497D"/>
                </a:solidFill>
              </a:rPr>
              <a:t>Карликовість</a:t>
            </a:r>
            <a:r>
              <a:rPr lang="uk-UA" sz="2400" dirty="0">
                <a:solidFill>
                  <a:srgbClr val="1F497D"/>
                </a:solidFill>
              </a:rPr>
              <a:t> – захворювання, що викликається дефіцитом соматотропного гормону. </a:t>
            </a:r>
          </a:p>
          <a:p>
            <a:pPr marL="457200" indent="-457200"/>
            <a:r>
              <a:rPr lang="uk-UA" sz="2400" b="1" dirty="0">
                <a:solidFill>
                  <a:srgbClr val="1F497D"/>
                </a:solidFill>
              </a:rPr>
              <a:t>Карлик </a:t>
            </a:r>
            <a:r>
              <a:rPr lang="uk-UA" sz="2400" dirty="0">
                <a:solidFill>
                  <a:srgbClr val="1F497D"/>
                </a:solidFill>
              </a:rPr>
              <a:t>– це доросла людина маленького росту.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4" name="Picture 2" descr="http://ua.for-ua.com/files/09_2007/angel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089" y="3212976"/>
            <a:ext cx="3931981" cy="276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220816_1_600">
            <a:extLst>
              <a:ext uri="{FF2B5EF4-FFF2-40B4-BE49-F238E27FC236}">
                <a16:creationId xmlns:a16="http://schemas.microsoft.com/office/drawing/2014/main" id="{5BFA26D1-2F06-4623-9818-D30056853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5483" y="3278109"/>
            <a:ext cx="3816424" cy="273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6" descr="1235036648_10000000.jpg">
            <a:extLst>
              <a:ext uri="{FF2B5EF4-FFF2-40B4-BE49-F238E27FC236}">
                <a16:creationId xmlns:a16="http://schemas.microsoft.com/office/drawing/2014/main" id="{635E194C-F625-461E-BB66-475D63694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492896"/>
            <a:ext cx="2676591" cy="377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7" descr="гигант.jpg">
            <a:extLst>
              <a:ext uri="{FF2B5EF4-FFF2-40B4-BE49-F238E27FC236}">
                <a16:creationId xmlns:a16="http://schemas.microsoft.com/office/drawing/2014/main" id="{1354149C-3D78-4409-BCE9-F22A20EA6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2" y="2234405"/>
            <a:ext cx="2654598" cy="392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9" descr="4a62b47bd8974.jpg">
            <a:extLst>
              <a:ext uri="{FF2B5EF4-FFF2-40B4-BE49-F238E27FC236}">
                <a16:creationId xmlns:a16="http://schemas.microsoft.com/office/drawing/2014/main" id="{ED3DA895-5DC8-4D82-9DFF-C730C55E3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97" y="2193369"/>
            <a:ext cx="2949699" cy="411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0" descr="00184t1w.jpg">
            <a:extLst>
              <a:ext uri="{FF2B5EF4-FFF2-40B4-BE49-F238E27FC236}">
                <a16:creationId xmlns:a16="http://schemas.microsoft.com/office/drawing/2014/main" id="{3DC3B4E0-1164-46D1-8BEA-B227BBEDF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4" y="2265132"/>
            <a:ext cx="3058206" cy="3967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72E4EE60-23D2-4959-B1C9-C52EC4B925A8}"/>
              </a:ext>
            </a:extLst>
          </p:cNvPr>
          <p:cNvSpPr txBox="1">
            <a:spLocks/>
          </p:cNvSpPr>
          <p:nvPr/>
        </p:nvSpPr>
        <p:spPr bwMode="auto">
          <a:xfrm>
            <a:off x="160189" y="1052736"/>
            <a:ext cx="6048672" cy="7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Гігантизм</a:t>
            </a:r>
          </a:p>
          <a:p>
            <a:pPr algn="ctr"/>
            <a:endParaRPr lang="uk-UA" sz="2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ru-RU" sz="5400" b="1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D8EA590-BDCD-43AB-825A-B6474B703746}"/>
              </a:ext>
            </a:extLst>
          </p:cNvPr>
          <p:cNvSpPr/>
          <p:nvPr/>
        </p:nvSpPr>
        <p:spPr>
          <a:xfrm>
            <a:off x="724489" y="1340768"/>
            <a:ext cx="535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Гіперфункція </a:t>
            </a:r>
            <a:r>
              <a:rPr lang="uk-UA" sz="3200" b="1" dirty="0">
                <a:solidFill>
                  <a:srgbClr val="002060"/>
                </a:solidFill>
              </a:rPr>
              <a:t>у дитинстві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1438</TotalTime>
  <Words>1925</Words>
  <Application>Microsoft Office PowerPoint</Application>
  <PresentationFormat>Широкий екран</PresentationFormat>
  <Paragraphs>251</Paragraphs>
  <Slides>40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40</vt:i4>
      </vt:variant>
    </vt:vector>
  </HeadingPairs>
  <TitlesOfParts>
    <vt:vector size="51" baseType="lpstr">
      <vt:lpstr>Arial</vt:lpstr>
      <vt:lpstr>Calibri</vt:lpstr>
      <vt:lpstr>Georgia</vt:lpstr>
      <vt:lpstr>Helvetica</vt:lpstr>
      <vt:lpstr>Roboto</vt:lpstr>
      <vt:lpstr>tahoma</vt:lpstr>
      <vt:lpstr>Times New Roman</vt:lpstr>
      <vt:lpstr>Trebuchet MS</vt:lpstr>
      <vt:lpstr>Wingdings</vt:lpstr>
      <vt:lpstr>Wingdings 2</vt:lpstr>
      <vt:lpstr>Городская</vt:lpstr>
      <vt:lpstr>Презентація PowerPoint</vt:lpstr>
      <vt:lpstr>Презентація PowerPoint</vt:lpstr>
      <vt:lpstr>Презентація PowerPoint</vt:lpstr>
      <vt:lpstr>Презентація PowerPoint</vt:lpstr>
      <vt:lpstr>Гіпофіз</vt:lpstr>
      <vt:lpstr>        Гормони гіпофізу:</vt:lpstr>
      <vt:lpstr>Гіперфункція          Гіпофункція</vt:lpstr>
      <vt:lpstr>        Карликовість                 Гіпофункція у дитинстві </vt:lpstr>
      <vt:lpstr>Презентація PowerPoint</vt:lpstr>
      <vt:lpstr>Презентація PowerPoint</vt:lpstr>
      <vt:lpstr> Цікаві факти: </vt:lpstr>
      <vt:lpstr>  Епіфіз шишковидна залоза</vt:lpstr>
      <vt:lpstr>Гіперфункція       Гіпофункція</vt:lpstr>
      <vt:lpstr>Щитовидна залоза</vt:lpstr>
      <vt:lpstr>Гіперфункція          Гіпофункція</vt:lpstr>
      <vt:lpstr>Кретинізм   </vt:lpstr>
      <vt:lpstr>Паращитовидні залози</vt:lpstr>
      <vt:lpstr>Гіперфункція          Гіпофункція</vt:lpstr>
      <vt:lpstr>Вилочкова залоза(тимус)</vt:lpstr>
      <vt:lpstr>Гіперфункція               Гіпофункція</vt:lpstr>
      <vt:lpstr>Надниркові залози</vt:lpstr>
      <vt:lpstr>Гіперфункція     Гіпофункція</vt:lpstr>
      <vt:lpstr>Цікаво ! </vt:lpstr>
      <vt:lpstr>Презентація PowerPoint</vt:lpstr>
      <vt:lpstr>Залози  змішаної секреції</vt:lpstr>
      <vt:lpstr>Презентація PowerPoint</vt:lpstr>
      <vt:lpstr>Презентація PowerPoint</vt:lpstr>
      <vt:lpstr>Презентація PowerPoint</vt:lpstr>
      <vt:lpstr>Гіперфункція                  </vt:lpstr>
      <vt:lpstr>Цікаві факти!  </vt:lpstr>
      <vt:lpstr>Ви ендокринолог    Який діагноз?</vt:lpstr>
      <vt:lpstr>Який діагноз поставив би  ендокринолог цим героям? </vt:lpstr>
      <vt:lpstr>Презентація PowerPoint</vt:lpstr>
      <vt:lpstr>Назвіть зображені залози.  Яка залоза зайва та чому?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Порушення гормональних функцій ендокринних залоз</dc:title>
  <dc:creator>Павленко</dc:creator>
  <cp:lastModifiedBy>Liko-biology</cp:lastModifiedBy>
  <cp:revision>209</cp:revision>
  <dcterms:created xsi:type="dcterms:W3CDTF">2011-01-30T06:08:23Z</dcterms:created>
  <dcterms:modified xsi:type="dcterms:W3CDTF">2020-03-27T18:06:05Z</dcterms:modified>
</cp:coreProperties>
</file>