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3" r:id="rId2"/>
    <p:sldId id="306" r:id="rId3"/>
    <p:sldId id="341" r:id="rId4"/>
    <p:sldId id="294" r:id="rId5"/>
    <p:sldId id="304" r:id="rId6"/>
    <p:sldId id="296" r:id="rId7"/>
    <p:sldId id="322" r:id="rId8"/>
    <p:sldId id="292" r:id="rId9"/>
    <p:sldId id="323" r:id="rId10"/>
    <p:sldId id="285" r:id="rId11"/>
    <p:sldId id="301" r:id="rId12"/>
    <p:sldId id="331" r:id="rId13"/>
    <p:sldId id="365" r:id="rId14"/>
    <p:sldId id="332" r:id="rId15"/>
    <p:sldId id="340" r:id="rId16"/>
    <p:sldId id="302" r:id="rId17"/>
    <p:sldId id="354" r:id="rId18"/>
    <p:sldId id="318" r:id="rId19"/>
    <p:sldId id="346" r:id="rId20"/>
    <p:sldId id="363" r:id="rId21"/>
    <p:sldId id="286" r:id="rId22"/>
    <p:sldId id="357" r:id="rId23"/>
    <p:sldId id="268" r:id="rId24"/>
    <p:sldId id="335" r:id="rId25"/>
    <p:sldId id="291" r:id="rId26"/>
    <p:sldId id="264" r:id="rId27"/>
    <p:sldId id="364" r:id="rId28"/>
    <p:sldId id="356" r:id="rId29"/>
    <p:sldId id="350" r:id="rId30"/>
    <p:sldId id="319" r:id="rId31"/>
    <p:sldId id="358" r:id="rId32"/>
    <p:sldId id="359" r:id="rId33"/>
    <p:sldId id="360" r:id="rId34"/>
    <p:sldId id="361" r:id="rId35"/>
    <p:sldId id="362" r:id="rId36"/>
    <p:sldId id="342" r:id="rId37"/>
    <p:sldId id="343" r:id="rId38"/>
    <p:sldId id="330" r:id="rId3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2804"/>
    <a:srgbClr val="FCDDC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130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D9A66-37E4-491E-8A3F-51F54F166C38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90B50-C319-483C-9044-F9D871C3DA7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90B50-C319-483C-9044-F9D871C3DA7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76;&#1084;&#1080;&#1085;\Downloads\&#1042;.&#1042;&#1099;&#1089;&#1086;&#1094;&#1082;&#1080;&#1081;%20&#1041;&#1072;&#1083;&#1083;&#1072;&#1076;&#1072;%20&#1086;%20&#1074;&#1086;&#1083;&#1100;&#1085;&#1099;&#1093;%20&#1089;&#1090;&#1088;&#1077;&#1083;&#1082;&#1072;&#1093;%20&#1048;&#1079;%20&#1082;_&#1092;%20&#1057;&#1090;&#1088;&#1077;&#1083;&#1099;%20&#1056;&#1086;&#1073;&#1080;&#1085;%20&#1043;&#1091;&#1076;&#1072;%201975%20&#1075;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ng.od.ua/wp-content/uploads/2015/05/Sherwood-Forest-in-Nottinghamshire-%D0%BA%D0%BE%D0%BF%D0%B8%D1%8F-2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76;&#1084;&#1080;&#1085;\Downloads\&#1041;&#1072;&#1083;&#1083;&#1072;&#1076;&#1072;_%20&#1056;&#1086;&#1073;&#1080;&#1085;%20&#1043;&#1091;&#1076;%20&#1080;%20&#1064;&#1077;&#1088;&#1080;&#1092;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13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ng.od.ua/wp-content/uploads/2015/05/The-grave-of-Robin-Good-in-Kirklees-Priory.jpg" TargetMode="External"/><Relationship Id="rId7" Type="http://schemas.microsoft.com/office/2007/relationships/hdphoto" Target="../media/hdphoto4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9959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714488"/>
            <a:ext cx="8072494" cy="4608848"/>
          </a:xfrm>
          <a:prstGeom prst="rect">
            <a:avLst/>
          </a:prstGeom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71472" y="428604"/>
            <a:ext cx="80010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Відважний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герой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вперше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згадується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англійських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баладах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легендах на початку XIV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століття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00034" y="1785926"/>
            <a:ext cx="6143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  <a:cs typeface="Times New Roman" pitchFamily="18" charset="0"/>
              </a:rPr>
              <a:t> Вони об</a:t>
            </a:r>
            <a:r>
              <a:rPr lang="en-US" sz="2400" b="1" dirty="0" smtClean="0">
                <a:latin typeface="Book Antiqua" pitchFamily="18" charset="0"/>
                <a:cs typeface="Times New Roman" pitchFamily="18" charset="0"/>
              </a:rPr>
              <a:t>’</a:t>
            </a:r>
            <a:r>
              <a:rPr lang="uk-UA" sz="2400" b="1" dirty="0" err="1" smtClean="0">
                <a:latin typeface="Book Antiqua" pitchFamily="18" charset="0"/>
                <a:cs typeface="Times New Roman" pitchFamily="18" charset="0"/>
              </a:rPr>
              <a:t>єднані</a:t>
            </a:r>
            <a:r>
              <a:rPr lang="uk-UA" sz="2400" b="1" dirty="0" smtClean="0">
                <a:latin typeface="Book Antiqua" pitchFamily="18" charset="0"/>
                <a:cs typeface="Times New Roman" pitchFamily="18" charset="0"/>
              </a:rPr>
              <a:t> в два великих цикли: </a:t>
            </a:r>
          </a:p>
          <a:p>
            <a:pPr algn="ctr"/>
            <a:r>
              <a:rPr lang="uk-UA" sz="2400" b="1" dirty="0" err="1" smtClean="0">
                <a:solidFill>
                  <a:srgbClr val="0070C0"/>
                </a:solidFill>
                <a:latin typeface="Book Antiqua" pitchFamily="18" charset="0"/>
                <a:cs typeface="Times New Roman" pitchFamily="18" charset="0"/>
              </a:rPr>
              <a:t>“Мала</a:t>
            </a:r>
            <a:r>
              <a:rPr lang="uk-UA" sz="2400" b="1" dirty="0" smtClean="0">
                <a:solidFill>
                  <a:srgbClr val="0070C0"/>
                </a:solidFill>
                <a:latin typeface="Book Antiqua" pitchFamily="18" charset="0"/>
                <a:cs typeface="Times New Roman" pitchFamily="18" charset="0"/>
              </a:rPr>
              <a:t> пісня про діяння Робін </a:t>
            </a:r>
            <a:r>
              <a:rPr lang="uk-UA" sz="2400" b="1" dirty="0" err="1" smtClean="0">
                <a:solidFill>
                  <a:srgbClr val="0070C0"/>
                </a:solidFill>
                <a:latin typeface="Book Antiqua" pitchFamily="18" charset="0"/>
                <a:cs typeface="Times New Roman" pitchFamily="18" charset="0"/>
              </a:rPr>
              <a:t>Гуда”</a:t>
            </a:r>
            <a:endParaRPr lang="uk-UA" sz="2400" b="1" dirty="0" smtClean="0">
              <a:solidFill>
                <a:srgbClr val="0070C0"/>
              </a:solidFill>
              <a:latin typeface="Book Antiqua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Book Antiqua" pitchFamily="18" charset="0"/>
                <a:cs typeface="Times New Roman" pitchFamily="18" charset="0"/>
              </a:rPr>
              <a:t> та </a:t>
            </a:r>
            <a:r>
              <a:rPr lang="uk-UA" sz="2400" b="1" dirty="0" err="1" smtClean="0">
                <a:solidFill>
                  <a:srgbClr val="0070C0"/>
                </a:solidFill>
                <a:latin typeface="Book Antiqua" pitchFamily="18" charset="0"/>
                <a:cs typeface="Times New Roman" pitchFamily="18" charset="0"/>
              </a:rPr>
              <a:t>“Діяння</a:t>
            </a:r>
            <a:r>
              <a:rPr lang="uk-UA" sz="2400" b="1" dirty="0" smtClean="0">
                <a:solidFill>
                  <a:srgbClr val="0070C0"/>
                </a:solidFill>
                <a:latin typeface="Book Antiqua" pitchFamily="18" charset="0"/>
                <a:cs typeface="Times New Roman" pitchFamily="18" charset="0"/>
              </a:rPr>
              <a:t> Робін </a:t>
            </a:r>
            <a:r>
              <a:rPr lang="uk-UA" sz="2400" b="1" dirty="0" err="1" smtClean="0">
                <a:solidFill>
                  <a:srgbClr val="0070C0"/>
                </a:solidFill>
                <a:latin typeface="Book Antiqua" pitchFamily="18" charset="0"/>
                <a:cs typeface="Times New Roman" pitchFamily="18" charset="0"/>
              </a:rPr>
              <a:t>Гуда”</a:t>
            </a:r>
            <a:r>
              <a:rPr lang="uk-UA" sz="2400" b="1" dirty="0" smtClean="0">
                <a:solidFill>
                  <a:srgbClr val="0070C0"/>
                </a:solidFill>
                <a:latin typeface="Book Antiqua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714348" y="1214422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Book Antiqua" pitchFamily="18" charset="0"/>
                <a:cs typeface="Times New Roman" pitchFamily="18" charset="0"/>
              </a:rPr>
              <a:t>Всього</a:t>
            </a:r>
            <a:r>
              <a:rPr lang="ru-RU" sz="24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  <a:cs typeface="Times New Roman" pitchFamily="18" charset="0"/>
              </a:rPr>
              <a:t>відомо</a:t>
            </a:r>
            <a:r>
              <a:rPr lang="ru-RU" sz="24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  <a:cs typeface="Times New Roman" pitchFamily="18" charset="0"/>
              </a:rPr>
              <a:t>близько</a:t>
            </a:r>
            <a:r>
              <a:rPr lang="ru-RU" sz="2400" b="1" dirty="0" smtClean="0">
                <a:latin typeface="Book Antiqua" pitchFamily="18" charset="0"/>
                <a:cs typeface="Times New Roman" pitchFamily="18" charset="0"/>
              </a:rPr>
              <a:t> 40 </a:t>
            </a:r>
            <a:r>
              <a:rPr lang="ru-RU" sz="2400" b="1" dirty="0" err="1" smtClean="0">
                <a:latin typeface="Book Antiqua" pitchFamily="18" charset="0"/>
                <a:cs typeface="Times New Roman" pitchFamily="18" charset="0"/>
              </a:rPr>
              <a:t>балад</a:t>
            </a:r>
            <a:r>
              <a:rPr lang="ru-RU" sz="2400" b="1" dirty="0" smtClean="0">
                <a:latin typeface="Book Antiqua" pitchFamily="18" charset="0"/>
                <a:cs typeface="Times New Roman" pitchFamily="18" charset="0"/>
              </a:rPr>
              <a:t> про </a:t>
            </a:r>
            <a:r>
              <a:rPr lang="ru-RU" sz="2400" b="1" dirty="0" err="1" smtClean="0">
                <a:latin typeface="Book Antiqua" pitchFamily="18" charset="0"/>
                <a:cs typeface="Times New Roman" pitchFamily="18" charset="0"/>
              </a:rPr>
              <a:t>Робін</a:t>
            </a:r>
            <a:r>
              <a:rPr lang="ru-RU" sz="2400" b="1" dirty="0" smtClean="0">
                <a:latin typeface="Book Antiqua" pitchFamily="18" charset="0"/>
                <a:cs typeface="Times New Roman" pitchFamily="18" charset="0"/>
              </a:rPr>
              <a:t> Гуда.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6372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3" t="9091" r="6233" b="5195"/>
          <a:stretch/>
        </p:blipFill>
        <p:spPr>
          <a:xfrm>
            <a:off x="467544" y="404664"/>
            <a:ext cx="8208912" cy="5760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33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14678" y="1214422"/>
            <a:ext cx="53578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Корінним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населенням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середньовічної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Англії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племена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саксів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англів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В 1066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військо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норманів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очолюване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Вільгельмом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Завойовником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захопило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територію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Володіння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багатих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англосаксів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захоплені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норманськими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лицарями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вільні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селяни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йомени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потрапили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кріпацьку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залежність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214414" y="500042"/>
            <a:ext cx="63145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eutsch Gothic" pitchFamily="34" charset="0"/>
              </a:rPr>
              <a:t>Історична довідка</a:t>
            </a:r>
            <a:endParaRPr lang="uk-UA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eutsch Gothic" pitchFamily="34" charset="0"/>
            </a:endParaRPr>
          </a:p>
        </p:txBody>
      </p:sp>
      <p:pic>
        <p:nvPicPr>
          <p:cNvPr id="50178" name="Picture 2" descr="http://proxy11.media.online.ua/uol/r2-900680da1b/54d953065d8a6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42910" y="1214422"/>
            <a:ext cx="2500330" cy="2714644"/>
          </a:xfrm>
          <a:prstGeom prst="rect">
            <a:avLst/>
          </a:prstGeom>
          <a:noFill/>
        </p:spPr>
      </p:pic>
      <p:pic>
        <p:nvPicPr>
          <p:cNvPr id="50180" name="Picture 4" descr="https://traditio.wiki/files/thumb/3/31/Invasion_fleet_on_Bayeux_Tapestry.jpg/1600px-Invasion_fleet_on_Bayeux_Tapestr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5072074"/>
            <a:ext cx="8143932" cy="1143008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500034" y="3929066"/>
            <a:ext cx="8143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Ліси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оголошені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заповідними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Полювати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них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король.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Охороняли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лісові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угіддя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королівські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лісники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Країна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поділена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графства,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очолювані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шерифами.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otinok.co.il/sites/default/files/images/b9a9b684023f258f0278532e2e32f4d4_Utyhb%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714776" cy="3929090"/>
          </a:xfrm>
          <a:prstGeom prst="rect">
            <a:avLst/>
          </a:prstGeom>
          <a:noFill/>
        </p:spPr>
      </p:pic>
      <p:pic>
        <p:nvPicPr>
          <p:cNvPr id="1032" name="Picture 8" descr="http://vashsovet.com.ua/wp-content/uploads/2015/03/%D0%AD%D0%BB%D0%B5%D0%BE%D0%BD%D0%BE%D1%80%D0%B0-%D0%90%D0%BA%D0%B2%D0%B8%D1%82%D0%B0%D0%BD%D1%81%D0%BA%D0%B0%D1%8F.jpg"/>
          <p:cNvPicPr>
            <a:picLocks noChangeAspect="1" noChangeArrowheads="1"/>
          </p:cNvPicPr>
          <p:nvPr/>
        </p:nvPicPr>
        <p:blipFill>
          <a:blip r:embed="rId3"/>
          <a:srcRect l="5571" r="7146"/>
          <a:stretch>
            <a:fillRect/>
          </a:stretch>
        </p:blipFill>
        <p:spPr bwMode="auto">
          <a:xfrm>
            <a:off x="4857752" y="1428736"/>
            <a:ext cx="3429024" cy="38576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5852" y="5429264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Book Antiqua" pitchFamily="18" charset="0"/>
              </a:rPr>
              <a:t>Генріх ІІ</a:t>
            </a:r>
          </a:p>
          <a:p>
            <a:pPr algn="ctr"/>
            <a:r>
              <a:rPr lang="uk-UA" b="1" dirty="0" err="1" smtClean="0">
                <a:latin typeface="Book Antiqua" pitchFamily="18" charset="0"/>
              </a:rPr>
              <a:t>Плантагенет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5286388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Book Antiqua" pitchFamily="18" charset="0"/>
              </a:rPr>
              <a:t>Королева Елеонора </a:t>
            </a:r>
            <a:r>
              <a:rPr lang="uk-UA" sz="1600" b="1" dirty="0" err="1" smtClean="0">
                <a:latin typeface="Book Antiqua" pitchFamily="18" charset="0"/>
              </a:rPr>
              <a:t>Аквітанська</a:t>
            </a:r>
            <a:r>
              <a:rPr lang="uk-UA" sz="1600" b="1" dirty="0" smtClean="0">
                <a:latin typeface="Book Antiqua" pitchFamily="18" charset="0"/>
              </a:rPr>
              <a:t>, мати </a:t>
            </a:r>
            <a:r>
              <a:rPr lang="uk-UA" sz="1600" b="1" dirty="0" err="1" smtClean="0">
                <a:latin typeface="Book Antiqua" pitchFamily="18" charset="0"/>
              </a:rPr>
              <a:t>Річарда</a:t>
            </a:r>
            <a:r>
              <a:rPr lang="uk-UA" sz="1600" b="1" dirty="0" smtClean="0">
                <a:latin typeface="Book Antiqua" pitchFamily="18" charset="0"/>
              </a:rPr>
              <a:t> І </a:t>
            </a:r>
          </a:p>
          <a:p>
            <a:pPr algn="ctr"/>
            <a:r>
              <a:rPr lang="uk-UA" sz="1600" b="1" dirty="0" smtClean="0">
                <a:latin typeface="Book Antiqua" pitchFamily="18" charset="0"/>
              </a:rPr>
              <a:t> та Іоанна Безземельного</a:t>
            </a:r>
            <a:endParaRPr lang="ru-RU" sz="1600" b="1" dirty="0">
              <a:latin typeface="Book Antiqua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500034" y="500042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Book Antiqua" pitchFamily="18" charset="0"/>
              </a:rPr>
              <a:t>Події</a:t>
            </a:r>
            <a:r>
              <a:rPr lang="ru-RU" b="1" dirty="0" smtClean="0">
                <a:latin typeface="Book Antiqua" pitchFamily="18" charset="0"/>
              </a:rPr>
              <a:t>, </a:t>
            </a:r>
            <a:r>
              <a:rPr lang="ru-RU" b="1" dirty="0" err="1" smtClean="0">
                <a:latin typeface="Book Antiqua" pitchFamily="18" charset="0"/>
              </a:rPr>
              <a:t>описані</a:t>
            </a:r>
            <a:r>
              <a:rPr lang="ru-RU" b="1" dirty="0" smtClean="0">
                <a:latin typeface="Book Antiqua" pitchFamily="18" charset="0"/>
              </a:rPr>
              <a:t> в </a:t>
            </a:r>
            <a:r>
              <a:rPr lang="ru-RU" b="1" dirty="0" err="1" smtClean="0">
                <a:latin typeface="Book Antiqua" pitchFamily="18" charset="0"/>
              </a:rPr>
              <a:t>баладах</a:t>
            </a:r>
            <a:r>
              <a:rPr lang="ru-RU" b="1" dirty="0" smtClean="0">
                <a:latin typeface="Book Antiqua" pitchFamily="18" charset="0"/>
              </a:rPr>
              <a:t> про </a:t>
            </a:r>
            <a:r>
              <a:rPr lang="ru-RU" b="1" dirty="0" err="1" smtClean="0">
                <a:latin typeface="Book Antiqua" pitchFamily="18" charset="0"/>
              </a:rPr>
              <a:t>Робін</a:t>
            </a:r>
            <a:r>
              <a:rPr lang="ru-RU" b="1" dirty="0" smtClean="0">
                <a:latin typeface="Book Antiqua" pitchFamily="18" charset="0"/>
              </a:rPr>
              <a:t> Гуда, </a:t>
            </a:r>
            <a:r>
              <a:rPr lang="ru-RU" b="1" dirty="0" err="1" smtClean="0">
                <a:latin typeface="Book Antiqua" pitchFamily="18" charset="0"/>
              </a:rPr>
              <a:t>відбувалися</a:t>
            </a:r>
            <a:r>
              <a:rPr lang="ru-RU" b="1" dirty="0" smtClean="0">
                <a:latin typeface="Book Antiqua" pitchFamily="18" charset="0"/>
              </a:rPr>
              <a:t> в ХІІ- </a:t>
            </a:r>
            <a:r>
              <a:rPr lang="ru-RU" b="1" dirty="0" err="1" smtClean="0">
                <a:latin typeface="Book Antiqua" pitchFamily="18" charset="0"/>
              </a:rPr>
              <a:t>поч</a:t>
            </a:r>
            <a:r>
              <a:rPr lang="ru-RU" b="1" dirty="0" smtClean="0">
                <a:latin typeface="Book Antiqua" pitchFamily="18" charset="0"/>
              </a:rPr>
              <a:t>.</a:t>
            </a:r>
            <a:r>
              <a:rPr lang="en-US" b="1" dirty="0" smtClean="0">
                <a:latin typeface="Book Antiqua" pitchFamily="18" charset="0"/>
              </a:rPr>
              <a:t>XIV</a:t>
            </a:r>
            <a:r>
              <a:rPr lang="ru-RU" b="1" dirty="0" smtClean="0">
                <a:latin typeface="Book Antiqua" pitchFamily="18" charset="0"/>
              </a:rPr>
              <a:t>ст. </a:t>
            </a:r>
            <a:r>
              <a:rPr lang="ru-RU" b="1" dirty="0" err="1" smtClean="0">
                <a:latin typeface="Book Antiqua" pitchFamily="18" charset="0"/>
              </a:rPr>
              <a:t>Це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 smtClean="0">
                <a:latin typeface="Book Antiqua" pitchFamily="18" charset="0"/>
              </a:rPr>
              <a:t>часи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 smtClean="0">
                <a:latin typeface="Book Antiqua" pitchFamily="18" charset="0"/>
              </a:rPr>
              <a:t>правління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 smtClean="0">
                <a:latin typeface="Book Antiqua" pitchFamily="18" charset="0"/>
              </a:rPr>
              <a:t>королів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 smtClean="0">
                <a:latin typeface="Book Antiqua" pitchFamily="18" charset="0"/>
              </a:rPr>
              <a:t>Генріха</a:t>
            </a:r>
            <a:r>
              <a:rPr lang="ru-RU" b="1" dirty="0" smtClean="0">
                <a:latin typeface="Book Antiqua" pitchFamily="18" charset="0"/>
              </a:rPr>
              <a:t> ІІ, </a:t>
            </a:r>
            <a:r>
              <a:rPr lang="ru-RU" b="1" dirty="0" err="1" smtClean="0">
                <a:latin typeface="Book Antiqua" pitchFamily="18" charset="0"/>
              </a:rPr>
              <a:t>Річарда</a:t>
            </a:r>
            <a:r>
              <a:rPr lang="ru-RU" b="1" dirty="0" smtClean="0">
                <a:latin typeface="Book Antiqua" pitchFamily="18" charset="0"/>
              </a:rPr>
              <a:t> І </a:t>
            </a:r>
            <a:r>
              <a:rPr lang="ru-RU" b="1" dirty="0" err="1" smtClean="0">
                <a:latin typeface="Book Antiqua" pitchFamily="18" charset="0"/>
              </a:rPr>
              <a:t>Левове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 smtClean="0">
                <a:latin typeface="Book Antiqua" pitchFamily="18" charset="0"/>
              </a:rPr>
              <a:t>Серце</a:t>
            </a:r>
            <a:r>
              <a:rPr lang="ru-RU" b="1" dirty="0" smtClean="0">
                <a:latin typeface="Book Antiqua" pitchFamily="18" charset="0"/>
              </a:rPr>
              <a:t> ,</a:t>
            </a:r>
          </a:p>
          <a:p>
            <a:pPr algn="ctr"/>
            <a:r>
              <a:rPr lang="ru-RU" b="1" dirty="0" smtClean="0">
                <a:latin typeface="Book Antiqua" pitchFamily="18" charset="0"/>
              </a:rPr>
              <a:t>  </a:t>
            </a:r>
            <a:r>
              <a:rPr lang="ru-RU" b="1" dirty="0" err="1" smtClean="0">
                <a:latin typeface="Book Antiqua" pitchFamily="18" charset="0"/>
              </a:rPr>
              <a:t>Генріха</a:t>
            </a:r>
            <a:r>
              <a:rPr lang="ru-RU" b="1" dirty="0" smtClean="0">
                <a:latin typeface="Book Antiqua" pitchFamily="18" charset="0"/>
              </a:rPr>
              <a:t> ІІІ, </a:t>
            </a:r>
            <a:r>
              <a:rPr lang="ru-RU" b="1" dirty="0" err="1" smtClean="0">
                <a:latin typeface="Book Antiqua" pitchFamily="18" charset="0"/>
              </a:rPr>
              <a:t>Едуарда</a:t>
            </a:r>
            <a:r>
              <a:rPr lang="ru-RU" b="1" dirty="0" smtClean="0">
                <a:latin typeface="Book Antiqua" pitchFamily="18" charset="0"/>
              </a:rPr>
              <a:t>. </a:t>
            </a:r>
            <a:endParaRPr lang="ru-RU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mir24.net/media/images/2013/3/richard-1-serdtze-25457587-575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3280261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6" name="Picture 8" descr="http://www.military-history.org/wp-content/uploads/2013/06/Joh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117586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кутник 6"/>
          <p:cNvSpPr/>
          <p:nvPr/>
        </p:nvSpPr>
        <p:spPr>
          <a:xfrm>
            <a:off x="642910" y="500042"/>
            <a:ext cx="7858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 В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народних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баладах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Робін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Гуда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вважають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прибічником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короля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Річарда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І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Левове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Серце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(ХІІ ст.)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і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 супротивником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його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брата принца Джона,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який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правив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Англією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період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участі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Річарда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Хрестових</a:t>
            </a:r>
            <a:r>
              <a:rPr lang="ru-RU" sz="2000" b="1" dirty="0" smtClean="0">
                <a:solidFill>
                  <a:srgbClr val="333333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 походах.</a:t>
            </a:r>
            <a:endParaRPr lang="ru-RU" sz="2800" b="1" dirty="0" smtClean="0"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5500702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err="1" smtClean="0">
                <a:latin typeface="Book Antiqua" pitchFamily="18" charset="0"/>
              </a:rPr>
              <a:t>Річард</a:t>
            </a:r>
            <a:r>
              <a:rPr lang="uk-UA" sz="2000" b="1" i="1" dirty="0" smtClean="0">
                <a:latin typeface="Book Antiqua" pitchFamily="18" charset="0"/>
              </a:rPr>
              <a:t> І</a:t>
            </a:r>
          </a:p>
          <a:p>
            <a:pPr algn="ctr"/>
            <a:r>
              <a:rPr lang="uk-UA" sz="2000" b="1" i="1" dirty="0" smtClean="0">
                <a:latin typeface="Book Antiqua" pitchFamily="18" charset="0"/>
              </a:rPr>
              <a:t> Левове Серце</a:t>
            </a:r>
            <a:endParaRPr lang="ru-RU" sz="2000" b="1" i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628" y="5500702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latin typeface="Book Antiqua" pitchFamily="18" charset="0"/>
              </a:rPr>
              <a:t>Принц Джон</a:t>
            </a:r>
          </a:p>
          <a:p>
            <a:pPr algn="ctr"/>
            <a:r>
              <a:rPr lang="uk-UA" sz="2000" b="1" i="1" dirty="0" smtClean="0">
                <a:latin typeface="Book Antiqua" pitchFamily="18" charset="0"/>
              </a:rPr>
              <a:t>Іоанн І Безземельний</a:t>
            </a:r>
            <a:endParaRPr lang="ru-RU" sz="2000" b="1" i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9429" b="97571" l="1489" r="90426">
                        <a14:foregroundMark x1="26809" y1="47143" x2="26809" y2="47143"/>
                        <a14:foregroundMark x1="17660" y1="51714" x2="17660" y2="51714"/>
                        <a14:foregroundMark x1="17660" y1="57286" x2="17660" y2="57286"/>
                        <a14:foregroundMark x1="85106" y1="69714" x2="85106" y2="69714"/>
                        <a14:foregroundMark x1="82979" y1="61429" x2="82979" y2="61429"/>
                        <a14:foregroundMark x1="81489" y1="48571" x2="81489" y2="48571"/>
                        <a14:foregroundMark x1="79574" y1="46286" x2="79574" y2="46286"/>
                        <a14:foregroundMark x1="72340" y1="48286" x2="72340" y2="48286"/>
                        <a14:foregroundMark x1="42979" y1="47571" x2="42979" y2="47571"/>
                        <a14:foregroundMark x1="24468" y1="45143" x2="24468" y2="45571"/>
                        <a14:foregroundMark x1="20426" y1="48286" x2="20426" y2="48286"/>
                        <a14:foregroundMark x1="62553" y1="45143" x2="62553" y2="45143"/>
                        <a14:foregroundMark x1="85532" y1="89714" x2="8553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83" t="39961" r="5098" b="2802"/>
          <a:stretch/>
        </p:blipFill>
        <p:spPr>
          <a:xfrm>
            <a:off x="2786050" y="1000108"/>
            <a:ext cx="3786214" cy="4286280"/>
          </a:xfrm>
          <a:prstGeom prst="rect">
            <a:avLst/>
          </a:prstGeom>
        </p:spPr>
      </p:pic>
      <p:sp>
        <p:nvSpPr>
          <p:cNvPr id="3" name="Блок-схема: документ 2"/>
          <p:cNvSpPr/>
          <p:nvPr/>
        </p:nvSpPr>
        <p:spPr>
          <a:xfrm>
            <a:off x="642910" y="1214422"/>
            <a:ext cx="2428892" cy="1357322"/>
          </a:xfrm>
          <a:prstGeom prst="flowChart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/>
              <a:t>Віллан</a:t>
            </a:r>
            <a:r>
              <a:rPr lang="uk-UA" sz="2000" b="1" dirty="0" smtClean="0"/>
              <a:t> - залежний селянин</a:t>
            </a:r>
            <a:r>
              <a:rPr lang="uk-UA" b="1" dirty="0" smtClean="0"/>
              <a:t>.</a:t>
            </a:r>
            <a:endParaRPr lang="ru-RU" b="1" dirty="0"/>
          </a:p>
        </p:txBody>
      </p:sp>
      <p:sp>
        <p:nvSpPr>
          <p:cNvPr id="5" name="Блок-схема: документ 4"/>
          <p:cNvSpPr/>
          <p:nvPr/>
        </p:nvSpPr>
        <p:spPr>
          <a:xfrm>
            <a:off x="714348" y="2714620"/>
            <a:ext cx="2143140" cy="2714644"/>
          </a:xfrm>
          <a:prstGeom prst="flowChart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/>
              <a:t>Незаконно-народжений</a:t>
            </a:r>
            <a:r>
              <a:rPr lang="uk-UA" sz="2000" b="1" dirty="0" smtClean="0"/>
              <a:t> син власника селища </a:t>
            </a:r>
            <a:r>
              <a:rPr lang="uk-UA" sz="2000" b="1" dirty="0" err="1" smtClean="0"/>
              <a:t>Локслі</a:t>
            </a:r>
            <a:r>
              <a:rPr lang="uk-UA" sz="2000" b="1" dirty="0" smtClean="0"/>
              <a:t>, якого віддали на виховання мельнику.</a:t>
            </a:r>
            <a:endParaRPr lang="ru-RU" sz="2000" b="1" dirty="0"/>
          </a:p>
        </p:txBody>
      </p:sp>
      <p:sp>
        <p:nvSpPr>
          <p:cNvPr id="8" name="Горизонтальний сувій 7"/>
          <p:cNvSpPr/>
          <p:nvPr/>
        </p:nvSpPr>
        <p:spPr>
          <a:xfrm>
            <a:off x="2428860" y="5214950"/>
            <a:ext cx="4357718" cy="92869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Син  лісничого, вправного лучника</a:t>
            </a:r>
            <a:r>
              <a:rPr lang="uk-UA" sz="2000" dirty="0" smtClean="0"/>
              <a:t>. </a:t>
            </a:r>
            <a:endParaRPr lang="ru-RU" sz="2000" dirty="0"/>
          </a:p>
        </p:txBody>
      </p:sp>
      <p:pic>
        <p:nvPicPr>
          <p:cNvPr id="1026" name="Picture 2" descr="C:\Users\Админ\Pictures\Рисунок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214422"/>
            <a:ext cx="2571768" cy="1470025"/>
          </a:xfrm>
          <a:prstGeom prst="rect">
            <a:avLst/>
          </a:prstGeom>
          <a:noFill/>
        </p:spPr>
      </p:pic>
      <p:sp>
        <p:nvSpPr>
          <p:cNvPr id="11" name="Прямокутник 10"/>
          <p:cNvSpPr/>
          <p:nvPr/>
        </p:nvSpPr>
        <p:spPr>
          <a:xfrm>
            <a:off x="6143636" y="1428736"/>
            <a:ext cx="2214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Йомен – вільний землероб.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Админ\Pictures\Рисунок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2714620"/>
            <a:ext cx="2273300" cy="2857520"/>
          </a:xfrm>
          <a:prstGeom prst="rect">
            <a:avLst/>
          </a:prstGeom>
          <a:noFill/>
        </p:spPr>
      </p:pic>
      <p:sp>
        <p:nvSpPr>
          <p:cNvPr id="13" name="Прямокутник 12"/>
          <p:cNvSpPr/>
          <p:nvPr/>
        </p:nvSpPr>
        <p:spPr>
          <a:xfrm>
            <a:off x="6286512" y="2714620"/>
            <a:ext cx="1928826" cy="2318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Несправедливо скривджений дворянин, у якого спалили маєток,  а він став розбійником.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2928926" y="714356"/>
            <a:ext cx="57864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Book Antiqua" pitchFamily="18" charset="0"/>
              </a:rPr>
              <a:t> </a:t>
            </a:r>
            <a:r>
              <a:rPr lang="uk-UA" sz="2400" b="1" dirty="0" smtClean="0">
                <a:latin typeface="Book Antiqua" pitchFamily="18" charset="0"/>
              </a:rPr>
              <a:t>Батьківщиною Робіна балади називають селище </a:t>
            </a:r>
            <a:r>
              <a:rPr lang="uk-UA" sz="2400" b="1" dirty="0" err="1" smtClean="0">
                <a:latin typeface="Book Antiqua" pitchFamily="18" charset="0"/>
              </a:rPr>
              <a:t>Локслі</a:t>
            </a:r>
            <a:r>
              <a:rPr lang="uk-UA" sz="2400" b="1" dirty="0" smtClean="0">
                <a:latin typeface="Book Antiqua" pitchFamily="18" charset="0"/>
              </a:rPr>
              <a:t>. Хлопчик, як свідчить запис в актовій книзі, народився в 1160 році у цьому місті. Тому його часто називали </a:t>
            </a:r>
            <a:r>
              <a:rPr lang="uk-UA" sz="2400" b="1" dirty="0" err="1" smtClean="0">
                <a:latin typeface="Book Antiqua" pitchFamily="18" charset="0"/>
              </a:rPr>
              <a:t>Локслі</a:t>
            </a:r>
            <a:r>
              <a:rPr lang="uk-UA" sz="2400" b="1" dirty="0" smtClean="0">
                <a:latin typeface="Book Antiqua" pitchFamily="18" charset="0"/>
              </a:rPr>
              <a:t> </a:t>
            </a:r>
          </a:p>
          <a:p>
            <a:pPr algn="ctr"/>
            <a:r>
              <a:rPr lang="uk-UA" sz="2400" b="1" dirty="0" smtClean="0">
                <a:latin typeface="Book Antiqua" pitchFamily="18" charset="0"/>
              </a:rPr>
              <a:t>або Роб із </a:t>
            </a:r>
            <a:r>
              <a:rPr lang="uk-UA" sz="2400" b="1" dirty="0" err="1" smtClean="0">
                <a:latin typeface="Book Antiqua" pitchFamily="18" charset="0"/>
              </a:rPr>
              <a:t>Локслі</a:t>
            </a:r>
            <a:r>
              <a:rPr lang="uk-UA" sz="2400" b="1" dirty="0" smtClean="0">
                <a:latin typeface="Book Antiqua" pitchFamily="18" charset="0"/>
              </a:rPr>
              <a:t>. </a:t>
            </a:r>
            <a:endParaRPr lang="uk-UA" sz="2000" b="1" dirty="0" smtClean="0">
              <a:latin typeface="Book Antiqua" pitchFamily="18" charset="0"/>
            </a:endParaRPr>
          </a:p>
          <a:p>
            <a:r>
              <a:rPr lang="uk-UA" b="1" dirty="0" smtClean="0">
                <a:latin typeface="Book Antiqua" pitchFamily="18" charset="0"/>
              </a:rPr>
              <a:t> </a:t>
            </a:r>
            <a:endParaRPr lang="ru-RU" b="1" dirty="0" smtClean="0">
              <a:latin typeface="Book Antiqu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4500570"/>
            <a:ext cx="3152565" cy="1643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85794"/>
            <a:ext cx="4214842" cy="5357850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3071802" y="3429000"/>
            <a:ext cx="47863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000" b="1" i="1" dirty="0" smtClean="0">
                <a:latin typeface="Book Antiqua" pitchFamily="18" charset="0"/>
              </a:rPr>
              <a:t>Ідуть суперечки дослідників: одні вважають, що слово «</a:t>
            </a:r>
            <a:r>
              <a:rPr lang="uk-UA" sz="2000" b="1" i="1" dirty="0" err="1" smtClean="0">
                <a:latin typeface="Book Antiqua" pitchFamily="18" charset="0"/>
              </a:rPr>
              <a:t>Гуд</a:t>
            </a:r>
            <a:r>
              <a:rPr lang="uk-UA" sz="2000" b="1" i="1" dirty="0" smtClean="0">
                <a:latin typeface="Book Antiqua" pitchFamily="18" charset="0"/>
              </a:rPr>
              <a:t>» означає ковпак – капюшон, інші доводять, що це     слово походить    від слова ліс – </a:t>
            </a:r>
          </a:p>
          <a:p>
            <a:pPr>
              <a:lnSpc>
                <a:spcPct val="90000"/>
              </a:lnSpc>
            </a:pPr>
            <a:r>
              <a:rPr lang="uk-UA" sz="2000" b="1" i="1" dirty="0" smtClean="0">
                <a:latin typeface="Book Antiqua" pitchFamily="18" charset="0"/>
              </a:rPr>
              <a:t>англійською    мовою  «</a:t>
            </a:r>
            <a:r>
              <a:rPr lang="uk-UA" sz="2000" b="1" i="1" dirty="0" err="1" smtClean="0">
                <a:latin typeface="Book Antiqua" pitchFamily="18" charset="0"/>
              </a:rPr>
              <a:t>вуд</a:t>
            </a:r>
            <a:r>
              <a:rPr lang="uk-UA" sz="2000" b="1" i="1" dirty="0" smtClean="0">
                <a:latin typeface="Book Antiqua" pitchFamily="18" charset="0"/>
              </a:rPr>
              <a:t>».</a:t>
            </a:r>
            <a:endParaRPr lang="ru-RU" sz="2000" b="1" i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29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 сполучна лінія 5"/>
          <p:cNvCxnSpPr/>
          <p:nvPr/>
        </p:nvCxnSpPr>
        <p:spPr>
          <a:xfrm>
            <a:off x="857224" y="1714488"/>
            <a:ext cx="285752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Прямокутник 3"/>
          <p:cNvSpPr/>
          <p:nvPr/>
        </p:nvSpPr>
        <p:spPr>
          <a:xfrm>
            <a:off x="3571868" y="1643050"/>
            <a:ext cx="514353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uk-UA" dirty="0" smtClean="0"/>
              <a:t> </a:t>
            </a:r>
            <a:r>
              <a:rPr lang="uk-UA" sz="2200" b="1" dirty="0" smtClean="0">
                <a:latin typeface="Book Antiqua" pitchFamily="18" charset="0"/>
              </a:rPr>
              <a:t>Коли, де та в якій родині з’явився на світ Робін </a:t>
            </a:r>
            <a:r>
              <a:rPr lang="uk-UA" sz="2200" b="1" dirty="0" err="1" smtClean="0">
                <a:latin typeface="Book Antiqua" pitchFamily="18" charset="0"/>
              </a:rPr>
              <a:t>Гуд</a:t>
            </a:r>
            <a:r>
              <a:rPr lang="uk-UA" sz="2200" b="1" dirty="0" smtClean="0">
                <a:latin typeface="Book Antiqua" pitchFamily="18" charset="0"/>
              </a:rPr>
              <a:t>?</a:t>
            </a:r>
            <a:r>
              <a:rPr lang="ru-RU" sz="2200" b="1" dirty="0" smtClean="0">
                <a:latin typeface="Book Antiqua" pitchFamily="18" charset="0"/>
              </a:rPr>
              <a:t> </a:t>
            </a:r>
          </a:p>
          <a:p>
            <a:pPr>
              <a:buFont typeface="Wingdings" pitchFamily="2" charset="2"/>
              <a:buChar char="q"/>
            </a:pPr>
            <a:r>
              <a:rPr lang="uk-UA" sz="2200" b="1" dirty="0" smtClean="0">
                <a:latin typeface="Book Antiqua" pitchFamily="18" charset="0"/>
              </a:rPr>
              <a:t>  Яке виховання дали хлопчикові</a:t>
            </a:r>
            <a:r>
              <a:rPr lang="uk-UA" sz="2200" b="1" dirty="0" smtClean="0">
                <a:latin typeface="Book Antiqua" pitchFamily="18" charset="0"/>
              </a:rPr>
              <a:t>? Яким вбачали його майбутнє батько і мати?</a:t>
            </a:r>
            <a:endParaRPr lang="uk-UA" sz="2200" b="1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200" b="1" dirty="0" smtClean="0">
                <a:latin typeface="Book Antiqua" pitchFamily="18" charset="0"/>
              </a:rPr>
              <a:t>Яку </a:t>
            </a:r>
            <a:r>
              <a:rPr lang="uk-UA" sz="2200" b="1" dirty="0" smtClean="0">
                <a:latin typeface="Book Antiqua" pitchFamily="18" charset="0"/>
              </a:rPr>
              <a:t>трагедію пережив хлопчик у дитинстві?</a:t>
            </a:r>
          </a:p>
          <a:p>
            <a:pPr>
              <a:buFont typeface="Wingdings" pitchFamily="2" charset="2"/>
              <a:buChar char="q"/>
            </a:pPr>
            <a:r>
              <a:rPr lang="uk-UA" sz="2200" b="1" dirty="0" smtClean="0">
                <a:latin typeface="Book Antiqua" pitchFamily="18" charset="0"/>
              </a:rPr>
              <a:t> Хто його виховував після смерті батьків</a:t>
            </a:r>
            <a:r>
              <a:rPr lang="uk-UA" sz="2200" b="1" dirty="0" smtClean="0">
                <a:latin typeface="Book Antiqua" pitchFamily="18" charset="0"/>
              </a:rPr>
              <a:t>?</a:t>
            </a:r>
          </a:p>
          <a:p>
            <a:pPr>
              <a:buFont typeface="Wingdings" pitchFamily="2" charset="2"/>
              <a:buChar char="q"/>
            </a:pPr>
            <a:r>
              <a:rPr lang="uk-UA" sz="2200" b="1" dirty="0" smtClean="0">
                <a:latin typeface="Book Antiqua" pitchFamily="18" charset="0"/>
              </a:rPr>
              <a:t> </a:t>
            </a:r>
            <a:r>
              <a:rPr lang="uk-UA" sz="2200" b="1" dirty="0" smtClean="0">
                <a:latin typeface="Book Antiqua" pitchFamily="18" charset="0"/>
              </a:rPr>
              <a:t>Що ви можете розказати про друзів хлопчика?</a:t>
            </a:r>
            <a:endParaRPr lang="uk-UA" sz="2200" b="1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200" b="1" dirty="0" smtClean="0">
                <a:latin typeface="Book Antiqua" pitchFamily="18" charset="0"/>
              </a:rPr>
              <a:t> Чому Роб вирішив взяти участь у змаганнях лучників в </a:t>
            </a:r>
            <a:r>
              <a:rPr lang="uk-UA" sz="2200" b="1" dirty="0" err="1" smtClean="0">
                <a:latin typeface="Book Antiqua" pitchFamily="18" charset="0"/>
              </a:rPr>
              <a:t>Ноттінгемі</a:t>
            </a:r>
            <a:r>
              <a:rPr lang="uk-UA" sz="2200" b="1" dirty="0" smtClean="0">
                <a:latin typeface="Book Antiqua" pitchFamily="18" charset="0"/>
              </a:rPr>
              <a:t>?</a:t>
            </a:r>
            <a:endParaRPr lang="ru-RU" sz="22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Pictures\main_613815_origina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2E7"/>
              </a:clrFrom>
              <a:clrTo>
                <a:srgbClr val="F6F2E7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500034" y="571480"/>
            <a:ext cx="7929618" cy="571504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14810" y="4500570"/>
            <a:ext cx="44291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Розкажіть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про подорож Робіна  до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Ноттінгема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та про те,  як він помстився за смерть батьків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uk-UA" sz="20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Чому Робін </a:t>
            </a:r>
            <a:r>
              <a:rPr lang="uk-UA" sz="20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Гуд</a:t>
            </a:r>
            <a:r>
              <a:rPr lang="uk-UA" sz="20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опинився поза законом?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Pictures\1396925156675538036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 l="2667"/>
          <a:stretch>
            <a:fillRect/>
          </a:stretch>
        </p:blipFill>
        <p:spPr bwMode="auto">
          <a:xfrm>
            <a:off x="3286116" y="428604"/>
            <a:ext cx="5429288" cy="5857916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500042"/>
            <a:ext cx="31432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Що порадила юнакові бідна вдова, у якої він знайшов тимчасовий притулок?</a:t>
            </a: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18097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42910" y="4643446"/>
            <a:ext cx="578647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Якими були умови змагання лучників? </a:t>
            </a:r>
          </a:p>
          <a:p>
            <a:pPr marL="0" marR="0" lvl="0" indent="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uk-UA" sz="22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Book Antiqua" pitchFamily="18" charset="0"/>
                <a:cs typeface="Times New Roman" pitchFamily="18" charset="0"/>
              </a:rPr>
              <a:t>Як </a:t>
            </a:r>
            <a:r>
              <a:rPr lang="uk-UA" sz="2200" b="1" dirty="0" err="1" smtClean="0">
                <a:latin typeface="Book Antiqua" pitchFamily="18" charset="0"/>
                <a:cs typeface="Times New Roman" pitchFamily="18" charset="0"/>
              </a:rPr>
              <a:t>Локслі</a:t>
            </a:r>
            <a:r>
              <a:rPr lang="uk-UA" sz="2200" b="1" dirty="0" smtClean="0">
                <a:latin typeface="Book Antiqua" pitchFamily="18" charset="0"/>
                <a:cs typeface="Times New Roman" pitchFamily="18" charset="0"/>
              </a:rPr>
              <a:t> вдалося пройти  усі випробовування і виграти змагання?</a:t>
            </a: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71472" y="278605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uk-UA" sz="24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Чому розмова з удовиченками ще більше розпалила </a:t>
            </a:r>
            <a:r>
              <a:rPr lang="uk-UA" sz="22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Робінове</a:t>
            </a:r>
            <a:r>
              <a:rPr lang="uk-UA" sz="22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бажання взяти участь у змаганнях?</a:t>
            </a:r>
            <a:r>
              <a:rPr lang="ru-RU" sz="22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lang="uk-UA" sz="2200" b="1" dirty="0" smtClean="0"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obinofLoxl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00042"/>
            <a:ext cx="8072494" cy="571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3071802" y="785794"/>
            <a:ext cx="585791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uk-UA" sz="3600" b="1" i="1" dirty="0" smtClean="0">
                <a:solidFill>
                  <a:srgbClr val="FFFF00"/>
                </a:solidFill>
                <a:latin typeface="Georgia" pitchFamily="18" charset="0"/>
              </a:rPr>
              <a:t>Розбійник долею </a:t>
            </a:r>
          </a:p>
          <a:p>
            <a:pPr>
              <a:lnSpc>
                <a:spcPct val="80000"/>
              </a:lnSpc>
            </a:pPr>
            <a:r>
              <a:rPr lang="uk-UA" sz="3600" b="1" i="1" dirty="0" smtClean="0">
                <a:solidFill>
                  <a:srgbClr val="FFFF00"/>
                </a:solidFill>
                <a:latin typeface="Georgia" pitchFamily="18" charset="0"/>
              </a:rPr>
              <a:t>                              він був</a:t>
            </a:r>
          </a:p>
          <a:p>
            <a:pPr>
              <a:lnSpc>
                <a:spcPct val="80000"/>
              </a:lnSpc>
            </a:pPr>
            <a:r>
              <a:rPr lang="uk-UA" sz="3600" b="1" i="1" dirty="0" smtClean="0">
                <a:solidFill>
                  <a:srgbClr val="FFFF00"/>
                </a:solidFill>
                <a:latin typeface="Georgia" pitchFamily="18" charset="0"/>
              </a:rPr>
              <a:t>І лицар – у душі.</a:t>
            </a:r>
            <a:endParaRPr lang="ru-RU" sz="3200" b="1" i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66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Pictures\2rob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4286280" cy="5572164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000628" y="3714752"/>
            <a:ext cx="35719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Як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ви вважаєте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, чому розбійники не побоялися вибрати ватажком саме Робін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Гуда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, адже вони його зовсім не знали?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628" y="642918"/>
            <a:ext cx="3500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000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latin typeface="Book Antiqua" pitchFamily="18" charset="0"/>
              </a:rPr>
              <a:t> Хто отримав стрілу з рук переможця і став королевою дня?</a:t>
            </a:r>
          </a:p>
          <a:p>
            <a:endParaRPr lang="uk-UA" sz="2000" b="1" dirty="0" smtClean="0">
              <a:latin typeface="Book Antiqu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000" b="1" dirty="0" smtClean="0">
                <a:latin typeface="Book Antiqua" pitchFamily="18" charset="0"/>
              </a:rPr>
              <a:t> Чому шериф  відчував, що </a:t>
            </a:r>
            <a:r>
              <a:rPr lang="uk-UA" sz="2000" b="1" dirty="0" smtClean="0">
                <a:latin typeface="Book Antiqua" pitchFamily="18" charset="0"/>
              </a:rPr>
              <a:t>він </a:t>
            </a:r>
            <a:r>
              <a:rPr lang="uk-UA" sz="2000" b="1" dirty="0" smtClean="0">
                <a:latin typeface="Book Antiqua" pitchFamily="18" charset="0"/>
              </a:rPr>
              <a:t>був </a:t>
            </a:r>
            <a:r>
              <a:rPr lang="uk-UA" sz="2000" b="1" dirty="0" smtClean="0">
                <a:latin typeface="Book Antiqua" pitchFamily="18" charset="0"/>
              </a:rPr>
              <a:t>тричі </a:t>
            </a:r>
            <a:r>
              <a:rPr lang="uk-UA" sz="2000" b="1" dirty="0" smtClean="0">
                <a:latin typeface="Book Antiqua" pitchFamily="18" charset="0"/>
              </a:rPr>
              <a:t>принижений цим зухвалим  переможцем?</a:t>
            </a:r>
            <a:endParaRPr lang="ru-RU" sz="20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928662" y="1142984"/>
            <a:ext cx="735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Book Antiqua" pitchFamily="18" charset="0"/>
              </a:rPr>
              <a:t>Під керівництвом отамана Робіна була ціла сотня молодців, вдягнутих у зелені плащі.</a:t>
            </a:r>
            <a:endParaRPr lang="ru-RU" sz="2400" dirty="0">
              <a:latin typeface="Book Antiqua" pitchFamily="18" charset="0"/>
            </a:endParaRPr>
          </a:p>
        </p:txBody>
      </p:sp>
      <p:pic>
        <p:nvPicPr>
          <p:cNvPr id="24578" name="Picture 2" descr="http://adonay-forum.com/backdoor/attach/1324058148.jpg"/>
          <p:cNvPicPr>
            <a:picLocks noChangeAspect="1" noChangeArrowheads="1"/>
          </p:cNvPicPr>
          <p:nvPr/>
        </p:nvPicPr>
        <p:blipFill>
          <a:blip r:embed="rId3"/>
          <a:srcRect b="12280"/>
          <a:stretch>
            <a:fillRect/>
          </a:stretch>
        </p:blipFill>
        <p:spPr bwMode="auto">
          <a:xfrm>
            <a:off x="571472" y="2071678"/>
            <a:ext cx="2786082" cy="407196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2071678"/>
            <a:ext cx="5643602" cy="4071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45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В.Высоцкий Баллада о вольных стрелках Из к_ф Стрелы Робин Гуда 1975 г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1472" y="571480"/>
            <a:ext cx="8001056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14282" y="5500702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dirty="0" smtClean="0">
                <a:latin typeface="Book Antiqua" pitchFamily="18" charset="0"/>
              </a:rPr>
              <a:t>   Маленький Джон, Чернець Тук, Вілл </a:t>
            </a:r>
            <a:r>
              <a:rPr lang="uk-UA" sz="2000" b="1" dirty="0" err="1" smtClean="0">
                <a:latin typeface="Book Antiqua" pitchFamily="18" charset="0"/>
              </a:rPr>
              <a:t>Стютлі</a:t>
            </a:r>
            <a:r>
              <a:rPr lang="uk-UA" sz="2000" b="1" dirty="0" smtClean="0">
                <a:latin typeface="Book Antiqua" pitchFamily="18" charset="0"/>
              </a:rPr>
              <a:t>, Вілл Пурпуровий,      </a:t>
            </a:r>
            <a:r>
              <a:rPr lang="uk-UA" sz="2000" b="1" dirty="0" err="1" smtClean="0">
                <a:latin typeface="Book Antiqua" pitchFamily="18" charset="0"/>
              </a:rPr>
              <a:t>Мач</a:t>
            </a:r>
            <a:r>
              <a:rPr lang="uk-UA" sz="2000" b="1" dirty="0" smtClean="0">
                <a:latin typeface="Book Antiqua" pitchFamily="18" charset="0"/>
              </a:rPr>
              <a:t>, Алан </a:t>
            </a:r>
            <a:r>
              <a:rPr lang="uk-UA" sz="2000" b="1" dirty="0" err="1" smtClean="0">
                <a:latin typeface="Book Antiqua" pitchFamily="18" charset="0"/>
              </a:rPr>
              <a:t>Дейль</a:t>
            </a:r>
            <a:r>
              <a:rPr lang="uk-UA" sz="2000" b="1" dirty="0" smtClean="0">
                <a:latin typeface="Book Antiqua" pitchFamily="18" charset="0"/>
              </a:rPr>
              <a:t>, три удовиченка, чинбар Артур Бленд.</a:t>
            </a:r>
            <a:endParaRPr lang="uk-UA" sz="2200" b="1" dirty="0" smtClean="0">
              <a:latin typeface="Book Antiqua" pitchFamily="18" charset="0"/>
            </a:endParaRPr>
          </a:p>
        </p:txBody>
      </p:sp>
      <p:pic>
        <p:nvPicPr>
          <p:cNvPr id="6" name="Picture 2" descr="C:\Users\Админ\Pictures\2015-0221-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500042"/>
            <a:ext cx="8001056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02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cksley19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000240"/>
            <a:ext cx="319598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642910" y="642918"/>
            <a:ext cx="807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b="1" dirty="0" smtClean="0">
              <a:latin typeface="Book Antiqua" pitchFamily="18" charset="0"/>
            </a:endParaRPr>
          </a:p>
          <a:p>
            <a:r>
              <a:rPr lang="uk-UA" sz="2000" b="1" dirty="0" smtClean="0">
                <a:latin typeface="Book Antiqua" pitchFamily="18" charset="0"/>
              </a:rPr>
              <a:t>  Це велетень колосального зросту і сили. Він –  вірний друг та помічник Робіна </a:t>
            </a:r>
            <a:r>
              <a:rPr lang="uk-UA" sz="2000" b="1" dirty="0" err="1" smtClean="0">
                <a:latin typeface="Book Antiqua" pitchFamily="18" charset="0"/>
              </a:rPr>
              <a:t>Гуда</a:t>
            </a:r>
            <a:r>
              <a:rPr lang="uk-UA" sz="2000" b="1" dirty="0" smtClean="0">
                <a:latin typeface="Book Antiqua" pitchFamily="18" charset="0"/>
              </a:rPr>
              <a:t>, готовий пожертвувати життям заради нього. Разом з тим він ще й жартівник і балагур.</a:t>
            </a:r>
            <a:endParaRPr lang="ru-RU" sz="2000" dirty="0"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61" b="9259"/>
          <a:stretch>
            <a:fillRect/>
          </a:stretch>
        </p:blipFill>
        <p:spPr>
          <a:xfrm>
            <a:off x="714348" y="2000240"/>
            <a:ext cx="4357718" cy="414340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143108" y="357166"/>
            <a:ext cx="47863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Маленький Джон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1142984"/>
            <a:ext cx="3742498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500034" y="928670"/>
            <a:ext cx="42862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2200" b="1" dirty="0" smtClean="0">
                <a:latin typeface="Book Antiqua" pitchFamily="18" charset="0"/>
              </a:rPr>
              <a:t>Цей легендарний персонаж поєднує в собі риси декількох біглих монахів.</a:t>
            </a:r>
          </a:p>
          <a:p>
            <a:pPr algn="ctr">
              <a:spcBef>
                <a:spcPct val="0"/>
              </a:spcBef>
            </a:pPr>
            <a:r>
              <a:rPr lang="uk-UA" sz="2200" b="1" dirty="0" smtClean="0">
                <a:latin typeface="Book Antiqua" pitchFamily="18" charset="0"/>
              </a:rPr>
              <a:t> Він життєрадісний, любив повеселитися у компанії </a:t>
            </a:r>
            <a:r>
              <a:rPr lang="uk-UA" sz="2200" b="1" dirty="0" err="1" smtClean="0">
                <a:latin typeface="Book Antiqua" pitchFamily="18" charset="0"/>
              </a:rPr>
              <a:t>“лісових</a:t>
            </a:r>
            <a:r>
              <a:rPr lang="uk-UA" sz="2200" b="1" dirty="0" smtClean="0">
                <a:latin typeface="Book Antiqua" pitchFamily="18" charset="0"/>
              </a:rPr>
              <a:t> </a:t>
            </a:r>
            <a:r>
              <a:rPr lang="uk-UA" sz="2200" b="1" dirty="0" err="1" smtClean="0">
                <a:latin typeface="Book Antiqua" pitchFamily="18" charset="0"/>
              </a:rPr>
              <a:t>братів”</a:t>
            </a:r>
            <a:r>
              <a:rPr lang="uk-UA" sz="2200" b="1" dirty="0" smtClean="0">
                <a:latin typeface="Book Antiqua" pitchFamily="18" charset="0"/>
              </a:rPr>
              <a:t>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2571736" y="357166"/>
            <a:ext cx="37641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Чернець Тук</a:t>
            </a:r>
            <a:endParaRPr lang="uk-UA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pic>
        <p:nvPicPr>
          <p:cNvPr id="22530" name="Picture 2" descr="https://im3-tub-ua.yandex.net/i?id=cdda234afd61ff13d54ba657e122f437&amp;n=33&amp;h=215&amp;w=3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000372"/>
            <a:ext cx="4214842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Админ\Pictures\_Tuck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643314"/>
            <a:ext cx="1357322" cy="2526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823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7667" b="99000" l="1031" r="99794">
                        <a14:foregroundMark x1="33814" y1="56000" x2="33814" y2="56000"/>
                        <a14:foregroundMark x1="31134" y1="49000" x2="31134" y2="49000"/>
                        <a14:foregroundMark x1="28041" y1="47833" x2="28041" y2="47833"/>
                        <a14:backgroundMark x1="6392" y1="26833" x2="8247" y2="26333"/>
                        <a14:backgroundMark x1="22268" y1="23000" x2="22268" y2="23000"/>
                        <a14:backgroundMark x1="25361" y1="22500" x2="25361" y2="22500"/>
                        <a14:backgroundMark x1="15258" y1="26833" x2="15258" y2="26833"/>
                        <a14:backgroundMark x1="19381" y1="27167" x2="19381" y2="27167"/>
                        <a14:backgroundMark x1="38144" y1="28500" x2="38144" y2="28500"/>
                        <a14:backgroundMark x1="48660" y1="27500" x2="48660" y2="27500"/>
                        <a14:backgroundMark x1="72784" y1="22333" x2="72784" y2="22333"/>
                        <a14:backgroundMark x1="69897" y1="29333" x2="69897" y2="29333"/>
                        <a14:backgroundMark x1="71753" y1="34833" x2="71753" y2="34833"/>
                        <a14:backgroundMark x1="92371" y1="36167" x2="92371" y2="36167"/>
                        <a14:backgroundMark x1="77526" y1="50667" x2="77526" y2="50667"/>
                        <a14:backgroundMark x1="22268" y1="31000" x2="22268" y2="31000"/>
                        <a14:backgroundMark x1="18969" y1="30500" x2="18969" y2="30500"/>
                        <a14:backgroundMark x1="20206" y1="34167" x2="20206" y2="34167"/>
                        <a14:backgroundMark x1="37732" y1="47667" x2="37732" y2="47667"/>
                        <a14:backgroundMark x1="35876" y1="42667" x2="35876" y2="42667"/>
                        <a14:backgroundMark x1="11134" y1="46167" x2="11134" y2="46167"/>
                        <a14:backgroundMark x1="11134" y1="56000" x2="11134" y2="56000"/>
                        <a14:backgroundMark x1="49691" y1="71000" x2="49691" y2="71000"/>
                        <a14:backgroundMark x1="53608" y1="75667" x2="53608" y2="75667"/>
                        <a14:backgroundMark x1="67216" y1="61500" x2="67216" y2="61500"/>
                        <a14:backgroundMark x1="67835" y1="67167" x2="67835" y2="67167"/>
                        <a14:backgroundMark x1="84742" y1="62333" x2="84742" y2="62333"/>
                        <a14:backgroundMark x1="4124" y1="49000" x2="4124" y2="49000"/>
                        <a14:backgroundMark x1="4124" y1="43000" x2="4124" y2="43000"/>
                        <a14:backgroundMark x1="69897" y1="54333" x2="69897" y2="54333"/>
                        <a14:backgroundMark x1="60825" y1="55000" x2="60825" y2="55000"/>
                        <a14:backgroundMark x1="65361" y1="44667" x2="65361" y2="44667"/>
                        <a14:backgroundMark x1="59794" y1="48667" x2="59794" y2="48667"/>
                        <a14:backgroundMark x1="71753" y1="57333" x2="71753" y2="57333"/>
                        <a14:backgroundMark x1="17320" y1="40000" x2="17320" y2="40000"/>
                        <a14:backgroundMark x1="2474" y1="56333" x2="2474" y2="56333"/>
                        <a14:backgroundMark x1="5567" y1="65500" x2="4536" y2="66333"/>
                        <a14:backgroundMark x1="3711" y1="60167" x2="3711" y2="60167"/>
                        <a14:backgroundMark x1="9485" y1="72333" x2="9485" y2="72333"/>
                        <a14:backgroundMark x1="11959" y1="67000" x2="11959" y2="67000"/>
                        <a14:backgroundMark x1="6392" y1="74833" x2="6392" y2="74833"/>
                        <a14:backgroundMark x1="10103" y1="79500" x2="10103" y2="79500"/>
                        <a14:backgroundMark x1="14845" y1="71333" x2="14845" y2="71333"/>
                        <a14:backgroundMark x1="22680" y1="38667" x2="22680" y2="38667"/>
                        <a14:backgroundMark x1="27423" y1="39667" x2="27423" y2="39667"/>
                        <a14:backgroundMark x1="15876" y1="51167" x2="15876" y2="51167"/>
                        <a14:backgroundMark x1="17938" y1="57333" x2="17938" y2="57333"/>
                        <a14:backgroundMark x1="72784" y1="62000" x2="72784" y2="62000"/>
                        <a14:backgroundMark x1="75464" y1="54667" x2="75464" y2="54667"/>
                        <a14:backgroundMark x1="71134" y1="49833" x2="71134" y2="49833"/>
                        <a14:backgroundMark x1="1856" y1="61500" x2="1856" y2="61500"/>
                        <a14:backgroundMark x1="4536" y1="78667" x2="4536" y2="78667"/>
                        <a14:backgroundMark x1="5155" y1="61833" x2="5155" y2="61833"/>
                        <a14:backgroundMark x1="4124" y1="64500" x2="4124" y2="64500"/>
                        <a14:backgroundMark x1="7835" y1="68500" x2="7835" y2="68500"/>
                        <a14:backgroundMark x1="4742" y1="71333" x2="4742" y2="71333"/>
                        <a14:backgroundMark x1="8454" y1="79500" x2="8454" y2="79500"/>
                        <a14:backgroundMark x1="75464" y1="58833" x2="75464" y2="5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58"/>
          <a:stretch>
            <a:fillRect/>
          </a:stretch>
        </p:blipFill>
        <p:spPr>
          <a:xfrm>
            <a:off x="4429124" y="928670"/>
            <a:ext cx="4214842" cy="538947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71472" y="1357298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66"/>
                </a:solidFill>
                <a:latin typeface="Book Antiqua" pitchFamily="18" charset="0"/>
              </a:rPr>
              <a:t>   </a:t>
            </a:r>
            <a:r>
              <a:rPr lang="uk-UA" sz="2400" b="1" dirty="0" smtClean="0">
                <a:latin typeface="Book Antiqua" pitchFamily="18" charset="0"/>
              </a:rPr>
              <a:t>В юнацькі роки Робін </a:t>
            </a:r>
            <a:r>
              <a:rPr lang="uk-UA" sz="2400" b="1" dirty="0" err="1" smtClean="0">
                <a:latin typeface="Book Antiqua" pitchFamily="18" charset="0"/>
              </a:rPr>
              <a:t>Гуд</a:t>
            </a:r>
            <a:r>
              <a:rPr lang="uk-UA" sz="2400" b="1" dirty="0" smtClean="0">
                <a:latin typeface="Book Antiqua" pitchFamily="18" charset="0"/>
              </a:rPr>
              <a:t> був закоханий в Маріан </a:t>
            </a:r>
            <a:r>
              <a:rPr lang="uk-UA" sz="2400" b="1" dirty="0" err="1" smtClean="0">
                <a:latin typeface="Book Antiqua" pitchFamily="18" charset="0"/>
              </a:rPr>
              <a:t>Фіцволтер</a:t>
            </a:r>
            <a:r>
              <a:rPr lang="uk-UA" sz="2400" b="1" dirty="0" smtClean="0">
                <a:latin typeface="Book Antiqua" pitchFamily="18" charset="0"/>
              </a:rPr>
              <a:t>,  єдину дочку графа </a:t>
            </a:r>
            <a:r>
              <a:rPr lang="uk-UA" sz="2400" b="1" dirty="0" err="1" smtClean="0">
                <a:latin typeface="Book Antiqua" pitchFamily="18" charset="0"/>
              </a:rPr>
              <a:t>Хантінгдона</a:t>
            </a:r>
            <a:r>
              <a:rPr lang="uk-UA" sz="2400" b="1" dirty="0" smtClean="0">
                <a:latin typeface="Book Antiqua" pitchFamily="18" charset="0"/>
              </a:rPr>
              <a:t>. Довідавшись про їхню дружбу граф відіслав дочку до двору королеви Елеонори. </a:t>
            </a:r>
            <a:endParaRPr lang="uk-UA" sz="2400" b="1" dirty="0" smtClean="0">
              <a:latin typeface="Book Antiqua" pitchFamily="18" charset="0"/>
            </a:endParaRPr>
          </a:p>
          <a:p>
            <a:pPr algn="ctr"/>
            <a:r>
              <a:rPr lang="uk-UA" sz="2400" b="1" dirty="0" smtClean="0">
                <a:latin typeface="Book Antiqua" pitchFamily="18" charset="0"/>
              </a:rPr>
              <a:t>  </a:t>
            </a:r>
            <a:r>
              <a:rPr lang="uk-UA" sz="2400" b="1" dirty="0" smtClean="0">
                <a:latin typeface="Book Antiqua" pitchFamily="18" charset="0"/>
              </a:rPr>
              <a:t>Після зникнення Робіна Маріан переодяглася в чоловічий одяг і вирушила на його пошуки. </a:t>
            </a:r>
            <a:endParaRPr lang="ru-RU" sz="2400" b="1" dirty="0" smtClean="0">
              <a:latin typeface="Book Antiqua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00034" y="500042"/>
            <a:ext cx="80010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Маріан - дружина Робін </a:t>
            </a:r>
            <a:r>
              <a:rPr lang="uk-UA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Гуда</a:t>
            </a:r>
            <a:endParaRPr lang="uk-UA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Pictures\3robin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3714776" cy="5357851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4214810" y="857232"/>
            <a:ext cx="46434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Book Antiqua" pitchFamily="18" charset="0"/>
              </a:rPr>
              <a:t>Вони зустрілися на лісовій дорозі, але не пізнали один одного. Робін вирішив обчистити багатого мандрівника. Дівчина захищалася так вправно,</a:t>
            </a:r>
          </a:p>
          <a:p>
            <a:pPr algn="ctr"/>
            <a:r>
              <a:rPr lang="uk-UA" sz="2400" b="1" dirty="0" smtClean="0">
                <a:latin typeface="Book Antiqua" pitchFamily="18" charset="0"/>
              </a:rPr>
              <a:t> що  розбійник в захопленні запропонував заключити мир і бути добрими товаришами. Аж тут правда відкрилася. Робін з Маріан одружилися і щасливо </a:t>
            </a:r>
          </a:p>
          <a:p>
            <a:pPr algn="ctr"/>
            <a:r>
              <a:rPr lang="uk-UA" sz="2400" b="1" dirty="0" smtClean="0">
                <a:latin typeface="Book Antiqua" pitchFamily="18" charset="0"/>
              </a:rPr>
              <a:t>зажили в </a:t>
            </a:r>
            <a:r>
              <a:rPr lang="uk-UA" sz="2400" b="1" dirty="0" err="1" smtClean="0">
                <a:latin typeface="Book Antiqua" pitchFamily="18" charset="0"/>
              </a:rPr>
              <a:t>Шервудському</a:t>
            </a:r>
            <a:r>
              <a:rPr lang="uk-UA" sz="2400" b="1" dirty="0" smtClean="0">
                <a:latin typeface="Book Antiqua" pitchFamily="18" charset="0"/>
              </a:rPr>
              <a:t> лісі.</a:t>
            </a:r>
            <a:endParaRPr lang="ru-RU" sz="2400" b="1" dirty="0" smtClean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Рисунок1.png"/>
          <p:cNvPicPr>
            <a:picLocks noChangeAspect="1" noChangeArrowheads="1"/>
          </p:cNvPicPr>
          <p:nvPr/>
        </p:nvPicPr>
        <p:blipFill>
          <a:blip r:embed="rId3"/>
          <a:srcRect t="9026" r="13412" b="5873"/>
          <a:stretch>
            <a:fillRect/>
          </a:stretch>
        </p:blipFill>
        <p:spPr bwMode="auto">
          <a:xfrm>
            <a:off x="6572264" y="785794"/>
            <a:ext cx="2286016" cy="5500726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785786" y="1571612"/>
            <a:ext cx="5715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Book Antiqua" pitchFamily="18" charset="0"/>
              </a:rPr>
              <a:t>Єпископ </a:t>
            </a:r>
            <a:r>
              <a:rPr lang="uk-UA" sz="2400" b="1" dirty="0" err="1" smtClean="0">
                <a:latin typeface="Book Antiqua" pitchFamily="18" charset="0"/>
              </a:rPr>
              <a:t>Герфордський</a:t>
            </a:r>
            <a:r>
              <a:rPr lang="uk-UA" sz="2400" b="1" dirty="0" smtClean="0">
                <a:latin typeface="Book Antiqua" pitchFamily="18" charset="0"/>
              </a:rPr>
              <a:t>  якось натрапив на Робіна і його людей, які смажили оленину, добуту у королівських лісах. Він вирішив, що перед ним звичайні селяни, і наказав схопити  їх. </a:t>
            </a:r>
            <a:endParaRPr lang="ru-RU" sz="2400" dirty="0">
              <a:latin typeface="Book Antiqua" pitchFamily="18" charset="0"/>
            </a:endParaRPr>
          </a:p>
        </p:txBody>
      </p:sp>
      <p:pic>
        <p:nvPicPr>
          <p:cNvPr id="6" name="Picture 2" descr="Баллады о Робин Гуде. Robin_Hood-9 (Картинки) "/>
          <p:cNvPicPr>
            <a:picLocks noChangeAspect="1" noChangeArrowheads="1"/>
          </p:cNvPicPr>
          <p:nvPr/>
        </p:nvPicPr>
        <p:blipFill>
          <a:blip r:embed="rId4"/>
          <a:srcRect l="57392" t="4348" r="13043" b="43478"/>
          <a:stretch>
            <a:fillRect/>
          </a:stretch>
        </p:blipFill>
        <p:spPr bwMode="auto">
          <a:xfrm>
            <a:off x="642910" y="3786190"/>
            <a:ext cx="257176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кутник 6"/>
          <p:cNvSpPr/>
          <p:nvPr/>
        </p:nvSpPr>
        <p:spPr>
          <a:xfrm>
            <a:off x="3071802" y="4143380"/>
            <a:ext cx="371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Book Antiqua" pitchFamily="18" charset="0"/>
              </a:rPr>
              <a:t>Розбійники, насміхаючись, почали просити про пощаду, але єпископ був невмолимий.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571604" y="1142984"/>
            <a:ext cx="5521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Єпископ </a:t>
            </a:r>
            <a:r>
              <a:rPr lang="uk-UA" sz="32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Герфордський</a:t>
            </a:r>
            <a:endParaRPr lang="uk-UA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642910" y="642918"/>
            <a:ext cx="785818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2400" b="1" dirty="0" smtClean="0">
                <a:latin typeface="Book Antiqua" pitchFamily="18" charset="0"/>
              </a:rPr>
              <a:t>Робін </a:t>
            </a:r>
            <a:r>
              <a:rPr lang="uk-UA" sz="2400" b="1" dirty="0" err="1" smtClean="0">
                <a:latin typeface="Book Antiqua" pitchFamily="18" charset="0"/>
              </a:rPr>
              <a:t>Гуд</a:t>
            </a:r>
            <a:r>
              <a:rPr lang="uk-UA" sz="2400" b="1" dirty="0" smtClean="0">
                <a:latin typeface="Book Antiqua" pitchFamily="18" charset="0"/>
              </a:rPr>
              <a:t> провчив єпископа,  він примусив його танцювати джигу навколо величезного дуба. До цього часу місце, де це відбувалося, називають </a:t>
            </a:r>
            <a:r>
              <a:rPr lang="uk-UA" sz="2400" b="1" dirty="0" err="1" smtClean="0">
                <a:latin typeface="Book Antiqua" pitchFamily="18" charset="0"/>
              </a:rPr>
              <a:t>“дубом</a:t>
            </a:r>
            <a:r>
              <a:rPr lang="uk-UA" sz="2400" b="1" dirty="0" smtClean="0">
                <a:latin typeface="Book Antiqua" pitchFamily="18" charset="0"/>
              </a:rPr>
              <a:t> </a:t>
            </a:r>
            <a:r>
              <a:rPr lang="uk-UA" sz="2400" b="1" dirty="0" err="1" smtClean="0">
                <a:latin typeface="Book Antiqua" pitchFamily="18" charset="0"/>
              </a:rPr>
              <a:t>єпископа”</a:t>
            </a:r>
            <a:r>
              <a:rPr lang="uk-UA" sz="2400" b="1" dirty="0" smtClean="0">
                <a:latin typeface="Book Antiqua" pitchFamily="18" charset="0"/>
              </a:rPr>
              <a:t>.</a:t>
            </a:r>
          </a:p>
        </p:txBody>
      </p:sp>
      <p:pic>
        <p:nvPicPr>
          <p:cNvPr id="4" name="Picture 2" descr="C:\Users\Админ\Pictures\261190b0220a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6667" t="6756" r="8333" b="9459"/>
          <a:stretch>
            <a:fillRect/>
          </a:stretch>
        </p:blipFill>
        <p:spPr bwMode="auto">
          <a:xfrm>
            <a:off x="500034" y="1928802"/>
            <a:ext cx="4643470" cy="4143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Главный дуб Шервудского леса в Ноттингемшире">
            <a:hlinkClick r:id="rId3" tooltip="&quot;Главный дуб Шервудского леса в Ноттингемшире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071679"/>
            <a:ext cx="400052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so-love-yov.narod.ru/st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AE8EC"/>
              </a:clrFrom>
              <a:clrTo>
                <a:srgbClr val="DAE8EC">
                  <a:alpha val="0"/>
                </a:srgbClr>
              </a:clrTo>
            </a:clrChange>
          </a:blip>
          <a:srcRect t="17377"/>
          <a:stretch>
            <a:fillRect/>
          </a:stretch>
        </p:blipFill>
        <p:spPr bwMode="auto">
          <a:xfrm>
            <a:off x="642910" y="2428868"/>
            <a:ext cx="8001056" cy="3790164"/>
          </a:xfrm>
          <a:prstGeom prst="rect">
            <a:avLst/>
          </a:prstGeom>
          <a:noFill/>
        </p:spPr>
      </p:pic>
      <p:pic>
        <p:nvPicPr>
          <p:cNvPr id="1030" name="Picture 6" descr="C:\Users\Админ\Pictures\nottingham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68434" y="1142984"/>
            <a:ext cx="2048039" cy="1785950"/>
          </a:xfrm>
          <a:prstGeom prst="rect">
            <a:avLst/>
          </a:prstGeom>
          <a:noFill/>
        </p:spPr>
      </p:pic>
      <p:pic>
        <p:nvPicPr>
          <p:cNvPr id="3" name="Picture 6" descr="http://www.5travel.net/uploads/images/00/00/05/2016/04/25/1ae77bec5d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0DCEA"/>
              </a:clrFrom>
              <a:clrTo>
                <a:srgbClr val="D0DCEA">
                  <a:alpha val="0"/>
                </a:srgbClr>
              </a:clrTo>
            </a:clrChange>
          </a:blip>
          <a:srcRect t="3226"/>
          <a:stretch>
            <a:fillRect/>
          </a:stretch>
        </p:blipFill>
        <p:spPr bwMode="auto">
          <a:xfrm>
            <a:off x="571472" y="2000240"/>
            <a:ext cx="8072494" cy="4214842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571472" y="1214422"/>
            <a:ext cx="5715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У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центрі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Англії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, в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графстві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Ноттінгемшир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на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річці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Трент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знаходиться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одне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з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найбільших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міст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Великобританії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 – </a:t>
            </a:r>
            <a:r>
              <a:rPr lang="ru-RU" sz="2400" b="1" dirty="0" err="1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Ноттінгем</a:t>
            </a:r>
            <a:r>
              <a:rPr lang="ru-RU" sz="2400" b="1" dirty="0" smtClean="0">
                <a:solidFill>
                  <a:srgbClr val="000000"/>
                </a:solidFill>
                <a:latin typeface="Book Antiqua" pitchFamily="18" charset="0"/>
                <a:cs typeface="Arial" pitchFamily="34" charset="0"/>
              </a:rPr>
              <a:t>.</a:t>
            </a:r>
            <a:endParaRPr lang="ru-RU" sz="2000" b="1" dirty="0" smtClean="0"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032" name="AutoShape 8" descr="http://so-love-yov.narod.ru/st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www.film.ru/sites/default/files/movies/frames/robin-hood-01.JPG"/>
          <p:cNvPicPr>
            <a:picLocks noChangeAspect="1" noChangeArrowheads="1"/>
          </p:cNvPicPr>
          <p:nvPr/>
        </p:nvPicPr>
        <p:blipFill>
          <a:blip r:embed="rId2"/>
          <a:srcRect l="15938"/>
          <a:stretch>
            <a:fillRect/>
          </a:stretch>
        </p:blipFill>
        <p:spPr bwMode="auto">
          <a:xfrm>
            <a:off x="3286116" y="1357298"/>
            <a:ext cx="5286411" cy="3571900"/>
          </a:xfrm>
          <a:prstGeom prst="rect">
            <a:avLst/>
          </a:prstGeom>
          <a:noFill/>
        </p:spPr>
      </p:pic>
      <p:pic>
        <p:nvPicPr>
          <p:cNvPr id="6148" name="Picture 4" descr="C:\Users\Админ\Pictures\i.jpg"/>
          <p:cNvPicPr>
            <a:picLocks noChangeAspect="1" noChangeArrowheads="1"/>
          </p:cNvPicPr>
          <p:nvPr/>
        </p:nvPicPr>
        <p:blipFill>
          <a:blip r:embed="rId3"/>
          <a:srcRect l="28814"/>
          <a:stretch>
            <a:fillRect/>
          </a:stretch>
        </p:blipFill>
        <p:spPr bwMode="auto">
          <a:xfrm>
            <a:off x="642910" y="1357298"/>
            <a:ext cx="3143272" cy="3571900"/>
          </a:xfrm>
          <a:prstGeom prst="rect">
            <a:avLst/>
          </a:prstGeom>
          <a:noFill/>
        </p:spPr>
      </p:pic>
      <p:sp>
        <p:nvSpPr>
          <p:cNvPr id="8" name="Прямокутник 7"/>
          <p:cNvSpPr/>
          <p:nvPr/>
        </p:nvSpPr>
        <p:spPr>
          <a:xfrm>
            <a:off x="1785918" y="571480"/>
            <a:ext cx="6324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Шериф </a:t>
            </a:r>
            <a:r>
              <a:rPr lang="uk-UA" sz="36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Ноттінгемський</a:t>
            </a:r>
            <a:endParaRPr lang="uk-UA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785786" y="5072074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Bookman Old Style" pitchFamily="18" charset="0"/>
                <a:cs typeface="Arial" pitchFamily="34" charset="0"/>
              </a:rPr>
              <a:t>«Дивись, </a:t>
            </a:r>
            <a:r>
              <a:rPr lang="ru-RU" sz="2400" b="1" dirty="0" err="1" smtClean="0">
                <a:solidFill>
                  <a:srgbClr val="333333"/>
                </a:solidFill>
                <a:latin typeface="Bookman Old Style" pitchFamily="18" charset="0"/>
                <a:cs typeface="Arial" pitchFamily="34" charset="0"/>
              </a:rPr>
              <a:t>Робін</a:t>
            </a:r>
            <a:r>
              <a:rPr lang="ru-RU" sz="2400" b="1" dirty="0" smtClean="0">
                <a:solidFill>
                  <a:srgbClr val="333333"/>
                </a:solidFill>
                <a:latin typeface="Bookman Old Style" pitchFamily="18" charset="0"/>
                <a:cs typeface="Arial" pitchFamily="34" charset="0"/>
              </a:rPr>
              <a:t> Гуд! </a:t>
            </a:r>
            <a:r>
              <a:rPr lang="ru-RU" sz="2400" b="1" dirty="0" err="1" smtClean="0">
                <a:solidFill>
                  <a:srgbClr val="333333"/>
                </a:solidFill>
                <a:latin typeface="Bookman Old Style" pitchFamily="18" charset="0"/>
                <a:cs typeface="Arial" pitchFamily="34" charset="0"/>
              </a:rPr>
              <a:t>Ноттінгемський</a:t>
            </a:r>
            <a:r>
              <a:rPr lang="ru-RU" sz="2400" b="1" dirty="0" smtClean="0">
                <a:solidFill>
                  <a:srgbClr val="333333"/>
                </a:solidFill>
                <a:latin typeface="Bookman Old Style" pitchFamily="18" charset="0"/>
                <a:cs typeface="Arial" pitchFamily="34" charset="0"/>
              </a:rPr>
              <a:t> шериф.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Bookman Old Style" pitchFamily="18" charset="0"/>
                <a:cs typeface="Arial" pitchFamily="34" charset="0"/>
              </a:rPr>
              <a:t> Наш </a:t>
            </a:r>
            <a:r>
              <a:rPr lang="ru-RU" sz="2400" b="1" dirty="0" err="1" smtClean="0">
                <a:solidFill>
                  <a:srgbClr val="333333"/>
                </a:solidFill>
                <a:latin typeface="Bookman Old Style" pitchFamily="18" charset="0"/>
                <a:cs typeface="Arial" pitchFamily="34" charset="0"/>
              </a:rPr>
              <a:t>давній</a:t>
            </a:r>
            <a:r>
              <a:rPr lang="ru-RU" sz="2400" b="1" dirty="0" smtClean="0">
                <a:solidFill>
                  <a:srgbClr val="333333"/>
                </a:solidFill>
                <a:latin typeface="Bookman Old Style" pitchFamily="18" charset="0"/>
                <a:cs typeface="Arial" pitchFamily="34" charset="0"/>
              </a:rPr>
              <a:t> ворог — не друг!»</a:t>
            </a:r>
            <a:r>
              <a:rPr lang="ru-RU" sz="2000" b="1" dirty="0" smtClean="0">
                <a:latin typeface="Bookman Old Style" pitchFamily="18" charset="0"/>
                <a:cs typeface="Arial" pitchFamily="34" charset="0"/>
              </a:rPr>
              <a:t> </a:t>
            </a:r>
            <a:endParaRPr lang="ru-RU" sz="5400" b="1" dirty="0" smtClean="0"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Баллада_ Робин Гуд и Шериф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2910" y="571480"/>
            <a:ext cx="7929618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85918" y="4643446"/>
            <a:ext cx="62865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—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Поклявсь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Робіна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спіймать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,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Знайду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лиш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— так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знай: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У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ріг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баранячий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скручу, –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3048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Це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каже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Гісборн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 Antiqua" pitchFamily="18" charset="0"/>
                <a:ea typeface="Times New Roman" pitchFamily="18" charset="0"/>
                <a:cs typeface="Tahoma" pitchFamily="34" charset="0"/>
              </a:rPr>
              <a:t> Гай!</a:t>
            </a:r>
            <a:endParaRPr kumimoji="0" lang="ru-RU" sz="5400" b="1" i="0" u="none" strike="noStrike" cap="none" normalizeH="0" baseline="0" dirty="0" smtClean="0">
              <a:ln>
                <a:noFill/>
              </a:ln>
              <a:effectLst/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643174" y="428604"/>
            <a:ext cx="3504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Гай </a:t>
            </a:r>
            <a:r>
              <a:rPr lang="uk-UA" sz="4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Гісборн</a:t>
            </a:r>
            <a:endParaRPr lang="uk-UA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20490" name="Picture 10" descr="http://2.bp.blogspot.com/-fJfNmOAeZQU/U7uejA8cQvI/AAAAAAAAKTU/el3KLYg1b0w/s1600/Untitled-1.jpg"/>
          <p:cNvPicPr>
            <a:picLocks noChangeAspect="1" noChangeArrowheads="1"/>
          </p:cNvPicPr>
          <p:nvPr/>
        </p:nvPicPr>
        <p:blipFill>
          <a:blip r:embed="rId2"/>
          <a:srcRect r="33929"/>
          <a:stretch>
            <a:fillRect/>
          </a:stretch>
        </p:blipFill>
        <p:spPr bwMode="auto">
          <a:xfrm>
            <a:off x="3357554" y="1214422"/>
            <a:ext cx="5286411" cy="3429024"/>
          </a:xfrm>
          <a:prstGeom prst="rect">
            <a:avLst/>
          </a:prstGeom>
          <a:noFill/>
        </p:spPr>
      </p:pic>
      <p:pic>
        <p:nvPicPr>
          <p:cNvPr id="20492" name="Picture 12" descr="http://www.basilrathbone.net/films/sirguy.JPG"/>
          <p:cNvPicPr>
            <a:picLocks noChangeAspect="1" noChangeArrowheads="1"/>
          </p:cNvPicPr>
          <p:nvPr/>
        </p:nvPicPr>
        <p:blipFill>
          <a:blip r:embed="rId3"/>
          <a:srcRect r="8593"/>
          <a:stretch>
            <a:fillRect/>
          </a:stretch>
        </p:blipFill>
        <p:spPr bwMode="auto">
          <a:xfrm>
            <a:off x="500034" y="1214422"/>
            <a:ext cx="3143272" cy="3429009"/>
          </a:xfrm>
          <a:prstGeom prst="rect">
            <a:avLst/>
          </a:prstGeom>
          <a:noFill/>
        </p:spPr>
      </p:pic>
      <p:pic>
        <p:nvPicPr>
          <p:cNvPr id="20493" name="Picture 13" descr="C:\Users\Админ\Pictures\Залікові роботи\sirgu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4638" y="3062288"/>
            <a:ext cx="974725" cy="731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s018.radikal.ru/i516/1303/79/ae07666f662c.jpg"/>
          <p:cNvPicPr>
            <a:picLocks noChangeAspect="1" noChangeArrowheads="1"/>
          </p:cNvPicPr>
          <p:nvPr/>
        </p:nvPicPr>
        <p:blipFill>
          <a:blip r:embed="rId2"/>
          <a:srcRect l="48047"/>
          <a:stretch>
            <a:fillRect/>
          </a:stretch>
        </p:blipFill>
        <p:spPr bwMode="auto">
          <a:xfrm>
            <a:off x="1643042" y="3429000"/>
            <a:ext cx="2643206" cy="2701234"/>
          </a:xfrm>
          <a:prstGeom prst="rect">
            <a:avLst/>
          </a:prstGeom>
          <a:noFill/>
        </p:spPr>
      </p:pic>
      <p:pic>
        <p:nvPicPr>
          <p:cNvPr id="4" name="Picture 4" descr="http://s018.radikal.ru/i516/1303/79/ae07666f662c.jpg"/>
          <p:cNvPicPr>
            <a:picLocks noChangeAspect="1" noChangeArrowheads="1"/>
          </p:cNvPicPr>
          <p:nvPr/>
        </p:nvPicPr>
        <p:blipFill>
          <a:blip r:embed="rId2"/>
          <a:srcRect r="51953"/>
          <a:stretch>
            <a:fillRect/>
          </a:stretch>
        </p:blipFill>
        <p:spPr bwMode="auto">
          <a:xfrm>
            <a:off x="642910" y="500042"/>
            <a:ext cx="2643206" cy="2786082"/>
          </a:xfrm>
          <a:prstGeom prst="rect">
            <a:avLst/>
          </a:prstGeom>
          <a:noFill/>
        </p:spPr>
      </p:pic>
      <p:pic>
        <p:nvPicPr>
          <p:cNvPr id="64518" name="Picture 6" descr="https://bohemianglade.files.wordpress.com/2012/12/robin-hoo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00042"/>
            <a:ext cx="4143405" cy="5643602"/>
          </a:xfrm>
          <a:prstGeom prst="rect">
            <a:avLst/>
          </a:prstGeom>
          <a:noFill/>
        </p:spPr>
      </p:pic>
      <p:pic>
        <p:nvPicPr>
          <p:cNvPr id="64514" name="Picture 2" descr="http://file2.answcdn.com/answ-cld/image/upload/w_760,c_fill,g_faces:center,fl_lossy,q_60/v1401281605/iepu55tcyqkrhnamdg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00042"/>
            <a:ext cx="3929090" cy="564360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3721" b="100000" l="19522" r="8008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27" r="28288"/>
          <a:stretch>
            <a:fillRect/>
          </a:stretch>
        </p:blipFill>
        <p:spPr>
          <a:xfrm>
            <a:off x="285720" y="3929066"/>
            <a:ext cx="1500198" cy="2405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разбойники и король ричар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435771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4929190" y="1285860"/>
            <a:ext cx="35719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latin typeface="Book Antiqua" pitchFamily="18" charset="0"/>
              </a:rPr>
              <a:t>Ще</a:t>
            </a:r>
            <a:r>
              <a:rPr lang="ru-RU" sz="2200" b="1" dirty="0" smtClean="0">
                <a:latin typeface="Book Antiqua" pitchFamily="18" charset="0"/>
              </a:rPr>
              <a:t> один </a:t>
            </a:r>
            <a:r>
              <a:rPr lang="ru-RU" sz="2200" b="1" dirty="0" err="1" smtClean="0">
                <a:latin typeface="Book Antiqua" pitchFamily="18" charset="0"/>
              </a:rPr>
              <a:t>улюбленець</a:t>
            </a:r>
            <a:r>
              <a:rPr lang="ru-RU" sz="2200" b="1" dirty="0" smtClean="0">
                <a:latin typeface="Book Antiqua" pitchFamily="18" charset="0"/>
              </a:rPr>
              <a:t> народу — король </a:t>
            </a:r>
            <a:r>
              <a:rPr lang="ru-RU" sz="2200" b="1" dirty="0" err="1" smtClean="0">
                <a:latin typeface="Book Antiqua" pitchFamily="18" charset="0"/>
              </a:rPr>
              <a:t>Річард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Левове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Серце</a:t>
            </a:r>
            <a:r>
              <a:rPr lang="ru-RU" sz="2200" b="1" dirty="0" smtClean="0">
                <a:latin typeface="Book Antiqua" pitchFamily="18" charset="0"/>
              </a:rPr>
              <a:t>, </a:t>
            </a:r>
            <a:r>
              <a:rPr lang="ru-RU" sz="2200" b="1" dirty="0" err="1" smtClean="0">
                <a:latin typeface="Book Antiqua" pitchFamily="18" charset="0"/>
              </a:rPr>
              <a:t>справедливий</a:t>
            </a:r>
            <a:r>
              <a:rPr lang="ru-RU" sz="2200" b="1" dirty="0" smtClean="0">
                <a:latin typeface="Book Antiqua" pitchFamily="18" charset="0"/>
              </a:rPr>
              <a:t> правитель, </a:t>
            </a:r>
            <a:r>
              <a:rPr lang="ru-RU" sz="2200" b="1" dirty="0" err="1" smtClean="0">
                <a:latin typeface="Book Antiqua" pitchFamily="18" charset="0"/>
              </a:rPr>
              <a:t>тож</a:t>
            </a:r>
            <a:r>
              <a:rPr lang="ru-RU" sz="2200" b="1" dirty="0" smtClean="0">
                <a:latin typeface="Book Antiqua" pitchFamily="18" charset="0"/>
              </a:rPr>
              <a:t> не дивно, </a:t>
            </a:r>
            <a:r>
              <a:rPr lang="ru-RU" sz="2200" b="1" dirty="0" err="1" smtClean="0">
                <a:latin typeface="Book Antiqua" pitchFamily="18" charset="0"/>
              </a:rPr>
              <a:t>що</a:t>
            </a:r>
            <a:r>
              <a:rPr lang="ru-RU" sz="2200" b="1" dirty="0" smtClean="0">
                <a:latin typeface="Book Antiqua" pitchFamily="18" charset="0"/>
              </a:rPr>
              <a:t> в легендах вони </a:t>
            </a:r>
            <a:r>
              <a:rPr lang="ru-RU" sz="2200" b="1" dirty="0" err="1" smtClean="0">
                <a:latin typeface="Book Antiqua" pitchFamily="18" charset="0"/>
              </a:rPr>
              <a:t>з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Робін</a:t>
            </a:r>
            <a:r>
              <a:rPr lang="ru-RU" sz="2200" b="1" dirty="0" smtClean="0">
                <a:latin typeface="Book Antiqua" pitchFamily="18" charset="0"/>
              </a:rPr>
              <a:t> Гудом </a:t>
            </a:r>
            <a:r>
              <a:rPr lang="ru-RU" sz="2200" b="1" dirty="0" err="1" smtClean="0">
                <a:latin typeface="Book Antiqua" pitchFamily="18" charset="0"/>
              </a:rPr>
              <a:t>стають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друзями</a:t>
            </a:r>
            <a:r>
              <a:rPr lang="ru-RU" sz="2200" b="1" dirty="0" smtClean="0">
                <a:latin typeface="Book Antiqua" pitchFamily="18" charset="0"/>
              </a:rPr>
              <a:t>. Король </a:t>
            </a:r>
            <a:r>
              <a:rPr lang="ru-RU" sz="2200" b="1" dirty="0" err="1" smtClean="0">
                <a:latin typeface="Book Antiqua" pitchFamily="18" charset="0"/>
              </a:rPr>
              <a:t>усіх</a:t>
            </a:r>
            <a:r>
              <a:rPr lang="ru-RU" sz="2200" b="1" dirty="0" smtClean="0">
                <a:latin typeface="Book Antiqua" pitchFamily="18" charset="0"/>
              </a:rPr>
              <a:t> «</a:t>
            </a:r>
            <a:r>
              <a:rPr lang="ru-RU" sz="2200" b="1" dirty="0" err="1" smtClean="0">
                <a:latin typeface="Book Antiqua" pitchFamily="18" charset="0"/>
              </a:rPr>
              <a:t>лісових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братів</a:t>
            </a:r>
            <a:r>
              <a:rPr lang="ru-RU" sz="2200" b="1" dirty="0" smtClean="0">
                <a:latin typeface="Book Antiqua" pitchFamily="18" charset="0"/>
              </a:rPr>
              <a:t>» </a:t>
            </a:r>
            <a:r>
              <a:rPr lang="ru-RU" sz="2200" b="1" dirty="0" err="1" smtClean="0">
                <a:latin typeface="Book Antiqua" pitchFamily="18" charset="0"/>
              </a:rPr>
              <a:t>узяв</a:t>
            </a:r>
            <a:r>
              <a:rPr lang="ru-RU" sz="2200" b="1" dirty="0" smtClean="0">
                <a:latin typeface="Book Antiqua" pitchFamily="18" charset="0"/>
              </a:rPr>
              <a:t> на службу, </a:t>
            </a:r>
            <a:r>
              <a:rPr lang="ru-RU" sz="2200" b="1" dirty="0" err="1" smtClean="0">
                <a:latin typeface="Book Antiqua" pitchFamily="18" charset="0"/>
              </a:rPr>
              <a:t>гідно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винагородивши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їх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і</a:t>
            </a:r>
            <a:r>
              <a:rPr lang="ru-RU" sz="2200" b="1" dirty="0" smtClean="0">
                <a:latin typeface="Book Antiqua" pitchFamily="18" charset="0"/>
              </a:rPr>
              <a:t> благословивши </a:t>
            </a:r>
            <a:r>
              <a:rPr lang="ru-RU" sz="2200" b="1" dirty="0" err="1" smtClean="0">
                <a:latin typeface="Book Antiqua" pitchFamily="18" charset="0"/>
              </a:rPr>
              <a:t>шлюб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Робіна</a:t>
            </a:r>
            <a:r>
              <a:rPr lang="ru-RU" sz="2200" b="1" dirty="0" smtClean="0">
                <a:latin typeface="Book Antiqua" pitchFamily="18" charset="0"/>
              </a:rPr>
              <a:t> Гуда </a:t>
            </a:r>
            <a:r>
              <a:rPr lang="ru-RU" sz="2200" b="1" dirty="0" err="1" smtClean="0">
                <a:latin typeface="Book Antiqua" pitchFamily="18" charset="0"/>
              </a:rPr>
              <a:t>з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Маріан</a:t>
            </a:r>
            <a:r>
              <a:rPr lang="ru-RU" sz="2200" b="1" dirty="0" smtClean="0">
                <a:latin typeface="Book Antiqua" pitchFamily="18" charset="0"/>
              </a:rPr>
              <a:t>. </a:t>
            </a:r>
            <a:endParaRPr lang="ru-RU" sz="22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Pictures\main_457307_orig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28" t="5685" b="13210"/>
          <a:stretch>
            <a:fillRect/>
          </a:stretch>
        </p:blipFill>
        <p:spPr bwMode="auto">
          <a:xfrm>
            <a:off x="5000596" y="1714488"/>
            <a:ext cx="4143404" cy="4294732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500034" y="1857364"/>
            <a:ext cx="54292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Blip>
                <a:blip r:embed="rId4"/>
              </a:buBlip>
            </a:pPr>
            <a:r>
              <a:rPr lang="ru-RU" sz="2400" b="1" i="1" dirty="0" err="1" smtClean="0">
                <a:latin typeface="Bookman Old Style" pitchFamily="18" charset="0"/>
              </a:rPr>
              <a:t>розум</a:t>
            </a:r>
            <a:r>
              <a:rPr lang="ru-RU" sz="2400" b="1" i="1" dirty="0" smtClean="0">
                <a:latin typeface="Bookman Old Style" pitchFamily="18" charset="0"/>
              </a:rPr>
              <a:t> , </a:t>
            </a:r>
            <a:r>
              <a:rPr lang="ru-RU" sz="2400" b="1" i="1" dirty="0" err="1" smtClean="0">
                <a:latin typeface="Bookman Old Style" pitchFamily="18" charset="0"/>
              </a:rPr>
              <a:t>кмітливість</a:t>
            </a:r>
            <a:r>
              <a:rPr lang="ru-RU" sz="2400" b="1" i="1" dirty="0" smtClean="0">
                <a:latin typeface="Bookman Old Style" pitchFamily="18" charset="0"/>
              </a:rPr>
              <a:t>; </a:t>
            </a:r>
          </a:p>
          <a:p>
            <a:pPr fontAlgn="base">
              <a:buBlip>
                <a:blip r:embed="rId4"/>
              </a:buBlip>
            </a:pPr>
            <a:r>
              <a:rPr lang="ru-RU" sz="2400" b="1" i="1" dirty="0" err="1" smtClean="0">
                <a:latin typeface="Bookman Old Style" pitchFamily="18" charset="0"/>
              </a:rPr>
              <a:t>сміливість</a:t>
            </a:r>
            <a:r>
              <a:rPr lang="ru-RU" sz="2400" b="1" i="1" dirty="0" smtClean="0">
                <a:latin typeface="Bookman Old Style" pitchFamily="18" charset="0"/>
              </a:rPr>
              <a:t>, </a:t>
            </a:r>
            <a:r>
              <a:rPr lang="ru-RU" sz="2400" b="1" i="1" dirty="0" err="1" smtClean="0">
                <a:latin typeface="Bookman Old Style" pitchFamily="18" charset="0"/>
              </a:rPr>
              <a:t>відвага</a:t>
            </a:r>
            <a:r>
              <a:rPr lang="ru-RU" sz="2400" b="1" i="1" dirty="0" smtClean="0">
                <a:latin typeface="Bookman Old Style" pitchFamily="18" charset="0"/>
              </a:rPr>
              <a:t>;</a:t>
            </a:r>
          </a:p>
          <a:p>
            <a:pPr fontAlgn="base">
              <a:buBlip>
                <a:blip r:embed="rId4"/>
              </a:buBlip>
            </a:pPr>
            <a:r>
              <a:rPr lang="ru-RU" sz="2400" b="1" i="1" dirty="0" err="1" smtClean="0">
                <a:latin typeface="Bookman Old Style" pitchFamily="18" charset="0"/>
              </a:rPr>
              <a:t>мужність</a:t>
            </a:r>
            <a:r>
              <a:rPr lang="ru-RU" sz="2400" b="1" i="1" dirty="0" smtClean="0">
                <a:latin typeface="Bookman Old Style" pitchFamily="18" charset="0"/>
              </a:rPr>
              <a:t>; </a:t>
            </a:r>
          </a:p>
          <a:p>
            <a:pPr fontAlgn="base">
              <a:buBlip>
                <a:blip r:embed="rId4"/>
              </a:buBlip>
            </a:pPr>
            <a:r>
              <a:rPr lang="ru-RU" sz="2400" b="1" i="1" dirty="0" err="1" smtClean="0">
                <a:latin typeface="Bookman Old Style" pitchFamily="18" charset="0"/>
              </a:rPr>
              <a:t>справедливість</a:t>
            </a:r>
            <a:r>
              <a:rPr lang="ru-RU" sz="2400" b="1" i="1" dirty="0" smtClean="0">
                <a:latin typeface="Bookman Old Style" pitchFamily="18" charset="0"/>
              </a:rPr>
              <a:t>;</a:t>
            </a:r>
          </a:p>
          <a:p>
            <a:pPr fontAlgn="base">
              <a:buBlip>
                <a:blip r:embed="rId4"/>
              </a:buBlip>
            </a:pPr>
            <a:r>
              <a:rPr lang="ru-RU" sz="2400" b="1" i="1" dirty="0" err="1" smtClean="0">
                <a:latin typeface="Bookman Old Style" pitchFamily="18" charset="0"/>
              </a:rPr>
              <a:t>співчуття</a:t>
            </a:r>
            <a:r>
              <a:rPr lang="ru-RU" sz="2400" b="1" i="1" dirty="0" smtClean="0">
                <a:latin typeface="Bookman Old Style" pitchFamily="18" charset="0"/>
              </a:rPr>
              <a:t> до </a:t>
            </a:r>
            <a:r>
              <a:rPr lang="ru-RU" sz="2400" b="1" i="1" dirty="0" err="1" smtClean="0">
                <a:latin typeface="Bookman Old Style" pitchFamily="18" charset="0"/>
              </a:rPr>
              <a:t>ближнього</a:t>
            </a:r>
            <a:r>
              <a:rPr lang="ru-RU" sz="2400" b="1" i="1" dirty="0" smtClean="0">
                <a:latin typeface="Bookman Old Style" pitchFamily="18" charset="0"/>
              </a:rPr>
              <a:t>;</a:t>
            </a:r>
          </a:p>
          <a:p>
            <a:pPr fontAlgn="base">
              <a:buBlip>
                <a:blip r:embed="rId4"/>
              </a:buBlip>
            </a:pPr>
            <a:r>
              <a:rPr lang="uk-UA" sz="2400" b="1" i="1" dirty="0" smtClean="0">
                <a:latin typeface="Bookman Old Style" pitchFamily="18" charset="0"/>
              </a:rPr>
              <a:t>великодушність , щедрість;</a:t>
            </a:r>
          </a:p>
          <a:p>
            <a:pPr fontAlgn="base">
              <a:buBlip>
                <a:blip r:embed="rId4"/>
              </a:buBlip>
            </a:pPr>
            <a:r>
              <a:rPr lang="uk-UA" sz="2400" b="1" i="1" dirty="0" smtClean="0">
                <a:latin typeface="Bookman Old Style" pitchFamily="18" charset="0"/>
              </a:rPr>
              <a:t>вірність;</a:t>
            </a:r>
          </a:p>
          <a:p>
            <a:pPr fontAlgn="base">
              <a:buBlip>
                <a:blip r:embed="rId4"/>
              </a:buBlip>
            </a:pPr>
            <a:r>
              <a:rPr lang="uk-UA" sz="2400" b="1" i="1" dirty="0" smtClean="0">
                <a:latin typeface="Bookman Old Style" pitchFamily="18" charset="0"/>
              </a:rPr>
              <a:t>благородство;</a:t>
            </a:r>
            <a:endParaRPr lang="ru-RU" sz="2400" b="1" i="1" dirty="0" smtClean="0">
              <a:latin typeface="Bookman Old Style" pitchFamily="18" charset="0"/>
            </a:endParaRPr>
          </a:p>
          <a:p>
            <a:pPr fontAlgn="base">
              <a:buBlip>
                <a:blip r:embed="rId4"/>
              </a:buBlip>
            </a:pPr>
            <a:r>
              <a:rPr lang="ru-RU" sz="2400" b="1" i="1" dirty="0" err="1" smtClean="0">
                <a:latin typeface="Bookman Old Style" pitchFamily="18" charset="0"/>
              </a:rPr>
              <a:t>непримиренність</a:t>
            </a:r>
            <a:r>
              <a:rPr lang="ru-RU" sz="2400" b="1" i="1" dirty="0" smtClean="0">
                <a:latin typeface="Bookman Old Style" pitchFamily="18" charset="0"/>
              </a:rPr>
              <a:t> до </a:t>
            </a:r>
            <a:r>
              <a:rPr lang="ru-RU" sz="2400" b="1" i="1" dirty="0" err="1" smtClean="0">
                <a:latin typeface="Bookman Old Style" pitchFamily="18" charset="0"/>
              </a:rPr>
              <a:t>ворогів</a:t>
            </a:r>
            <a:r>
              <a:rPr lang="ru-RU" sz="2400" b="1" i="1" dirty="0" smtClean="0">
                <a:latin typeface="Bookman Old Style" pitchFamily="18" charset="0"/>
              </a:rPr>
              <a:t>;</a:t>
            </a:r>
          </a:p>
          <a:p>
            <a:pPr fontAlgn="base">
              <a:buBlip>
                <a:blip r:embed="rId4"/>
              </a:buBlip>
            </a:pPr>
            <a:r>
              <a:rPr lang="ru-RU" sz="2400" b="1" i="1" dirty="0" err="1" smtClean="0">
                <a:latin typeface="Bookman Old Style" pitchFamily="18" charset="0"/>
              </a:rPr>
              <a:t>любов</a:t>
            </a:r>
            <a:r>
              <a:rPr lang="ru-RU" sz="2400" b="1" i="1" dirty="0" smtClean="0">
                <a:latin typeface="Bookman Old Style" pitchFamily="18" charset="0"/>
              </a:rPr>
              <a:t> до народу.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429124" y="1643050"/>
            <a:ext cx="4214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latin typeface="Book Antiqua" pitchFamily="18" charset="0"/>
              </a:rPr>
              <a:t>Коли </a:t>
            </a:r>
            <a:r>
              <a:rPr lang="ru-RU" sz="2400" b="1" dirty="0" err="1" smtClean="0">
                <a:latin typeface="Book Antiqua" pitchFamily="18" charset="0"/>
              </a:rPr>
              <a:t>Робін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важко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захворів</a:t>
            </a:r>
            <a:r>
              <a:rPr lang="ru-RU" sz="2400" b="1" dirty="0" smtClean="0">
                <a:latin typeface="Book Antiqua" pitchFamily="18" charset="0"/>
              </a:rPr>
              <a:t>, </a:t>
            </a:r>
            <a:r>
              <a:rPr lang="ru-RU" sz="2400" b="1" dirty="0" err="1" smtClean="0">
                <a:latin typeface="Book Antiqua" pitchFamily="18" charset="0"/>
              </a:rPr>
              <a:t>він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відправився</a:t>
            </a:r>
            <a:r>
              <a:rPr lang="ru-RU" sz="2400" b="1" dirty="0" smtClean="0">
                <a:latin typeface="Book Antiqua" pitchFamily="18" charset="0"/>
              </a:rPr>
              <a:t> по </a:t>
            </a:r>
            <a:r>
              <a:rPr lang="ru-RU" sz="2400" b="1" dirty="0" err="1" smtClean="0">
                <a:latin typeface="Book Antiqua" pitchFamily="18" charset="0"/>
              </a:rPr>
              <a:t>допомогу</a:t>
            </a:r>
            <a:r>
              <a:rPr lang="ru-RU" sz="2400" b="1" dirty="0" smtClean="0">
                <a:latin typeface="Book Antiqua" pitchFamily="18" charset="0"/>
              </a:rPr>
              <a:t> до </a:t>
            </a:r>
            <a:r>
              <a:rPr lang="ru-RU" sz="2400" b="1" dirty="0" err="1" smtClean="0">
                <a:latin typeface="Book Antiqua" pitchFamily="18" charset="0"/>
              </a:rPr>
              <a:t>монастиря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Кекліз</a:t>
            </a:r>
            <a:r>
              <a:rPr lang="ru-RU" sz="2400" b="1" dirty="0" smtClean="0">
                <a:latin typeface="Book Antiqua" pitchFamily="18" charset="0"/>
              </a:rPr>
              <a:t>, </a:t>
            </a:r>
            <a:r>
              <a:rPr lang="ru-RU" sz="2400" b="1" dirty="0" err="1" smtClean="0">
                <a:latin typeface="Book Antiqua" pitchFamily="18" charset="0"/>
              </a:rPr>
              <a:t>настоятелькою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якого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була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його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родичка</a:t>
            </a:r>
            <a:r>
              <a:rPr lang="ru-RU" sz="2400" b="1" dirty="0" smtClean="0">
                <a:latin typeface="Book Antiqua" pitchFamily="18" charset="0"/>
              </a:rPr>
              <a:t>.</a:t>
            </a:r>
          </a:p>
          <a:p>
            <a:pPr algn="ctr"/>
            <a:r>
              <a:rPr lang="ru-RU" sz="2400" b="1" dirty="0" smtClean="0">
                <a:latin typeface="Book Antiqua" pitchFamily="18" charset="0"/>
              </a:rPr>
              <a:t>Але монахиня </a:t>
            </a:r>
            <a:r>
              <a:rPr lang="ru-RU" sz="2400" b="1" dirty="0" err="1" smtClean="0">
                <a:latin typeface="Book Antiqua" pitchFamily="18" charset="0"/>
              </a:rPr>
              <a:t>зрадила</a:t>
            </a:r>
            <a:r>
              <a:rPr lang="ru-RU" sz="2400" b="1" dirty="0" smtClean="0">
                <a:latin typeface="Book Antiqua" pitchFamily="18" charset="0"/>
              </a:rPr>
              <a:t> </a:t>
            </a:r>
            <a:r>
              <a:rPr lang="ru-RU" sz="2400" b="1" dirty="0" err="1" smtClean="0">
                <a:latin typeface="Book Antiqua" pitchFamily="18" charset="0"/>
              </a:rPr>
              <a:t>Робіна</a:t>
            </a:r>
            <a:r>
              <a:rPr lang="ru-RU" sz="2400" b="1" dirty="0" smtClean="0">
                <a:latin typeface="Book Antiqua" pitchFamily="18" charset="0"/>
              </a:rPr>
              <a:t>, вона</a:t>
            </a:r>
            <a:r>
              <a:rPr lang="uk-UA" sz="2400" b="1" dirty="0" smtClean="0">
                <a:latin typeface="Book Antiqua" pitchFamily="18" charset="0"/>
              </a:rPr>
              <a:t> відкрила йому жилу і ждала, щоб він стік кров</a:t>
            </a:r>
            <a:r>
              <a:rPr lang="en-US" sz="2400" b="1" dirty="0" smtClean="0">
                <a:latin typeface="Book Antiqua" pitchFamily="18" charset="0"/>
              </a:rPr>
              <a:t>’</a:t>
            </a:r>
            <a:r>
              <a:rPr lang="uk-UA" sz="2400" b="1" dirty="0" smtClean="0">
                <a:latin typeface="Book Antiqua" pitchFamily="18" charset="0"/>
              </a:rPr>
              <a:t>ю.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3" name="Picture 4" descr="C:\Users\Админ\Pictures\st78-39.jpg"/>
          <p:cNvPicPr>
            <a:picLocks noChangeAspect="1" noChangeArrowheads="1"/>
          </p:cNvPicPr>
          <p:nvPr/>
        </p:nvPicPr>
        <p:blipFill>
          <a:blip r:embed="rId3" cstate="print"/>
          <a:srcRect l="2627" t="1777" r="2805" b="2251"/>
          <a:stretch>
            <a:fillRect/>
          </a:stretch>
        </p:blipFill>
        <p:spPr bwMode="auto">
          <a:xfrm>
            <a:off x="642910" y="1357298"/>
            <a:ext cx="385765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39"/>
          <a:stretch>
            <a:fillRect/>
          </a:stretch>
        </p:blipFill>
        <p:spPr>
          <a:xfrm>
            <a:off x="571472" y="500042"/>
            <a:ext cx="4143404" cy="2928958"/>
          </a:xfrm>
          <a:prstGeom prst="rect">
            <a:avLst/>
          </a:prstGeom>
        </p:spPr>
      </p:pic>
      <p:pic>
        <p:nvPicPr>
          <p:cNvPr id="3" name="Рисунок 2" descr="Могила Робина Гуда в монастыре Керклиз Западный Йоркшир АНглия">
            <a:hlinkClick r:id="rId3" tgtFrame="&quot;_blank&quot;" tooltip="&quot;Могила Робина Гуда в монастыре Керклиз Западный Йоркшир АНглия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429000"/>
            <a:ext cx="385765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кутник 4"/>
          <p:cNvSpPr/>
          <p:nvPr/>
        </p:nvSpPr>
        <p:spPr>
          <a:xfrm>
            <a:off x="4429124" y="500042"/>
            <a:ext cx="42148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Book Antiqua" pitchFamily="18" charset="0"/>
              </a:rPr>
              <a:t>Перед смертью, </a:t>
            </a:r>
            <a:r>
              <a:rPr lang="ru-RU" sz="2200" b="1" dirty="0" err="1" smtClean="0">
                <a:latin typeface="Book Antiqua" pitchFamily="18" charset="0"/>
              </a:rPr>
              <a:t>Робін</a:t>
            </a:r>
            <a:r>
              <a:rPr lang="ru-RU" sz="2200" b="1" dirty="0" smtClean="0">
                <a:latin typeface="Book Antiqua" pitchFamily="18" charset="0"/>
              </a:rPr>
              <a:t>  пустив </a:t>
            </a:r>
            <a:r>
              <a:rPr lang="ru-RU" sz="2200" b="1" dirty="0" err="1" smtClean="0">
                <a:latin typeface="Book Antiqua" pitchFamily="18" charset="0"/>
              </a:rPr>
              <a:t>стрілу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з</a:t>
            </a:r>
            <a:r>
              <a:rPr lang="ru-RU" sz="2200" b="1" dirty="0" smtClean="0">
                <a:latin typeface="Book Antiqua" pitchFamily="18" charset="0"/>
              </a:rPr>
              <a:t>  </a:t>
            </a:r>
            <a:r>
              <a:rPr lang="ru-RU" sz="2200" b="1" dirty="0" err="1" smtClean="0">
                <a:latin typeface="Book Antiqua" pitchFamily="18" charset="0"/>
              </a:rPr>
              <a:t>вікна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монастиря</a:t>
            </a:r>
            <a:r>
              <a:rPr lang="ru-RU" sz="2200" b="1" dirty="0" smtClean="0">
                <a:latin typeface="Book Antiqua" pitchFamily="18" charset="0"/>
              </a:rPr>
              <a:t>, сказавши, </a:t>
            </a:r>
            <a:r>
              <a:rPr lang="ru-RU" sz="2200" b="1" dirty="0" err="1" smtClean="0">
                <a:latin typeface="Book Antiqua" pitchFamily="18" charset="0"/>
              </a:rPr>
              <a:t>що</a:t>
            </a:r>
            <a:r>
              <a:rPr lang="ru-RU" sz="2200" b="1" dirty="0" smtClean="0">
                <a:latin typeface="Book Antiqua" pitchFamily="18" charset="0"/>
              </a:rPr>
              <a:t>  там,  де вона </a:t>
            </a:r>
            <a:r>
              <a:rPr lang="ru-RU" sz="2200" b="1" dirty="0" err="1" smtClean="0">
                <a:latin typeface="Book Antiqua" pitchFamily="18" charset="0"/>
              </a:rPr>
              <a:t>впаде</a:t>
            </a:r>
            <a:r>
              <a:rPr lang="ru-RU" sz="2200" b="1" dirty="0" smtClean="0">
                <a:latin typeface="Book Antiqua" pitchFamily="18" charset="0"/>
              </a:rPr>
              <a:t>, буде </a:t>
            </a:r>
            <a:r>
              <a:rPr lang="ru-RU" sz="2200" b="1" dirty="0" err="1" smtClean="0">
                <a:latin typeface="Book Antiqua" pitchFamily="18" charset="0"/>
              </a:rPr>
              <a:t>місце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його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поховання</a:t>
            </a:r>
            <a:r>
              <a:rPr lang="ru-RU" sz="2200" b="1" dirty="0" smtClean="0">
                <a:latin typeface="Book Antiqua" pitchFamily="18" charset="0"/>
              </a:rPr>
              <a:t>. Могила  </a:t>
            </a:r>
            <a:r>
              <a:rPr lang="ru-RU" sz="2200" b="1" dirty="0" err="1" smtClean="0">
                <a:latin typeface="Book Antiqua" pitchFamily="18" charset="0"/>
              </a:rPr>
              <a:t>Робін</a:t>
            </a:r>
            <a:r>
              <a:rPr lang="ru-RU" sz="2200" b="1" dirty="0" smtClean="0">
                <a:latin typeface="Book Antiqua" pitchFamily="18" charset="0"/>
              </a:rPr>
              <a:t> Гуда </a:t>
            </a:r>
            <a:r>
              <a:rPr lang="ru-RU" sz="2200" b="1" dirty="0" err="1" smtClean="0">
                <a:latin typeface="Book Antiqua" pitchFamily="18" charset="0"/>
              </a:rPr>
              <a:t>знаходиться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серед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руїн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монастиря</a:t>
            </a:r>
            <a:r>
              <a:rPr lang="ru-RU" sz="2200" b="1" dirty="0" smtClean="0">
                <a:latin typeface="Book Antiqua" pitchFamily="18" charset="0"/>
              </a:rPr>
              <a:t> </a:t>
            </a:r>
            <a:r>
              <a:rPr lang="ru-RU" sz="2200" b="1" dirty="0" err="1" smtClean="0">
                <a:latin typeface="Book Antiqua" pitchFamily="18" charset="0"/>
              </a:rPr>
              <a:t>Кекліз</a:t>
            </a:r>
            <a:r>
              <a:rPr lang="ru-RU" sz="2200" b="1" dirty="0" smtClean="0">
                <a:latin typeface="Book Antiqua" pitchFamily="18" charset="0"/>
              </a:rPr>
              <a:t>.</a:t>
            </a:r>
            <a:endParaRPr lang="ru-RU" sz="2200" b="1" dirty="0">
              <a:latin typeface="Book Antiqua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71472" y="364331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200" b="1" i="1" dirty="0" smtClean="0">
                <a:solidFill>
                  <a:srgbClr val="0070C0"/>
                </a:solidFill>
                <a:latin typeface="Book Antiqua" pitchFamily="18" charset="0"/>
              </a:rPr>
              <a:t>Під каменем важким отут</a:t>
            </a:r>
          </a:p>
          <a:p>
            <a:r>
              <a:rPr lang="uk-UA" sz="2200" b="1" i="1" dirty="0" smtClean="0">
                <a:solidFill>
                  <a:srgbClr val="0070C0"/>
                </a:solidFill>
                <a:latin typeface="Book Antiqua" pitchFamily="18" charset="0"/>
              </a:rPr>
              <a:t>Спочив навіки Робін </a:t>
            </a:r>
            <a:r>
              <a:rPr lang="uk-UA" sz="2200" b="1" i="1" dirty="0" err="1" smtClean="0">
                <a:solidFill>
                  <a:srgbClr val="0070C0"/>
                </a:solidFill>
                <a:latin typeface="Book Antiqua" pitchFamily="18" charset="0"/>
              </a:rPr>
              <a:t>Гуд</a:t>
            </a:r>
            <a:r>
              <a:rPr lang="uk-UA" sz="2200" b="1" i="1" dirty="0" smtClean="0">
                <a:solidFill>
                  <a:srgbClr val="0070C0"/>
                </a:solidFill>
                <a:latin typeface="Book Antiqua" pitchFamily="18" charset="0"/>
              </a:rPr>
              <a:t>.</a:t>
            </a:r>
            <a:endParaRPr lang="ru-RU" sz="2200" b="1" i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r>
              <a:rPr lang="uk-UA" sz="2200" b="1" i="1" dirty="0" smtClean="0">
                <a:solidFill>
                  <a:srgbClr val="0070C0"/>
                </a:solidFill>
                <a:latin typeface="Book Antiqua" pitchFamily="18" charset="0"/>
              </a:rPr>
              <a:t> Він доблесно і чесно жив,</a:t>
            </a:r>
            <a:endParaRPr lang="ru-RU" sz="2200" b="1" i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r>
              <a:rPr lang="uk-UA" sz="2200" b="1" i="1" dirty="0" smtClean="0">
                <a:solidFill>
                  <a:srgbClr val="0070C0"/>
                </a:solidFill>
                <a:latin typeface="Book Antiqua" pitchFamily="18" charset="0"/>
              </a:rPr>
              <a:t> Він кривди серцем не любив.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5287" b="89655" l="2288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5" t="29636" r="13825" b="16480"/>
          <a:stretch>
            <a:fillRect/>
          </a:stretch>
        </p:blipFill>
        <p:spPr>
          <a:xfrm>
            <a:off x="857224" y="4929198"/>
            <a:ext cx="3357586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71472" y="857232"/>
            <a:ext cx="5929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Пригоди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Гуда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» (1938), 3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премії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«Оскар.</a:t>
            </a:r>
          </a:p>
          <a:p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 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Мультфільм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«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Гуд»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(1973),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створений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студією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Діснея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 «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Меріан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»  (1976),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історичний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фільм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, в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ролі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Робіна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 —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Шон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Коннері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 «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Стріли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Гуда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» (1976),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історичний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фільм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, в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ролі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Робіна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 — Борис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Хмельницький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 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Телевізійний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серіал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«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Шервуда»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(1983-1985) 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333" b="96667" l="8817" r="95484">
                        <a14:backgroundMark x1="16129" y1="28833" x2="16129" y2="28833"/>
                        <a14:backgroundMark x1="25806" y1="32167" x2="25806" y2="3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10" r="7090" b="3947"/>
          <a:stretch/>
        </p:blipFill>
        <p:spPr>
          <a:xfrm>
            <a:off x="5000628" y="642918"/>
            <a:ext cx="3929090" cy="553834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71472" y="3571876"/>
            <a:ext cx="52149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Гуд, принц 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грабіжників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(1991) —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історичний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бойовик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Кевіном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Костнером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Телевізійний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серіал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«</a:t>
            </a:r>
            <a:r>
              <a:rPr lang="ru-RU" sz="2000" b="1" dirty="0" err="1" smtClean="0">
                <a:latin typeface="Book Antiqua" pitchFamily="18" charset="0"/>
                <a:cs typeface="Times New Roman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  <a:cs typeface="Times New Roman" pitchFamily="18" charset="0"/>
              </a:rPr>
              <a:t>  Гуд» 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(2006),  у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ролі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Робіна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 - Йонас </a:t>
            </a:r>
            <a:r>
              <a:rPr lang="ru-RU" sz="2000" dirty="0" err="1" smtClean="0">
                <a:latin typeface="Book Antiqua" pitchFamily="18" charset="0"/>
                <a:cs typeface="Times New Roman" pitchFamily="18" charset="0"/>
              </a:rPr>
              <a:t>Армстронг</a:t>
            </a:r>
            <a:r>
              <a:rPr lang="ru-RU" sz="2000" dirty="0" smtClean="0">
                <a:latin typeface="Book Antiqua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2" descr="C:\Users\Админ\Pictures\images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5214950"/>
            <a:ext cx="5357850" cy="1023941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1428728" y="285728"/>
            <a:ext cx="49984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Література і кіно</a:t>
            </a:r>
            <a:endParaRPr lang="uk-UA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\Pictures\bb71d3u-96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0DCEC"/>
              </a:clrFrom>
              <a:clrTo>
                <a:srgbClr val="D0DCEC">
                  <a:alpha val="0"/>
                </a:srgbClr>
              </a:clrTo>
            </a:clrChange>
          </a:blip>
          <a:srcRect b="20000"/>
          <a:stretch>
            <a:fillRect/>
          </a:stretch>
        </p:blipFill>
        <p:spPr bwMode="auto">
          <a:xfrm>
            <a:off x="571472" y="285728"/>
            <a:ext cx="8001056" cy="585791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2214554"/>
            <a:ext cx="4032448" cy="3929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14554"/>
            <a:ext cx="4000528" cy="392909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71472" y="500042"/>
            <a:ext cx="80724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Визначною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пам'яткою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міста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Ноттінгемський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замок,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який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був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зведений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ще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в далекому 1076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році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Багато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століть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минуло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тих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часів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 Але замок, як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колись,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стоїть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непорушно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7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42910" y="428604"/>
            <a:ext cx="79296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Ноттінгемський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замок -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місце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, де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народилася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легенда про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Робін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Гуда, благородного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розбійника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Шервудського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лісу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1643050"/>
            <a:ext cx="3429024" cy="4500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40867" y1="13953" x2="40867" y2="13953"/>
                        <a14:foregroundMark x1="44892" y1="29767" x2="44892" y2="29767"/>
                        <a14:foregroundMark x1="60991" y1="13488" x2="60991" y2="13488"/>
                        <a14:foregroundMark x1="75542" y1="12558" x2="75542" y2="12558"/>
                        <a14:foregroundMark x1="90712" y1="27442" x2="90712" y2="27442"/>
                        <a14:foregroundMark x1="68421" y1="6047" x2="68421" y2="6047"/>
                        <a14:foregroundMark x1="52632" y1="8372" x2="52632" y2="8372"/>
                        <a14:foregroundMark x1="56037" y1="17209" x2="56037" y2="17209"/>
                        <a14:foregroundMark x1="92570" y1="51163" x2="92570" y2="51163"/>
                        <a14:foregroundMark x1="77399" y1="95349" x2="77399" y2="95349"/>
                        <a14:foregroundMark x1="81734" y1="77674" x2="81734" y2="75349"/>
                        <a14:foregroundMark x1="95356" y1="92093" x2="95356" y2="92093"/>
                        <a14:foregroundMark x1="60991" y1="80000" x2="60991" y2="80000"/>
                        <a14:foregroundMark x1="69659" y1="90698" x2="69659" y2="90698"/>
                        <a14:foregroundMark x1="82663" y1="88372" x2="82663" y2="88372"/>
                        <a14:foregroundMark x1="91950" y1="81860" x2="91950" y2="81860"/>
                        <a14:foregroundMark x1="71517" y1="79070" x2="71517" y2="79070"/>
                        <a14:foregroundMark x1="86687" y1="62326" x2="88854" y2="60000"/>
                        <a14:foregroundMark x1="79876" y1="63721" x2="79876" y2="63721"/>
                        <a14:foregroundMark x1="78947" y1="53023" x2="78947" y2="53023"/>
                        <a14:foregroundMark x1="74303" y1="49767" x2="74303" y2="49767"/>
                        <a14:foregroundMark x1="75232" y1="36744" x2="75232" y2="36744"/>
                        <a14:foregroundMark x1="81734" y1="29302" x2="81734" y2="29302"/>
                        <a14:foregroundMark x1="85449" y1="12558" x2="85449" y2="12558"/>
                        <a14:foregroundMark x1="90093" y1="40465" x2="90093" y2="40465"/>
                        <a14:foregroundMark x1="95356" y1="21860" x2="95356" y2="21860"/>
                        <a14:foregroundMark x1="91641" y1="14884" x2="91641" y2="14884"/>
                        <a14:foregroundMark x1="84211" y1="7442" x2="84211" y2="7442"/>
                        <a14:foregroundMark x1="64396" y1="13488" x2="64396" y2="13488"/>
                        <a14:foregroundMark x1="62848" y1="75814" x2="62848" y2="75814"/>
                        <a14:foregroundMark x1="48297" y1="38140" x2="49226" y2="36744"/>
                        <a14:foregroundMark x1="27554" y1="8837" x2="27554" y2="8837"/>
                        <a14:foregroundMark x1="28793" y1="5581" x2="28793" y2="5581"/>
                        <a14:foregroundMark x1="32198" y1="3721" x2="32198" y2="3721"/>
                        <a14:foregroundMark x1="35913" y1="3256" x2="35913" y2="3256"/>
                        <a14:foregroundMark x1="58514" y1="52558" x2="58514" y2="52558"/>
                        <a14:foregroundMark x1="57276" y1="55814" x2="57276" y2="5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3000372"/>
            <a:ext cx="4748538" cy="3143272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857620" y="1428736"/>
            <a:ext cx="5072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подвір'ї</a:t>
            </a:r>
            <a:r>
              <a:rPr lang="ru-RU" sz="24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замку </a:t>
            </a:r>
            <a:r>
              <a:rPr lang="ru-RU" sz="24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встановлена</a:t>
            </a:r>
            <a:r>
              <a:rPr lang="ru-RU" sz="24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скульптура </a:t>
            </a:r>
            <a:r>
              <a:rPr lang="ru-RU" sz="24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Робін</a:t>
            </a:r>
            <a:r>
              <a:rPr lang="ru-RU" sz="24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Гуда, </a:t>
            </a:r>
            <a:r>
              <a:rPr lang="ru-RU" sz="24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виконана</a:t>
            </a:r>
            <a:r>
              <a:rPr lang="ru-RU" sz="24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скульптором Джеймсом </a:t>
            </a:r>
            <a:r>
              <a:rPr lang="ru-RU" sz="24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Вудфордом</a:t>
            </a:r>
            <a:r>
              <a:rPr lang="ru-RU" sz="24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9859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://temza.com/uk-pictures/robin-hood-beer/beer-festiva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973"/>
          <a:stretch>
            <a:fillRect/>
          </a:stretch>
        </p:blipFill>
        <p:spPr bwMode="auto">
          <a:xfrm>
            <a:off x="571472" y="2071678"/>
            <a:ext cx="8001056" cy="4071966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00034" y="428604"/>
            <a:ext cx="80010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Кожен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хто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приїжджає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ці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краї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має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можливість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на короткий час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відчути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себе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хоч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ненадовго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розбійником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71472" y="1428736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 Antiqua" pitchFamily="18" charset="0"/>
              </a:rPr>
              <a:t>А </a:t>
            </a:r>
            <a:r>
              <a:rPr lang="ru-RU" sz="2000" b="1" dirty="0" err="1" smtClean="0">
                <a:latin typeface="Book Antiqua" pitchFamily="18" charset="0"/>
              </a:rPr>
              <a:t>з</a:t>
            </a:r>
            <a:r>
              <a:rPr lang="ru-RU" sz="2000" b="1" dirty="0" smtClean="0">
                <a:latin typeface="Book Antiqua" pitchFamily="18" charset="0"/>
              </a:rPr>
              <a:t> 13 по 19 </a:t>
            </a:r>
            <a:r>
              <a:rPr lang="ru-RU" sz="2000" b="1" dirty="0" err="1" smtClean="0">
                <a:latin typeface="Book Antiqua" pitchFamily="18" charset="0"/>
              </a:rPr>
              <a:t>серпня</a:t>
            </a:r>
            <a:r>
              <a:rPr lang="ru-RU" sz="2000" b="1" dirty="0" smtClean="0">
                <a:latin typeface="Book Antiqua" pitchFamily="18" charset="0"/>
              </a:rPr>
              <a:t> кожного року в </a:t>
            </a:r>
            <a:r>
              <a:rPr lang="ru-RU" sz="2000" b="1" dirty="0" err="1" smtClean="0">
                <a:latin typeface="Book Antiqua" pitchFamily="18" charset="0"/>
              </a:rPr>
              <a:t>Ноттінгемі</a:t>
            </a:r>
            <a:r>
              <a:rPr lang="ru-RU" sz="2000" b="1" dirty="0" smtClean="0">
                <a:latin typeface="Book Antiqua" pitchFamily="18" charset="0"/>
              </a:rPr>
              <a:t> проводиться фестиваль на честь </a:t>
            </a:r>
            <a:r>
              <a:rPr lang="ru-RU" sz="2000" b="1" dirty="0" err="1" smtClean="0">
                <a:latin typeface="Book Antiqua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</a:rPr>
              <a:t> Гуда.</a:t>
            </a: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71472" y="1142984"/>
            <a:ext cx="8072494" cy="345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У першу </a:t>
            </a:r>
            <a:r>
              <a:rPr lang="ru-RU" sz="20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неділю</a:t>
            </a:r>
            <a:r>
              <a:rPr lang="ru-RU" sz="20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травня</a:t>
            </a:r>
            <a:r>
              <a:rPr lang="ru-RU" sz="20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Book Antiqua" pitchFamily="18" charset="0"/>
              </a:rPr>
              <a:t> англійці святкують  день Робіна </a:t>
            </a:r>
            <a:r>
              <a:rPr lang="uk-UA" sz="2000" b="1" dirty="0" err="1" smtClean="0">
                <a:latin typeface="Book Antiqua" pitchFamily="18" charset="0"/>
              </a:rPr>
              <a:t>Гуда</a:t>
            </a:r>
            <a:r>
              <a:rPr lang="uk-UA" sz="2000" b="1" dirty="0" smtClean="0">
                <a:latin typeface="Book Antiqua" pitchFamily="18" charset="0"/>
              </a:rPr>
              <a:t>.</a:t>
            </a:r>
          </a:p>
        </p:txBody>
      </p:sp>
      <p:pic>
        <p:nvPicPr>
          <p:cNvPr id="4108" name="Picture 12" descr="http://medievalfaires.com/wp-content/uploads/2013/03/Connecticut-Renaissance-Faire-Robin-Hoods-Springtime-Festival.jpg"/>
          <p:cNvPicPr>
            <a:picLocks noChangeAspect="1" noChangeArrowheads="1"/>
          </p:cNvPicPr>
          <p:nvPr/>
        </p:nvPicPr>
        <p:blipFill>
          <a:blip r:embed="rId3"/>
          <a:srcRect l="2500" r="3749"/>
          <a:stretch>
            <a:fillRect/>
          </a:stretch>
        </p:blipFill>
        <p:spPr bwMode="auto">
          <a:xfrm>
            <a:off x="571472" y="2143116"/>
            <a:ext cx="8001056" cy="4071966"/>
          </a:xfrm>
          <a:prstGeom prst="rect">
            <a:avLst/>
          </a:prstGeom>
          <a:noFill/>
        </p:spPr>
      </p:pic>
      <p:pic>
        <p:nvPicPr>
          <p:cNvPr id="4102" name="Picture 6" descr="http://www.robincamp.ru/upload/medialibrary/f6e/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071678"/>
            <a:ext cx="8001056" cy="4143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470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71472" y="500042"/>
            <a:ext cx="8001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 Antiqua" pitchFamily="18" charset="0"/>
              </a:rPr>
              <a:t> Свято проводиться </a:t>
            </a:r>
            <a:r>
              <a:rPr lang="ru-RU" sz="2000" b="1" dirty="0" err="1" smtClean="0">
                <a:latin typeface="Book Antiqua" pitchFamily="18" charset="0"/>
              </a:rPr>
              <a:t>згідно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з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історією</a:t>
            </a:r>
            <a:r>
              <a:rPr lang="ru-RU" sz="2000" b="1" dirty="0" smtClean="0">
                <a:latin typeface="Book Antiqua" pitchFamily="18" charset="0"/>
              </a:rPr>
              <a:t> про благородного </a:t>
            </a:r>
            <a:r>
              <a:rPr lang="ru-RU" sz="2000" b="1" dirty="0" err="1" smtClean="0">
                <a:latin typeface="Book Antiqua" pitchFamily="18" charset="0"/>
              </a:rPr>
              <a:t>злодія</a:t>
            </a:r>
            <a:r>
              <a:rPr lang="ru-RU" sz="2000" b="1" dirty="0" smtClean="0">
                <a:latin typeface="Book Antiqua" pitchFamily="18" charset="0"/>
              </a:rPr>
              <a:t>: шериф </a:t>
            </a:r>
            <a:r>
              <a:rPr lang="ru-RU" sz="2000" b="1" dirty="0" err="1" smtClean="0">
                <a:latin typeface="Book Antiqua" pitchFamily="18" charset="0"/>
              </a:rPr>
              <a:t>Ноттінгема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і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його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оточення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намагаються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зловити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злочинця</a:t>
            </a:r>
            <a:r>
              <a:rPr lang="ru-RU" sz="2000" b="1" dirty="0" smtClean="0">
                <a:latin typeface="Book Antiqua" pitchFamily="18" charset="0"/>
              </a:rPr>
              <a:t>. Фестиваль </a:t>
            </a:r>
            <a:r>
              <a:rPr lang="ru-RU" sz="2000" b="1" dirty="0" err="1" smtClean="0">
                <a:latin typeface="Book Antiqua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</a:rPr>
              <a:t> Гуда </a:t>
            </a:r>
            <a:r>
              <a:rPr lang="ru-RU" sz="2000" b="1" dirty="0" err="1" smtClean="0">
                <a:latin typeface="Book Antiqua" pitchFamily="18" charset="0"/>
              </a:rPr>
              <a:t>був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би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неповним</a:t>
            </a:r>
            <a:r>
              <a:rPr lang="ru-RU" sz="2000" b="1" dirty="0" smtClean="0">
                <a:latin typeface="Book Antiqua" pitchFamily="18" charset="0"/>
              </a:rPr>
              <a:t> без </a:t>
            </a:r>
            <a:r>
              <a:rPr lang="ru-RU" sz="2000" b="1" dirty="0" err="1" smtClean="0">
                <a:latin typeface="Book Antiqua" pitchFamily="18" charset="0"/>
              </a:rPr>
              <a:t>стрільби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з</a:t>
            </a:r>
            <a:r>
              <a:rPr lang="ru-RU" sz="2000" b="1" dirty="0" smtClean="0">
                <a:latin typeface="Book Antiqua" pitchFamily="18" charset="0"/>
              </a:rPr>
              <a:t> лука. </a:t>
            </a:r>
            <a:r>
              <a:rPr lang="ru-RU" sz="2000" b="1" dirty="0" err="1" smtClean="0">
                <a:latin typeface="Book Antiqua" pitchFamily="18" charset="0"/>
              </a:rPr>
              <a:t>Костюмовані</a:t>
            </a:r>
            <a:r>
              <a:rPr lang="ru-RU" sz="2000" b="1" dirty="0" smtClean="0">
                <a:latin typeface="Book Antiqua" pitchFamily="18" charset="0"/>
              </a:rPr>
              <a:t> лучники </a:t>
            </a:r>
            <a:r>
              <a:rPr lang="ru-RU" sz="2000" b="1" dirty="0" err="1" smtClean="0">
                <a:latin typeface="Book Antiqua" pitchFamily="18" charset="0"/>
              </a:rPr>
              <a:t>змагаються</a:t>
            </a:r>
            <a:r>
              <a:rPr lang="ru-RU" sz="2000" b="1" dirty="0" smtClean="0">
                <a:latin typeface="Book Antiqua" pitchFamily="18" charset="0"/>
              </a:rPr>
              <a:t> один </a:t>
            </a:r>
            <a:r>
              <a:rPr lang="ru-RU" sz="2000" b="1" dirty="0" err="1" smtClean="0">
                <a:latin typeface="Book Antiqua" pitchFamily="18" charset="0"/>
              </a:rPr>
              <a:t>з</a:t>
            </a:r>
            <a:r>
              <a:rPr lang="ru-RU" sz="2000" b="1" dirty="0" smtClean="0">
                <a:latin typeface="Book Antiqua" pitchFamily="18" charset="0"/>
              </a:rPr>
              <a:t> одним, </a:t>
            </a:r>
            <a:r>
              <a:rPr lang="ru-RU" sz="2000" b="1" dirty="0" err="1" smtClean="0">
                <a:latin typeface="Book Antiqua" pitchFamily="18" charset="0"/>
              </a:rPr>
              <a:t>щоб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продемонструвати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свої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навички</a:t>
            </a:r>
            <a:r>
              <a:rPr lang="ru-RU" sz="2000" b="1" dirty="0" smtClean="0">
                <a:latin typeface="Book Antiqua" pitchFamily="18" charset="0"/>
              </a:rPr>
              <a:t>.</a:t>
            </a:r>
            <a:endParaRPr lang="ru-RU" sz="2000" b="1" dirty="0"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15" r="3077"/>
          <a:stretch>
            <a:fillRect/>
          </a:stretch>
        </p:blipFill>
        <p:spPr>
          <a:xfrm>
            <a:off x="571472" y="2143116"/>
            <a:ext cx="7929618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8667" r="886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8" y="3286124"/>
            <a:ext cx="3643338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571472" y="428604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Book Antiqua" pitchFamily="18" charset="0"/>
              </a:rPr>
              <a:t>Знаменитий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Шервудський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ліс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сьогодні</a:t>
            </a:r>
            <a:r>
              <a:rPr lang="ru-RU" sz="2000" b="1" dirty="0" smtClean="0">
                <a:latin typeface="Book Antiqua" pitchFamily="18" charset="0"/>
              </a:rPr>
              <a:t> - </a:t>
            </a:r>
            <a:r>
              <a:rPr lang="ru-RU" sz="2000" b="1" dirty="0" err="1" smtClean="0">
                <a:latin typeface="Book Antiqua" pitchFamily="18" charset="0"/>
              </a:rPr>
              <a:t>це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національний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заповідник</a:t>
            </a:r>
            <a:r>
              <a:rPr lang="ru-RU" sz="2000" b="1" dirty="0" smtClean="0">
                <a:latin typeface="Book Antiqua" pitchFamily="18" charset="0"/>
              </a:rPr>
              <a:t> в </a:t>
            </a:r>
            <a:r>
              <a:rPr lang="ru-RU" sz="2000" b="1" dirty="0" err="1" smtClean="0">
                <a:latin typeface="Book Antiqua" pitchFamily="18" charset="0"/>
              </a:rPr>
              <a:t>околицях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Нью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Алертона</a:t>
            </a:r>
            <a:r>
              <a:rPr lang="ru-RU" sz="2000" b="1" dirty="0" smtClean="0">
                <a:latin typeface="Book Antiqua" pitchFamily="18" charset="0"/>
              </a:rPr>
              <a:t> . </a:t>
            </a:r>
            <a:r>
              <a:rPr lang="ru-RU" sz="2000" b="1" dirty="0" err="1" smtClean="0">
                <a:latin typeface="Book Antiqua" pitchFamily="18" charset="0"/>
              </a:rPr>
              <a:t>Величезний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природний</a:t>
            </a:r>
            <a:r>
              <a:rPr lang="ru-RU" sz="2000" b="1" dirty="0" smtClean="0">
                <a:latin typeface="Book Antiqua" pitchFamily="18" charset="0"/>
              </a:rPr>
              <a:t> парк, </a:t>
            </a:r>
            <a:r>
              <a:rPr lang="ru-RU" sz="2000" b="1" dirty="0" err="1" smtClean="0">
                <a:latin typeface="Book Antiqua" pitchFamily="18" charset="0"/>
              </a:rPr>
              <a:t>відкритий</a:t>
            </a:r>
            <a:r>
              <a:rPr lang="ru-RU" sz="2000" b="1" dirty="0" smtClean="0">
                <a:latin typeface="Book Antiqua" pitchFamily="18" charset="0"/>
              </a:rPr>
              <a:t> в 1963 </a:t>
            </a:r>
            <a:r>
              <a:rPr lang="ru-RU" sz="2000" b="1" dirty="0" err="1" smtClean="0">
                <a:latin typeface="Book Antiqua" pitchFamily="18" charset="0"/>
              </a:rPr>
              <a:t>році</a:t>
            </a:r>
            <a:r>
              <a:rPr lang="ru-RU" sz="2000" b="1" dirty="0" smtClean="0">
                <a:latin typeface="Book Antiqua" pitchFamily="18" charset="0"/>
              </a:rPr>
              <a:t>, </a:t>
            </a:r>
            <a:r>
              <a:rPr lang="ru-RU" sz="2000" b="1" dirty="0" err="1" smtClean="0">
                <a:latin typeface="Book Antiqua" pitchFamily="18" charset="0"/>
              </a:rPr>
              <a:t>загальною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площею</a:t>
            </a:r>
            <a:r>
              <a:rPr lang="ru-RU" sz="2000" b="1" dirty="0" smtClean="0">
                <a:latin typeface="Book Antiqua" pitchFamily="18" charset="0"/>
              </a:rPr>
              <a:t> 423 </a:t>
            </a:r>
            <a:r>
              <a:rPr lang="ru-RU" sz="2000" b="1" dirty="0" err="1" smtClean="0">
                <a:latin typeface="Book Antiqua" pitchFamily="18" charset="0"/>
              </a:rPr>
              <a:t>гектари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з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сучасною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інфраструктурою</a:t>
            </a:r>
            <a:r>
              <a:rPr lang="ru-RU" sz="2000" b="1" dirty="0" smtClean="0">
                <a:latin typeface="Book Antiqua" pitchFamily="18" charset="0"/>
              </a:rPr>
              <a:t>, </a:t>
            </a:r>
            <a:r>
              <a:rPr lang="ru-RU" sz="2000" b="1" dirty="0" err="1" smtClean="0">
                <a:latin typeface="Book Antiqua" pitchFamily="18" charset="0"/>
              </a:rPr>
              <a:t>обслуговує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щороку</a:t>
            </a:r>
            <a:r>
              <a:rPr lang="ru-RU" sz="2000" b="1" dirty="0" smtClean="0">
                <a:latin typeface="Book Antiqua" pitchFamily="18" charset="0"/>
              </a:rPr>
              <a:t> до </a:t>
            </a:r>
            <a:r>
              <a:rPr lang="ru-RU" sz="2000" b="1" dirty="0" err="1" smtClean="0">
                <a:latin typeface="Book Antiqua" pitchFamily="18" charset="0"/>
              </a:rPr>
              <a:t>півмільйона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туристів</a:t>
            </a:r>
            <a:r>
              <a:rPr lang="ru-RU" sz="2000" b="1" dirty="0" smtClean="0">
                <a:latin typeface="Book Antiqua" pitchFamily="18" charset="0"/>
              </a:rPr>
              <a:t>, охочих </a:t>
            </a:r>
            <a:r>
              <a:rPr lang="ru-RU" sz="2000" b="1" dirty="0" err="1" smtClean="0">
                <a:latin typeface="Book Antiqua" pitchFamily="18" charset="0"/>
              </a:rPr>
              <a:t>доторкнутися</a:t>
            </a:r>
            <a:r>
              <a:rPr lang="ru-RU" sz="2000" b="1" dirty="0" smtClean="0">
                <a:latin typeface="Book Antiqua" pitchFamily="18" charset="0"/>
              </a:rPr>
              <a:t> до </a:t>
            </a:r>
            <a:r>
              <a:rPr lang="ru-RU" sz="2000" b="1" dirty="0" err="1" smtClean="0">
                <a:latin typeface="Book Antiqua" pitchFamily="18" charset="0"/>
              </a:rPr>
              <a:t>легенди</a:t>
            </a:r>
            <a:r>
              <a:rPr lang="ru-RU" sz="2000" b="1" dirty="0" smtClean="0">
                <a:latin typeface="Book Antiqua" pitchFamily="18" charset="0"/>
              </a:rPr>
              <a:t> про </a:t>
            </a:r>
            <a:r>
              <a:rPr lang="ru-RU" sz="2000" b="1" dirty="0" err="1" smtClean="0">
                <a:latin typeface="Book Antiqua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</a:rPr>
              <a:t> Гуда.</a:t>
            </a:r>
            <a:endParaRPr lang="ru-RU" sz="2000" b="1" dirty="0">
              <a:latin typeface="Book Antiqua" pitchFamily="18" charset="0"/>
            </a:endParaRPr>
          </a:p>
        </p:txBody>
      </p:sp>
      <p:pic>
        <p:nvPicPr>
          <p:cNvPr id="6" name="Picture 6" descr="шервудский ле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500306"/>
            <a:ext cx="442915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sherb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88"/>
          <a:stretch>
            <a:fillRect/>
          </a:stretch>
        </p:blipFill>
        <p:spPr bwMode="auto">
          <a:xfrm>
            <a:off x="571472" y="2357430"/>
            <a:ext cx="4429155" cy="37862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28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42910" y="500042"/>
            <a:ext cx="7858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 Antiqua" pitchFamily="18" charset="0"/>
              </a:rPr>
              <a:t>У </a:t>
            </a:r>
            <a:r>
              <a:rPr lang="ru-RU" sz="2000" b="1" dirty="0" err="1" smtClean="0">
                <a:latin typeface="Book Antiqua" pitchFamily="18" charset="0"/>
              </a:rPr>
              <a:t>Шервудському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лісі</a:t>
            </a:r>
            <a:r>
              <a:rPr lang="ru-RU" sz="2000" b="1" dirty="0" smtClean="0">
                <a:latin typeface="Book Antiqua" pitchFamily="18" charset="0"/>
              </a:rPr>
              <a:t> росте </a:t>
            </a:r>
            <a:r>
              <a:rPr lang="ru-RU" sz="2000" b="1" dirty="0" err="1" smtClean="0">
                <a:latin typeface="Book Antiqua" pitchFamily="18" charset="0"/>
              </a:rPr>
              <a:t>дуб-довгожитель</a:t>
            </a:r>
            <a:r>
              <a:rPr lang="ru-RU" sz="2000" b="1" dirty="0" smtClean="0">
                <a:latin typeface="Book Antiqua" pitchFamily="18" charset="0"/>
              </a:rPr>
              <a:t>, названий </a:t>
            </a:r>
            <a:r>
              <a:rPr lang="ru-RU" sz="2000" b="1" dirty="0" err="1" smtClean="0">
                <a:latin typeface="Book Antiqua" pitchFamily="18" charset="0"/>
              </a:rPr>
              <a:t>Головним</a:t>
            </a:r>
            <a:r>
              <a:rPr lang="ru-RU" sz="2000" b="1" dirty="0" smtClean="0">
                <a:latin typeface="Book Antiqua" pitchFamily="18" charset="0"/>
              </a:rPr>
              <a:t> дубом, </a:t>
            </a:r>
            <a:r>
              <a:rPr lang="ru-RU" sz="2000" b="1" dirty="0" err="1" smtClean="0">
                <a:latin typeface="Book Antiqua" pitchFamily="18" charset="0"/>
              </a:rPr>
              <a:t>який</a:t>
            </a:r>
            <a:r>
              <a:rPr lang="ru-RU" sz="2000" b="1" dirty="0" smtClean="0">
                <a:latin typeface="Book Antiqua" pitchFamily="18" charset="0"/>
              </a:rPr>
              <a:t>, </a:t>
            </a:r>
            <a:r>
              <a:rPr lang="ru-RU" sz="2000" b="1" dirty="0" err="1" smtClean="0">
                <a:latin typeface="Book Antiqua" pitchFamily="18" charset="0"/>
              </a:rPr>
              <a:t>згідно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з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місцевим</a:t>
            </a:r>
            <a:r>
              <a:rPr lang="ru-RU" sz="2000" b="1" dirty="0" smtClean="0">
                <a:latin typeface="Book Antiqua" pitchFamily="18" charset="0"/>
              </a:rPr>
              <a:t> фольклором, </a:t>
            </a:r>
            <a:r>
              <a:rPr lang="ru-RU" sz="2000" b="1" dirty="0" err="1" smtClean="0">
                <a:latin typeface="Book Antiqua" pitchFamily="18" charset="0"/>
              </a:rPr>
              <a:t>був</a:t>
            </a:r>
            <a:r>
              <a:rPr lang="ru-RU" sz="2000" b="1" dirty="0" smtClean="0">
                <a:latin typeface="Book Antiqua" pitchFamily="18" charset="0"/>
              </a:rPr>
              <a:t> штаб-квартирою </a:t>
            </a:r>
            <a:r>
              <a:rPr lang="ru-RU" sz="2000" b="1" dirty="0" err="1" smtClean="0">
                <a:latin typeface="Book Antiqua" pitchFamily="18" charset="0"/>
              </a:rPr>
              <a:t>Робін</a:t>
            </a:r>
            <a:r>
              <a:rPr lang="ru-RU" sz="2000" b="1" dirty="0" smtClean="0">
                <a:latin typeface="Book Antiqua" pitchFamily="18" charset="0"/>
              </a:rPr>
              <a:t> Гуда. </a:t>
            </a:r>
            <a:r>
              <a:rPr lang="ru-RU" sz="2000" b="1" dirty="0" err="1" smtClean="0">
                <a:latin typeface="Book Antiqua" pitchFamily="18" charset="0"/>
              </a:rPr>
              <a:t>Його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uk-UA" sz="2000" b="1" dirty="0" smtClean="0">
                <a:latin typeface="Book Antiqua" pitchFamily="18" charset="0"/>
              </a:rPr>
              <a:t>вік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err="1" smtClean="0">
                <a:latin typeface="Book Antiqua" pitchFamily="18" charset="0"/>
              </a:rPr>
              <a:t>від</a:t>
            </a:r>
            <a:r>
              <a:rPr lang="ru-RU" sz="2000" b="1" dirty="0" smtClean="0">
                <a:latin typeface="Book Antiqua" pitchFamily="18" charset="0"/>
              </a:rPr>
              <a:t> 800 до 1000 </a:t>
            </a:r>
            <a:r>
              <a:rPr lang="ru-RU" sz="2000" b="1" dirty="0" err="1" smtClean="0">
                <a:latin typeface="Book Antiqua" pitchFamily="18" charset="0"/>
              </a:rPr>
              <a:t>років</a:t>
            </a:r>
            <a:r>
              <a:rPr lang="ru-RU" sz="2000" b="1" dirty="0" smtClean="0">
                <a:latin typeface="Book Antiqua" pitchFamily="18" charset="0"/>
              </a:rPr>
              <a:t>.</a:t>
            </a:r>
            <a:endParaRPr lang="ru-RU" sz="2000" b="1" dirty="0"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1500174"/>
            <a:ext cx="4214842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2000240"/>
            <a:ext cx="4357718" cy="4143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1231</Words>
  <Application>Microsoft Office PowerPoint</Application>
  <PresentationFormat>Екран (4:3)</PresentationFormat>
  <Paragraphs>113</Paragraphs>
  <Slides>38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224</cp:revision>
  <dcterms:created xsi:type="dcterms:W3CDTF">2016-06-15T14:26:28Z</dcterms:created>
  <dcterms:modified xsi:type="dcterms:W3CDTF">2016-09-19T17:22:43Z</dcterms:modified>
</cp:coreProperties>
</file>