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79" r:id="rId5"/>
    <p:sldId id="270" r:id="rId6"/>
    <p:sldId id="271" r:id="rId7"/>
    <p:sldId id="266" r:id="rId8"/>
    <p:sldId id="272" r:id="rId9"/>
    <p:sldId id="261" r:id="rId10"/>
    <p:sldId id="274" r:id="rId11"/>
    <p:sldId id="268" r:id="rId12"/>
    <p:sldId id="273" r:id="rId13"/>
    <p:sldId id="269" r:id="rId14"/>
    <p:sldId id="275" r:id="rId15"/>
    <p:sldId id="276" r:id="rId16"/>
    <p:sldId id="262" r:id="rId17"/>
    <p:sldId id="277" r:id="rId18"/>
    <p:sldId id="258" r:id="rId19"/>
    <p:sldId id="265" r:id="rId20"/>
    <p:sldId id="264" r:id="rId21"/>
    <p:sldId id="278" r:id="rId22"/>
    <p:sldId id="263" r:id="rId23"/>
    <p:sldId id="25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24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EF90-F7E4-4B19-B59C-9454CCD68E8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4714-E59A-4BD2-98F4-8F629CFDC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53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EF90-F7E4-4B19-B59C-9454CCD68E8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4714-E59A-4BD2-98F4-8F629CFDC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573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EF90-F7E4-4B19-B59C-9454CCD68E8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4714-E59A-4BD2-98F4-8F629CFDC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860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EF90-F7E4-4B19-B59C-9454CCD68E8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4714-E59A-4BD2-98F4-8F629CFDC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48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EF90-F7E4-4B19-B59C-9454CCD68E8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4714-E59A-4BD2-98F4-8F629CFDC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461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EF90-F7E4-4B19-B59C-9454CCD68E8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4714-E59A-4BD2-98F4-8F629CFDC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354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EF90-F7E4-4B19-B59C-9454CCD68E8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4714-E59A-4BD2-98F4-8F629CFDC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856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EF90-F7E4-4B19-B59C-9454CCD68E8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4714-E59A-4BD2-98F4-8F629CFDC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270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EF90-F7E4-4B19-B59C-9454CCD68E8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4714-E59A-4BD2-98F4-8F629CFDC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292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EF90-F7E4-4B19-B59C-9454CCD68E8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4714-E59A-4BD2-98F4-8F629CFDC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644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BEF90-F7E4-4B19-B59C-9454CCD68E8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54714-E59A-4BD2-98F4-8F629CFDC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970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BEF90-F7E4-4B19-B59C-9454CCD68E85}" type="datetimeFigureOut">
              <a:rPr lang="ru-RU" smtClean="0"/>
              <a:t>23.09.2021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54714-E59A-4BD2-98F4-8F629CFDCB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996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jpeg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9456" y="5301208"/>
            <a:ext cx="5671576" cy="1470025"/>
          </a:xfrm>
        </p:spPr>
        <p:txBody>
          <a:bodyPr>
            <a:normAutofit/>
          </a:bodyPr>
          <a:lstStyle/>
          <a:p>
            <a:r>
              <a:rPr lang="uk-UA" sz="8800" b="1" dirty="0" smtClean="0">
                <a:solidFill>
                  <a:srgbClr val="FF0000"/>
                </a:solidFill>
              </a:rPr>
              <a:t>УРОК 8-9</a:t>
            </a:r>
            <a:endParaRPr lang="ru-RU" sz="8800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37112"/>
            <a:ext cx="2025041" cy="215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9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457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4797152"/>
            <a:ext cx="5904656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smtClean="0"/>
              <a:t>З </a:t>
            </a:r>
            <a:r>
              <a:rPr lang="en-US" sz="2400" b="1" dirty="0" smtClean="0"/>
              <a:t>XII </a:t>
            </a:r>
            <a:r>
              <a:rPr lang="ru-RU" sz="2400" b="1" dirty="0" smtClean="0"/>
              <a:t>ст. </a:t>
            </a:r>
            <a:r>
              <a:rPr lang="ru-RU" sz="2400" dirty="0" err="1" smtClean="0"/>
              <a:t>поширилося</a:t>
            </a:r>
            <a:r>
              <a:rPr lang="ru-RU" sz="2400" dirty="0" smtClean="0"/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магдебурзьке</a:t>
            </a:r>
            <a:r>
              <a:rPr lang="ru-RU" sz="2400" b="1" dirty="0" smtClean="0">
                <a:solidFill>
                  <a:srgbClr val="C00000"/>
                </a:solidFill>
              </a:rPr>
              <a:t> право</a:t>
            </a:r>
            <a:r>
              <a:rPr lang="ru-RU" sz="2400" dirty="0" smtClean="0"/>
              <a:t>, </a:t>
            </a:r>
            <a:r>
              <a:rPr lang="ru-RU" sz="2400" dirty="0" err="1" smtClean="0"/>
              <a:t>відповідно</a:t>
            </a:r>
            <a:r>
              <a:rPr lang="ru-RU" sz="2400" dirty="0" smtClean="0"/>
              <a:t> до </a:t>
            </a:r>
            <a:r>
              <a:rPr lang="ru-RU" sz="2400" dirty="0" err="1" smtClean="0"/>
              <a:t>якого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піддані</a:t>
            </a:r>
            <a:r>
              <a:rPr lang="ru-RU" sz="2400" dirty="0" smtClean="0"/>
              <a:t> </a:t>
            </a:r>
            <a:r>
              <a:rPr lang="ru-RU" sz="2400" dirty="0" err="1" smtClean="0"/>
              <a:t>міщани</a:t>
            </a:r>
            <a:r>
              <a:rPr lang="ru-RU" sz="2400" dirty="0" smtClean="0"/>
              <a:t> </a:t>
            </a:r>
            <a:r>
              <a:rPr lang="ru-RU" sz="2400" dirty="0" err="1" smtClean="0"/>
              <a:t>звільнялися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суду феодала й </a:t>
            </a:r>
            <a:r>
              <a:rPr lang="ru-RU" sz="2400" dirty="0" err="1" smtClean="0"/>
              <a:t>самостійно</a:t>
            </a:r>
            <a:r>
              <a:rPr lang="ru-RU" sz="2400" dirty="0" smtClean="0"/>
              <a:t> </a:t>
            </a:r>
            <a:r>
              <a:rPr lang="ru-RU" sz="2400" dirty="0" err="1" smtClean="0"/>
              <a:t>господарювали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1440160"/>
          </a:xfrm>
          <a:solidFill>
            <a:schemeClr val="bg1">
              <a:lumMod val="85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err="1" smtClean="0"/>
              <a:t>Щоб</a:t>
            </a:r>
            <a:r>
              <a:rPr lang="ru-RU" sz="2400" dirty="0" smtClean="0"/>
              <a:t> </a:t>
            </a:r>
            <a:r>
              <a:rPr lang="ru-RU" sz="2400" dirty="0" err="1" smtClean="0"/>
              <a:t>захиститися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впливу</a:t>
            </a:r>
            <a:r>
              <a:rPr lang="ru-RU" sz="2400" dirty="0" smtClean="0"/>
              <a:t> </a:t>
            </a:r>
            <a:r>
              <a:rPr lang="ru-RU" sz="2400" dirty="0" err="1" smtClean="0"/>
              <a:t>феодалів</a:t>
            </a:r>
            <a:r>
              <a:rPr lang="ru-RU" sz="2400" dirty="0" smtClean="0"/>
              <a:t>, </a:t>
            </a:r>
            <a:r>
              <a:rPr lang="ru-RU" sz="2400" dirty="0" err="1" smtClean="0"/>
              <a:t>городяни</a:t>
            </a:r>
            <a:r>
              <a:rPr lang="ru-RU" sz="2400" dirty="0" smtClean="0"/>
              <a:t> </a:t>
            </a:r>
            <a:r>
              <a:rPr lang="ru-RU" sz="2400" dirty="0" err="1" smtClean="0"/>
              <a:t>об’єднувалися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комуни</a:t>
            </a:r>
            <a:r>
              <a:rPr lang="ru-RU" sz="2400" dirty="0" smtClean="0"/>
              <a:t>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комплектували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власні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військові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підрозділи</a:t>
            </a:r>
            <a:r>
              <a:rPr lang="ru-RU" sz="2400" dirty="0" smtClean="0"/>
              <a:t> та </a:t>
            </a:r>
            <a:r>
              <a:rPr lang="ru-RU" sz="2400" dirty="0" err="1" smtClean="0"/>
              <a:t>самостійно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розв’язували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внутрішні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проблеми</a:t>
            </a:r>
            <a:r>
              <a:rPr lang="ru-RU" sz="24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4169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0314" y="120333"/>
            <a:ext cx="8447711" cy="58477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C00000"/>
                </a:solidFill>
              </a:rPr>
              <a:t>М</a:t>
            </a:r>
            <a:r>
              <a:rPr lang="ru-RU" sz="3200" b="1" dirty="0" err="1" smtClean="0">
                <a:solidFill>
                  <a:srgbClr val="C00000"/>
                </a:solidFill>
              </a:rPr>
              <a:t>агдебурзьке</a:t>
            </a:r>
            <a:r>
              <a:rPr lang="ru-RU" sz="3200" b="1" dirty="0" smtClean="0">
                <a:solidFill>
                  <a:srgbClr val="C00000"/>
                </a:solidFill>
              </a:rPr>
              <a:t> право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995683"/>
            <a:ext cx="8496944" cy="432048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Заможні міщани </a:t>
            </a:r>
            <a:r>
              <a:rPr lang="uk-UA" b="1" dirty="0" smtClean="0">
                <a:solidFill>
                  <a:srgbClr val="FF0000"/>
                </a:solidFill>
              </a:rPr>
              <a:t>(</a:t>
            </a:r>
            <a:r>
              <a:rPr lang="uk-UA" b="1" dirty="0" err="1" smtClean="0">
                <a:solidFill>
                  <a:srgbClr val="FF0000"/>
                </a:solidFill>
              </a:rPr>
              <a:t>патріциат</a:t>
            </a:r>
            <a:r>
              <a:rPr lang="uk-UA" b="1" dirty="0" smtClean="0">
                <a:solidFill>
                  <a:srgbClr val="FF0000"/>
                </a:solidFill>
              </a:rPr>
              <a:t>, цехові майстри, багате купецтво)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9987" y="1518475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обирали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251617" y="1429771"/>
            <a:ext cx="0" cy="5467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23527" y="2060848"/>
            <a:ext cx="8496945" cy="864096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Магістрат</a:t>
            </a:r>
            <a:r>
              <a:rPr lang="uk-UA" b="1" dirty="0" smtClean="0">
                <a:solidFill>
                  <a:srgbClr val="C00000"/>
                </a:solidFill>
              </a:rPr>
              <a:t> – орган міського самоуправління, що здійснював адміністративно-судові функції і складався з двох колегій, члени яких обиралися на довічний термін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3528" y="3501008"/>
            <a:ext cx="4032448" cy="80606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Лава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uk-UA" dirty="0" smtClean="0">
                <a:solidFill>
                  <a:srgbClr val="FFFF00"/>
                </a:solidFill>
              </a:rPr>
              <a:t>– </a:t>
            </a:r>
            <a:r>
              <a:rPr lang="uk-UA" b="1" dirty="0" smtClean="0">
                <a:solidFill>
                  <a:srgbClr val="FFFF00"/>
                </a:solidFill>
              </a:rPr>
              <a:t>суд у </a:t>
            </a:r>
            <a:r>
              <a:rPr lang="uk-UA" b="1" dirty="0" err="1" smtClean="0">
                <a:solidFill>
                  <a:srgbClr val="FFFF00"/>
                </a:solidFill>
              </a:rPr>
              <a:t>кримінальнх</a:t>
            </a:r>
            <a:r>
              <a:rPr lang="uk-UA" b="1" dirty="0" smtClean="0">
                <a:solidFill>
                  <a:srgbClr val="FFFF00"/>
                </a:solidFill>
              </a:rPr>
              <a:t> справах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43609" y="3480570"/>
            <a:ext cx="3744416" cy="8265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Рада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uk-UA" b="1" dirty="0" err="1" smtClean="0">
                <a:solidFill>
                  <a:schemeClr val="accent2">
                    <a:lumMod val="75000"/>
                  </a:schemeClr>
                </a:solidFill>
              </a:rPr>
              <a:t>адміністривний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 орган і суд у цивільних справах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0314" y="4941168"/>
            <a:ext cx="4032448" cy="8640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Війт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tx2">
                    <a:lumMod val="50000"/>
                  </a:schemeClr>
                </a:solidFill>
              </a:rPr>
              <a:t>очолівав</a:t>
            </a: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 лаву;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обирався лише зі шляхтичів;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chemeClr val="tx2">
                    <a:lumMod val="50000"/>
                  </a:schemeClr>
                </a:solidFill>
              </a:rPr>
              <a:t>посада передавалася спадково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76056" y="4775730"/>
            <a:ext cx="3744416" cy="11735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Бурмістр</a:t>
            </a:r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 обирався по черзі з райців один раз на квартал для керівництва діяльністю ради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347" y="1427731"/>
            <a:ext cx="4937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35" y="2945444"/>
            <a:ext cx="4937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347" y="2930478"/>
            <a:ext cx="4937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618" y="4307075"/>
            <a:ext cx="493713" cy="63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35" y="4376474"/>
            <a:ext cx="4937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1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48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4325" y="1628799"/>
            <a:ext cx="3959643" cy="10801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У </a:t>
            </a:r>
            <a:r>
              <a:rPr lang="ru-RU" sz="2400" dirty="0" err="1" smtClean="0"/>
              <a:t>центрі</a:t>
            </a:r>
            <a:r>
              <a:rPr lang="ru-RU" sz="2400" dirty="0" smtClean="0"/>
              <a:t> </a:t>
            </a:r>
            <a:r>
              <a:rPr lang="ru-RU" sz="2400" dirty="0" err="1" smtClean="0"/>
              <a:t>розташовували</a:t>
            </a:r>
            <a:r>
              <a:rPr lang="ru-RU" sz="2400" dirty="0" smtClean="0"/>
              <a:t> ратушу.</a:t>
            </a:r>
            <a:endParaRPr lang="ru-RU" sz="24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30588"/>
            <a:ext cx="4151783" cy="266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6"/>
            <a:ext cx="4151783" cy="311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0588"/>
            <a:ext cx="4392488" cy="266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037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23" y="1104396"/>
            <a:ext cx="7230285" cy="4975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34" y="1078101"/>
            <a:ext cx="7230285" cy="500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36" y="1078101"/>
            <a:ext cx="8781328" cy="505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9733"/>
            <a:ext cx="8781328" cy="505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8781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Я</a:t>
            </a:r>
            <a:r>
              <a:rPr lang="uk-UA" sz="2400" b="1" dirty="0" smtClean="0"/>
              <a:t>кі особливості  середньовічного міста ілюструють подані зображення?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4573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066130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Які особливості середньовічного культурного життя міста ілюструють подані зображення?</a:t>
            </a:r>
            <a:endParaRPr lang="ru-RU" sz="2800" b="1" dirty="0"/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56" y="1288816"/>
            <a:ext cx="7200800" cy="478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72" y="1288816"/>
            <a:ext cx="7198784" cy="478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50" y="1288816"/>
            <a:ext cx="7222306" cy="478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22" y="1288850"/>
            <a:ext cx="7256802" cy="478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11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153" y="764704"/>
            <a:ext cx="3022825" cy="194421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400" b="1" dirty="0" smtClean="0">
                <a:solidFill>
                  <a:srgbClr val="C00000"/>
                </a:solidFill>
              </a:rPr>
              <a:t>Ремісничий цех </a:t>
            </a:r>
            <a:r>
              <a:rPr lang="uk-UA" sz="2400" dirty="0" smtClean="0">
                <a:solidFill>
                  <a:srgbClr val="C00000"/>
                </a:solidFill>
              </a:rPr>
              <a:t>–</a:t>
            </a:r>
            <a:r>
              <a:rPr lang="uk-UA" sz="2400" dirty="0" smtClean="0"/>
              <a:t> організація середньовічних ремісників однієї спеціальності.</a:t>
            </a:r>
            <a:endParaRPr lang="ru-RU" sz="2400" dirty="0" smtClean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47" y="280387"/>
            <a:ext cx="5715000" cy="411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27936" y="1484784"/>
            <a:ext cx="78579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учень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932040" y="764704"/>
            <a:ext cx="14189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підмайстер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660232" y="949370"/>
            <a:ext cx="107753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uk-UA" dirty="0" smtClean="0"/>
              <a:t>майстер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273944" y="3788537"/>
            <a:ext cx="5876462" cy="3046988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Мета створення: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 smtClean="0"/>
              <a:t>рівні умови у виробництві та продажу виробів для всіх майстрів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/>
              <a:t>з</a:t>
            </a:r>
            <a:r>
              <a:rPr lang="uk-UA" sz="2400" dirty="0" smtClean="0"/>
              <a:t>ахист майстрів від суперництва ремісників з інших міст  та сіл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/>
              <a:t>я</a:t>
            </a:r>
            <a:r>
              <a:rPr lang="uk-UA" sz="2400" dirty="0" smtClean="0"/>
              <a:t>кість товарів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400" dirty="0" smtClean="0"/>
              <a:t>допомога хворим та нужденним ремісникам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7" y="3136616"/>
            <a:ext cx="3179064" cy="36758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49608" y="3355980"/>
            <a:ext cx="3024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/>
              <a:t>Щоб</a:t>
            </a:r>
            <a:r>
              <a:rPr lang="ru-RU" sz="2000" b="1" i="1" dirty="0" smtClean="0"/>
              <a:t> стати </a:t>
            </a:r>
            <a:r>
              <a:rPr lang="ru-RU" sz="2000" b="1" i="1" dirty="0" err="1" smtClean="0"/>
              <a:t>майстром</a:t>
            </a:r>
            <a:r>
              <a:rPr lang="ru-RU" sz="2000" b="1" i="1" dirty="0" smtClean="0"/>
              <a:t>, </a:t>
            </a:r>
            <a:r>
              <a:rPr lang="ru-RU" sz="2000" b="1" i="1" dirty="0" err="1" smtClean="0"/>
              <a:t>потрібно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було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тривалий</a:t>
            </a:r>
            <a:r>
              <a:rPr lang="ru-RU" sz="2000" b="1" i="1" dirty="0" smtClean="0"/>
              <a:t> час платно </a:t>
            </a:r>
            <a:r>
              <a:rPr lang="ru-RU" sz="2000" b="1" i="1" dirty="0" err="1" smtClean="0"/>
              <a:t>навчатися</a:t>
            </a:r>
            <a:r>
              <a:rPr lang="ru-RU" sz="2000" b="1" i="1" dirty="0" smtClean="0"/>
              <a:t>, </a:t>
            </a:r>
            <a:r>
              <a:rPr lang="ru-RU" sz="2000" b="1" i="1" dirty="0" err="1" smtClean="0"/>
              <a:t>виготовити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найкращий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виріб</a:t>
            </a:r>
            <a:r>
              <a:rPr lang="ru-RU" sz="2000" b="1" i="1" dirty="0" smtClean="0"/>
              <a:t>, «шедевр» та </a:t>
            </a:r>
            <a:r>
              <a:rPr lang="ru-RU" sz="2000" b="1" i="1" dirty="0" err="1" smtClean="0"/>
              <a:t>організувати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розкішний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бенкет</a:t>
            </a:r>
            <a:r>
              <a:rPr lang="ru-RU" sz="2000" b="1" i="1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7478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6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uk-UA" b="1" i="1" dirty="0">
                <a:solidFill>
                  <a:srgbClr val="FF0000"/>
                </a:solidFill>
              </a:rPr>
              <a:t>3</a:t>
            </a:r>
            <a:r>
              <a:rPr lang="uk-UA" b="1" i="1" dirty="0" smtClean="0">
                <a:solidFill>
                  <a:srgbClr val="FF0000"/>
                </a:solidFill>
              </a:rPr>
              <a:t>. Життя селян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03" y="1514737"/>
            <a:ext cx="6984775" cy="457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98" y="941356"/>
            <a:ext cx="8801962" cy="579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136904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/>
              <a:t>Селянські</a:t>
            </a:r>
            <a:r>
              <a:rPr lang="ru-RU" dirty="0" smtClean="0"/>
              <a:t> </a:t>
            </a:r>
            <a:r>
              <a:rPr lang="ru-RU" dirty="0" err="1" smtClean="0"/>
              <a:t>оселі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скромними</a:t>
            </a:r>
            <a:r>
              <a:rPr lang="ru-RU" dirty="0" smtClean="0"/>
              <a:t>. 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7" y="966300"/>
            <a:ext cx="8784975" cy="5755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9" y="941356"/>
            <a:ext cx="8742654" cy="5743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04" y="941356"/>
            <a:ext cx="8764177" cy="575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8" y="946207"/>
            <a:ext cx="8764177" cy="581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72" y="941939"/>
            <a:ext cx="8813814" cy="579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995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9" y="264239"/>
            <a:ext cx="6048671" cy="3238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На </a:t>
            </a:r>
            <a:r>
              <a:rPr lang="ru-RU" sz="2400" dirty="0" err="1" smtClean="0"/>
              <a:t>відміну</a:t>
            </a:r>
            <a:r>
              <a:rPr lang="ru-RU" sz="2400" dirty="0" smtClean="0"/>
              <a:t>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</a:t>
            </a:r>
            <a:r>
              <a:rPr lang="ru-RU" sz="2400" dirty="0" err="1" smtClean="0"/>
              <a:t>знаті</a:t>
            </a:r>
            <a:r>
              <a:rPr lang="ru-RU" sz="2400" dirty="0" smtClean="0"/>
              <a:t> і </a:t>
            </a:r>
            <a:r>
              <a:rPr lang="ru-RU" sz="2400" dirty="0" err="1" smtClean="0"/>
              <a:t>заможних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міщан</a:t>
            </a:r>
            <a:r>
              <a:rPr lang="ru-RU" sz="2400" dirty="0" smtClean="0"/>
              <a:t>, </a:t>
            </a:r>
            <a:r>
              <a:rPr lang="ru-RU" sz="2400" dirty="0" err="1" smtClean="0"/>
              <a:t>мешканці</a:t>
            </a:r>
            <a:r>
              <a:rPr lang="ru-RU" sz="2400" dirty="0" smtClean="0"/>
              <a:t> села носили </a:t>
            </a:r>
            <a:r>
              <a:rPr lang="ru-RU" sz="2400" dirty="0" err="1" smtClean="0"/>
              <a:t>темний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одяг</a:t>
            </a:r>
            <a:r>
              <a:rPr lang="ru-RU" sz="2400" dirty="0" smtClean="0"/>
              <a:t> (</a:t>
            </a:r>
            <a:r>
              <a:rPr lang="ru-RU" sz="2400" dirty="0" err="1" smtClean="0"/>
              <a:t>яскраві</a:t>
            </a:r>
            <a:r>
              <a:rPr lang="ru-RU" sz="2400" dirty="0" smtClean="0"/>
              <a:t> </a:t>
            </a:r>
            <a:r>
              <a:rPr lang="ru-RU" sz="2400" dirty="0" err="1" smtClean="0"/>
              <a:t>одежі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були</a:t>
            </a:r>
            <a:r>
              <a:rPr lang="ru-RU" sz="2400" dirty="0" smtClean="0"/>
              <a:t> </a:t>
            </a:r>
            <a:r>
              <a:rPr lang="ru-RU" sz="2400" dirty="0" err="1" smtClean="0"/>
              <a:t>їм</a:t>
            </a:r>
            <a:r>
              <a:rPr lang="ru-RU" sz="2400" dirty="0" smtClean="0"/>
              <a:t> </a:t>
            </a:r>
            <a:r>
              <a:rPr lang="ru-RU" sz="2400" dirty="0" err="1" smtClean="0"/>
              <a:t>заборонені</a:t>
            </a:r>
            <a:r>
              <a:rPr lang="ru-RU" sz="2400" dirty="0" smtClean="0"/>
              <a:t>). </a:t>
            </a: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r>
              <a:rPr lang="ru-RU" sz="2400" dirty="0" err="1" smtClean="0"/>
              <a:t>Рицарі</a:t>
            </a:r>
            <a:r>
              <a:rPr lang="ru-RU" sz="2400" dirty="0" smtClean="0"/>
              <a:t> </a:t>
            </a:r>
            <a:r>
              <a:rPr lang="ru-RU" sz="2400" dirty="0" err="1" smtClean="0"/>
              <a:t>ставилися</a:t>
            </a:r>
            <a:r>
              <a:rPr lang="ru-RU" sz="2400" dirty="0" smtClean="0"/>
              <a:t> до селян, як до </a:t>
            </a:r>
            <a:r>
              <a:rPr lang="ru-RU" sz="2400" dirty="0" err="1" smtClean="0"/>
              <a:t>нижчих</a:t>
            </a:r>
            <a:r>
              <a:rPr lang="ru-RU" sz="2400" dirty="0" smtClean="0"/>
              <a:t> </a:t>
            </a:r>
            <a:r>
              <a:rPr lang="ru-RU" sz="2400" dirty="0" err="1" smtClean="0"/>
              <a:t>істот</a:t>
            </a:r>
            <a:r>
              <a:rPr lang="ru-RU" sz="2400" dirty="0" smtClean="0"/>
              <a:t>, </a:t>
            </a:r>
            <a:r>
              <a:rPr lang="ru-RU" sz="2400" dirty="0" err="1" smtClean="0"/>
              <a:t>однак</a:t>
            </a:r>
            <a:r>
              <a:rPr lang="ru-RU" sz="2400" dirty="0" smtClean="0"/>
              <a:t> і </a:t>
            </a:r>
            <a:r>
              <a:rPr lang="ru-RU" sz="2400" dirty="0" err="1" smtClean="0"/>
              <a:t>ті</a:t>
            </a:r>
            <a:r>
              <a:rPr lang="ru-RU" sz="2400" dirty="0" smtClean="0"/>
              <a:t> </a:t>
            </a:r>
            <a:r>
              <a:rPr lang="ru-RU" sz="2400" dirty="0" err="1" smtClean="0"/>
              <a:t>недолюблювали</a:t>
            </a:r>
            <a:r>
              <a:rPr lang="ru-RU" sz="2400" dirty="0" smtClean="0"/>
              <a:t> «людей, </a:t>
            </a:r>
            <a:r>
              <a:rPr lang="ru-RU" sz="2400" dirty="0" err="1" smtClean="0"/>
              <a:t>що</a:t>
            </a:r>
            <a:r>
              <a:rPr lang="ru-RU" sz="2400" dirty="0" smtClean="0"/>
              <a:t> </a:t>
            </a:r>
            <a:r>
              <a:rPr lang="ru-RU" sz="2400" dirty="0" err="1" smtClean="0"/>
              <a:t>воюють</a:t>
            </a:r>
            <a:r>
              <a:rPr lang="ru-RU" sz="2400" dirty="0" smtClean="0"/>
              <a:t>» та </a:t>
            </a:r>
            <a:r>
              <a:rPr lang="ru-RU" sz="2400" dirty="0" err="1" smtClean="0"/>
              <a:t>відповідали</a:t>
            </a:r>
            <a:r>
              <a:rPr lang="ru-RU" sz="2400" dirty="0" smtClean="0"/>
              <a:t> </a:t>
            </a:r>
            <a:r>
              <a:rPr lang="ru-RU" sz="2400" dirty="0" err="1" smtClean="0"/>
              <a:t>їм</a:t>
            </a:r>
            <a:r>
              <a:rPr lang="ru-RU" sz="2400" dirty="0" smtClean="0"/>
              <a:t> </a:t>
            </a:r>
            <a:r>
              <a:rPr lang="ru-RU" sz="2400" dirty="0" err="1" smtClean="0"/>
              <a:t>своєю</a:t>
            </a:r>
            <a:r>
              <a:rPr lang="ru-RU" sz="2400" dirty="0" smtClean="0"/>
              <a:t> </a:t>
            </a:r>
            <a:r>
              <a:rPr lang="ru-RU" sz="2400" dirty="0" err="1" smtClean="0"/>
              <a:t>зневагою</a:t>
            </a:r>
            <a:r>
              <a:rPr lang="ru-RU" sz="2400" dirty="0" smtClean="0"/>
              <a:t>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224" y="3520548"/>
            <a:ext cx="2417584" cy="261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4239"/>
            <a:ext cx="2592288" cy="379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3573016"/>
            <a:ext cx="2304255" cy="255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27" y="3573016"/>
            <a:ext cx="2699582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200" y="3573016"/>
            <a:ext cx="1539255" cy="2558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89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232" y="62068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Діти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середньовічній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Європі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4528" y="1988840"/>
            <a:ext cx="4197152" cy="396044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b="1" dirty="0" err="1"/>
              <a:t>В</a:t>
            </a:r>
            <a:r>
              <a:rPr lang="ru-RU" sz="2400" b="1" dirty="0" err="1" smtClean="0"/>
              <a:t>продовж</a:t>
            </a:r>
            <a:r>
              <a:rPr lang="ru-RU" sz="2400" b="1" dirty="0" smtClean="0"/>
              <a:t> </a:t>
            </a:r>
            <a:r>
              <a:rPr lang="en-US" sz="2400" b="1" dirty="0"/>
              <a:t>XI-XIV </a:t>
            </a:r>
            <a:r>
              <a:rPr lang="ru-RU" sz="2400" b="1" dirty="0"/>
              <a:t>ст. </a:t>
            </a:r>
            <a:r>
              <a:rPr lang="ru-RU" sz="2400" b="1" dirty="0" err="1" smtClean="0"/>
              <a:t>населення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Європи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втричі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зросло</a:t>
            </a:r>
            <a:r>
              <a:rPr lang="ru-RU" sz="2400" b="1" dirty="0" smtClean="0"/>
              <a:t> </a:t>
            </a:r>
          </a:p>
          <a:p>
            <a:pPr marL="0" indent="0" algn="ctr">
              <a:buNone/>
            </a:pPr>
            <a:endParaRPr lang="ru-RU" sz="24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/>
              <a:t>ж</a:t>
            </a:r>
            <a:r>
              <a:rPr lang="ru-RU" sz="2400" dirty="0" err="1" smtClean="0"/>
              <a:t>інок</a:t>
            </a:r>
            <a:r>
              <a:rPr lang="ru-RU" sz="2400" dirty="0" smtClean="0"/>
              <a:t> </a:t>
            </a:r>
            <a:r>
              <a:rPr lang="ru-RU" sz="2400" dirty="0" err="1" smtClean="0"/>
              <a:t>було</a:t>
            </a:r>
            <a:r>
              <a:rPr lang="ru-RU" sz="2400" dirty="0" smtClean="0"/>
              <a:t> </a:t>
            </a:r>
            <a:r>
              <a:rPr lang="ru-RU" sz="2400" dirty="0" err="1" smtClean="0"/>
              <a:t>більше</a:t>
            </a: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/>
              <a:t>середній</a:t>
            </a:r>
            <a:r>
              <a:rPr lang="ru-RU" sz="2400" dirty="0" smtClean="0"/>
              <a:t> </a:t>
            </a:r>
            <a:r>
              <a:rPr lang="ru-RU" sz="2400" dirty="0" err="1"/>
              <a:t>вік</a:t>
            </a:r>
            <a:r>
              <a:rPr lang="ru-RU" sz="2400" dirty="0"/>
              <a:t> </a:t>
            </a:r>
            <a:r>
              <a:rPr lang="ru-RU" sz="2400" dirty="0" smtClean="0"/>
              <a:t>становив </a:t>
            </a:r>
            <a:r>
              <a:rPr lang="ru-RU" sz="2400" dirty="0" err="1"/>
              <a:t>трохи</a:t>
            </a:r>
            <a:r>
              <a:rPr lang="ru-RU" sz="2400" dirty="0"/>
              <a:t> </a:t>
            </a:r>
            <a:r>
              <a:rPr lang="ru-RU" sz="2400" dirty="0" err="1"/>
              <a:t>більше</a:t>
            </a:r>
            <a:r>
              <a:rPr lang="ru-RU" sz="2400" dirty="0"/>
              <a:t> 20-ти </a:t>
            </a:r>
            <a:r>
              <a:rPr lang="ru-RU" sz="2400" dirty="0" err="1" smtClean="0"/>
              <a:t>років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/>
              <a:t>Висока</a:t>
            </a:r>
            <a:r>
              <a:rPr lang="ru-RU" sz="2400" dirty="0" smtClean="0"/>
              <a:t> </a:t>
            </a:r>
            <a:r>
              <a:rPr lang="ru-RU" sz="2400" dirty="0" err="1" smtClean="0"/>
              <a:t>смертність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серед</a:t>
            </a:r>
            <a:r>
              <a:rPr lang="ru-RU" sz="2400" dirty="0" smtClean="0"/>
              <a:t> </a:t>
            </a:r>
            <a:r>
              <a:rPr lang="ru-RU" sz="2400" dirty="0" err="1" smtClean="0"/>
              <a:t>населення</a:t>
            </a:r>
            <a:endParaRPr lang="ru-RU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рано </a:t>
            </a:r>
            <a:r>
              <a:rPr lang="ru-RU" sz="2400" dirty="0" err="1" smtClean="0"/>
              <a:t>утворювали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сім’ї</a:t>
            </a:r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4248472" cy="487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3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3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97383" y="3607135"/>
            <a:ext cx="3685133" cy="261494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/>
              <a:t>Тодішні</a:t>
            </a:r>
            <a:r>
              <a:rPr lang="ru-RU" sz="2400" dirty="0" smtClean="0"/>
              <a:t> </a:t>
            </a:r>
            <a:r>
              <a:rPr lang="ru-RU" sz="2400" dirty="0" err="1" smtClean="0"/>
              <a:t>діти</a:t>
            </a:r>
            <a:r>
              <a:rPr lang="ru-RU" sz="2400" dirty="0" smtClean="0"/>
              <a:t> — </a:t>
            </a:r>
            <a:r>
              <a:rPr lang="ru-RU" sz="2400" dirty="0" err="1" smtClean="0"/>
              <a:t>це</a:t>
            </a:r>
            <a:r>
              <a:rPr lang="ru-RU" sz="2400" dirty="0" smtClean="0"/>
              <a:t> «</a:t>
            </a:r>
            <a:r>
              <a:rPr lang="ru-RU" sz="2400" dirty="0" err="1" smtClean="0"/>
              <a:t>маленькі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дорослі</a:t>
            </a:r>
            <a:r>
              <a:rPr lang="ru-RU" sz="2400" dirty="0" smtClean="0"/>
              <a:t>».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/>
              <a:t>Вже</a:t>
            </a:r>
            <a:r>
              <a:rPr lang="ru-RU" sz="2400" dirty="0" smtClean="0"/>
              <a:t> з 6-7 </a:t>
            </a:r>
            <a:r>
              <a:rPr lang="ru-RU" sz="2400" dirty="0" err="1" smtClean="0"/>
              <a:t>років</a:t>
            </a:r>
            <a:r>
              <a:rPr lang="ru-RU" sz="2400" dirty="0" smtClean="0"/>
              <a:t> вони </a:t>
            </a:r>
            <a:r>
              <a:rPr lang="ru-RU" sz="2400" dirty="0" err="1" smtClean="0"/>
              <a:t>працювали</a:t>
            </a:r>
            <a:r>
              <a:rPr lang="ru-RU" sz="2400" dirty="0" smtClean="0"/>
              <a:t>, </a:t>
            </a:r>
            <a:r>
              <a:rPr lang="ru-RU" sz="2400" dirty="0" err="1" smtClean="0"/>
              <a:t>допомагаючи</a:t>
            </a:r>
            <a:r>
              <a:rPr lang="ru-RU" sz="2400" dirty="0" smtClean="0"/>
              <a:t> батькам.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6281"/>
            <a:ext cx="4266500" cy="320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68" y="3623090"/>
            <a:ext cx="5024504" cy="3029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8431" y="865346"/>
            <a:ext cx="387356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 smtClean="0"/>
              <a:t>Нащадків</a:t>
            </a:r>
            <a:r>
              <a:rPr lang="ru-RU" sz="2400" dirty="0" smtClean="0"/>
              <a:t> </a:t>
            </a:r>
            <a:r>
              <a:rPr lang="ru-RU" sz="2400" dirty="0" err="1" smtClean="0"/>
              <a:t>знаті</a:t>
            </a:r>
            <a:r>
              <a:rPr lang="ru-RU" sz="2400" dirty="0" smtClean="0"/>
              <a:t> та </a:t>
            </a:r>
            <a:r>
              <a:rPr lang="ru-RU" sz="2400" dirty="0" err="1" smtClean="0"/>
              <a:t>дітей</a:t>
            </a:r>
            <a:r>
              <a:rPr lang="ru-RU" sz="2400" dirty="0" smtClean="0"/>
              <a:t> </a:t>
            </a:r>
            <a:r>
              <a:rPr lang="ru-RU" sz="2400" dirty="0" err="1" smtClean="0"/>
              <a:t>ремісників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віддавали</a:t>
            </a:r>
            <a:r>
              <a:rPr lang="ru-RU" sz="2400" dirty="0" smtClean="0"/>
              <a:t> до </a:t>
            </a:r>
            <a:r>
              <a:rPr lang="ru-RU" sz="2400" dirty="0" err="1" smtClean="0"/>
              <a:t>інших</a:t>
            </a:r>
            <a:r>
              <a:rPr lang="ru-RU" sz="2400" dirty="0" smtClean="0"/>
              <a:t> </a:t>
            </a:r>
            <a:r>
              <a:rPr lang="ru-RU" sz="2400" dirty="0" err="1" smtClean="0"/>
              <a:t>сімей</a:t>
            </a:r>
            <a:r>
              <a:rPr lang="ru-RU" sz="2400" dirty="0" smtClean="0"/>
              <a:t>, де вони </a:t>
            </a:r>
            <a:r>
              <a:rPr lang="ru-RU" sz="2400" dirty="0" err="1" smtClean="0"/>
              <a:t>навчалися</a:t>
            </a:r>
            <a:r>
              <a:rPr lang="ru-RU" sz="2400" dirty="0" smtClean="0"/>
              <a:t> </a:t>
            </a:r>
            <a:r>
              <a:rPr lang="ru-RU" sz="2400" dirty="0" err="1" smtClean="0"/>
              <a:t>рицарським</a:t>
            </a:r>
            <a:r>
              <a:rPr lang="ru-RU" sz="2400" dirty="0" smtClean="0"/>
              <a:t> манерам </a:t>
            </a:r>
            <a:r>
              <a:rPr lang="ru-RU" sz="2400" dirty="0" err="1" smtClean="0"/>
              <a:t>чи</a:t>
            </a:r>
            <a:r>
              <a:rPr lang="ru-RU" sz="2400" dirty="0" smtClean="0"/>
              <a:t> </a:t>
            </a:r>
            <a:r>
              <a:rPr lang="ru-RU" sz="2400" dirty="0" err="1" smtClean="0"/>
              <a:t>ремісничій</a:t>
            </a:r>
            <a:r>
              <a:rPr lang="ru-RU" sz="2400" dirty="0" smtClean="0"/>
              <a:t> </a:t>
            </a:r>
            <a:r>
              <a:rPr lang="ru-RU" sz="2400" dirty="0" err="1" smtClean="0"/>
              <a:t>справі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8781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80" y="0"/>
            <a:ext cx="9197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941" y="2639689"/>
            <a:ext cx="2077775" cy="172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21008" y="436793"/>
            <a:ext cx="4813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Пригадайте, що таке феод ?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2" name="Picture 6" descr="Нічне полювання – Паоло Уччелл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45" y="232400"/>
            <a:ext cx="4742071" cy="18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58" y="1412776"/>
            <a:ext cx="1077251" cy="1000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23" y="4967762"/>
            <a:ext cx="1326834" cy="11014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733256"/>
            <a:ext cx="1188720" cy="9867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463" y="5595141"/>
            <a:ext cx="1188720" cy="9867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73" y="3338314"/>
            <a:ext cx="3888432" cy="3243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08" y="2445977"/>
            <a:ext cx="1765548" cy="176554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56" y="3392771"/>
            <a:ext cx="1637507" cy="163750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30" y="2563604"/>
            <a:ext cx="1621532" cy="16215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60" y="2147281"/>
            <a:ext cx="1375420" cy="10003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293" y="5661248"/>
            <a:ext cx="1402423" cy="101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0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8121" y="2650014"/>
            <a:ext cx="51233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2400" dirty="0" smtClean="0">
                <a:solidFill>
                  <a:prstClr val="black"/>
                </a:solidFill>
              </a:rPr>
              <a:t>«</a:t>
            </a:r>
            <a:r>
              <a:rPr lang="ru-RU" sz="2400" dirty="0" err="1" smtClean="0">
                <a:solidFill>
                  <a:prstClr val="black"/>
                </a:solidFill>
              </a:rPr>
              <a:t>Дитина</a:t>
            </a: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подібна</a:t>
            </a:r>
            <a:r>
              <a:rPr lang="ru-RU" sz="2400" dirty="0">
                <a:solidFill>
                  <a:prstClr val="black"/>
                </a:solidFill>
              </a:rPr>
              <a:t> до казанка, </a:t>
            </a:r>
            <a:r>
              <a:rPr lang="ru-RU" sz="2400" dirty="0" err="1">
                <a:solidFill>
                  <a:prstClr val="black"/>
                </a:solidFill>
              </a:rPr>
              <a:t>який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стоїть</a:t>
            </a:r>
            <a:r>
              <a:rPr lang="ru-RU" sz="2400" dirty="0">
                <a:solidFill>
                  <a:prstClr val="black"/>
                </a:solidFill>
              </a:rPr>
              <a:t> на </a:t>
            </a:r>
            <a:r>
              <a:rPr lang="ru-RU" sz="2400" dirty="0" err="1">
                <a:solidFill>
                  <a:prstClr val="black"/>
                </a:solidFill>
              </a:rPr>
              <a:t>вогнищі</a:t>
            </a:r>
            <a:r>
              <a:rPr lang="ru-RU" sz="2400" dirty="0">
                <a:solidFill>
                  <a:prstClr val="black"/>
                </a:solidFill>
              </a:rPr>
              <a:t>. </a:t>
            </a:r>
            <a:r>
              <a:rPr lang="ru-RU" sz="2400" dirty="0" err="1">
                <a:solidFill>
                  <a:prstClr val="black"/>
                </a:solidFill>
              </a:rPr>
              <a:t>Якщо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таку</a:t>
            </a:r>
            <a:r>
              <a:rPr lang="ru-RU" sz="2400" dirty="0">
                <a:solidFill>
                  <a:prstClr val="black"/>
                </a:solidFill>
              </a:rPr>
              <a:t> посудину </a:t>
            </a:r>
            <a:r>
              <a:rPr lang="ru-RU" sz="2400" dirty="0" err="1">
                <a:solidFill>
                  <a:prstClr val="black"/>
                </a:solidFill>
              </a:rPr>
              <a:t>переповнити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їжею</a:t>
            </a:r>
            <a:r>
              <a:rPr lang="ru-RU" sz="2400" dirty="0">
                <a:solidFill>
                  <a:prstClr val="black"/>
                </a:solidFill>
              </a:rPr>
              <a:t> та </a:t>
            </a:r>
            <a:r>
              <a:rPr lang="ru-RU" sz="2400" dirty="0" err="1">
                <a:solidFill>
                  <a:prstClr val="black"/>
                </a:solidFill>
              </a:rPr>
              <a:t>дарунками</a:t>
            </a:r>
            <a:r>
              <a:rPr lang="ru-RU" sz="2400" dirty="0">
                <a:solidFill>
                  <a:prstClr val="black"/>
                </a:solidFill>
              </a:rPr>
              <a:t>, то юшка з </a:t>
            </a:r>
            <a:r>
              <a:rPr lang="ru-RU" sz="2400" dirty="0" err="1">
                <a:solidFill>
                  <a:prstClr val="black"/>
                </a:solidFill>
              </a:rPr>
              <a:t>неї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витече</a:t>
            </a:r>
            <a:r>
              <a:rPr lang="ru-RU" sz="2400" dirty="0">
                <a:solidFill>
                  <a:prstClr val="black"/>
                </a:solidFill>
              </a:rPr>
              <a:t> і загасить </a:t>
            </a:r>
            <a:r>
              <a:rPr lang="ru-RU" sz="2400" dirty="0" err="1">
                <a:solidFill>
                  <a:prstClr val="black"/>
                </a:solidFill>
              </a:rPr>
              <a:t>полум’я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</a:rPr>
              <a:t>життя</a:t>
            </a:r>
            <a:r>
              <a:rPr lang="ru-RU" sz="2400" dirty="0" smtClean="0">
                <a:solidFill>
                  <a:prstClr val="black"/>
                </a:solidFill>
              </a:rPr>
              <a:t>».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406" y="156313"/>
            <a:ext cx="2299027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uk-UA" b="1" i="1" dirty="0" smtClean="0"/>
              <a:t>Робота з джерелом</a:t>
            </a:r>
            <a:endParaRPr lang="ru-RU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014"/>
            <a:ext cx="252984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4433" y="525645"/>
            <a:ext cx="6561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З проповіді німецького проповідника Бертольда </a:t>
            </a:r>
            <a:r>
              <a:rPr lang="uk-UA" sz="2400" b="1" i="1" dirty="0" err="1" smtClean="0"/>
              <a:t>Ратісбона</a:t>
            </a:r>
            <a:r>
              <a:rPr lang="uk-UA" sz="2400" b="1" i="1" dirty="0" smtClean="0"/>
              <a:t> з м. </a:t>
            </a:r>
            <a:r>
              <a:rPr lang="ru-RU" sz="2400" b="1" i="1" dirty="0" err="1">
                <a:solidFill>
                  <a:prstClr val="black"/>
                </a:solidFill>
              </a:rPr>
              <a:t>Реґенсбурґ</a:t>
            </a:r>
            <a:endParaRPr lang="ru-RU" sz="24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18944" y="4716782"/>
            <a:ext cx="663201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sz="2400" i="1" dirty="0" err="1" smtClean="0">
                <a:solidFill>
                  <a:prstClr val="black"/>
                </a:solidFill>
              </a:rPr>
              <a:t>Поясніть</a:t>
            </a:r>
            <a:r>
              <a:rPr lang="ru-RU" sz="2400" i="1" dirty="0">
                <a:solidFill>
                  <a:prstClr val="black"/>
                </a:solidFill>
              </a:rPr>
              <a:t>, як </a:t>
            </a:r>
            <a:r>
              <a:rPr lang="ru-RU" sz="2400" i="1" dirty="0" err="1">
                <a:solidFill>
                  <a:prstClr val="black"/>
                </a:solidFill>
              </a:rPr>
              <a:t>ви</a:t>
            </a:r>
            <a:r>
              <a:rPr lang="ru-RU" sz="2400" i="1" dirty="0">
                <a:solidFill>
                  <a:prstClr val="black"/>
                </a:solidFill>
              </a:rPr>
              <a:t> </a:t>
            </a:r>
            <a:r>
              <a:rPr lang="ru-RU" sz="2400" i="1" dirty="0" err="1">
                <a:solidFill>
                  <a:prstClr val="black"/>
                </a:solidFill>
              </a:rPr>
              <a:t>розумієте</a:t>
            </a:r>
            <a:r>
              <a:rPr lang="ru-RU" sz="2400" i="1" dirty="0">
                <a:solidFill>
                  <a:prstClr val="black"/>
                </a:solidFill>
              </a:rPr>
              <a:t> </a:t>
            </a:r>
            <a:r>
              <a:rPr lang="ru-RU" sz="2400" i="1" dirty="0" err="1">
                <a:solidFill>
                  <a:prstClr val="black"/>
                </a:solidFill>
              </a:rPr>
              <a:t>вислів</a:t>
            </a:r>
            <a:r>
              <a:rPr lang="ru-RU" sz="2400" i="1" dirty="0">
                <a:solidFill>
                  <a:prstClr val="black"/>
                </a:solidFill>
              </a:rPr>
              <a:t> Бертольда </a:t>
            </a:r>
            <a:r>
              <a:rPr lang="ru-RU" sz="2400" i="1" dirty="0" err="1">
                <a:solidFill>
                  <a:prstClr val="black"/>
                </a:solidFill>
              </a:rPr>
              <a:t>Ратісбона</a:t>
            </a:r>
            <a:r>
              <a:rPr lang="ru-RU" sz="2400" i="1" dirty="0">
                <a:solidFill>
                  <a:prstClr val="black"/>
                </a:solidFill>
              </a:rPr>
              <a:t> про </a:t>
            </a:r>
            <a:r>
              <a:rPr lang="ru-RU" sz="2400" i="1" dirty="0" err="1">
                <a:solidFill>
                  <a:prstClr val="black"/>
                </a:solidFill>
              </a:rPr>
              <a:t>виховання</a:t>
            </a:r>
            <a:r>
              <a:rPr lang="ru-RU" sz="2400" i="1" dirty="0">
                <a:solidFill>
                  <a:prstClr val="black"/>
                </a:solidFill>
              </a:rPr>
              <a:t> </a:t>
            </a:r>
            <a:r>
              <a:rPr lang="ru-RU" sz="2400" i="1" dirty="0" err="1">
                <a:solidFill>
                  <a:prstClr val="black"/>
                </a:solidFill>
              </a:rPr>
              <a:t>дітей</a:t>
            </a:r>
            <a:r>
              <a:rPr lang="ru-RU" sz="2400" i="1" dirty="0" smtClean="0">
                <a:solidFill>
                  <a:prstClr val="black"/>
                </a:solidFill>
              </a:rPr>
              <a:t>.</a:t>
            </a:r>
            <a:r>
              <a:rPr lang="ru-RU" sz="2400" i="1" dirty="0">
                <a:solidFill>
                  <a:prstClr val="black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sz="2400" i="1" dirty="0" err="1" smtClean="0">
                <a:solidFill>
                  <a:prstClr val="black"/>
                </a:solidFill>
              </a:rPr>
              <a:t>Чи</a:t>
            </a:r>
            <a:r>
              <a:rPr lang="ru-RU" sz="2400" i="1" dirty="0" smtClean="0">
                <a:solidFill>
                  <a:prstClr val="black"/>
                </a:solidFill>
              </a:rPr>
              <a:t> </a:t>
            </a:r>
            <a:r>
              <a:rPr lang="ru-RU" sz="2400" i="1" dirty="0" err="1">
                <a:solidFill>
                  <a:prstClr val="black"/>
                </a:solidFill>
              </a:rPr>
              <a:t>згодні</a:t>
            </a:r>
            <a:r>
              <a:rPr lang="ru-RU" sz="2400" i="1" dirty="0">
                <a:solidFill>
                  <a:prstClr val="black"/>
                </a:solidFill>
              </a:rPr>
              <a:t> </a:t>
            </a:r>
            <a:r>
              <a:rPr lang="ru-RU" sz="2400" i="1" dirty="0" err="1">
                <a:solidFill>
                  <a:prstClr val="black"/>
                </a:solidFill>
              </a:rPr>
              <a:t>ви</a:t>
            </a:r>
            <a:r>
              <a:rPr lang="ru-RU" sz="2400" i="1" dirty="0">
                <a:solidFill>
                  <a:prstClr val="black"/>
                </a:solidFill>
              </a:rPr>
              <a:t> з  </a:t>
            </a:r>
            <a:r>
              <a:rPr lang="ru-RU" sz="2400" i="1" dirty="0" err="1">
                <a:solidFill>
                  <a:prstClr val="black"/>
                </a:solidFill>
              </a:rPr>
              <a:t>проповідником</a:t>
            </a:r>
            <a:r>
              <a:rPr lang="ru-RU" sz="2400" i="1" dirty="0" smtClean="0">
                <a:solidFill>
                  <a:prstClr val="black"/>
                </a:solidFill>
              </a:rPr>
              <a:t>?</a:t>
            </a:r>
            <a:endParaRPr lang="ru-RU" sz="2400" i="1" dirty="0">
              <a:solidFill>
                <a:prstClr val="blac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385226"/>
            <a:ext cx="3612037" cy="333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8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784976" cy="18722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4800" b="1" dirty="0" smtClean="0"/>
              <a:t>Які твердження стосуються середньовічного міста?</a:t>
            </a:r>
            <a:endParaRPr lang="ru-RU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2464336"/>
            <a:ext cx="79290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3200" dirty="0" smtClean="0"/>
              <a:t>Відсутність каналізації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3200" dirty="0" smtClean="0"/>
              <a:t>Відсутність грошових операцій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3200" dirty="0" smtClean="0"/>
              <a:t>Панівне становище плебсу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3200" dirty="0" smtClean="0"/>
              <a:t>Широкі вулиці та просторі майдани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3200" dirty="0" smtClean="0"/>
              <a:t>Створення </a:t>
            </a:r>
            <a:r>
              <a:rPr lang="uk-UA" sz="3200" dirty="0" err="1" smtClean="0"/>
              <a:t>цехів</a:t>
            </a:r>
            <a:endParaRPr lang="uk-UA" sz="32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3200" dirty="0" smtClean="0"/>
              <a:t>Поширення </a:t>
            </a:r>
            <a:r>
              <a:rPr lang="uk-UA" sz="3200" dirty="0"/>
              <a:t>М</a:t>
            </a:r>
            <a:r>
              <a:rPr lang="uk-UA" sz="3200" dirty="0" smtClean="0"/>
              <a:t>агдебурзького права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3262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9"/>
            <a:ext cx="8784976" cy="1584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2800" b="1" dirty="0" smtClean="0"/>
              <a:t>Виберіть з переліку слова та словосполучення, що стосуються міського самоврядування у Середньовічній Європі.</a:t>
            </a:r>
            <a:endParaRPr lang="ru-RU" sz="2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95536" y="2354550"/>
            <a:ext cx="445186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err="1" smtClean="0"/>
              <a:t>Снеми</a:t>
            </a:r>
            <a:endParaRPr lang="uk-UA" sz="32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smtClean="0"/>
              <a:t>Абат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smtClean="0"/>
              <a:t>Ратуша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smtClean="0"/>
              <a:t>Магдебурзьке право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3200" dirty="0" err="1" smtClean="0"/>
              <a:t>Донжон</a:t>
            </a:r>
            <a:endParaRPr lang="uk-UA" sz="3200" dirty="0" smtClean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200" dirty="0" smtClean="0"/>
              <a:t>Феод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uk-UA" sz="32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331936" y="2354550"/>
            <a:ext cx="32403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 smtClean="0"/>
              <a:t>Схизма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 err="1" smtClean="0"/>
              <a:t>Боротьба</a:t>
            </a:r>
            <a:r>
              <a:rPr lang="ru-RU" sz="3200" dirty="0" smtClean="0"/>
              <a:t> з </a:t>
            </a:r>
            <a:r>
              <a:rPr lang="ru-RU" sz="3200" dirty="0" err="1" smtClean="0"/>
              <a:t>сеньйорами</a:t>
            </a:r>
            <a:endParaRPr lang="ru-RU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 err="1" smtClean="0"/>
              <a:t>Комуна</a:t>
            </a:r>
            <a:endParaRPr lang="ru-RU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 smtClean="0"/>
              <a:t>Панщина</a:t>
            </a:r>
            <a:endParaRPr lang="ru-RU" sz="3200" dirty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 err="1" smtClean="0"/>
              <a:t>Скрипторій</a:t>
            </a:r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121819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" y="3645024"/>
            <a:ext cx="4258816" cy="1972815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Опрацювати </a:t>
            </a:r>
            <a:r>
              <a:rPr lang="ru-RU" sz="2800" b="1" dirty="0"/>
              <a:t>§ </a:t>
            </a:r>
            <a:r>
              <a:rPr lang="ru-RU" sz="2800" b="1" dirty="0" smtClean="0"/>
              <a:t>7-8.</a:t>
            </a:r>
            <a:r>
              <a:rPr lang="ru-RU" sz="2800" b="1" dirty="0"/>
              <a:t> </a:t>
            </a:r>
          </a:p>
          <a:p>
            <a:r>
              <a:rPr lang="uk-UA" sz="2800" dirty="0" smtClean="0"/>
              <a:t>Виконати письмово завдання 4(А,Б)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4976" cy="28083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00" y="2883652"/>
            <a:ext cx="2771564" cy="35660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032">
            <a:off x="3999551" y="3573016"/>
            <a:ext cx="266429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1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285" y="4293096"/>
            <a:ext cx="8229600" cy="2304256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Повсякденне життя середньовічної Європи. 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1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5767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429000"/>
            <a:ext cx="6336704" cy="922114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uk-UA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  <a:endParaRPr lang="ru-RU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221088"/>
            <a:ext cx="6336704" cy="2476871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marL="514350" indent="-514350">
              <a:buAutoNum type="arabicPeriod"/>
            </a:pPr>
            <a:r>
              <a:rPr lang="uk-UA" dirty="0" smtClean="0"/>
              <a:t>Життя рицарів</a:t>
            </a:r>
          </a:p>
          <a:p>
            <a:pPr marL="514350" indent="-514350">
              <a:buAutoNum type="arabicPeriod"/>
            </a:pPr>
            <a:r>
              <a:rPr lang="uk-UA" dirty="0" smtClean="0"/>
              <a:t>Середньовічне місто</a:t>
            </a:r>
          </a:p>
          <a:p>
            <a:pPr marL="514350" indent="-514350">
              <a:buAutoNum type="arabicPeriod"/>
            </a:pPr>
            <a:r>
              <a:rPr lang="uk-UA" dirty="0" smtClean="0"/>
              <a:t> Життя селян</a:t>
            </a:r>
          </a:p>
          <a:p>
            <a:pPr marL="514350" indent="-514350">
              <a:buAutoNum type="arabicPeriod"/>
            </a:pPr>
            <a:r>
              <a:rPr lang="uk-UA" dirty="0" smtClean="0"/>
              <a:t>Діти в середньовічній Європі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819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6" y="1045262"/>
            <a:ext cx="4077190" cy="489262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36"/>
            <a:ext cx="8805664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</a:rPr>
              <a:t>1. </a:t>
            </a:r>
            <a:r>
              <a:rPr lang="ru-RU" b="1" i="1" dirty="0" err="1" smtClean="0">
                <a:solidFill>
                  <a:srgbClr val="FF0000"/>
                </a:solidFill>
              </a:rPr>
              <a:t>Життя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</a:rPr>
              <a:t>рицарів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868415"/>
            <a:ext cx="4536504" cy="32403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/>
              <a:t>минало</a:t>
            </a:r>
            <a:r>
              <a:rPr lang="ru-RU" sz="2400" dirty="0" smtClean="0"/>
              <a:t> </a:t>
            </a:r>
            <a:r>
              <a:rPr lang="ru-RU" sz="2400" dirty="0" err="1" smtClean="0"/>
              <a:t>здебільшого</a:t>
            </a:r>
            <a:r>
              <a:rPr lang="ru-RU" sz="2400" dirty="0" smtClean="0"/>
              <a:t> в походах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err="1" smtClean="0"/>
              <a:t>господарськими</a:t>
            </a:r>
            <a:r>
              <a:rPr lang="ru-RU" sz="2400" dirty="0" smtClean="0"/>
              <a:t> справами </a:t>
            </a:r>
            <a:r>
              <a:rPr lang="ru-RU" sz="2400" dirty="0" err="1" smtClean="0"/>
              <a:t>відали</a:t>
            </a:r>
            <a:r>
              <a:rPr lang="ru-RU" sz="2400" dirty="0" smtClean="0"/>
              <a:t> </a:t>
            </a:r>
            <a:r>
              <a:rPr lang="ru-RU" sz="2400" dirty="0" err="1" smtClean="0"/>
              <a:t>управителі</a:t>
            </a:r>
            <a:r>
              <a:rPr lang="ru-RU" sz="2400" dirty="0" smtClean="0"/>
              <a:t>, </a:t>
            </a:r>
            <a:r>
              <a:rPr lang="ru-RU" sz="2400" dirty="0" err="1" smtClean="0"/>
              <a:t>рідше</a:t>
            </a:r>
            <a:r>
              <a:rPr lang="ru-RU" sz="2400" dirty="0" smtClean="0"/>
              <a:t> — </a:t>
            </a:r>
            <a:r>
              <a:rPr lang="ru-RU" sz="2400" dirty="0" err="1" smtClean="0"/>
              <a:t>дружини</a:t>
            </a:r>
            <a:endParaRPr lang="ru-RU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мешкали в донжонах — </a:t>
            </a:r>
            <a:r>
              <a:rPr lang="ru-RU" sz="2400" dirty="0" err="1" smtClean="0"/>
              <a:t>баштах</a:t>
            </a:r>
            <a:r>
              <a:rPr lang="ru-RU" sz="2400" dirty="0" smtClean="0"/>
              <a:t>, </a:t>
            </a:r>
            <a:r>
              <a:rPr lang="ru-RU" sz="2400" dirty="0" err="1" smtClean="0"/>
              <a:t>споруджених</a:t>
            </a:r>
            <a:r>
              <a:rPr lang="ru-RU" sz="2400" dirty="0" smtClean="0"/>
              <a:t> у </a:t>
            </a:r>
            <a:r>
              <a:rPr lang="ru-RU" sz="2400" dirty="0" err="1" smtClean="0"/>
              <a:t>центрі</a:t>
            </a:r>
            <a:r>
              <a:rPr lang="ru-RU" sz="2400" dirty="0" smtClean="0"/>
              <a:t> замку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" y="184055"/>
            <a:ext cx="8767482" cy="575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5661248"/>
            <a:ext cx="562975" cy="369332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err="1" smtClean="0"/>
              <a:t>ров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678591" y="5445224"/>
            <a:ext cx="1309233" cy="4006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83568" y="4797152"/>
            <a:ext cx="1778051" cy="369332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Підвісний міст</a:t>
            </a:r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1883701" y="3645024"/>
            <a:ext cx="577918" cy="11521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8786" y="1895127"/>
            <a:ext cx="1184940" cy="369332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err="1" smtClean="0"/>
              <a:t>барбакан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871256" y="2264459"/>
            <a:ext cx="525847" cy="116612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512" y="1287705"/>
            <a:ext cx="840295" cy="369332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err="1" smtClean="0"/>
              <a:t>башні</a:t>
            </a:r>
            <a:endParaRPr lang="ru-RU" dirty="0"/>
          </a:p>
        </p:txBody>
      </p:sp>
      <p:cxnSp>
        <p:nvCxnSpPr>
          <p:cNvPr id="16" name="Прямая со стрелкой 15"/>
          <p:cNvCxnSpPr>
            <a:stCxn id="14" idx="2"/>
          </p:cNvCxnSpPr>
          <p:nvPr/>
        </p:nvCxnSpPr>
        <p:spPr>
          <a:xfrm flipH="1">
            <a:off x="2172659" y="1657037"/>
            <a:ext cx="1" cy="4227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592807" y="1472371"/>
            <a:ext cx="539033" cy="1846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20072" y="620688"/>
            <a:ext cx="1031051" cy="369332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err="1" smtClean="0"/>
              <a:t>донжон</a:t>
            </a:r>
            <a:endParaRPr lang="ru-RU" dirty="0"/>
          </a:p>
        </p:txBody>
      </p:sp>
      <p:cxnSp>
        <p:nvCxnSpPr>
          <p:cNvPr id="21" name="Прямая со стрелкой 20"/>
          <p:cNvCxnSpPr>
            <a:stCxn id="19" idx="1"/>
          </p:cNvCxnSpPr>
          <p:nvPr/>
        </p:nvCxnSpPr>
        <p:spPr>
          <a:xfrm flipH="1">
            <a:off x="4716016" y="805354"/>
            <a:ext cx="504056" cy="1846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96336" y="3933056"/>
            <a:ext cx="744114" cy="369332"/>
          </a:xfrm>
          <a:prstGeom prst="rect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uk-UA" dirty="0" smtClean="0"/>
              <a:t>стіни</a:t>
            </a:r>
            <a:endParaRPr lang="ru-RU" dirty="0"/>
          </a:p>
        </p:txBody>
      </p:sp>
      <p:cxnSp>
        <p:nvCxnSpPr>
          <p:cNvPr id="24" name="Прямая со стрелкой 23"/>
          <p:cNvCxnSpPr>
            <a:stCxn id="22" idx="1"/>
          </p:cNvCxnSpPr>
          <p:nvPr/>
        </p:nvCxnSpPr>
        <p:spPr>
          <a:xfrm flipH="1" flipV="1">
            <a:off x="6251123" y="3645024"/>
            <a:ext cx="1345213" cy="4726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6168"/>
            <a:ext cx="8767482" cy="57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15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4" grpId="0" animBg="1"/>
      <p:bldP spid="19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9"/>
            <a:ext cx="8784976" cy="1224135"/>
          </a:xfrm>
        </p:spPr>
        <p:txBody>
          <a:bodyPr/>
          <a:lstStyle/>
          <a:p>
            <a:pPr marL="0" lvl="0" indent="0">
              <a:buNone/>
            </a:pPr>
            <a:r>
              <a:rPr lang="ru-RU" sz="2400" dirty="0" err="1">
                <a:solidFill>
                  <a:prstClr val="black"/>
                </a:solidFill>
              </a:rPr>
              <a:t>Заможніші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рицарі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будували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палаци</a:t>
            </a:r>
            <a:r>
              <a:rPr lang="ru-RU" sz="2400" dirty="0">
                <a:solidFill>
                  <a:prstClr val="black"/>
                </a:solidFill>
              </a:rPr>
              <a:t> та </a:t>
            </a:r>
            <a:r>
              <a:rPr lang="ru-RU" sz="2400" dirty="0" err="1">
                <a:solidFill>
                  <a:prstClr val="black"/>
                </a:solidFill>
              </a:rPr>
              <a:t>облаштовували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їх</a:t>
            </a:r>
            <a:r>
              <a:rPr lang="ru-RU" sz="2400" dirty="0">
                <a:solidFill>
                  <a:prstClr val="black"/>
                </a:solidFill>
              </a:rPr>
              <a:t> дорогими </a:t>
            </a:r>
            <a:r>
              <a:rPr lang="ru-RU" sz="2400" dirty="0" err="1">
                <a:solidFill>
                  <a:prstClr val="black"/>
                </a:solidFill>
              </a:rPr>
              <a:t>меблями</a:t>
            </a:r>
            <a:r>
              <a:rPr lang="ru-RU" sz="2400" dirty="0">
                <a:solidFill>
                  <a:prstClr val="black"/>
                </a:solidFill>
              </a:rPr>
              <a:t>: </a:t>
            </a:r>
            <a:r>
              <a:rPr lang="ru-RU" sz="2400" dirty="0" err="1">
                <a:solidFill>
                  <a:prstClr val="black"/>
                </a:solidFill>
              </a:rPr>
              <a:t>шафами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скринями</a:t>
            </a:r>
            <a:r>
              <a:rPr lang="ru-RU" sz="2400" dirty="0">
                <a:solidFill>
                  <a:prstClr val="black"/>
                </a:solidFill>
              </a:rPr>
              <a:t>, </a:t>
            </a:r>
            <a:r>
              <a:rPr lang="ru-RU" sz="2400" dirty="0" err="1">
                <a:solidFill>
                  <a:prstClr val="black"/>
                </a:solidFill>
              </a:rPr>
              <a:t>ліжками</a:t>
            </a:r>
            <a:r>
              <a:rPr lang="ru-RU" sz="2400" dirty="0">
                <a:solidFill>
                  <a:prstClr val="black"/>
                </a:solidFill>
              </a:rPr>
              <a:t>; </a:t>
            </a:r>
            <a:r>
              <a:rPr lang="ru-RU" sz="2400" dirty="0" err="1">
                <a:solidFill>
                  <a:prstClr val="black"/>
                </a:solidFill>
              </a:rPr>
              <a:t>шовковими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покривалами</a:t>
            </a:r>
            <a:r>
              <a:rPr lang="ru-RU" sz="2400" dirty="0">
                <a:solidFill>
                  <a:prstClr val="black"/>
                </a:solidFill>
              </a:rPr>
              <a:t>; </a:t>
            </a:r>
            <a:r>
              <a:rPr lang="ru-RU" sz="2400" dirty="0" err="1">
                <a:solidFill>
                  <a:prstClr val="black"/>
                </a:solidFill>
              </a:rPr>
              <a:t>срібним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посудом</a:t>
            </a:r>
            <a:r>
              <a:rPr lang="ru-RU" sz="2400" dirty="0">
                <a:solidFill>
                  <a:prstClr val="black"/>
                </a:solidFill>
              </a:rPr>
              <a:t>. </a:t>
            </a:r>
          </a:p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84976" cy="458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5" y="181937"/>
            <a:ext cx="8803493" cy="588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5" y="198540"/>
            <a:ext cx="8737414" cy="587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3" y="216886"/>
            <a:ext cx="8772525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46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404664"/>
            <a:ext cx="4582343" cy="2476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/>
              <a:t>Рицарі</a:t>
            </a:r>
            <a:r>
              <a:rPr lang="ru-RU" sz="2400" dirty="0" smtClean="0"/>
              <a:t> часто </a:t>
            </a:r>
            <a:r>
              <a:rPr lang="ru-RU" sz="2400" dirty="0" err="1" smtClean="0"/>
              <a:t>влаштовували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банкети</a:t>
            </a:r>
            <a:r>
              <a:rPr lang="ru-RU" sz="2400" dirty="0" smtClean="0"/>
              <a:t>. </a:t>
            </a:r>
            <a:r>
              <a:rPr lang="ru-RU" sz="2400" dirty="0" err="1" smtClean="0"/>
              <a:t>Після</a:t>
            </a:r>
            <a:r>
              <a:rPr lang="ru-RU" sz="2400" dirty="0" smtClean="0"/>
              <a:t> </a:t>
            </a:r>
            <a:r>
              <a:rPr lang="ru-RU" sz="2400" dirty="0" err="1" smtClean="0"/>
              <a:t>спільної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трапези</a:t>
            </a:r>
            <a:r>
              <a:rPr lang="ru-RU" sz="2400" dirty="0" smtClean="0"/>
              <a:t> </a:t>
            </a:r>
            <a:r>
              <a:rPr lang="ru-RU" sz="2400" dirty="0" err="1" smtClean="0"/>
              <a:t>облаштовувалися</a:t>
            </a:r>
            <a:r>
              <a:rPr lang="ru-RU" sz="2400" dirty="0" smtClean="0"/>
              <a:t> в </a:t>
            </a:r>
            <a:r>
              <a:rPr lang="ru-RU" sz="2400" dirty="0" err="1" smtClean="0"/>
              <a:t>окремому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приміщенні</a:t>
            </a:r>
            <a:r>
              <a:rPr lang="ru-RU" sz="2400" dirty="0" smtClean="0"/>
              <a:t>, де </a:t>
            </a:r>
            <a:r>
              <a:rPr lang="ru-RU" sz="2400" dirty="0" err="1" smtClean="0"/>
              <a:t>грали</a:t>
            </a:r>
            <a:r>
              <a:rPr lang="ru-RU" sz="2400" dirty="0" smtClean="0"/>
              <a:t> в шахи, </a:t>
            </a:r>
            <a:r>
              <a:rPr lang="ru-RU" sz="2400" dirty="0" err="1" smtClean="0"/>
              <a:t>кості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або</a:t>
            </a:r>
            <a:r>
              <a:rPr lang="ru-RU" sz="2400" dirty="0" smtClean="0"/>
              <a:t> </a:t>
            </a:r>
            <a:r>
              <a:rPr lang="ru-RU" sz="2400" dirty="0" err="1" smtClean="0"/>
              <a:t>нарди</a:t>
            </a:r>
            <a:r>
              <a:rPr lang="ru-RU" sz="2400" dirty="0" smtClean="0"/>
              <a:t>, </a:t>
            </a:r>
            <a:r>
              <a:rPr lang="ru-RU" sz="2400" dirty="0" err="1" smtClean="0"/>
              <a:t>обмінювалися</a:t>
            </a:r>
            <a:r>
              <a:rPr lang="ru-RU" sz="2400" dirty="0" smtClean="0"/>
              <a:t> новинами…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80928"/>
            <a:ext cx="4789040" cy="330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79981"/>
            <a:ext cx="3888431" cy="5799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81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124744"/>
            <a:ext cx="4392488" cy="12961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… </a:t>
            </a:r>
            <a:r>
              <a:rPr lang="ru-RU" sz="2400" dirty="0" err="1" smtClean="0"/>
              <a:t>влаштовували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полювання</a:t>
            </a:r>
            <a:r>
              <a:rPr lang="ru-RU" sz="2400" dirty="0" smtClean="0"/>
              <a:t> з собаками та </a:t>
            </a:r>
            <a:r>
              <a:rPr lang="ru-RU" sz="2400" dirty="0" err="1" smtClean="0"/>
              <a:t>хижими</a:t>
            </a:r>
            <a:r>
              <a:rPr lang="ru-RU" sz="2400" dirty="0" smtClean="0"/>
              <a:t> птахами …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749" y="4581128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… </a:t>
            </a:r>
            <a:r>
              <a:rPr lang="ru-RU" sz="2400" dirty="0" err="1" smtClean="0"/>
              <a:t>влаштовували</a:t>
            </a:r>
            <a:r>
              <a:rPr lang="ru-RU" sz="2400" dirty="0" smtClean="0"/>
              <a:t> </a:t>
            </a:r>
            <a:r>
              <a:rPr lang="ru-RU" sz="2400" dirty="0" err="1" smtClean="0"/>
              <a:t>рицарські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турніри</a:t>
            </a:r>
            <a:r>
              <a:rPr lang="ru-RU" sz="2400" dirty="0" smtClean="0"/>
              <a:t>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9" y="260648"/>
            <a:ext cx="4284243" cy="359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6" descr="Рицарски турнир в училище на 23 февруари: сценарий - Средното образование и  училищата 202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61890"/>
            <a:ext cx="456247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753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1052736"/>
            <a:ext cx="432048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Уже з </a:t>
            </a:r>
            <a:r>
              <a:rPr lang="en-US" sz="2400" dirty="0" smtClean="0"/>
              <a:t>XI </a:t>
            </a:r>
            <a:r>
              <a:rPr lang="ru-RU" sz="2400" dirty="0" smtClean="0"/>
              <a:t>ст. </a:t>
            </a:r>
            <a:r>
              <a:rPr lang="ru-RU" sz="2400" dirty="0" err="1" smtClean="0"/>
              <a:t>міське</a:t>
            </a:r>
            <a:r>
              <a:rPr lang="ru-RU" sz="2400" dirty="0" smtClean="0"/>
              <a:t> </a:t>
            </a:r>
            <a:r>
              <a:rPr lang="ru-RU" sz="2400" dirty="0" err="1" smtClean="0"/>
              <a:t>життя</a:t>
            </a:r>
            <a:r>
              <a:rPr lang="ru-RU" sz="2400" dirty="0" smtClean="0"/>
              <a:t> </a:t>
            </a:r>
            <a:r>
              <a:rPr lang="ru-RU" sz="2400" dirty="0" err="1" smtClean="0"/>
              <a:t>поступово</a:t>
            </a:r>
            <a:r>
              <a:rPr lang="ru-RU" sz="2400" dirty="0" smtClean="0"/>
              <a:t> </a:t>
            </a:r>
            <a:r>
              <a:rPr lang="ru-RU" sz="2400" dirty="0" err="1" smtClean="0"/>
              <a:t>пожвавлювалося</a:t>
            </a:r>
            <a:endParaRPr lang="ru-RU" sz="2400" dirty="0" smtClean="0"/>
          </a:p>
          <a:p>
            <a:r>
              <a:rPr lang="ru-RU" sz="2400" dirty="0" err="1" smtClean="0"/>
              <a:t>розвиток</a:t>
            </a:r>
            <a:r>
              <a:rPr lang="ru-RU" sz="2400" dirty="0" smtClean="0"/>
              <a:t> </a:t>
            </a:r>
            <a:r>
              <a:rPr lang="ru-RU" sz="2400" dirty="0" err="1" smtClean="0"/>
              <a:t>торгівлі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почали </a:t>
            </a:r>
            <a:r>
              <a:rPr lang="ru-RU" sz="2400" dirty="0" err="1" smtClean="0"/>
              <a:t>створюватися</a:t>
            </a:r>
            <a:r>
              <a:rPr lang="ru-RU" sz="2400" dirty="0" smtClean="0"/>
              <a:t> </a:t>
            </a:r>
            <a:r>
              <a:rPr lang="ru-RU" sz="2400" dirty="0" err="1" smtClean="0"/>
              <a:t>гільдії</a:t>
            </a:r>
            <a:r>
              <a:rPr lang="ru-RU" sz="2400" dirty="0" smtClean="0"/>
              <a:t> </a:t>
            </a:r>
          </a:p>
          <a:p>
            <a:r>
              <a:rPr lang="ru-RU" sz="2400" dirty="0" err="1" smtClean="0"/>
              <a:t>поширення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лихварства</a:t>
            </a:r>
            <a:r>
              <a:rPr lang="ru-RU" sz="2400" dirty="0" smtClean="0"/>
              <a:t> — </a:t>
            </a:r>
            <a:r>
              <a:rPr lang="ru-RU" sz="2400" dirty="0" err="1" smtClean="0"/>
              <a:t>надання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позик</a:t>
            </a:r>
            <a:r>
              <a:rPr lang="ru-RU" sz="2400" dirty="0" smtClean="0"/>
              <a:t> </a:t>
            </a:r>
            <a:r>
              <a:rPr lang="ru-RU" sz="2400" dirty="0" err="1" smtClean="0"/>
              <a:t>під</a:t>
            </a:r>
            <a:r>
              <a:rPr lang="ru-RU" sz="2400" dirty="0" smtClean="0"/>
              <a:t> </a:t>
            </a:r>
            <a:r>
              <a:rPr lang="ru-RU" sz="2400" dirty="0" err="1" smtClean="0"/>
              <a:t>високі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відсотки</a:t>
            </a:r>
            <a:r>
              <a:rPr lang="ru-RU" sz="2400" dirty="0" smtClean="0"/>
              <a:t> </a:t>
            </a:r>
          </a:p>
          <a:p>
            <a:r>
              <a:rPr lang="ru-RU" sz="2400" dirty="0" err="1"/>
              <a:t>р</a:t>
            </a:r>
            <a:r>
              <a:rPr lang="ru-RU" sz="2400" dirty="0" err="1" smtClean="0"/>
              <a:t>озвиток</a:t>
            </a:r>
            <a:r>
              <a:rPr lang="ru-RU" sz="2400" dirty="0" smtClean="0"/>
              <a:t>  </a:t>
            </a:r>
            <a:r>
              <a:rPr lang="ru-RU" sz="2400" dirty="0" err="1" smtClean="0"/>
              <a:t>морських</a:t>
            </a:r>
            <a:r>
              <a:rPr lang="ru-RU" sz="2400" dirty="0" smtClean="0"/>
              <a:t> та </a:t>
            </a:r>
            <a:r>
              <a:rPr lang="ru-RU" sz="2400" dirty="0" err="1" smtClean="0"/>
              <a:t>сухопутних</a:t>
            </a:r>
            <a:r>
              <a:rPr lang="ru-RU" sz="2400" dirty="0" smtClean="0"/>
              <a:t> </a:t>
            </a:r>
            <a:r>
              <a:rPr lang="ru-RU" sz="2400" dirty="0" err="1" smtClean="0"/>
              <a:t>торгових</a:t>
            </a:r>
            <a:r>
              <a:rPr lang="ru-RU" sz="2400" dirty="0" smtClean="0"/>
              <a:t> </a:t>
            </a:r>
            <a:r>
              <a:rPr lang="ru-RU" sz="2400" dirty="0" err="1" smtClean="0"/>
              <a:t>шляхів</a:t>
            </a:r>
            <a:endParaRPr lang="ru-RU" sz="2400" dirty="0" smtClean="0"/>
          </a:p>
          <a:p>
            <a:r>
              <a:rPr lang="ru-RU" sz="2400" dirty="0" err="1" smtClean="0"/>
              <a:t>зросла</a:t>
            </a:r>
            <a:r>
              <a:rPr lang="ru-RU" sz="2400" dirty="0" smtClean="0"/>
              <a:t> </a:t>
            </a:r>
            <a:r>
              <a:rPr lang="ru-RU" sz="2400" dirty="0" err="1" smtClean="0"/>
              <a:t>кількість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городян</a:t>
            </a:r>
            <a:endParaRPr lang="ru-RU" sz="24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367808" cy="32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6" y="404664"/>
            <a:ext cx="434816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Середньовічне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321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601</Words>
  <Application>Microsoft Office PowerPoint</Application>
  <PresentationFormat>Экран (4:3)</PresentationFormat>
  <Paragraphs>96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УРОК 8-9</vt:lpstr>
      <vt:lpstr>Презентация PowerPoint</vt:lpstr>
      <vt:lpstr>Повсякденне життя середньовічної Європи. </vt:lpstr>
      <vt:lpstr>План</vt:lpstr>
      <vt:lpstr>1. Життя рицарів </vt:lpstr>
      <vt:lpstr>Презентация PowerPoint</vt:lpstr>
      <vt:lpstr>Презентация PowerPoint</vt:lpstr>
      <vt:lpstr>Презентация PowerPoint</vt:lpstr>
      <vt:lpstr>2. Середньовічне місто</vt:lpstr>
      <vt:lpstr>Презентация PowerPoint</vt:lpstr>
      <vt:lpstr>Презентация PowerPoint</vt:lpstr>
      <vt:lpstr>Презентация PowerPoint</vt:lpstr>
      <vt:lpstr>Презентация PowerPoint</vt:lpstr>
      <vt:lpstr>Які особливості середньовічного культурного життя міста ілюструють подані зображення?</vt:lpstr>
      <vt:lpstr>Презентация PowerPoint</vt:lpstr>
      <vt:lpstr>3. Життя селян</vt:lpstr>
      <vt:lpstr>Презентация PowerPoint</vt:lpstr>
      <vt:lpstr>4. Діти в середньовічній Європі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8</dc:title>
  <dc:creator>danyamazur113@gmail.com</dc:creator>
  <cp:lastModifiedBy>Виктория</cp:lastModifiedBy>
  <cp:revision>61</cp:revision>
  <dcterms:created xsi:type="dcterms:W3CDTF">2021-07-31T14:11:41Z</dcterms:created>
  <dcterms:modified xsi:type="dcterms:W3CDTF">2021-09-23T19:46:48Z</dcterms:modified>
</cp:coreProperties>
</file>