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8" r:id="rId13"/>
    <p:sldId id="269" r:id="rId14"/>
    <p:sldId id="270" r:id="rId15"/>
    <p:sldId id="271" r:id="rId16"/>
    <p:sldId id="273" r:id="rId17"/>
    <p:sldId id="265" r:id="rId18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861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861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60FC0-5CEF-40E0-9857-854CF6DAAEE4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86B3B-88B9-4E6A-BA5C-455BD61E6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7B5D5-639C-41B2-8DC0-B7A8C614C36A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C234D-DCC3-4808-AFA8-22B7ED08B0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69278-AD9F-49E5-B377-00A4894BA1AB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3E6D6-D918-4B57-8B8D-50BF4CBFDE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97834-04E2-421C-889C-1962FB8F9859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33445-67F2-4DC1-B72E-32AEE48D82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F1B19-01EF-460B-B96F-66EEEF75D581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676E5-A3C4-4EE6-BD9E-64BD161C7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D9E59-C19D-4DA5-BFC1-9DAB4ACFFFEC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EC64F-0A64-405D-A005-EC73FF16B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BFBEA-F498-4566-A0D3-C5AE65649C81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17DA9-AE4F-48D3-B513-B6E568461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08E06-B186-4AF4-8F94-80ECABA48201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D4B9B-F648-4A13-AAC4-49F53D565F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D647A-DC82-4831-A27F-F036FDE22037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2EFF0-C82D-4D26-B658-0930DB5B81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CA31B-2512-40FA-B7DA-8DFCE6EC1DD1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56C63-0F39-468B-A017-64A2291FF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C1A68-7A9F-4730-9C28-64AC56900A22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C6209-74CE-47EE-86B7-0580AC1DC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6758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58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58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59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59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59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59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759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759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759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A2DDC274-5775-4FC8-BA8A-A40F19E6249B}" type="datetimeFigureOut">
              <a:rPr lang="uk-UA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759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59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29D3D9C8-9446-49EB-BFDF-D4DA557B97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6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4"/>
          <p:cNvSpPr>
            <a:spLocks noChangeArrowheads="1" noChangeShapeType="1" noTextEdit="1"/>
          </p:cNvSpPr>
          <p:nvPr/>
        </p:nvSpPr>
        <p:spPr bwMode="auto">
          <a:xfrm>
            <a:off x="611188" y="620713"/>
            <a:ext cx="8208962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Презентація по біографії</a:t>
            </a:r>
          </a:p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  <a:cs typeface="Arial"/>
              </a:rPr>
              <a:t>Йоганна Вольфганга Гете</a:t>
            </a:r>
          </a:p>
        </p:txBody>
      </p:sp>
      <p:pic>
        <p:nvPicPr>
          <p:cNvPr id="13314" name="Picture 5" descr="ge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36838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6" descr="Der_junge_Goethe__gemalt_von_Angelica_Kauffmann_17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636838"/>
            <a:ext cx="316865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44675"/>
          </a:xfrm>
        </p:spPr>
        <p:txBody>
          <a:bodyPr/>
          <a:lstStyle/>
          <a:p>
            <a:pPr>
              <a:defRPr/>
            </a:pPr>
            <a:r>
              <a:rPr lang="uk-UA" sz="4000" b="1" i="1" smtClean="0"/>
              <a:t>Пояснення мотивів переїзду Ґете до Веймара дослідником його творчості М. М. Вільмамонтом</a:t>
            </a:r>
            <a:endParaRPr lang="ru-RU" sz="4000" b="1" i="1" smtClean="0"/>
          </a:p>
        </p:txBody>
      </p:sp>
      <p:sp>
        <p:nvSpPr>
          <p:cNvPr id="225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23850" y="1989138"/>
            <a:ext cx="6335713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dirty="0" smtClean="0">
                <a:effectLst/>
              </a:rPr>
              <a:t>   </a:t>
            </a:r>
            <a:r>
              <a:rPr lang="uk-UA" sz="2800" i="1" dirty="0" smtClean="0">
                <a:effectLst/>
              </a:rPr>
              <a:t>М. </a:t>
            </a:r>
            <a:r>
              <a:rPr lang="uk-UA" sz="2800" i="1" dirty="0" smtClean="0">
                <a:effectLst/>
              </a:rPr>
              <a:t>М.</a:t>
            </a:r>
            <a:r>
              <a:rPr lang="uk-UA" sz="2800" i="1" dirty="0" err="1" smtClean="0">
                <a:effectLst/>
              </a:rPr>
              <a:t>Вільмамонт</a:t>
            </a:r>
            <a:r>
              <a:rPr lang="uk-UA" sz="2800" i="1" dirty="0" smtClean="0">
                <a:effectLst/>
              </a:rPr>
              <a:t> </a:t>
            </a:r>
            <a:r>
              <a:rPr lang="uk-UA" sz="2800" i="1" dirty="0" smtClean="0">
                <a:effectLst/>
              </a:rPr>
              <a:t>говорив про від</a:t>
            </a:r>
            <a:r>
              <a:rPr lang="en-US" sz="2800" i="1" dirty="0" smtClean="0">
                <a:effectLst/>
              </a:rPr>
              <a:t>’</a:t>
            </a:r>
            <a:r>
              <a:rPr lang="uk-UA" sz="2800" i="1" dirty="0" err="1" smtClean="0">
                <a:effectLst/>
              </a:rPr>
              <a:t>їзд</a:t>
            </a:r>
            <a:r>
              <a:rPr lang="uk-UA" sz="2800" i="1" dirty="0" smtClean="0">
                <a:effectLst/>
              </a:rPr>
              <a:t> Ґете до </a:t>
            </a:r>
            <a:r>
              <a:rPr lang="uk-UA" sz="2800" i="1" dirty="0" err="1" smtClean="0">
                <a:effectLst/>
              </a:rPr>
              <a:t>Веймара</a:t>
            </a:r>
            <a:r>
              <a:rPr lang="uk-UA" sz="2800" i="1" dirty="0" smtClean="0">
                <a:effectLst/>
              </a:rPr>
              <a:t>: “Від</a:t>
            </a:r>
            <a:r>
              <a:rPr lang="en-US" sz="2800" i="1" dirty="0" smtClean="0">
                <a:effectLst/>
              </a:rPr>
              <a:t>’</a:t>
            </a:r>
            <a:r>
              <a:rPr lang="uk-UA" sz="2800" i="1" dirty="0" err="1" smtClean="0">
                <a:effectLst/>
              </a:rPr>
              <a:t>їжджаючи</a:t>
            </a:r>
            <a:r>
              <a:rPr lang="uk-UA" sz="2800" i="1" dirty="0" smtClean="0">
                <a:effectLst/>
              </a:rPr>
              <a:t> до </a:t>
            </a:r>
            <a:r>
              <a:rPr lang="uk-UA" sz="2800" i="1" dirty="0" err="1" smtClean="0">
                <a:effectLst/>
              </a:rPr>
              <a:t>Веймара</a:t>
            </a:r>
            <a:r>
              <a:rPr lang="uk-UA" sz="2800" i="1" dirty="0" smtClean="0">
                <a:effectLst/>
              </a:rPr>
              <a:t>, </a:t>
            </a:r>
            <a:r>
              <a:rPr lang="uk-UA" sz="2800" i="1" dirty="0" smtClean="0">
                <a:effectLst/>
              </a:rPr>
              <a:t>Ґете плекав надію домогтися радикального поліпшення суспільних відносин хоча б на невеликому клаптику німецької </a:t>
            </a:r>
            <a:r>
              <a:rPr lang="uk-UA" sz="2800" i="1" dirty="0" smtClean="0">
                <a:effectLst/>
              </a:rPr>
              <a:t>землі, </a:t>
            </a:r>
            <a:r>
              <a:rPr lang="uk-UA" sz="2800" i="1" dirty="0" smtClean="0">
                <a:effectLst/>
              </a:rPr>
              <a:t>у володіннях Карла </a:t>
            </a:r>
            <a:r>
              <a:rPr lang="uk-UA" sz="2800" i="1" dirty="0" err="1" smtClean="0">
                <a:effectLst/>
              </a:rPr>
              <a:t>Авґуста</a:t>
            </a:r>
            <a:r>
              <a:rPr lang="uk-UA" sz="2800" i="1" dirty="0" smtClean="0">
                <a:effectLst/>
              </a:rPr>
              <a:t>, </a:t>
            </a:r>
            <a:r>
              <a:rPr lang="uk-UA" sz="2800" i="1" dirty="0" smtClean="0">
                <a:effectLst/>
              </a:rPr>
              <a:t>для </a:t>
            </a:r>
            <a:r>
              <a:rPr lang="uk-UA" sz="2800" i="1" dirty="0" smtClean="0">
                <a:effectLst/>
              </a:rPr>
              <a:t>того, </a:t>
            </a:r>
            <a:r>
              <a:rPr lang="uk-UA" sz="2800" i="1" dirty="0" smtClean="0">
                <a:effectLst/>
              </a:rPr>
              <a:t>щоб цей клаптик землі послугував зразком для всієї країни…”</a:t>
            </a:r>
            <a:endParaRPr lang="ru-RU" sz="2800" i="1" dirty="0" smtClean="0">
              <a:effectLst/>
            </a:endParaRPr>
          </a:p>
        </p:txBody>
      </p:sp>
      <p:pic>
        <p:nvPicPr>
          <p:cNvPr id="22531" name="Picture 4" descr="0_853c9_6f81657a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1700213"/>
            <a:ext cx="29337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>
              <a:defRPr/>
            </a:pPr>
            <a:r>
              <a:rPr lang="uk-UA" sz="4000" b="1" i="1" smtClean="0"/>
              <a:t>Нащадки Ґете</a:t>
            </a:r>
            <a:endParaRPr lang="ru-RU" sz="4000" b="1" i="1" smtClean="0"/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1600200"/>
            <a:ext cx="6156325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mtClean="0">
                <a:effectLst/>
              </a:rPr>
              <a:t>   </a:t>
            </a:r>
            <a:r>
              <a:rPr lang="uk-UA" i="1" smtClean="0">
                <a:effectLst/>
              </a:rPr>
              <a:t>У Йоганна Вольфганга Ґете та його дружини Крістіани народилося п</a:t>
            </a:r>
            <a:r>
              <a:rPr lang="en-US" i="1" smtClean="0">
                <a:effectLst/>
              </a:rPr>
              <a:t>’</a:t>
            </a:r>
            <a:r>
              <a:rPr lang="ru-RU" i="1" smtClean="0">
                <a:effectLst/>
              </a:rPr>
              <a:t>ятеро д</a:t>
            </a:r>
            <a:r>
              <a:rPr lang="uk-UA" i="1" smtClean="0">
                <a:effectLst/>
              </a:rPr>
              <a:t>і</a:t>
            </a:r>
            <a:r>
              <a:rPr lang="ru-RU" i="1" smtClean="0">
                <a:effectLst/>
              </a:rPr>
              <a:t>тей. Діти , що народжувалися після старшого сина Авґуста не вижили: одна дитина народилася мертвою , решта померли після кількох днів чи тижнів після народження.</a:t>
            </a:r>
          </a:p>
        </p:txBody>
      </p:sp>
      <p:pic>
        <p:nvPicPr>
          <p:cNvPr id="23555" name="Picture 4" descr="goethe_johann_wolfgang_von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44675"/>
            <a:ext cx="2941638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pPr>
              <a:defRPr/>
            </a:pPr>
            <a:r>
              <a:rPr lang="uk-UA" sz="4000" b="1" i="1" smtClean="0"/>
              <a:t>Відзнаки , якими був нагороджений Ґете</a:t>
            </a:r>
            <a:endParaRPr lang="ru-RU" sz="4000" b="1" i="1" smtClean="0"/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00338" y="1412875"/>
            <a:ext cx="6443662" cy="54451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z="2800" smtClean="0">
                <a:effectLst/>
              </a:rPr>
              <a:t> </a:t>
            </a:r>
            <a:r>
              <a:rPr lang="uk-UA" sz="2800" i="1" smtClean="0">
                <a:effectLst/>
              </a:rPr>
              <a:t>1.Кавалер Великого хреста Ордена Громадянських заслуг Баварської корони (Баварія).</a:t>
            </a:r>
          </a:p>
          <a:p>
            <a:pPr>
              <a:buFont typeface="Wingdings" pitchFamily="2" charset="2"/>
              <a:buNone/>
            </a:pPr>
            <a:r>
              <a:rPr lang="uk-UA" sz="2800" i="1" smtClean="0">
                <a:effectLst/>
              </a:rPr>
              <a:t> 2.Кавалер Ордену Святої Анни (Російська імперія).</a:t>
            </a:r>
          </a:p>
          <a:p>
            <a:pPr>
              <a:buFont typeface="Wingdings" pitchFamily="2" charset="2"/>
              <a:buNone/>
            </a:pPr>
            <a:r>
              <a:rPr lang="uk-UA" sz="2800" i="1" smtClean="0">
                <a:effectLst/>
              </a:rPr>
              <a:t>3.Кавалер Командорського хреста Австрійської Імператорського ордену Леопольда (Австрія)</a:t>
            </a:r>
          </a:p>
          <a:p>
            <a:pPr>
              <a:buFont typeface="Wingdings" pitchFamily="2" charset="2"/>
              <a:buNone/>
            </a:pPr>
            <a:r>
              <a:rPr lang="uk-UA" sz="2800" i="1" smtClean="0">
                <a:effectLst/>
              </a:rPr>
              <a:t>4.Кавалер Великого хреста Ордена Почесного легіону (Франція)   </a:t>
            </a:r>
            <a:endParaRPr lang="ru-RU" sz="2800" i="1" smtClean="0">
              <a:effectLst/>
            </a:endParaRPr>
          </a:p>
        </p:txBody>
      </p:sp>
      <p:pic>
        <p:nvPicPr>
          <p:cNvPr id="24579" name="Picture 4" descr="Offizierskreu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44675"/>
            <a:ext cx="2327275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41438"/>
          </a:xfrm>
        </p:spPr>
        <p:txBody>
          <a:bodyPr/>
          <a:lstStyle/>
          <a:p>
            <a:pPr>
              <a:defRPr/>
            </a:pPr>
            <a:r>
              <a:rPr lang="uk-UA" sz="4000" b="1" i="1" smtClean="0"/>
              <a:t>Екранізація творів Ґете</a:t>
            </a:r>
            <a:endParaRPr lang="ru-RU" sz="4000" b="1" i="1" smtClean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52413" y="1196975"/>
            <a:ext cx="9396413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mtClean="0">
                <a:effectLst/>
              </a:rPr>
              <a:t>  </a:t>
            </a:r>
            <a:r>
              <a:rPr lang="uk-UA" i="1" smtClean="0">
                <a:effectLst/>
              </a:rPr>
              <a:t>Твори Ґете багаторазово екранізовані. Фільм російського кінорежисера Олександра Сокурова “Фауст” , знятий німецькою мовою і з європейськими акторами , отримав найвищу відзнаку на Венеціанському кінофестивалі 2011 року – “Золотий лев”.</a:t>
            </a:r>
            <a:br>
              <a:rPr lang="uk-UA" i="1" smtClean="0">
                <a:effectLst/>
              </a:rPr>
            </a:br>
            <a:endParaRPr lang="ru-RU" i="1" smtClean="0">
              <a:effectLst/>
            </a:endParaRPr>
          </a:p>
        </p:txBody>
      </p:sp>
      <p:pic>
        <p:nvPicPr>
          <p:cNvPr id="25603" name="Picture 4" descr="zolotle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4292600"/>
            <a:ext cx="38354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73238"/>
          </a:xfrm>
        </p:spPr>
        <p:txBody>
          <a:bodyPr/>
          <a:lstStyle/>
          <a:p>
            <a:pPr>
              <a:defRPr/>
            </a:pPr>
            <a:r>
              <a:rPr lang="uk-UA" sz="4000" b="1" i="1" smtClean="0"/>
              <a:t>Об</a:t>
            </a:r>
            <a:r>
              <a:rPr lang="en-US" sz="4000" b="1" i="1" smtClean="0"/>
              <a:t>’</a:t>
            </a:r>
            <a:r>
              <a:rPr lang="uk-UA" sz="4000" b="1" i="1" smtClean="0"/>
              <a:t>єкти , що були названі іменем Ґете.</a:t>
            </a:r>
            <a:br>
              <a:rPr lang="uk-UA" sz="4000" b="1" i="1" smtClean="0"/>
            </a:br>
            <a:endParaRPr lang="ru-RU" sz="4000" b="1" i="1" smtClean="0"/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23850" y="1268413"/>
            <a:ext cx="6480175" cy="55895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z="2800" smtClean="0">
                <a:effectLst/>
              </a:rPr>
              <a:t>   </a:t>
            </a:r>
            <a:r>
              <a:rPr lang="uk-UA" sz="2800" i="1" smtClean="0">
                <a:effectLst/>
              </a:rPr>
              <a:t>Ґете-Інститут – німецький</a:t>
            </a:r>
            <a:r>
              <a:rPr lang="en-US" sz="2800" i="1" smtClean="0">
                <a:effectLst/>
              </a:rPr>
              <a:t> </a:t>
            </a:r>
            <a:r>
              <a:rPr lang="uk-UA" sz="2800" i="1" smtClean="0">
                <a:effectLst/>
              </a:rPr>
              <a:t>громадська організація метою якої є популяризація німецької мови з кордоном.</a:t>
            </a:r>
          </a:p>
          <a:p>
            <a:pPr>
              <a:buFont typeface="Wingdings" pitchFamily="2" charset="2"/>
              <a:buNone/>
            </a:pPr>
            <a:r>
              <a:rPr lang="uk-UA" sz="2800" i="1" smtClean="0">
                <a:effectLst/>
              </a:rPr>
              <a:t>   Ґетеанум – інтернаціональний антропософський центр в передмісті Базеля.</a:t>
            </a:r>
            <a:br>
              <a:rPr lang="uk-UA" sz="2800" i="1" smtClean="0">
                <a:effectLst/>
              </a:rPr>
            </a:br>
            <a:r>
              <a:rPr lang="uk-UA" sz="2800" i="1" smtClean="0">
                <a:effectLst/>
              </a:rPr>
              <a:t>Гетит – мінерал класу Оксидів та Гідроксидів.</a:t>
            </a:r>
          </a:p>
          <a:p>
            <a:pPr>
              <a:buFont typeface="Wingdings" pitchFamily="2" charset="2"/>
              <a:buNone/>
            </a:pPr>
            <a:r>
              <a:rPr lang="uk-UA" sz="2800" i="1" smtClean="0">
                <a:effectLst/>
              </a:rPr>
              <a:t>   Ґете – четвертий за величиною кратер на Меркурії. </a:t>
            </a:r>
            <a:endParaRPr lang="ru-RU" sz="2800" i="1" smtClean="0">
              <a:effectLst/>
            </a:endParaRPr>
          </a:p>
        </p:txBody>
      </p:sp>
      <p:pic>
        <p:nvPicPr>
          <p:cNvPr id="26628" name="Picture 4" descr="Geteanum-par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1196975"/>
            <a:ext cx="3384550" cy="2538413"/>
          </a:xfrm>
          <a:prstGeom prst="rect">
            <a:avLst/>
          </a:prstGeom>
          <a:noFill/>
        </p:spPr>
      </p:pic>
      <p:pic>
        <p:nvPicPr>
          <p:cNvPr id="26629" name="Picture 5" descr="235px-Goethite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4149725"/>
            <a:ext cx="2984500" cy="223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052513"/>
          </a:xfrm>
          <a:noFill/>
          <a:ln/>
        </p:spPr>
        <p:txBody>
          <a:bodyPr/>
          <a:lstStyle/>
          <a:p>
            <a:r>
              <a:rPr lang="uk-UA" sz="4000" b="1" i="1" smtClean="0"/>
              <a:t>Найвідоміші цитати Ґете</a:t>
            </a:r>
            <a:endParaRPr lang="ru-RU" sz="4000" b="1" i="1" smtClean="0"/>
          </a:p>
        </p:txBody>
      </p:sp>
      <p:pic>
        <p:nvPicPr>
          <p:cNvPr id="29700" name="Picture 4" descr="gete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836613"/>
            <a:ext cx="7127875" cy="2736850"/>
          </a:xfrm>
          <a:prstGeom prst="rect">
            <a:avLst/>
          </a:prstGeom>
          <a:noFill/>
        </p:spPr>
      </p:pic>
      <p:pic>
        <p:nvPicPr>
          <p:cNvPr id="29701" name="Picture 5" descr="gete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2113" y="2565400"/>
            <a:ext cx="3671887" cy="403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uk-UA" sz="4000" b="1" i="1" smtClean="0"/>
              <a:t>Статуї Йоганна Вольфанга Ґете</a:t>
            </a:r>
            <a:endParaRPr lang="ru-RU" sz="4000" b="1" i="1" smtClean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5949950"/>
            <a:ext cx="4038600" cy="4530725"/>
          </a:xfrm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mtClean="0">
                <a:effectLst/>
              </a:rPr>
              <a:t>Статуя Ґете у Берліні</a:t>
            </a:r>
            <a:endParaRPr lang="ru-RU" smtClean="0">
              <a:effectLst/>
            </a:endParaRP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5734050"/>
            <a:ext cx="4038600" cy="4530725"/>
          </a:xfrm>
          <a:noFill/>
          <a:ln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uk-UA" smtClean="0">
                <a:effectLst/>
              </a:rPr>
              <a:t>Статуя Гердера і </a:t>
            </a:r>
          </a:p>
          <a:p>
            <a:pPr algn="ctr">
              <a:buFont typeface="Wingdings" pitchFamily="2" charset="2"/>
              <a:buNone/>
            </a:pPr>
            <a:r>
              <a:rPr lang="uk-UA" smtClean="0">
                <a:effectLst/>
              </a:rPr>
              <a:t>Ґете у Брюселі</a:t>
            </a:r>
            <a:endParaRPr lang="ru-RU" smtClean="0">
              <a:effectLst/>
            </a:endParaRPr>
          </a:p>
        </p:txBody>
      </p:sp>
      <p:pic>
        <p:nvPicPr>
          <p:cNvPr id="31750" name="Picture 6" descr="450px-Берлін-2011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628775"/>
            <a:ext cx="3744912" cy="4176713"/>
          </a:xfrm>
          <a:prstGeom prst="rect">
            <a:avLst/>
          </a:prstGeom>
          <a:noFill/>
        </p:spPr>
      </p:pic>
      <p:pic>
        <p:nvPicPr>
          <p:cNvPr id="31751" name="Picture 7" descr="Tainy43_WEB_new-114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1557338"/>
            <a:ext cx="2992437" cy="417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300663"/>
            <a:ext cx="4067175" cy="155733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400" smtClean="0">
                <a:effectLst/>
              </a:rPr>
              <a:t>Презентацію підготував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400" smtClean="0">
                <a:effectLst/>
              </a:rPr>
              <a:t>учень 9 класу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400" smtClean="0">
                <a:effectLst/>
              </a:rPr>
              <a:t>Антонюк Віктор</a:t>
            </a:r>
            <a:br>
              <a:rPr lang="uk-UA" sz="2400" smtClean="0">
                <a:effectLst/>
              </a:rPr>
            </a:br>
            <a:endParaRPr lang="ru-RU" sz="2400" smtClean="0">
              <a:effectLst/>
            </a:endParaRPr>
          </a:p>
        </p:txBody>
      </p:sp>
      <p:sp>
        <p:nvSpPr>
          <p:cNvPr id="27651" name="WordArt 4"/>
          <p:cNvSpPr>
            <a:spLocks noChangeArrowheads="1" noChangeShapeType="1" noTextEdit="1"/>
          </p:cNvSpPr>
          <p:nvPr/>
        </p:nvSpPr>
        <p:spPr bwMode="auto">
          <a:xfrm rot="509913">
            <a:off x="1360488" y="828675"/>
            <a:ext cx="7062787" cy="418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9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4860000" scaled="1"/>
                </a:gradFill>
                <a:latin typeface="Andalus"/>
                <a:cs typeface="Andalus"/>
              </a:rPr>
              <a:t>The end</a:t>
            </a:r>
            <a:endParaRPr lang="ru-RU" sz="9600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DCEBF5"/>
                  </a:gs>
                  <a:gs pos="8000">
                    <a:srgbClr val="83A7C3"/>
                  </a:gs>
                  <a:gs pos="13000">
                    <a:srgbClr val="768FB9"/>
                  </a:gs>
                  <a:gs pos="21001">
                    <a:srgbClr val="83A7C3"/>
                  </a:gs>
                  <a:gs pos="52000">
                    <a:srgbClr val="FFFFFF"/>
                  </a:gs>
                  <a:gs pos="56000">
                    <a:srgbClr val="9C6563"/>
                  </a:gs>
                  <a:gs pos="58000">
                    <a:srgbClr val="80302D"/>
                  </a:gs>
                  <a:gs pos="71001">
                    <a:srgbClr val="C0524E"/>
                  </a:gs>
                  <a:gs pos="94000">
                    <a:srgbClr val="EBDAD4"/>
                  </a:gs>
                  <a:gs pos="100000">
                    <a:srgbClr val="55261C"/>
                  </a:gs>
                </a:gsLst>
                <a:lin ang="4860000" scaled="1"/>
              </a:gradFill>
              <a:cs typeface="Andalu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858000"/>
          </a:xfrm>
        </p:spPr>
        <p:txBody>
          <a:bodyPr anchorCtr="0"/>
          <a:lstStyle/>
          <a:p>
            <a:pPr algn="l" eaLnBrk="1" hangingPunct="1">
              <a:defRPr/>
            </a:pPr>
            <a:r>
              <a:rPr lang="uk-UA" sz="4000" smtClean="0"/>
              <a:t>                      </a:t>
            </a:r>
            <a:r>
              <a:rPr lang="uk-UA" sz="4000" i="1" smtClean="0">
                <a:latin typeface="Agency FB" pitchFamily="34" charset="0"/>
              </a:rPr>
              <a:t>Зміст</a:t>
            </a:r>
            <a:br>
              <a:rPr lang="uk-UA" sz="4000" i="1" smtClean="0">
                <a:latin typeface="Agency FB" pitchFamily="34" charset="0"/>
              </a:rPr>
            </a:br>
            <a:r>
              <a:rPr lang="uk-UA" sz="4000" i="1" smtClean="0">
                <a:latin typeface="Agency FB" pitchFamily="34" charset="0"/>
              </a:rPr>
              <a:t>1.Коротко про Франкфурт-на-Майні.</a:t>
            </a:r>
            <a:br>
              <a:rPr lang="uk-UA" sz="4000" i="1" smtClean="0">
                <a:latin typeface="Agency FB" pitchFamily="34" charset="0"/>
              </a:rPr>
            </a:br>
            <a:r>
              <a:rPr lang="uk-UA" sz="4000" i="1" smtClean="0">
                <a:latin typeface="Agency FB" pitchFamily="34" charset="0"/>
              </a:rPr>
              <a:t>2.Дитячі роки Йоганна Вольфанга Ґете.</a:t>
            </a:r>
            <a:br>
              <a:rPr lang="uk-UA" sz="4000" i="1" smtClean="0">
                <a:latin typeface="Agency FB" pitchFamily="34" charset="0"/>
              </a:rPr>
            </a:br>
            <a:r>
              <a:rPr lang="uk-UA" sz="4000" i="1" smtClean="0">
                <a:latin typeface="Agency FB" pitchFamily="34" charset="0"/>
              </a:rPr>
              <a:t>3.Студентські роки Ґете. </a:t>
            </a:r>
            <a:br>
              <a:rPr lang="uk-UA" sz="4000" i="1" smtClean="0">
                <a:latin typeface="Agency FB" pitchFamily="34" charset="0"/>
              </a:rPr>
            </a:br>
            <a:r>
              <a:rPr lang="uk-UA" sz="4000" i="1" smtClean="0">
                <a:latin typeface="Agency FB" pitchFamily="34" charset="0"/>
              </a:rPr>
              <a:t>4.Таланти Йоганна Вольфанга Ґете.</a:t>
            </a:r>
            <a:br>
              <a:rPr lang="uk-UA" sz="4000" i="1" smtClean="0">
                <a:latin typeface="Agency FB" pitchFamily="34" charset="0"/>
              </a:rPr>
            </a:br>
            <a:r>
              <a:rPr lang="uk-UA" sz="4000" i="1" smtClean="0">
                <a:latin typeface="Agency FB" pitchFamily="34" charset="0"/>
              </a:rPr>
              <a:t>5.Знайомство з Гердером. </a:t>
            </a:r>
            <a:br>
              <a:rPr lang="uk-UA" sz="4000" i="1" smtClean="0">
                <a:latin typeface="Agency FB" pitchFamily="34" charset="0"/>
              </a:rPr>
            </a:br>
            <a:r>
              <a:rPr lang="uk-UA" sz="4000" i="1" smtClean="0">
                <a:latin typeface="Agency FB" pitchFamily="34" charset="0"/>
              </a:rPr>
              <a:t>6.</a:t>
            </a:r>
            <a:r>
              <a:rPr lang="uk-UA" sz="4000" i="1" smtClean="0"/>
              <a:t>Перебування Ґете у Веймарі при дворі Карла Аґуста. </a:t>
            </a:r>
            <a:br>
              <a:rPr lang="uk-UA" sz="4000" i="1" smtClean="0"/>
            </a:br>
            <a:endParaRPr lang="ru-RU" sz="4000" i="1" smtClean="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-107950" y="0"/>
            <a:ext cx="9251950" cy="6858000"/>
          </a:xfrm>
        </p:spPr>
        <p:txBody>
          <a:bodyPr/>
          <a:lstStyle/>
          <a:p>
            <a:pPr algn="l"/>
            <a:r>
              <a:rPr lang="uk-UA" sz="4000" i="1" smtClean="0">
                <a:latin typeface="Agency FB" pitchFamily="34" charset="0"/>
              </a:rPr>
              <a:t>7.Пояснення мотивів переїзду Ґете до Веймара дослідником його творчості М. М. Вільмамонтом.</a:t>
            </a:r>
            <a:r>
              <a:rPr lang="en-US" sz="4000" i="1" smtClean="0">
                <a:latin typeface="Agency FB" pitchFamily="34" charset="0"/>
              </a:rPr>
              <a:t/>
            </a:r>
            <a:br>
              <a:rPr lang="en-US" sz="4000" i="1" smtClean="0">
                <a:latin typeface="Agency FB" pitchFamily="34" charset="0"/>
              </a:rPr>
            </a:br>
            <a:r>
              <a:rPr lang="uk-UA" sz="4000" i="1" smtClean="0"/>
              <a:t>8.Нащадки Ґете. </a:t>
            </a:r>
            <a:br>
              <a:rPr lang="uk-UA" sz="4000" i="1" smtClean="0"/>
            </a:br>
            <a:r>
              <a:rPr lang="uk-UA" sz="4000" i="1" smtClean="0"/>
              <a:t>9.Екранізація творів Ґете.</a:t>
            </a:r>
            <a:br>
              <a:rPr lang="uk-UA" sz="4000" i="1" smtClean="0"/>
            </a:br>
            <a:r>
              <a:rPr lang="uk-UA" sz="4000" i="1" smtClean="0"/>
              <a:t>10.Відзнаки , якими був нагороджений Ґете.</a:t>
            </a:r>
            <a:br>
              <a:rPr lang="uk-UA" sz="4000" i="1" smtClean="0"/>
            </a:br>
            <a:r>
              <a:rPr lang="uk-UA" sz="4000" i="1" smtClean="0"/>
              <a:t>11.Об</a:t>
            </a:r>
            <a:r>
              <a:rPr lang="en-US" sz="4000" i="1" smtClean="0"/>
              <a:t>’</a:t>
            </a:r>
            <a:r>
              <a:rPr lang="uk-UA" sz="4000" i="1" smtClean="0"/>
              <a:t>єкти , що були названі іменем Ґете.</a:t>
            </a:r>
            <a:br>
              <a:rPr lang="uk-UA" sz="4000" i="1" smtClean="0"/>
            </a:br>
            <a:r>
              <a:rPr lang="uk-UA" sz="4000" i="1" smtClean="0"/>
              <a:t>12.Найвідоміші цитати Ґете.</a:t>
            </a:r>
            <a:br>
              <a:rPr lang="uk-UA" sz="4000" i="1" smtClean="0"/>
            </a:br>
            <a:r>
              <a:rPr lang="uk-UA" sz="4000" i="1" smtClean="0"/>
              <a:t>13.Статуї Йоганна Вольфанга Ґете</a:t>
            </a:r>
            <a:endParaRPr lang="ru-RU" sz="4000" i="1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3600" b="1" i="1" smtClean="0">
                <a:latin typeface="Algerian" pitchFamily="82" charset="0"/>
              </a:rPr>
              <a:t>Коротко про Франкфурт-на-Майні</a:t>
            </a:r>
            <a:endParaRPr lang="ru-RU" sz="3600" b="1" i="1" smtClean="0">
              <a:latin typeface="Algerian" pitchFamily="82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52413" y="1600200"/>
            <a:ext cx="6553201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uk-UA" sz="2800" smtClean="0"/>
              <a:t>   </a:t>
            </a:r>
            <a:r>
              <a:rPr lang="uk-UA" i="1" smtClean="0">
                <a:latin typeface="Arial Unicode MS" pitchFamily="34" charset="-128"/>
              </a:rPr>
              <a:t>Франкфурт-на-Майні – місто в Німеччині. Зараз населення міста становить 670000 мешканців. Перша згадка про місто датується 794 роком. За життя Ґете , а саме у 1792 році у Франкфурті був коронований останій в історії Німеччини імператор Габзбургер Фпанц </a:t>
            </a:r>
            <a:r>
              <a:rPr lang="en-US" i="1" smtClean="0">
                <a:latin typeface="Arial Unicode MS" pitchFamily="34" charset="-128"/>
              </a:rPr>
              <a:t>II.</a:t>
            </a:r>
            <a:endParaRPr lang="ru-RU" i="1" smtClean="0">
              <a:latin typeface="Arial Unicode MS" pitchFamily="34" charset="-128"/>
            </a:endParaRPr>
          </a:p>
        </p:txBody>
      </p:sp>
      <p:pic>
        <p:nvPicPr>
          <p:cNvPr id="16387" name="Picture 4" descr="506px-Germany2_location_ma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1484313"/>
            <a:ext cx="26654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5" descr="foto_106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4365625"/>
            <a:ext cx="256857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3600" b="1" i="1" smtClean="0"/>
              <a:t>Дитячі роки Йоганна Вольфганга Ґете</a:t>
            </a:r>
            <a:r>
              <a:rPr lang="uk-UA" sz="3600" smtClean="0"/>
              <a:t>.</a:t>
            </a:r>
            <a:br>
              <a:rPr lang="uk-UA" sz="3600" smtClean="0"/>
            </a:br>
            <a:endParaRPr lang="ru-RU" sz="360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23850" y="1341438"/>
            <a:ext cx="6624638" cy="55165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2800" smtClean="0"/>
              <a:t>   </a:t>
            </a:r>
            <a:r>
              <a:rPr lang="uk-UA" sz="2800" i="1" smtClean="0"/>
              <a:t>Йоганн Вольфганг Ґете народився 28 серпня 1749 року у місті Франкфурт-на-Майні у сім</a:t>
            </a:r>
            <a:r>
              <a:rPr lang="en-US" sz="2800" i="1" smtClean="0"/>
              <a:t>’</a:t>
            </a:r>
            <a:r>
              <a:rPr lang="uk-UA" sz="2800" i="1" smtClean="0"/>
              <a:t>ї заможного бюргера Йоганна Каспара Ґете. Мати – Катерина Елізабет Ґете. Від батька Йогану передалася тяга до знань , а від матері любов до створеня історій. Вдома Ґете мав велику бібліотеку. Інколи малий Йоганн заходив у бібліотеку на кілька днів і довго читав , нічого не їв і не пив. Вдома він здобув свою середню освіту.</a:t>
            </a:r>
            <a:endParaRPr lang="ru-RU" sz="2800" i="1" smtClean="0"/>
          </a:p>
        </p:txBody>
      </p:sp>
      <p:pic>
        <p:nvPicPr>
          <p:cNvPr id="17411" name="Picture 4" descr="450px-Frankfurt_Goethehaus_jh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1341438"/>
            <a:ext cx="216376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Johann_Gottfried_Herder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4365625"/>
            <a:ext cx="219392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981075"/>
          </a:xfrm>
        </p:spPr>
        <p:txBody>
          <a:bodyPr/>
          <a:lstStyle/>
          <a:p>
            <a:pPr eaLnBrk="1" hangingPunct="1">
              <a:defRPr/>
            </a:pPr>
            <a:r>
              <a:rPr lang="uk-UA" b="1" i="1" smtClean="0"/>
              <a:t>Студентські роки Ґете</a:t>
            </a:r>
            <a:endParaRPr lang="ru-RU" b="1" i="1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96875" y="981075"/>
            <a:ext cx="9540875" cy="5876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uk-UA" smtClean="0"/>
              <a:t>   </a:t>
            </a:r>
            <a:r>
              <a:rPr lang="uk-UA" sz="2800" i="1" smtClean="0"/>
              <a:t>Батько Ґете був із тих , хто , не задовольнивши власні амбіції , намагався дати дітям більше можливостей і дав їм повноцінну освіту. У 1765 році  Йоганн Вольфганг Ґете вступив у Лейпцизький університет  на юридични факультет , але слухав лекції ще й з літератури й медицини , а уже у 1775 він завершив свою вищу освіту у Страсбурзькому університеті , де захистив дисертацію на звання доктора права. Через кілька місяців він захворів і півтора роки пролежав в ліжку. В цей період його відносини з батьками помітно погіршились.</a:t>
            </a:r>
            <a:endParaRPr lang="ru-RU" sz="2800" i="1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-107950" y="3573463"/>
            <a:ext cx="5040313" cy="1008062"/>
          </a:xfrm>
          <a:noFill/>
        </p:spPr>
        <p:txBody>
          <a:bodyPr/>
          <a:lstStyle/>
          <a:p>
            <a:r>
              <a:rPr lang="uk-UA" sz="2800" b="1" i="1" smtClean="0">
                <a:effectLst/>
              </a:rPr>
              <a:t>Медичний факультет Лейпцизького університету</a:t>
            </a:r>
            <a:endParaRPr lang="ru-RU" sz="2800" b="1" i="1" smtClean="0">
              <a:effectLst/>
            </a:endParaRPr>
          </a:p>
        </p:txBody>
      </p:sp>
      <p:sp>
        <p:nvSpPr>
          <p:cNvPr id="19458" name="Rectangle 12"/>
          <p:cNvSpPr>
            <a:spLocks noGrp="1" noChangeArrowheads="1"/>
          </p:cNvSpPr>
          <p:nvPr>
            <p:ph type="subTitle" idx="4294967295"/>
          </p:nvPr>
        </p:nvSpPr>
        <p:spPr>
          <a:xfrm>
            <a:off x="4679950" y="5734050"/>
            <a:ext cx="4464050" cy="981075"/>
          </a:xfrm>
          <a:noFill/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uk-UA" sz="2800" b="1" i="1" smtClean="0">
                <a:effectLst/>
              </a:rPr>
              <a:t>Страсбурзький  університет</a:t>
            </a:r>
            <a:endParaRPr lang="ru-RU" sz="2800" b="1" i="1" smtClean="0">
              <a:effectLst/>
            </a:endParaRPr>
          </a:p>
        </p:txBody>
      </p:sp>
      <p:pic>
        <p:nvPicPr>
          <p:cNvPr id="19459" name="Picture 7" descr="Anatomie-Leipz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51847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11" descr="800px-Absolute_Palais_Universitaire_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2492375"/>
            <a:ext cx="4284662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uk-UA" b="1" i="1" smtClean="0"/>
              <a:t>Знайомство з Гердером</a:t>
            </a:r>
            <a:r>
              <a:rPr lang="uk-UA" smtClean="0"/>
              <a:t>.</a:t>
            </a:r>
            <a:endParaRPr lang="ru-RU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9838" y="981075"/>
            <a:ext cx="5545137" cy="5876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uk-UA" smtClean="0"/>
              <a:t>   </a:t>
            </a:r>
            <a:r>
              <a:rPr lang="uk-UA" sz="2800" i="1" smtClean="0"/>
              <a:t>Переломним моментом у творчості Ґете було знайомство з Гердером , який висловив Йоганну свої погляди на поезію і культуру. Гердер познайомив його з багатьма молодими німецькими поетами. В цей період він зацікавився народною поезією.</a:t>
            </a:r>
            <a:endParaRPr lang="ru-RU" sz="2800" i="1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i="1" smtClean="0"/>
          </a:p>
        </p:txBody>
      </p:sp>
      <p:pic>
        <p:nvPicPr>
          <p:cNvPr id="20483" name="Picture 4" descr="i_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38100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pPr>
              <a:defRPr/>
            </a:pPr>
            <a:r>
              <a:rPr lang="uk-UA" sz="4000" b="1" i="1" smtClean="0"/>
              <a:t>Перебування Ґете у Веймарі при дворі Карла Аґуста</a:t>
            </a:r>
            <a:endParaRPr lang="ru-RU" sz="4000" b="1" i="1" smtClean="0"/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52413" y="1600200"/>
            <a:ext cx="9396413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mtClean="0">
                <a:effectLst/>
              </a:rPr>
              <a:t>  </a:t>
            </a:r>
            <a:r>
              <a:rPr lang="uk-UA" i="1" smtClean="0">
                <a:effectLst/>
              </a:rPr>
              <a:t>У 1775 році Ґете був запрошений до Карла Авґуста , герцога Саксен-Веймар-Ейзенаху. Він став першим міністром герцога , одержав титул таємного радника</a:t>
            </a:r>
            <a:r>
              <a:rPr lang="uk-UA" smtClean="0">
                <a:effectLst/>
              </a:rPr>
              <a:t>.</a:t>
            </a:r>
            <a:endParaRPr lang="ru-RU" smtClean="0">
              <a:effectLst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рбита">
  <a:themeElements>
    <a:clrScheme name="Орбита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Орбит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рбита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рбита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207</TotalTime>
  <Words>588</Words>
  <Application>Microsoft Office PowerPoint</Application>
  <PresentationFormat>Экран (4:3)</PresentationFormat>
  <Paragraphs>40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Орбита</vt:lpstr>
      <vt:lpstr>Презентация PowerPoint</vt:lpstr>
      <vt:lpstr>                      Зміст 1.Коротко про Франкфурт-на-Майні. 2.Дитячі роки Йоганна Вольфанга Ґете. 3.Студентські роки Ґете.  4.Таланти Йоганна Вольфанга Ґете. 5.Знайомство з Гердером.  6.Перебування Ґете у Веймарі при дворі Карла Аґуста.  </vt:lpstr>
      <vt:lpstr>7.Пояснення мотивів переїзду Ґете до Веймара дослідником його творчості М. М. Вільмамонтом. 8.Нащадки Ґете.  9.Екранізація творів Ґете. 10.Відзнаки , якими був нагороджений Ґете. 11.Об’єкти , що були названі іменем Ґете. 12.Найвідоміші цитати Ґете. 13.Статуї Йоганна Вольфанга Ґете</vt:lpstr>
      <vt:lpstr>Коротко про Франкфурт-на-Майні</vt:lpstr>
      <vt:lpstr>Дитячі роки Йоганна Вольфганга Ґете. </vt:lpstr>
      <vt:lpstr>Студентські роки Ґете</vt:lpstr>
      <vt:lpstr>Медичний факультет Лейпцизького університету</vt:lpstr>
      <vt:lpstr>Знайомство з Гердером.</vt:lpstr>
      <vt:lpstr>Перебування Ґете у Веймарі при дворі Карла Аґуста</vt:lpstr>
      <vt:lpstr>Пояснення мотивів переїзду Ґете до Веймара дослідником його творчості М. М. Вільмамонтом</vt:lpstr>
      <vt:lpstr>Нащадки Ґете</vt:lpstr>
      <vt:lpstr>Відзнаки , якими був нагороджений Ґете</vt:lpstr>
      <vt:lpstr>Екранізація творів Ґете</vt:lpstr>
      <vt:lpstr>Об’єкти , що були названі іменем Ґете. </vt:lpstr>
      <vt:lpstr>Найвідоміші цитати Ґете</vt:lpstr>
      <vt:lpstr>Статуї Йоганна Вольфанга Ґете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 робота з твору Володимира Дрозда: “Ирій”</dc:title>
  <dc:creator>User</dc:creator>
  <cp:lastModifiedBy>Home</cp:lastModifiedBy>
  <cp:revision>13</cp:revision>
  <dcterms:created xsi:type="dcterms:W3CDTF">2013-03-26T14:05:57Z</dcterms:created>
  <dcterms:modified xsi:type="dcterms:W3CDTF">2016-10-11T04:30:15Z</dcterms:modified>
</cp:coreProperties>
</file>