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4" r:id="rId4"/>
    <p:sldId id="276" r:id="rId5"/>
    <p:sldId id="277" r:id="rId6"/>
    <p:sldId id="266" r:id="rId7"/>
    <p:sldId id="279" r:id="rId8"/>
    <p:sldId id="267" r:id="rId9"/>
    <p:sldId id="278" r:id="rId10"/>
    <p:sldId id="272" r:id="rId11"/>
    <p:sldId id="273" r:id="rId12"/>
    <p:sldId id="280" r:id="rId13"/>
    <p:sldId id="274" r:id="rId14"/>
    <p:sldId id="281" r:id="rId15"/>
    <p:sldId id="282" r:id="rId16"/>
    <p:sldId id="283" r:id="rId17"/>
    <p:sldId id="287" r:id="rId18"/>
    <p:sldId id="284" r:id="rId19"/>
    <p:sldId id="285" r:id="rId20"/>
    <p:sldId id="288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663300"/>
    <a:srgbClr val="008000"/>
    <a:srgbClr val="00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56F2-832E-42FE-9180-02E11FDFD626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E0735-9962-4C4F-A382-FE74085B78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7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0735-9962-4C4F-A382-FE74085B781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E0AF-140D-4C5A-84ED-850B8A3805A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52534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 userDrawn="1"/>
        </p:nvSpPr>
        <p:spPr>
          <a:xfrm rot="10800000">
            <a:off x="0" y="404664"/>
            <a:ext cx="9144000" cy="612068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0" name="Picture 2" descr="Анатомия человека - анатомический атлас ИСИВМ"/>
          <p:cNvPicPr>
            <a:picLocks noChangeAspect="1" noChangeArrowheads="1"/>
          </p:cNvPicPr>
          <p:nvPr userDrawn="1"/>
        </p:nvPicPr>
        <p:blipFill>
          <a:blip r:embed="rId2" cstate="print"/>
          <a:srcRect b="4573"/>
          <a:stretch>
            <a:fillRect/>
          </a:stretch>
        </p:blipFill>
        <p:spPr bwMode="auto">
          <a:xfrm>
            <a:off x="0" y="2420888"/>
            <a:ext cx="3707904" cy="3814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E0AF-140D-4C5A-84ED-850B8A3805A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документ 7"/>
          <p:cNvSpPr/>
          <p:nvPr userDrawn="1"/>
        </p:nvSpPr>
        <p:spPr>
          <a:xfrm rot="10800000">
            <a:off x="0" y="404664"/>
            <a:ext cx="9144000" cy="612068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Анатомия человека - анатомический атлас ИСИВМ"/>
          <p:cNvPicPr>
            <a:picLocks noChangeAspect="1" noChangeArrowheads="1"/>
          </p:cNvPicPr>
          <p:nvPr userDrawn="1"/>
        </p:nvPicPr>
        <p:blipFill>
          <a:blip r:embed="rId2" cstate="print"/>
          <a:srcRect b="4573"/>
          <a:stretch>
            <a:fillRect/>
          </a:stretch>
        </p:blipFill>
        <p:spPr bwMode="auto">
          <a:xfrm>
            <a:off x="179513" y="4365104"/>
            <a:ext cx="1723930" cy="1773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652534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pixabay.com/static/uploads/photo/2013/07/12/17/15/vitruvian-man-151866_640.png"/>
          <p:cNvPicPr>
            <a:picLocks noChangeAspect="1" noChangeArrowheads="1"/>
          </p:cNvPicPr>
          <p:nvPr userDrawn="1"/>
        </p:nvPicPr>
        <p:blipFill>
          <a:blip r:embed="rId3" cstate="print">
            <a:lum bright="85000"/>
          </a:blip>
          <a:srcRect/>
          <a:stretch>
            <a:fillRect/>
          </a:stretch>
        </p:blipFill>
        <p:spPr bwMode="auto">
          <a:xfrm>
            <a:off x="3491880" y="908720"/>
            <a:ext cx="4968552" cy="5308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E0AF-140D-4C5A-84ED-850B8A3805A8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" TargetMode="External"/><Relationship Id="rId2" Type="http://schemas.openxmlformats.org/officeDocument/2006/relationships/hyperlink" Target="http://teachua/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.ua/search" TargetMode="External"/><Relationship Id="rId4" Type="http://schemas.openxmlformats.org/officeDocument/2006/relationships/hyperlink" Target="http://school.xvati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серд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Тема: Опора та </a:t>
            </a:r>
            <a:r>
              <a:rPr lang="ru-RU" sz="53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Тема уроку: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40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643306" y="4214818"/>
            <a:ext cx="4857784" cy="1857388"/>
          </a:xfrm>
        </p:spPr>
        <p:txBody>
          <a:bodyPr>
            <a:normAutofit/>
          </a:bodyPr>
          <a:lstStyle/>
          <a:p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57364"/>
            <a:ext cx="6072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 дитячому та підлітковому віці формується </a:t>
            </a:r>
            <a:r>
              <a:rPr lang="uk-UA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постава</a:t>
            </a:r>
            <a:r>
              <a:rPr lang="uk-UA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uk-UA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звичне положення тіла у стані спокою та під час руху.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m3-tub-ua.yandex.net/i?id=915fec85f946c30c12ef690a95a9ea52&amp;n=33&amp;h=215&amp;w=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3571900" cy="2476504"/>
          </a:xfrm>
          <a:prstGeom prst="rect">
            <a:avLst/>
          </a:prstGeom>
          <a:noFill/>
        </p:spPr>
      </p:pic>
      <p:pic>
        <p:nvPicPr>
          <p:cNvPr id="5" name="Picture 2" descr="http://static.klasnaocinka.com.ua/uploads/editor/2639/98126/sitepage_22/image/13230237331216759820/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85926"/>
            <a:ext cx="3000396" cy="2536983"/>
          </a:xfrm>
          <a:prstGeom prst="rect">
            <a:avLst/>
          </a:prstGeom>
          <a:noFill/>
        </p:spPr>
      </p:pic>
      <p:pic>
        <p:nvPicPr>
          <p:cNvPr id="2" name="Picture 2" descr="http://8next.com/uploads/fotos/7bio/bl_040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2143140" cy="301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otalphoto.com.ua/images/Kak_ispravit_narushenie_osa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40" y="2285992"/>
            <a:ext cx="5000660" cy="40005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928802"/>
            <a:ext cx="4213589" cy="45243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Ознаки правильної постави: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плавні вигини хребта;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симетрично розміщені й 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розгорнуті плечі й лопатки;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ноги прямі з нормальним 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склепінням стоп;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добре розвинуті м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язи тіла;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красива хода.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vchiti.in.ua/ttbdeaa/%D0%9D%D0%B0%D0%B9%D0%BF%D0%BE%D1%88%D0%B8%D1%80%D0%B5%D0%BD%D1%96%D1%88%D1%96+%D0%B7%D0%B0%D1%85%D0%B2%D0%BE%D1%80%D1%8E%D0%B2%D0%B0%D0%BD%D0%BD%D1%8F+%D1%83+%D0%B4%D0%B8%D1%82%D1%8F%D1%87%D0%BE%D0%BC%D1%83+%D1%88%D0%BA%D1%96%D0%BB%D1%8C%D0%BD%D0%BE%D0%BC%D1%83+%D0%B2%D1%96%D1%86%D1%96a/37027_html_m3d874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5715040" cy="41433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714488"/>
            <a:ext cx="3483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Порушення постави</a:t>
            </a:r>
            <a:endParaRPr lang="ru-RU" sz="28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1.bp.blogspot.com/-DbWW0i4cyk4/VFf30Z2ezfI/AAAAAAAAHjw/14VvgT_Hl_w/s1600/%D0%BF%D0%BB%D0%BE%D1%81%D0%BA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00372"/>
            <a:ext cx="2786082" cy="19431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86512" y="2500306"/>
            <a:ext cx="2063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Нормальна стопа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5000636"/>
            <a:ext cx="1960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Плоскостопість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abakan.nadommebel.com/upload/medialibrary/b1f/b1f683aade33236ba3284d9e08f772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714620"/>
            <a:ext cx="4786314" cy="3786214"/>
          </a:xfrm>
          <a:prstGeom prst="rect">
            <a:avLst/>
          </a:prstGeom>
          <a:noFill/>
        </p:spPr>
      </p:pic>
      <p:pic>
        <p:nvPicPr>
          <p:cNvPr id="4" name="Picture 2" descr="http://askpoint.org/wp-content/uploads/2014/01/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4305292" cy="41862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1714488"/>
            <a:ext cx="6120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Щоб запобігти порушенням постави</a:t>
            </a:r>
            <a:endParaRPr lang="ru-RU" sz="28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214950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Сиди правильно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lechimpozvonochnik.ru/media/boli-pri-shejnom-osteohondroze/kak-luchshe-spat-pri-shejnom-osteohondroze_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00240"/>
            <a:ext cx="3857652" cy="2928958"/>
          </a:xfrm>
          <a:prstGeom prst="rect">
            <a:avLst/>
          </a:prstGeom>
          <a:noFill/>
        </p:spPr>
      </p:pic>
      <p:pic>
        <p:nvPicPr>
          <p:cNvPr id="2" name="Picture 2" descr="http://2orto.ru/sites/default/files/imagescontent/201517122047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4762500" cy="35004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929058" y="3286124"/>
            <a:ext cx="10001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Дуже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ягко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4500570"/>
            <a:ext cx="89845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Дуже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твердо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5715016"/>
            <a:ext cx="1113446" cy="646331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Здоровий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928802"/>
            <a:ext cx="346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 на твердому ліжку,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різних боках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5214950"/>
            <a:ext cx="2815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Подушка має бути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високою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1785926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Постійно тренуй своє тіло, роби ранкову зарядку ,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грай в рухливі ігри, плавай в річці чи басейні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allregist.ru/photos/detskaya-zaryadka-pod-muzyku-dlya-10let-3789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://gazobl.ru/photos/komplekt-uprajneniy-utrennyaya-gimnastika-dlya-detey-v-ozdorovitelnom-lagere-2037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://gazobl.ru/photos/komplekt-uprajneniy-utrennyaya-gimnastika-dlya-detey-v-ozdorovitelnom-lagere-20374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://www.bagnet.org/storage/19/11/26/28/729_486_560d5600408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86190"/>
            <a:ext cx="4000528" cy="2700325"/>
          </a:xfrm>
          <a:prstGeom prst="rect">
            <a:avLst/>
          </a:prstGeom>
          <a:noFill/>
        </p:spPr>
      </p:pic>
      <p:pic>
        <p:nvPicPr>
          <p:cNvPr id="6" name="Picture 2" descr="http://krasdor.com.ua/wp-content/uploads/2015/03/dity_grayuts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4214842" cy="2714644"/>
          </a:xfrm>
          <a:prstGeom prst="rect">
            <a:avLst/>
          </a:prstGeom>
          <a:noFill/>
        </p:spPr>
      </p:pic>
      <p:pic>
        <p:nvPicPr>
          <p:cNvPr id="8" name="Picture 2" descr="https://im0-tub-ua.yandex.net/i?id=eebcb0d84ee19149a111ca167a1e8169&amp;n=33&amp;h=215&amp;w=3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43050"/>
            <a:ext cx="2714612" cy="2071702"/>
          </a:xfrm>
          <a:prstGeom prst="rect">
            <a:avLst/>
          </a:prstGeo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/>
          <a:srcRect t="6844" b="11026"/>
          <a:stretch>
            <a:fillRect/>
          </a:stretch>
        </p:blipFill>
        <p:spPr bwMode="auto">
          <a:xfrm>
            <a:off x="0" y="1643050"/>
            <a:ext cx="2714612" cy="20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785926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Гіподинамія –  </a:t>
            </a: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обмеження рухової активності,</a:t>
            </a:r>
          </a:p>
          <a:p>
            <a:pPr algn="ctr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спричинене особливостями способу життя,</a:t>
            </a:r>
          </a:p>
          <a:p>
            <a:pPr algn="ctr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професійної діяльності, тривалим постільним </a:t>
            </a:r>
          </a:p>
          <a:p>
            <a:pPr algn="ctr"/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режимом.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 descr="C:\Users\Павленко\Біологія людини\Оп-рух\Скелет\Постава\pic_research.jpg"/>
          <p:cNvSpPr>
            <a:spLocks noChangeArrowheads="1"/>
          </p:cNvSpPr>
          <p:nvPr/>
        </p:nvSpPr>
        <p:spPr bwMode="auto">
          <a:xfrm>
            <a:off x="214282" y="3357562"/>
            <a:ext cx="3857652" cy="3081334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http://img.med2live.ru/stories/children/children-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357562"/>
            <a:ext cx="4362458" cy="3071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ekpravda.com/wp-content/uploads/2012/06/golovnaya-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857520" cy="2000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1785926"/>
            <a:ext cx="2943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Наслідки</a:t>
            </a:r>
          </a:p>
          <a:p>
            <a:pPr algn="ctr"/>
            <a:r>
              <a:rPr lang="uk-UA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гіподинамії </a:t>
            </a:r>
            <a:endParaRPr lang="ru-RU" sz="32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752" y="3643314"/>
            <a:ext cx="2594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Зниження розумової 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активності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zdorovie29.ru/wp-content/uploads/bol-v-gru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714488"/>
            <a:ext cx="2954605" cy="20572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3786190"/>
            <a:ext cx="2466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Порушення роботи 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серця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ipress.ua/media/gallery/full/f/a/f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143248"/>
            <a:ext cx="2786062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86182" y="2786058"/>
            <a:ext cx="1431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Ожиріння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www.spina.co.ua/lechenie/miofascialnaja-bol/miofascialnaja-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357694"/>
            <a:ext cx="2714644" cy="21907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57422" y="5357827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Призводить до змін 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опорно – рухового 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апарату, зниження працездатності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://www.novamoda.com.ua/wp-content/uploads/2016/12/87098-780896754-150x160.jpg.pagespeed.ce.Wrh5KbLeA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://okeydoc.ru/wp-content/uploads/2016/01/0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https://cherkasy24.info/uploads/posts/2015-06/1435599956_s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429133"/>
            <a:ext cx="285752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ytimg.googleusercontent.com/vi/1Wt2nk6VoE8/m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://vivat.ucoz.org/bio1/slajd1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5357818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714488"/>
            <a:ext cx="589056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Рух – потреба 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організму людини.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diety.pp.ua/uploads/posts/2015-03/korist-skandinavskoyi-hodbi-vdeo-tehnki-peresuvannya-yak-shudnuti-pri-skandinavskoyi-hodb_37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3190864" cy="2357454"/>
          </a:xfrm>
          <a:prstGeom prst="rect">
            <a:avLst/>
          </a:prstGeom>
          <a:noFill/>
        </p:spPr>
      </p:pic>
      <p:pic>
        <p:nvPicPr>
          <p:cNvPr id="7" name="Picture 2" descr="https://lh3.googleusercontent.com/riQMsy7tQKVvO1t5vGpKbZeOV8pRDgSfOJxP6SYnucq7Ur8QRk53c7Fh5Khu9jILbQ26E-I=s630-fcrop64=1,00000000fe92ff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143380"/>
            <a:ext cx="3221480" cy="2340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14488"/>
            <a:ext cx="5715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Гарне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подарунок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результат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тренування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43240" y="3643314"/>
            <a:ext cx="2714644" cy="278608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3643314"/>
            <a:ext cx="2740022" cy="2740022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72198" y="1643051"/>
            <a:ext cx="2595559" cy="2357454"/>
          </a:xfrm>
          <a:prstGeom prst="rect">
            <a:avLst/>
          </a:prstGeom>
          <a:noFill/>
        </p:spPr>
      </p:pic>
      <p:pic>
        <p:nvPicPr>
          <p:cNvPr id="3074" name="Picture 2" descr="https://im3-tub-ua.yandex.net/i?id=a45db5c0cc398cd9126c6de418583cf9&amp;n=33&amp;h=215&amp;w=3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14818"/>
            <a:ext cx="2714644" cy="219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to.vspu.net/ENK/2014-2015/ENMK_MZN_Histori/zmist/stud_rob_/2016/Kobysa/gumenuk_ruslana/Images/32712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714620"/>
            <a:ext cx="4429156" cy="37147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0" y="1571612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Пригадайте: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2071678"/>
            <a:ext cx="4857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Особливості будови опорно – рухової системи людини.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Яке значення для нормального функціонування організму людини мають вигини хребта?</a:t>
            </a:r>
          </a:p>
          <a:p>
            <a:pPr algn="just">
              <a:lnSpc>
                <a:spcPct val="150000"/>
              </a:lnSpc>
            </a:pPr>
            <a:r>
              <a:rPr lang="uk-UA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Що таке статична та динамічна       робота м'язів?   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41352"/>
            <a:ext cx="892971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Рухайся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проживеш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 . .  .</a:t>
            </a: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додає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а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. . .  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Дай  роботу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відпочине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. . .  .</a:t>
            </a: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не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дбаємо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втративши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. . .  </a:t>
            </a: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 . . .   .</a:t>
            </a:r>
          </a:p>
          <a:p>
            <a:pPr>
              <a:lnSpc>
                <a:spcPct val="15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57161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Доповніть </a:t>
            </a:r>
            <a:r>
              <a:rPr lang="uk-UA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прислів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я: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vycherpno.ck.ua/wp-content/uploads/2015/05/opi-710x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071678"/>
            <a:ext cx="2476470" cy="187641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786322"/>
            <a:ext cx="2571768" cy="178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785794"/>
            <a:ext cx="5160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використаних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1428736"/>
            <a:ext cx="2010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Література: </a:t>
            </a:r>
            <a:endParaRPr lang="ru-RU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4214818"/>
            <a:ext cx="3122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Інтернет – </a:t>
            </a:r>
            <a:r>
              <a:rPr lang="ru-RU" sz="2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00240"/>
            <a:ext cx="8358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8-го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./ Н.Ю.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.].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Генеза, 2016. – 288 с.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6 – 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Видавничий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2013. – 64 с.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Ф. Атлас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анатомії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ред. Проф. Ю.Б.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Чайковського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Наук. пер.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англ. к.м.н.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Цегельського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Наутілус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2004. – 592 с.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Сорочинська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І. В. Будова скелета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2007. -  № 30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714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http://teachua/com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http://uk.wikipedia.org/wiki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http://school.xvatit.com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http://www.google.com.ua/search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narodna-osvita.com.ua/uploads/bazanova-8-bio/bazanova-8-bio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8572560" cy="44481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00174"/>
            <a:ext cx="6929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процесі росту і розвитку людини відбуваються 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значні зміни опорно-рухової системи.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неї поступово формуються чотири вигини хребта.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5643578"/>
            <a:ext cx="77721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Формування вигинів хребта в індивідуальному розвитку людини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5000660" cy="40164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Вигини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до 12-14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новонароджених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хребет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випрямлений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вигинів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Міжхребцеві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диски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товсті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займають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половину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довжини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хребта.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2-місячному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появляється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шийний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лордоз (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голову).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1714488"/>
            <a:ext cx="2318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Вигини хребта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koliozoh.ru/wp-content/uploads/iskrivlenie-pozvonochnika-u-detey-do-1-god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714620"/>
            <a:ext cx="3786214" cy="30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85992"/>
            <a:ext cx="5572132" cy="40626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6 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грудний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кіфоз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сидіти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 1 року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поперековий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лордоз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того, як 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навчиться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ходити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).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3-4 р.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вигини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хребта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як в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дорослої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шийний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вигин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закінчує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формуватися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до 7 р.,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поперековий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— до 12 р.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ntranet.tdmu.edu.ua/data/kafedra/internal/pediatria2/classes_stud/ru/med/lik/ptn/%D0%9F%D1%80%D0%BE%D0%BF%D0%B5%D0%B4%D0%B5%D0%B2%D1%82%D0%B8%D1%87%D0%B5%D1%81%D0%BA%D0%B0%D1%8F%20%D0%BF%D0%B5%D0%B4%D0%B8%D0%B0%D1%82%D1%80%D0%B8%D1%8F/3/%D0%A2%D0%B5%D0%BC%D0%B0%2002%20%D0%A4%D0%B8%D0%B7%D0%B8%D1%87%D0%B5%D1%81%D0%BA%D0%BE%D0%B5%20%D1%80%D0%B0%D0%B7%D0%B2%D0%B8%D1%82%D0%B8%D0%B5.files/%D0%97%D0%B0%D0%BD%D1%8F%D1%82%D1%82%D1%8F%202%20%20%D0%A4%D1%96%D0%B7%D0%B8%D1%87%D0%BD%D0%B8%D0%B9%20%D1%80%D0%BE%D0%B7%D0%B2%D0%B8%D1%82%D0%BE%D0%BA%20.files/image008.jpg"/>
          <p:cNvPicPr>
            <a:picLocks noChangeAspect="1" noChangeArrowheads="1"/>
          </p:cNvPicPr>
          <p:nvPr/>
        </p:nvPicPr>
        <p:blipFill>
          <a:blip r:embed="rId2" cstate="print"/>
          <a:srcRect l="4731" r="11503"/>
          <a:stretch>
            <a:fillRect/>
          </a:stretch>
        </p:blipFill>
        <p:spPr bwMode="auto">
          <a:xfrm>
            <a:off x="6215074" y="1643050"/>
            <a:ext cx="2737444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1714488"/>
            <a:ext cx="2318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Вигини хребта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1785926"/>
            <a:ext cx="177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Ріст кісток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poradumo.com.ua/wp-content/uploads/2017/01/65739bddd40658ac37e6fa4fef9258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4714908" cy="36242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2071678"/>
            <a:ext cx="34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Періоди найінтенсивнішого</a:t>
            </a:r>
          </a:p>
          <a:p>
            <a:pPr algn="ctr"/>
            <a:r>
              <a:rPr lang="uk-UA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росту: </a:t>
            </a:r>
            <a:endParaRPr lang="ru-RU" sz="24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143248"/>
            <a:ext cx="3643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І – у перші два роки життя;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ІІ – у 7 – 8 років;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ІІІ – у дівчат – в 12 – 13 років,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 в хлопців – 13 – 14 років.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8568" y="5357826"/>
            <a:ext cx="3895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віці 22 – 24 роки ріст кісток  у</a:t>
            </a:r>
          </a:p>
          <a:p>
            <a:pPr algn="ctr"/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довжину припиняється.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www.psychologistworld.com/images/articles/a/575x360-v-dpc-56145160.jpg?a=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5429320" cy="3429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643050"/>
            <a:ext cx="84296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Кістки новонародженої дитини відрізняються великим вмістом </a:t>
            </a:r>
            <a:r>
              <a:rPr lang="uk-UA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осеїна</a:t>
            </a: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що дозволяє їм бути більш пружними і еластичними, а у людей старшого покоління цієї речовини значно менше, а переважають неорганічні сполуки, і тому кістки стають ламкими, крихкими і довше  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зростаються.                    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4071942"/>
            <a:ext cx="2786082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Наслідком цього є різні хвороби, 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що 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являються  в певному віці.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714488"/>
            <a:ext cx="700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Маса м'язів до 13 – 14 років  збільшується повільно, вона </a:t>
            </a:r>
          </a:p>
          <a:p>
            <a:pPr algn="ctr"/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значно зростає у віці від 14 до 16 років. Цей період найкращий для початку занять силовими видами спорту.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gazeta-alekseevsky.ru/wp-content/uploads/2015/09/child-weightlif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500438"/>
            <a:ext cx="3000396" cy="2857490"/>
          </a:xfrm>
          <a:prstGeom prst="rect">
            <a:avLst/>
          </a:prstGeom>
          <a:noFill/>
        </p:spPr>
      </p:pic>
      <p:pic>
        <p:nvPicPr>
          <p:cNvPr id="5" name="Picture 2" descr="http://sportschool.org.ua/wp-content/uploads/2015/12/IMG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3286180" cy="2786082"/>
          </a:xfrm>
          <a:prstGeom prst="rect">
            <a:avLst/>
          </a:prstGeom>
          <a:noFill/>
        </p:spPr>
      </p:pic>
      <p:pic>
        <p:nvPicPr>
          <p:cNvPr id="6" name="Picture 4" descr="http://shepetivka.com.ua/media/k2/items/cache/eefd4fe8f589e64e0e66a4f2937ae4a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000504"/>
            <a:ext cx="2143141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Розвиток опорно – рухової системи людини з віком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Еластичність м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язів у дітей значно більша, ніж у дорослих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adrenalin.lutsk.ua/files/1ffc84f5599cb6c77b959735862a09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4143404" cy="3238488"/>
          </a:xfrm>
          <a:prstGeom prst="rect">
            <a:avLst/>
          </a:prstGeom>
          <a:noFill/>
        </p:spPr>
      </p:pic>
      <p:pic>
        <p:nvPicPr>
          <p:cNvPr id="2" name="Picture 2" descr="http://nadobranich.com/wp-content/uploads/images/znaitygimnastika_dlya_detej_7_shkol_mosk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857609" cy="3114669"/>
          </a:xfrm>
          <a:prstGeom prst="rect">
            <a:avLst/>
          </a:prstGeom>
          <a:noFill/>
        </p:spPr>
      </p:pic>
      <p:pic>
        <p:nvPicPr>
          <p:cNvPr id="5" name="Picture 2" descr="http://kanks.ru/wp-content/uploads/2012/10/gimnas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357694"/>
            <a:ext cx="304798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793</Words>
  <Application>Microsoft Office PowerPoint</Application>
  <PresentationFormat>Экран (4:3)</PresentationFormat>
  <Paragraphs>116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Тема: Опора та рух Тема уроку: Розвиток опорно – рухової системи людини з віком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Рибачок</cp:lastModifiedBy>
  <cp:revision>107</cp:revision>
  <dcterms:created xsi:type="dcterms:W3CDTF">2014-07-24T10:16:10Z</dcterms:created>
  <dcterms:modified xsi:type="dcterms:W3CDTF">2021-09-22T19:41:25Z</dcterms:modified>
</cp:coreProperties>
</file>