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Паразитичні черви - гельмінти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127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17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5" cy="6408712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2264271" cy="11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2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680520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78378"/>
            <a:ext cx="4762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П</a:t>
            </a:r>
            <a:r>
              <a:rPr lang="ru-RU" b="1" dirty="0" err="1" smtClean="0">
                <a:solidFill>
                  <a:srgbClr val="C00000"/>
                </a:solidFill>
              </a:rPr>
              <a:t>рофілактика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паразитарних</a:t>
            </a:r>
            <a:r>
              <a:rPr lang="ru-RU" b="1" dirty="0">
                <a:solidFill>
                  <a:srgbClr val="C00000"/>
                </a:solidFill>
              </a:rPr>
              <a:t> хвороб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 err="1">
                <a:solidFill>
                  <a:srgbClr val="7030A0"/>
                </a:solidFill>
              </a:rPr>
              <a:t>Необхідно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ретельно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мити</a:t>
            </a:r>
            <a:r>
              <a:rPr lang="ru-RU" b="1" dirty="0">
                <a:solidFill>
                  <a:srgbClr val="7030A0"/>
                </a:solidFill>
              </a:rPr>
              <a:t> руки перед </a:t>
            </a:r>
            <a:r>
              <a:rPr lang="ru-RU" b="1" dirty="0" err="1">
                <a:solidFill>
                  <a:srgbClr val="7030A0"/>
                </a:solidFill>
              </a:rPr>
              <a:t>їжою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після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відвідування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громадських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місць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ігор</a:t>
            </a:r>
            <a:r>
              <a:rPr lang="ru-RU" b="1" dirty="0">
                <a:solidFill>
                  <a:srgbClr val="7030A0"/>
                </a:solidFill>
              </a:rPr>
              <a:t> з </a:t>
            </a:r>
            <a:r>
              <a:rPr lang="ru-RU" b="1" dirty="0" err="1">
                <a:solidFill>
                  <a:srgbClr val="7030A0"/>
                </a:solidFill>
              </a:rPr>
              <a:t>тваринами</a:t>
            </a:r>
            <a:r>
              <a:rPr lang="ru-RU" b="1" dirty="0">
                <a:solidFill>
                  <a:srgbClr val="7030A0"/>
                </a:solidFill>
              </a:rPr>
              <a:t> і т.д</a:t>
            </a:r>
            <a:r>
              <a:rPr lang="ru-RU" b="1" dirty="0" smtClean="0">
                <a:solidFill>
                  <a:srgbClr val="7030A0"/>
                </a:solidFill>
              </a:rPr>
              <a:t>.;</a:t>
            </a:r>
            <a:endParaRPr lang="ru-RU" b="1" dirty="0">
              <a:solidFill>
                <a:srgbClr val="7030A0"/>
              </a:solidFill>
            </a:endParaRPr>
          </a:p>
          <a:p>
            <a:pPr algn="just"/>
            <a:r>
              <a:rPr lang="ru-RU" b="1" dirty="0" err="1">
                <a:solidFill>
                  <a:srgbClr val="002060"/>
                </a:solidFill>
              </a:rPr>
              <a:t>Слідкувати</a:t>
            </a:r>
            <a:r>
              <a:rPr lang="ru-RU" b="1" dirty="0">
                <a:solidFill>
                  <a:srgbClr val="002060"/>
                </a:solidFill>
              </a:rPr>
              <a:t> за </a:t>
            </a:r>
            <a:r>
              <a:rPr lang="ru-RU" b="1" dirty="0" err="1">
                <a:solidFill>
                  <a:srgbClr val="002060"/>
                </a:solidFill>
              </a:rPr>
              <a:t>чистотою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нігтів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забороняти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дітям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гризти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їх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Не </a:t>
            </a:r>
            <a:r>
              <a:rPr lang="ru-RU" b="1" dirty="0" err="1">
                <a:solidFill>
                  <a:srgbClr val="0070C0"/>
                </a:solidFill>
              </a:rPr>
              <a:t>забувати</a:t>
            </a:r>
            <a:r>
              <a:rPr lang="ru-RU" b="1" dirty="0">
                <a:solidFill>
                  <a:srgbClr val="0070C0"/>
                </a:solidFill>
              </a:rPr>
              <a:t> про </a:t>
            </a:r>
            <a:r>
              <a:rPr lang="ru-RU" b="1" dirty="0" err="1">
                <a:solidFill>
                  <a:srgbClr val="0070C0"/>
                </a:solidFill>
              </a:rPr>
              <a:t>вологе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прибирання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приміщень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особливи</a:t>
            </a:r>
            <a:r>
              <a:rPr lang="ru-RU" b="1" dirty="0">
                <a:solidFill>
                  <a:srgbClr val="0070C0"/>
                </a:solidFill>
              </a:rPr>
              <a:t> в </a:t>
            </a:r>
            <a:r>
              <a:rPr lang="ru-RU" b="1" dirty="0" err="1">
                <a:solidFill>
                  <a:srgbClr val="0070C0"/>
                </a:solidFill>
              </a:rPr>
              <a:t>організованих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колективах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  <a:endParaRPr lang="ru-RU" b="1" dirty="0">
              <a:solidFill>
                <a:srgbClr val="0070C0"/>
              </a:solidFill>
            </a:endParaRPr>
          </a:p>
          <a:p>
            <a:pPr algn="just"/>
            <a:r>
              <a:rPr lang="ru-RU" b="1" dirty="0" err="1">
                <a:solidFill>
                  <a:srgbClr val="00B050"/>
                </a:solidFill>
              </a:rPr>
              <a:t>Сирі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овочі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ягоди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фрукти</a:t>
            </a:r>
            <a:r>
              <a:rPr lang="ru-RU" b="1" dirty="0">
                <a:solidFill>
                  <a:srgbClr val="00B050"/>
                </a:solidFill>
              </a:rPr>
              <a:t> перед </a:t>
            </a:r>
            <a:r>
              <a:rPr lang="ru-RU" b="1" dirty="0" err="1">
                <a:solidFill>
                  <a:srgbClr val="00B050"/>
                </a:solidFill>
              </a:rPr>
              <a:t>їдою</a:t>
            </a:r>
            <a:r>
              <a:rPr lang="ru-RU" b="1" dirty="0">
                <a:solidFill>
                  <a:srgbClr val="00B050"/>
                </a:solidFill>
              </a:rPr>
              <a:t> добре </a:t>
            </a:r>
            <a:r>
              <a:rPr lang="ru-RU" b="1" dirty="0" err="1">
                <a:solidFill>
                  <a:srgbClr val="00B050"/>
                </a:solidFill>
              </a:rPr>
              <a:t>мити</a:t>
            </a:r>
            <a:r>
              <a:rPr lang="ru-RU" b="1" dirty="0">
                <a:solidFill>
                  <a:srgbClr val="00B050"/>
                </a:solidFill>
              </a:rPr>
              <a:t> і </a:t>
            </a:r>
            <a:r>
              <a:rPr lang="ru-RU" b="1" dirty="0" err="1">
                <a:solidFill>
                  <a:srgbClr val="00B050"/>
                </a:solidFill>
              </a:rPr>
              <a:t>обливати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кип`яченою</a:t>
            </a:r>
            <a:r>
              <a:rPr lang="ru-RU" b="1" dirty="0">
                <a:solidFill>
                  <a:srgbClr val="00B050"/>
                </a:solidFill>
              </a:rPr>
              <a:t> водою</a:t>
            </a:r>
            <a:r>
              <a:rPr lang="ru-RU" b="1" dirty="0" smtClean="0">
                <a:solidFill>
                  <a:srgbClr val="00B050"/>
                </a:solidFill>
              </a:rPr>
              <a:t>;</a:t>
            </a:r>
            <a:endParaRPr lang="ru-RU" b="1" dirty="0">
              <a:solidFill>
                <a:srgbClr val="00B050"/>
              </a:solidFill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Не </a:t>
            </a:r>
            <a:r>
              <a:rPr lang="ru-RU" b="1" dirty="0" err="1">
                <a:solidFill>
                  <a:srgbClr val="0070C0"/>
                </a:solidFill>
              </a:rPr>
              <a:t>вживати</a:t>
            </a:r>
            <a:r>
              <a:rPr lang="ru-RU" b="1" dirty="0">
                <a:solidFill>
                  <a:srgbClr val="0070C0"/>
                </a:solidFill>
              </a:rPr>
              <a:t> не </a:t>
            </a:r>
            <a:r>
              <a:rPr lang="ru-RU" b="1" dirty="0" err="1">
                <a:solidFill>
                  <a:srgbClr val="0070C0"/>
                </a:solidFill>
              </a:rPr>
              <a:t>кип`ячену</a:t>
            </a:r>
            <a:r>
              <a:rPr lang="ru-RU" b="1" dirty="0">
                <a:solidFill>
                  <a:srgbClr val="0070C0"/>
                </a:solidFill>
              </a:rPr>
              <a:t> воду </a:t>
            </a:r>
            <a:r>
              <a:rPr lang="ru-RU" b="1" dirty="0" err="1">
                <a:solidFill>
                  <a:srgbClr val="0070C0"/>
                </a:solidFill>
              </a:rPr>
              <a:t>із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колодязів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джерел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рік</a:t>
            </a:r>
            <a:r>
              <a:rPr lang="ru-RU" b="1" dirty="0">
                <a:solidFill>
                  <a:srgbClr val="0070C0"/>
                </a:solidFill>
              </a:rPr>
              <a:t> і т.д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Особам, </a:t>
            </a:r>
            <a:r>
              <a:rPr lang="ru-RU" b="1" dirty="0" err="1">
                <a:solidFill>
                  <a:srgbClr val="002060"/>
                </a:solidFill>
              </a:rPr>
              <a:t>які</a:t>
            </a:r>
            <a:r>
              <a:rPr lang="ru-RU" b="1" dirty="0">
                <a:solidFill>
                  <a:srgbClr val="002060"/>
                </a:solidFill>
              </a:rPr>
              <a:t> належать до </a:t>
            </a:r>
            <a:r>
              <a:rPr lang="ru-RU" b="1" dirty="0" err="1">
                <a:solidFill>
                  <a:srgbClr val="002060"/>
                </a:solidFill>
              </a:rPr>
              <a:t>групи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ризику</a:t>
            </a:r>
            <a:r>
              <a:rPr lang="ru-RU" b="1" dirty="0">
                <a:solidFill>
                  <a:srgbClr val="002060"/>
                </a:solidFill>
              </a:rPr>
              <a:t>, раз на </a:t>
            </a:r>
            <a:r>
              <a:rPr lang="ru-RU" b="1" dirty="0" err="1">
                <a:solidFill>
                  <a:srgbClr val="002060"/>
                </a:solidFill>
              </a:rPr>
              <a:t>півроку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потрібно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проводити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обстеження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гельмінтози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5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Основні терміни і поняття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000" b="1" u="sng" dirty="0" smtClean="0"/>
              <a:t>Паразитизм</a:t>
            </a:r>
            <a:r>
              <a:rPr lang="uk-UA" sz="2000" dirty="0" smtClean="0"/>
              <a:t> - </a:t>
            </a:r>
            <a:r>
              <a:rPr lang="ru-RU" sz="2000" i="1" dirty="0" err="1"/>
              <a:t>це</a:t>
            </a:r>
            <a:r>
              <a:rPr lang="ru-RU" sz="2000" i="1" dirty="0"/>
              <a:t> вид </a:t>
            </a:r>
            <a:r>
              <a:rPr lang="ru-RU" sz="2000" i="1" dirty="0" err="1"/>
              <a:t>взаємозв'язків</a:t>
            </a:r>
            <a:r>
              <a:rPr lang="ru-RU" sz="2000" i="1" dirty="0"/>
              <a:t> </a:t>
            </a:r>
            <a:r>
              <a:rPr lang="ru-RU" sz="2000" i="1" dirty="0" err="1"/>
              <a:t>між</a:t>
            </a:r>
            <a:r>
              <a:rPr lang="ru-RU" sz="2000" i="1" dirty="0"/>
              <a:t> </a:t>
            </a:r>
            <a:r>
              <a:rPr lang="ru-RU" sz="2000" i="1" dirty="0" err="1"/>
              <a:t>різними</a:t>
            </a:r>
            <a:r>
              <a:rPr lang="ru-RU" sz="2000" i="1" dirty="0"/>
              <a:t> видами, за </a:t>
            </a:r>
            <a:r>
              <a:rPr lang="ru-RU" sz="2000" i="1" dirty="0" err="1"/>
              <a:t>якого</a:t>
            </a:r>
            <a:r>
              <a:rPr lang="ru-RU" sz="2000" i="1" dirty="0"/>
              <a:t> один з них (паразит) </a:t>
            </a:r>
            <a:r>
              <a:rPr lang="ru-RU" sz="2000" i="1" dirty="0" err="1"/>
              <a:t>певний</a:t>
            </a:r>
            <a:r>
              <a:rPr lang="ru-RU" sz="2000" i="1" dirty="0"/>
              <a:t> час </a:t>
            </a:r>
            <a:r>
              <a:rPr lang="ru-RU" sz="2000" i="1" dirty="0" err="1"/>
              <a:t>використовує</a:t>
            </a:r>
            <a:r>
              <a:rPr lang="ru-RU" sz="2000" i="1" dirty="0"/>
              <a:t> </a:t>
            </a:r>
            <a:r>
              <a:rPr lang="ru-RU" sz="2000" i="1" dirty="0" err="1"/>
              <a:t>іншого</a:t>
            </a:r>
            <a:r>
              <a:rPr lang="ru-RU" sz="2000" i="1" dirty="0"/>
              <a:t> (</a:t>
            </a:r>
            <a:r>
              <a:rPr lang="ru-RU" sz="2000" i="1" dirty="0" err="1"/>
              <a:t>хазяїна</a:t>
            </a:r>
            <a:r>
              <a:rPr lang="ru-RU" sz="2000" i="1" dirty="0"/>
              <a:t>) як </a:t>
            </a:r>
            <a:r>
              <a:rPr lang="ru-RU" sz="2000" i="1" dirty="0" err="1"/>
              <a:t>джерело</a:t>
            </a:r>
            <a:r>
              <a:rPr lang="ru-RU" sz="2000" i="1" dirty="0"/>
              <a:t> </a:t>
            </a:r>
            <a:r>
              <a:rPr lang="ru-RU" sz="2000" i="1" dirty="0" err="1"/>
              <a:t>живлення</a:t>
            </a:r>
            <a:r>
              <a:rPr lang="ru-RU" sz="2000" i="1" dirty="0"/>
              <a:t> та </a:t>
            </a:r>
            <a:r>
              <a:rPr lang="ru-RU" sz="2000" i="1" dirty="0" err="1"/>
              <a:t>середовище</a:t>
            </a:r>
            <a:r>
              <a:rPr lang="ru-RU" sz="2000" i="1" dirty="0"/>
              <a:t> </a:t>
            </a:r>
            <a:r>
              <a:rPr lang="ru-RU" sz="2000" i="1" dirty="0" err="1" smtClean="0"/>
              <a:t>існування</a:t>
            </a:r>
            <a:r>
              <a:rPr lang="ru-RU" sz="2000" i="1" dirty="0" smtClean="0"/>
              <a:t>.</a:t>
            </a:r>
          </a:p>
          <a:p>
            <a:pPr algn="just"/>
            <a:r>
              <a:rPr lang="uk-UA" sz="2000" b="1" u="sng" dirty="0" smtClean="0"/>
              <a:t>Ектопаразити</a:t>
            </a:r>
            <a:r>
              <a:rPr lang="uk-UA" sz="2000" dirty="0" smtClean="0"/>
              <a:t> -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істоти</a:t>
            </a:r>
            <a:r>
              <a:rPr lang="ru-RU" sz="2000" i="1" dirty="0"/>
              <a:t>, </a:t>
            </a:r>
            <a:r>
              <a:rPr lang="ru-RU" sz="2000" i="1" dirty="0" err="1"/>
              <a:t>які</a:t>
            </a:r>
            <a:r>
              <a:rPr lang="ru-RU" sz="2000" i="1" dirty="0"/>
              <a:t> </a:t>
            </a:r>
            <a:r>
              <a:rPr lang="ru-RU" sz="2000" i="1" dirty="0" err="1"/>
              <a:t>паразитують</a:t>
            </a:r>
            <a:r>
              <a:rPr lang="ru-RU" sz="2000" i="1" dirty="0"/>
              <a:t> на </a:t>
            </a:r>
            <a:r>
              <a:rPr lang="ru-RU" sz="2000" i="1" dirty="0" err="1"/>
              <a:t>поверхні</a:t>
            </a:r>
            <a:r>
              <a:rPr lang="ru-RU" sz="2000" i="1" dirty="0"/>
              <a:t> </a:t>
            </a:r>
            <a:r>
              <a:rPr lang="ru-RU" sz="2000" i="1" dirty="0" err="1"/>
              <a:t>шкіри</a:t>
            </a:r>
            <a:r>
              <a:rPr lang="ru-RU" sz="2000" i="1" dirty="0"/>
              <a:t> </a:t>
            </a:r>
            <a:r>
              <a:rPr lang="ru-RU" sz="2000" i="1" dirty="0" err="1"/>
              <a:t>чи</a:t>
            </a:r>
            <a:r>
              <a:rPr lang="ru-RU" sz="2000" i="1" dirty="0"/>
              <a:t> </a:t>
            </a:r>
            <a:r>
              <a:rPr lang="ru-RU" sz="2000" i="1" dirty="0" err="1"/>
              <a:t>зовнішніх</a:t>
            </a:r>
            <a:r>
              <a:rPr lang="ru-RU" sz="2000" i="1" dirty="0"/>
              <a:t> </a:t>
            </a:r>
            <a:r>
              <a:rPr lang="ru-RU" sz="2000" i="1" dirty="0" smtClean="0"/>
              <a:t>органах.</a:t>
            </a:r>
          </a:p>
          <a:p>
            <a:pPr algn="just"/>
            <a:r>
              <a:rPr lang="uk-UA" sz="2000" b="1" u="sng" dirty="0" smtClean="0"/>
              <a:t>Ендопаразити</a:t>
            </a:r>
            <a:r>
              <a:rPr lang="uk-UA" sz="2000" dirty="0" smtClean="0"/>
              <a:t> – </a:t>
            </a:r>
            <a:r>
              <a:rPr lang="ru-RU" sz="2000" i="1" dirty="0" err="1" smtClean="0"/>
              <a:t>це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паразити</a:t>
            </a:r>
            <a:r>
              <a:rPr lang="ru-RU" sz="2000" i="1" dirty="0" smtClean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мешкають</a:t>
            </a:r>
            <a:r>
              <a:rPr lang="ru-RU" sz="2000" i="1" dirty="0"/>
              <a:t> у </a:t>
            </a:r>
            <a:r>
              <a:rPr lang="ru-RU" sz="2000" i="1" dirty="0" err="1"/>
              <a:t>внутрішніх</a:t>
            </a:r>
            <a:r>
              <a:rPr lang="ru-RU" sz="2000" i="1" dirty="0"/>
              <a:t> органах </a:t>
            </a:r>
            <a:r>
              <a:rPr lang="ru-RU" sz="2000" i="1" dirty="0" err="1"/>
              <a:t>тваринних</a:t>
            </a:r>
            <a:r>
              <a:rPr lang="ru-RU" sz="2000" i="1" dirty="0"/>
              <a:t> і </a:t>
            </a:r>
            <a:r>
              <a:rPr lang="ru-RU" sz="2000" i="1" dirty="0" err="1" smtClean="0"/>
              <a:t>рослинних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організмів</a:t>
            </a:r>
            <a:r>
              <a:rPr lang="ru-RU" sz="2000" i="1" dirty="0" smtClean="0"/>
              <a:t>.</a:t>
            </a:r>
          </a:p>
          <a:p>
            <a:pPr algn="just"/>
            <a:r>
              <a:rPr lang="uk-UA" sz="2000" b="1" u="sng" dirty="0" smtClean="0"/>
              <a:t>Проміжні хазяї </a:t>
            </a:r>
            <a:r>
              <a:rPr lang="uk-UA" sz="2000" dirty="0" smtClean="0"/>
              <a:t>- </a:t>
            </a:r>
            <a:r>
              <a:rPr lang="ru-RU" sz="2000" i="1" dirty="0" err="1"/>
              <a:t>тварини</a:t>
            </a:r>
            <a:r>
              <a:rPr lang="ru-RU" sz="2000" i="1" dirty="0"/>
              <a:t> </a:t>
            </a:r>
            <a:r>
              <a:rPr lang="ru-RU" sz="2000" i="1" dirty="0" err="1"/>
              <a:t>чи</a:t>
            </a:r>
            <a:r>
              <a:rPr lang="ru-RU" sz="2000" i="1" dirty="0"/>
              <a:t> </a:t>
            </a:r>
            <a:r>
              <a:rPr lang="ru-RU" sz="2000" i="1" dirty="0" err="1" smtClean="0"/>
              <a:t>рослини</a:t>
            </a:r>
            <a:r>
              <a:rPr lang="ru-RU" sz="2000" i="1" dirty="0" smtClean="0"/>
              <a:t>, </a:t>
            </a:r>
            <a:r>
              <a:rPr lang="ru-RU" sz="2000" i="1" dirty="0"/>
              <a:t>в </a:t>
            </a:r>
            <a:r>
              <a:rPr lang="ru-RU" sz="2000" i="1" dirty="0" err="1"/>
              <a:t>яких</a:t>
            </a:r>
            <a:r>
              <a:rPr lang="ru-RU" sz="2000" i="1" dirty="0"/>
              <a:t> </a:t>
            </a:r>
            <a:r>
              <a:rPr lang="ru-RU" sz="2000" i="1" dirty="0" err="1"/>
              <a:t>паразити</a:t>
            </a:r>
            <a:r>
              <a:rPr lang="ru-RU" sz="2000" i="1" dirty="0"/>
              <a:t> </a:t>
            </a:r>
            <a:r>
              <a:rPr lang="ru-RU" sz="2000" i="1" dirty="0" err="1"/>
              <a:t>проходять</a:t>
            </a:r>
            <a:r>
              <a:rPr lang="ru-RU" sz="2000" i="1" dirty="0"/>
              <a:t> </a:t>
            </a:r>
            <a:r>
              <a:rPr lang="ru-RU" sz="2000" i="1" dirty="0" err="1"/>
              <a:t>частину</a:t>
            </a:r>
            <a:r>
              <a:rPr lang="ru-RU" sz="2000" i="1" dirty="0"/>
              <a:t> </a:t>
            </a:r>
            <a:r>
              <a:rPr lang="ru-RU" sz="2000" i="1" dirty="0" err="1"/>
              <a:t>свого</a:t>
            </a:r>
            <a:r>
              <a:rPr lang="ru-RU" sz="2000" i="1" dirty="0"/>
              <a:t> </a:t>
            </a:r>
            <a:r>
              <a:rPr lang="ru-RU" sz="2000" i="1" dirty="0" err="1" smtClean="0"/>
              <a:t>розвитку</a:t>
            </a:r>
            <a:r>
              <a:rPr lang="ru-RU" sz="2000" i="1" dirty="0" smtClean="0"/>
              <a:t>.</a:t>
            </a:r>
          </a:p>
          <a:p>
            <a:pPr algn="just"/>
            <a:r>
              <a:rPr lang="uk-UA" sz="2000" b="1" u="sng" dirty="0" smtClean="0"/>
              <a:t>Основні хазяї</a:t>
            </a:r>
            <a:r>
              <a:rPr lang="uk-UA" sz="2000" dirty="0" smtClean="0"/>
              <a:t> - </a:t>
            </a:r>
            <a:r>
              <a:rPr lang="ru-RU" sz="2000" i="1" dirty="0" err="1" smtClean="0"/>
              <a:t>організм</a:t>
            </a:r>
            <a:r>
              <a:rPr lang="ru-RU" sz="2000" i="1" dirty="0" smtClean="0"/>
              <a:t>, </a:t>
            </a:r>
            <a:r>
              <a:rPr lang="ru-RU" sz="2000" i="1" dirty="0"/>
              <a:t>у </a:t>
            </a:r>
            <a:r>
              <a:rPr lang="ru-RU" sz="2000" i="1" dirty="0" err="1"/>
              <a:t>якому</a:t>
            </a:r>
            <a:r>
              <a:rPr lang="ru-RU" sz="2000" i="1" dirty="0"/>
              <a:t> </a:t>
            </a:r>
            <a:r>
              <a:rPr lang="ru-RU" sz="2000" i="1" dirty="0" smtClean="0"/>
              <a:t>паразит </a:t>
            </a:r>
            <a:r>
              <a:rPr lang="ru-RU" sz="2000" i="1" dirty="0" err="1"/>
              <a:t>виростає</a:t>
            </a:r>
            <a:r>
              <a:rPr lang="ru-RU" sz="2000" i="1" dirty="0"/>
              <a:t> до </a:t>
            </a:r>
            <a:r>
              <a:rPr lang="ru-RU" sz="2000" i="1" dirty="0" err="1"/>
              <a:t>зрілості</a:t>
            </a:r>
            <a:r>
              <a:rPr lang="ru-RU" sz="2000" i="1" dirty="0"/>
              <a:t>, проходить </a:t>
            </a:r>
            <a:r>
              <a:rPr lang="ru-RU" sz="2000" i="1" dirty="0" err="1"/>
              <a:t>статеву</a:t>
            </a:r>
            <a:r>
              <a:rPr lang="ru-RU" sz="2000" i="1" dirty="0"/>
              <a:t> </a:t>
            </a:r>
            <a:r>
              <a:rPr lang="ru-RU" sz="2000" i="1" dirty="0" err="1" smtClean="0"/>
              <a:t>стадію</a:t>
            </a:r>
            <a:r>
              <a:rPr lang="ru-RU" sz="2000" i="1" dirty="0" smtClean="0"/>
              <a:t>.</a:t>
            </a:r>
          </a:p>
          <a:p>
            <a:pPr algn="just"/>
            <a:r>
              <a:rPr lang="ru-RU" sz="2000" b="1" u="sng" dirty="0" err="1" smtClean="0"/>
              <a:t>Гельмінти</a:t>
            </a:r>
            <a:r>
              <a:rPr lang="ru-RU" sz="2000" dirty="0" smtClean="0"/>
              <a:t> - </a:t>
            </a:r>
            <a:r>
              <a:rPr lang="ru-RU" sz="2000" i="1" dirty="0" err="1" smtClean="0"/>
              <a:t>загальна</a:t>
            </a:r>
            <a:r>
              <a:rPr lang="ru-RU" sz="2000" i="1" dirty="0" smtClean="0"/>
              <a:t> </a:t>
            </a:r>
            <a:r>
              <a:rPr lang="ru-RU" sz="2000" i="1" dirty="0" err="1"/>
              <a:t>назва</a:t>
            </a:r>
            <a:r>
              <a:rPr lang="ru-RU" sz="2000" i="1" dirty="0"/>
              <a:t> </a:t>
            </a:r>
            <a:r>
              <a:rPr lang="ru-RU" sz="2000" i="1" dirty="0" err="1"/>
              <a:t>паразитичних</a:t>
            </a:r>
            <a:r>
              <a:rPr lang="ru-RU" sz="2000" i="1" dirty="0"/>
              <a:t> </a:t>
            </a:r>
            <a:r>
              <a:rPr lang="ru-RU" sz="2000" i="1" dirty="0" err="1"/>
              <a:t>черв'яків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паразитують</a:t>
            </a:r>
            <a:r>
              <a:rPr lang="ru-RU" sz="2000" i="1" dirty="0"/>
              <a:t> в </a:t>
            </a:r>
            <a:r>
              <a:rPr lang="ru-RU" sz="2000" i="1" dirty="0" err="1" smtClean="0"/>
              <a:t>організмі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тварин</a:t>
            </a:r>
            <a:r>
              <a:rPr lang="uk-UA" sz="2000" i="1" dirty="0"/>
              <a:t> </a:t>
            </a:r>
            <a:r>
              <a:rPr lang="uk-UA" sz="2000" i="1" dirty="0" smtClean="0"/>
              <a:t>та</a:t>
            </a:r>
            <a:r>
              <a:rPr lang="en-US" sz="2000" i="1" dirty="0" smtClean="0"/>
              <a:t> </a:t>
            </a:r>
            <a:r>
              <a:rPr lang="ru-RU" sz="2000" i="1" dirty="0" err="1" smtClean="0"/>
              <a:t>людини</a:t>
            </a:r>
            <a:r>
              <a:rPr lang="ru-RU" sz="2000" i="1" dirty="0" smtClean="0"/>
              <a:t>, і </a:t>
            </a:r>
            <a:r>
              <a:rPr lang="ru-RU" sz="2000" i="1" dirty="0" err="1"/>
              <a:t>спричинюють</a:t>
            </a:r>
            <a:r>
              <a:rPr lang="ru-RU" sz="2000" i="1" dirty="0"/>
              <a:t> </a:t>
            </a:r>
            <a:r>
              <a:rPr lang="ru-RU" sz="2000" i="1" dirty="0" err="1" smtClean="0"/>
              <a:t>гельмінтози</a:t>
            </a:r>
            <a:r>
              <a:rPr lang="ru-RU" sz="2000" i="1" dirty="0" smtClean="0"/>
              <a:t>.</a:t>
            </a:r>
          </a:p>
          <a:p>
            <a:pPr algn="just"/>
            <a:r>
              <a:rPr lang="uk-UA" sz="2000" b="1" u="sng" dirty="0" smtClean="0"/>
              <a:t>Гельмінтологія</a:t>
            </a:r>
            <a:r>
              <a:rPr lang="uk-UA" sz="2000" dirty="0" smtClean="0"/>
              <a:t> – </a:t>
            </a:r>
            <a:r>
              <a:rPr lang="uk-UA" sz="2000" i="1" dirty="0" smtClean="0"/>
              <a:t>наука, що вивчає паразитичні черви.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41763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Пристосування до паразитизму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Наявність органів прикріплення (присоски, гачки, колючо-сисний апарат)</a:t>
            </a:r>
          </a:p>
          <a:p>
            <a:pPr algn="just"/>
            <a:r>
              <a:rPr lang="uk-UA" dirty="0" smtClean="0"/>
              <a:t>Товсті оболонки тіла (не проникні для їдких рідин)</a:t>
            </a:r>
          </a:p>
          <a:p>
            <a:pPr algn="just"/>
            <a:r>
              <a:rPr lang="uk-UA" dirty="0" smtClean="0"/>
              <a:t>Відсутність або спрощення органів руху</a:t>
            </a:r>
          </a:p>
          <a:p>
            <a:pPr algn="just"/>
            <a:r>
              <a:rPr lang="uk-UA" dirty="0" smtClean="0"/>
              <a:t>Безкисневе (анаеробне дихання)</a:t>
            </a:r>
          </a:p>
          <a:p>
            <a:pPr algn="just"/>
            <a:r>
              <a:rPr lang="uk-UA" dirty="0" smtClean="0"/>
              <a:t>Гермафродитизм і підвищена плодючість</a:t>
            </a:r>
          </a:p>
          <a:p>
            <a:pPr algn="just"/>
            <a:r>
              <a:rPr lang="uk-UA" dirty="0" smtClean="0"/>
              <a:t>Життєві цикли зі зміною середовища існування та хазяїна</a:t>
            </a:r>
          </a:p>
          <a:p>
            <a:pPr algn="just"/>
            <a:r>
              <a:rPr lang="uk-UA" dirty="0" smtClean="0"/>
              <a:t>Непрямий розвиток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32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C000"/>
                </a:solidFill>
              </a:rPr>
              <a:t>Плоскі черви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91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17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88640"/>
            <a:ext cx="8503920" cy="591040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Печінковий сисун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3" y="692696"/>
            <a:ext cx="842493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2514054" cy="141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36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275"/>
            <a:ext cx="7848871" cy="4606206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8" y="260648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2060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2060"/>
            <a:ext cx="2514600" cy="168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34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332656"/>
            <a:ext cx="8503920" cy="57663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Цикл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стьожака</a:t>
            </a:r>
            <a:r>
              <a:rPr lang="ru-RU" b="1" dirty="0" smtClean="0"/>
              <a:t> широ</a:t>
            </a:r>
            <a:r>
              <a:rPr lang="ru-RU" dirty="0" smtClean="0"/>
              <a:t>кого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008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Кругл</a:t>
            </a:r>
            <a:r>
              <a:rPr lang="uk-UA" sz="5400" b="1" dirty="0" smtClean="0">
                <a:solidFill>
                  <a:srgbClr val="7030A0"/>
                </a:solidFill>
              </a:rPr>
              <a:t>і черви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504238" cy="4680520"/>
          </a:xfrm>
        </p:spPr>
      </p:pic>
    </p:spTree>
    <p:extLst>
      <p:ext uri="{BB962C8B-B14F-4D97-AF65-F5344CB8AC3E}">
        <p14:creationId xmlns:p14="http://schemas.microsoft.com/office/powerpoint/2010/main" val="1321239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</TotalTime>
  <Words>275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Паразитичні черви - гельмінти</vt:lpstr>
      <vt:lpstr>Основні терміни і поняття</vt:lpstr>
      <vt:lpstr>Пристосування до паразитизму</vt:lpstr>
      <vt:lpstr>Плоскі черви</vt:lpstr>
      <vt:lpstr>Презентация PowerPoint</vt:lpstr>
      <vt:lpstr>Презентация PowerPoint</vt:lpstr>
      <vt:lpstr>Презентация PowerPoint</vt:lpstr>
      <vt:lpstr>Презентация PowerPoint</vt:lpstr>
      <vt:lpstr>Круглі черви</vt:lpstr>
      <vt:lpstr>Презентация PowerPoint</vt:lpstr>
      <vt:lpstr>Презентация PowerPoint</vt:lpstr>
      <vt:lpstr>Профілактика паразитарних хвороб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Паразитичні черви - гельмінти</dc:title>
  <dc:creator>Atman</dc:creator>
  <cp:lastModifiedBy>Atman</cp:lastModifiedBy>
  <cp:revision>42</cp:revision>
  <dcterms:created xsi:type="dcterms:W3CDTF">2018-10-10T16:15:37Z</dcterms:created>
  <dcterms:modified xsi:type="dcterms:W3CDTF">2018-10-10T18:21:15Z</dcterms:modified>
</cp:coreProperties>
</file>