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56" r:id="rId4"/>
    <p:sldId id="260" r:id="rId5"/>
    <p:sldId id="266" r:id="rId6"/>
    <p:sldId id="265" r:id="rId7"/>
    <p:sldId id="269" r:id="rId8"/>
    <p:sldId id="270" r:id="rId9"/>
    <p:sldId id="263" r:id="rId10"/>
    <p:sldId id="261" r:id="rId11"/>
    <p:sldId id="274" r:id="rId12"/>
    <p:sldId id="273" r:id="rId13"/>
    <p:sldId id="271" r:id="rId14"/>
    <p:sldId id="272" r:id="rId15"/>
    <p:sldId id="275" r:id="rId16"/>
    <p:sldId id="257" r:id="rId17"/>
    <p:sldId id="276" r:id="rId18"/>
    <p:sldId id="268" r:id="rId19"/>
    <p:sldId id="26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F3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3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8215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813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5377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978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464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453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4327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22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855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042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60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E8520-802A-481A-B454-5E1640351AC4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841F0-6CC6-4851-8A0B-53ED1509FE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454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476672"/>
            <a:ext cx="5110708" cy="1143000"/>
          </a:xfrm>
        </p:spPr>
        <p:txBody>
          <a:bodyPr>
            <a:noAutofit/>
          </a:bodyPr>
          <a:lstStyle/>
          <a:p>
            <a:pPr algn="r"/>
            <a:r>
              <a:rPr lang="uk-UA" sz="8800" b="1" dirty="0" smtClean="0">
                <a:solidFill>
                  <a:srgbClr val="FF0000"/>
                </a:solidFill>
              </a:rPr>
              <a:t>УРОК 3</a:t>
            </a:r>
            <a:endParaRPr lang="ru-RU" sz="8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82741"/>
            <a:ext cx="1726332" cy="18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7056" y="2420888"/>
            <a:ext cx="8496944" cy="2118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Цивілізації</a:t>
            </a:r>
            <a:r>
              <a:rPr kumimoji="0" lang="ru-RU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доколумбової</a:t>
            </a:r>
            <a:r>
              <a:rPr kumimoji="0" lang="ru-RU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Америки. </a:t>
            </a:r>
            <a:br>
              <a:rPr kumimoji="0" lang="ru-RU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Завоювання</a:t>
            </a:r>
            <a:r>
              <a:rPr kumimoji="0" lang="ru-RU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Нового </a:t>
            </a:r>
            <a:r>
              <a:rPr kumimoji="0" lang="ru-RU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світу</a:t>
            </a:r>
            <a:endParaRPr kumimoji="0" lang="ru-RU" sz="5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9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607"/>
            <a:ext cx="91694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-20607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2. «</a:t>
            </a:r>
            <a:r>
              <a:rPr lang="ru-RU" b="1" dirty="0" err="1">
                <a:solidFill>
                  <a:srgbClr val="C00000"/>
                </a:solidFill>
              </a:rPr>
              <a:t>К</a:t>
            </a:r>
            <a:r>
              <a:rPr lang="ru-RU" b="1" dirty="0" err="1" smtClean="0">
                <a:solidFill>
                  <a:srgbClr val="C00000"/>
                </a:solidFill>
              </a:rPr>
              <a:t>онкіста</a:t>
            </a:r>
            <a:r>
              <a:rPr lang="ru-RU" b="1" dirty="0">
                <a:solidFill>
                  <a:srgbClr val="C00000"/>
                </a:solidFill>
              </a:rPr>
              <a:t>» і </a:t>
            </a:r>
            <a:r>
              <a:rPr lang="ru-RU" b="1" dirty="0" err="1" smtClean="0">
                <a:solidFill>
                  <a:srgbClr val="C00000"/>
                </a:solidFill>
              </a:rPr>
              <a:t>конкістадори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9325" y="3284984"/>
            <a:ext cx="5972875" cy="34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228" y="836712"/>
            <a:ext cx="8496944" cy="2443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відкриття</a:t>
            </a:r>
            <a:r>
              <a:rPr lang="ru-RU" sz="2400" dirty="0" smtClean="0"/>
              <a:t> Америки </a:t>
            </a:r>
            <a:r>
              <a:rPr lang="ru-RU" sz="2400" dirty="0" err="1" smtClean="0"/>
              <a:t>іспанці</a:t>
            </a:r>
            <a:r>
              <a:rPr lang="ru-RU" sz="2400" dirty="0" smtClean="0"/>
              <a:t> </a:t>
            </a:r>
            <a:r>
              <a:rPr lang="ru-RU" sz="2400" dirty="0" err="1" smtClean="0"/>
              <a:t>одразу</a:t>
            </a:r>
            <a:r>
              <a:rPr lang="ru-RU" sz="2400" dirty="0" smtClean="0"/>
              <a:t> </a:t>
            </a:r>
            <a:r>
              <a:rPr lang="ru-RU" sz="2400" dirty="0" err="1" smtClean="0"/>
              <a:t>взялися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її</a:t>
            </a:r>
            <a:r>
              <a:rPr lang="ru-RU" sz="2400" dirty="0" smtClean="0"/>
              <a:t> </a:t>
            </a:r>
            <a:r>
              <a:rPr lang="ru-RU" sz="2400" dirty="0" err="1" smtClean="0"/>
              <a:t>колонізувати</a:t>
            </a:r>
            <a:r>
              <a:rPr lang="ru-RU" sz="2400" dirty="0"/>
              <a:t>:</a:t>
            </a:r>
            <a:r>
              <a:rPr lang="ru-RU" sz="2400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рицарі</a:t>
            </a:r>
            <a:r>
              <a:rPr lang="ru-RU" sz="2400" dirty="0" smtClean="0"/>
              <a:t> помчали до </a:t>
            </a:r>
            <a:r>
              <a:rPr lang="ru-RU" sz="2400" dirty="0" err="1" smtClean="0"/>
              <a:t>невідомих</a:t>
            </a:r>
            <a:r>
              <a:rPr lang="ru-RU" sz="2400" dirty="0" smtClean="0"/>
              <a:t> земель у </a:t>
            </a:r>
            <a:r>
              <a:rPr lang="ru-RU" sz="2400" dirty="0" err="1" smtClean="0"/>
              <a:t>гонитві</a:t>
            </a:r>
            <a:r>
              <a:rPr lang="ru-RU" sz="2400" dirty="0" smtClean="0"/>
              <a:t> за золотом,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купці</a:t>
            </a:r>
            <a:r>
              <a:rPr lang="ru-RU" sz="2400" dirty="0" smtClean="0"/>
              <a:t> </a:t>
            </a:r>
            <a:r>
              <a:rPr lang="ru-RU" sz="2400" dirty="0" err="1" smtClean="0"/>
              <a:t>цікавилися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новими</a:t>
            </a:r>
            <a:r>
              <a:rPr lang="ru-RU" sz="2400" dirty="0" smtClean="0"/>
              <a:t> товарами,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монахи ж </a:t>
            </a:r>
            <a:r>
              <a:rPr lang="ru-RU" sz="2400" dirty="0" err="1" smtClean="0"/>
              <a:t>узялися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навертати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язичників</a:t>
            </a:r>
            <a:r>
              <a:rPr lang="ru-RU" sz="2400" dirty="0" smtClean="0"/>
              <a:t> у </a:t>
            </a:r>
            <a:r>
              <a:rPr lang="ru-RU" sz="2400" dirty="0" err="1" smtClean="0"/>
              <a:t>католицтво</a:t>
            </a:r>
            <a:r>
              <a:rPr lang="ru-RU" sz="24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8783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694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1"/>
            <a:ext cx="8589640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У </a:t>
            </a:r>
            <a:r>
              <a:rPr lang="ru-RU" sz="2400" b="1" dirty="0"/>
              <a:t>1517 р.</a:t>
            </a:r>
            <a:r>
              <a:rPr lang="ru-RU" sz="2400" dirty="0"/>
              <a:t> невеликий </a:t>
            </a:r>
            <a:r>
              <a:rPr lang="ru-RU" sz="2400" dirty="0" err="1"/>
              <a:t>загін</a:t>
            </a:r>
            <a:r>
              <a:rPr lang="ru-RU" sz="2400" dirty="0"/>
              <a:t> </a:t>
            </a:r>
            <a:r>
              <a:rPr lang="ru-RU" sz="2400" dirty="0" err="1"/>
              <a:t>Франсіско</a:t>
            </a:r>
            <a:r>
              <a:rPr lang="ru-RU" sz="2400" dirty="0"/>
              <a:t> </a:t>
            </a:r>
            <a:r>
              <a:rPr lang="ru-RU" sz="2400" dirty="0" err="1"/>
              <a:t>Ернандеса</a:t>
            </a:r>
            <a:r>
              <a:rPr lang="ru-RU" sz="2400" dirty="0"/>
              <a:t> де </a:t>
            </a:r>
            <a:r>
              <a:rPr lang="ru-RU" sz="2400" dirty="0" err="1"/>
              <a:t>Кордоби</a:t>
            </a:r>
            <a:r>
              <a:rPr lang="ru-RU" sz="2400" dirty="0"/>
              <a:t> </a:t>
            </a:r>
            <a:r>
              <a:rPr lang="ru-RU" sz="2400" dirty="0" err="1" smtClean="0"/>
              <a:t>висадився</a:t>
            </a:r>
            <a:r>
              <a:rPr lang="ru-RU" sz="2400" dirty="0" smtClean="0"/>
              <a:t> </a:t>
            </a:r>
            <a:r>
              <a:rPr lang="ru-RU" sz="2400" dirty="0"/>
              <a:t>на </a:t>
            </a:r>
            <a:r>
              <a:rPr lang="ru-RU" sz="2400" dirty="0" err="1"/>
              <a:t>півострові</a:t>
            </a:r>
            <a:r>
              <a:rPr lang="ru-RU" sz="2400" dirty="0"/>
              <a:t> </a:t>
            </a:r>
            <a:r>
              <a:rPr lang="ru-RU" sz="2400" dirty="0" smtClean="0"/>
              <a:t>Юкатан</a:t>
            </a:r>
            <a:r>
              <a:rPr lang="ru-RU" sz="2400" dirty="0"/>
              <a:t> </a:t>
            </a:r>
            <a:r>
              <a:rPr lang="ru-RU" sz="2400" dirty="0" smtClean="0"/>
              <a:t>і </a:t>
            </a:r>
            <a:r>
              <a:rPr lang="ru-RU" sz="2400" dirty="0" err="1" smtClean="0"/>
              <a:t>європейці</a:t>
            </a:r>
            <a:r>
              <a:rPr lang="ru-RU" sz="2400" dirty="0" smtClean="0"/>
              <a:t> </a:t>
            </a:r>
            <a:r>
              <a:rPr lang="ru-RU" sz="2400" dirty="0" err="1"/>
              <a:t>зіткнулися</a:t>
            </a:r>
            <a:r>
              <a:rPr lang="ru-RU" sz="2400" dirty="0"/>
              <a:t> з </a:t>
            </a:r>
            <a:r>
              <a:rPr lang="ru-RU" sz="2400" dirty="0" err="1"/>
              <a:t>цивілізацією</a:t>
            </a:r>
            <a:r>
              <a:rPr lang="ru-RU" sz="2400" dirty="0"/>
              <a:t> майя. </a:t>
            </a:r>
            <a:endParaRPr lang="ru-RU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08" y="1340768"/>
            <a:ext cx="796747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445224"/>
            <a:ext cx="8543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С</a:t>
            </a:r>
            <a:r>
              <a:rPr lang="ru-RU" sz="2400" dirty="0" err="1" smtClean="0"/>
              <a:t>початку</a:t>
            </a:r>
            <a:r>
              <a:rPr lang="ru-RU" sz="2400" dirty="0" smtClean="0"/>
              <a:t> майя </a:t>
            </a:r>
            <a:r>
              <a:rPr lang="ru-RU" sz="2400" dirty="0" err="1" smtClean="0"/>
              <a:t>уникали</a:t>
            </a:r>
            <a:r>
              <a:rPr lang="ru-RU" sz="2400" dirty="0" smtClean="0"/>
              <a:t> </a:t>
            </a:r>
            <a:r>
              <a:rPr lang="ru-RU" sz="2400" dirty="0" err="1"/>
              <a:t>настирливих</a:t>
            </a:r>
            <a:r>
              <a:rPr lang="ru-RU" sz="2400" dirty="0"/>
              <a:t> </a:t>
            </a:r>
            <a:r>
              <a:rPr lang="ru-RU" sz="2400" dirty="0" err="1"/>
              <a:t>чужинців</a:t>
            </a:r>
            <a:r>
              <a:rPr lang="ru-RU" sz="2400" dirty="0"/>
              <a:t>, </a:t>
            </a:r>
            <a:r>
              <a:rPr lang="ru-RU" sz="2400" dirty="0" err="1"/>
              <a:t>потім</a:t>
            </a:r>
            <a:r>
              <a:rPr lang="ru-RU" sz="2400" dirty="0"/>
              <a:t> </a:t>
            </a:r>
            <a:r>
              <a:rPr lang="ru-RU" sz="2400" dirty="0" err="1"/>
              <a:t>намагались</a:t>
            </a:r>
            <a:r>
              <a:rPr lang="ru-RU" sz="2400" dirty="0"/>
              <a:t> </a:t>
            </a:r>
            <a:r>
              <a:rPr lang="ru-RU" sz="2400" dirty="0" err="1"/>
              <a:t>їм</a:t>
            </a:r>
            <a:r>
              <a:rPr lang="ru-RU" sz="2400" dirty="0"/>
              <a:t> </a:t>
            </a:r>
            <a:r>
              <a:rPr lang="ru-RU" sz="2400" dirty="0" err="1"/>
              <a:t>опиратися</a:t>
            </a:r>
            <a:r>
              <a:rPr lang="ru-RU" sz="2400" dirty="0"/>
              <a:t>. </a:t>
            </a:r>
            <a:endParaRPr lang="ru-RU" sz="2400" dirty="0" smtClean="0"/>
          </a:p>
          <a:p>
            <a:pPr algn="ctr"/>
            <a:r>
              <a:rPr lang="ru-RU" sz="2400" dirty="0" err="1" smtClean="0"/>
              <a:t>Невдовзі</a:t>
            </a:r>
            <a:r>
              <a:rPr lang="ru-RU" sz="2400" dirty="0" smtClean="0"/>
              <a:t> </a:t>
            </a:r>
            <a:r>
              <a:rPr lang="ru-RU" sz="2400" dirty="0" err="1"/>
              <a:t>конкістадори</a:t>
            </a:r>
            <a:r>
              <a:rPr lang="ru-RU" sz="2400" dirty="0"/>
              <a:t> </a:t>
            </a:r>
            <a:r>
              <a:rPr lang="ru-RU" sz="2400" dirty="0" err="1"/>
              <a:t>перейшли</a:t>
            </a:r>
            <a:r>
              <a:rPr lang="ru-RU" sz="2400" dirty="0"/>
              <a:t> в </a:t>
            </a:r>
            <a:r>
              <a:rPr lang="ru-RU" sz="2400" dirty="0" err="1"/>
              <a:t>наступ</a:t>
            </a:r>
            <a:r>
              <a:rPr lang="ru-RU" sz="2400" dirty="0"/>
              <a:t> і з </a:t>
            </a:r>
            <a:r>
              <a:rPr lang="ru-RU" sz="2400" b="1" dirty="0"/>
              <a:t>1518 р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2190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694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8202" y="315938"/>
            <a:ext cx="41148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 err="1" smtClean="0"/>
              <a:t>Чималими</a:t>
            </a:r>
            <a:r>
              <a:rPr lang="ru-RU" sz="2400" dirty="0" smtClean="0"/>
              <a:t> </a:t>
            </a:r>
            <a:r>
              <a:rPr lang="ru-RU" sz="2400" dirty="0" err="1"/>
              <a:t>покладами</a:t>
            </a:r>
            <a:r>
              <a:rPr lang="ru-RU" sz="2400" dirty="0"/>
              <a:t> золота </a:t>
            </a:r>
            <a:r>
              <a:rPr lang="ru-RU" sz="2400" dirty="0" err="1"/>
              <a:t>володіли</a:t>
            </a:r>
            <a:r>
              <a:rPr lang="ru-RU" sz="2400" dirty="0"/>
              <a:t> ацтеки. В</a:t>
            </a:r>
            <a:r>
              <a:rPr lang="ru-RU" sz="2400" dirty="0" smtClean="0"/>
              <a:t> </a:t>
            </a:r>
            <a:r>
              <a:rPr lang="ru-RU" sz="2400" b="1" dirty="0"/>
              <a:t>1519 р. </a:t>
            </a:r>
            <a:r>
              <a:rPr lang="ru-RU" sz="2400" dirty="0" err="1"/>
              <a:t>озброєна</a:t>
            </a:r>
            <a:r>
              <a:rPr lang="ru-RU" sz="2400" dirty="0"/>
              <a:t> ватага Фернандо </a:t>
            </a:r>
            <a:r>
              <a:rPr lang="ru-RU" sz="2400" dirty="0" smtClean="0"/>
              <a:t>Кортеса </a:t>
            </a:r>
            <a:r>
              <a:rPr lang="ru-RU" sz="2400" dirty="0" err="1" smtClean="0"/>
              <a:t>націлилася</a:t>
            </a:r>
            <a:r>
              <a:rPr lang="ru-RU" sz="2400" dirty="0" smtClean="0"/>
              <a:t> </a:t>
            </a:r>
            <a:r>
              <a:rPr lang="ru-RU" sz="2400" dirty="0"/>
              <a:t>на </a:t>
            </a:r>
            <a:r>
              <a:rPr lang="ru-RU" sz="2400" dirty="0" err="1"/>
              <a:t>загарбання</a:t>
            </a:r>
            <a:r>
              <a:rPr lang="ru-RU" sz="2400" dirty="0"/>
              <a:t> «</a:t>
            </a:r>
            <a:r>
              <a:rPr lang="ru-RU" sz="2400" dirty="0" err="1"/>
              <a:t>ацтецької</a:t>
            </a:r>
            <a:r>
              <a:rPr lang="ru-RU" sz="2400" dirty="0"/>
              <a:t>» </a:t>
            </a:r>
            <a:r>
              <a:rPr lang="ru-RU" sz="2400" dirty="0" err="1"/>
              <a:t>країни</a:t>
            </a:r>
            <a:r>
              <a:rPr lang="ru-RU" sz="2400" dirty="0"/>
              <a:t>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 err="1" smtClean="0"/>
              <a:t>Впродовж</a:t>
            </a:r>
            <a:r>
              <a:rPr lang="ru-RU" sz="2400" dirty="0" smtClean="0"/>
              <a:t> року </a:t>
            </a:r>
            <a:r>
              <a:rPr lang="ru-RU" sz="2400" dirty="0" err="1" smtClean="0"/>
              <a:t>цивілізація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ацтеків</a:t>
            </a:r>
            <a:r>
              <a:rPr lang="ru-RU" sz="2400" dirty="0" smtClean="0"/>
              <a:t> перестала </a:t>
            </a:r>
            <a:r>
              <a:rPr lang="ru-RU" sz="2400" dirty="0" err="1"/>
              <a:t>існувати</a:t>
            </a:r>
            <a:r>
              <a:rPr lang="ru-RU" sz="2400" dirty="0"/>
              <a:t>. </a:t>
            </a:r>
            <a:r>
              <a:rPr lang="ru-RU" sz="2400" dirty="0" smtClean="0"/>
              <a:t>Фернандо </a:t>
            </a:r>
            <a:r>
              <a:rPr lang="ru-RU" sz="2400" dirty="0"/>
              <a:t>Кортес </a:t>
            </a:r>
            <a:r>
              <a:rPr lang="ru-RU" sz="2400" dirty="0" err="1"/>
              <a:t>суворо</a:t>
            </a:r>
            <a:r>
              <a:rPr lang="ru-RU" sz="2400" dirty="0"/>
              <a:t> управляв </a:t>
            </a:r>
            <a:r>
              <a:rPr lang="ru-RU" sz="2400" dirty="0" err="1"/>
              <a:t>завойованими</a:t>
            </a:r>
            <a:r>
              <a:rPr lang="ru-RU" sz="2400" dirty="0"/>
              <a:t> </a:t>
            </a:r>
            <a:r>
              <a:rPr lang="ru-RU" sz="2400" dirty="0" err="1"/>
              <a:t>територіями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4104456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06" y="260648"/>
            <a:ext cx="4108370" cy="293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30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91694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8960" y="47509"/>
            <a:ext cx="5915000" cy="792088"/>
          </a:xfrm>
        </p:spPr>
        <p:txBody>
          <a:bodyPr>
            <a:normAutofit/>
          </a:bodyPr>
          <a:lstStyle/>
          <a:p>
            <a:r>
              <a:rPr lang="uk-UA" sz="2400" b="1" i="1" u="sng" dirty="0" smtClean="0">
                <a:solidFill>
                  <a:srgbClr val="C00000"/>
                </a:solidFill>
              </a:rPr>
              <a:t>Робота з історичним джерелом</a:t>
            </a:r>
            <a:endParaRPr lang="ru-RU" sz="2400" b="1" i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44824"/>
            <a:ext cx="8568952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«...</a:t>
            </a:r>
            <a:r>
              <a:rPr lang="en-US" sz="2400" i="1" dirty="0"/>
              <a:t>I </a:t>
            </a:r>
            <a:r>
              <a:rPr lang="ru-RU" sz="2400" i="1" dirty="0"/>
              <a:t>ось ... ми </a:t>
            </a:r>
            <a:r>
              <a:rPr lang="ru-RU" sz="2400" i="1" dirty="0" err="1"/>
              <a:t>потрапили</a:t>
            </a:r>
            <a:r>
              <a:rPr lang="ru-RU" sz="2400" i="1" dirty="0"/>
              <a:t> до </a:t>
            </a:r>
            <a:r>
              <a:rPr lang="ru-RU" sz="2400" i="1" dirty="0" err="1"/>
              <a:t>ювелірів</a:t>
            </a:r>
            <a:r>
              <a:rPr lang="ru-RU" sz="2400" i="1" dirty="0"/>
              <a:t>, </a:t>
            </a:r>
            <a:r>
              <a:rPr lang="ru-RU" sz="2400" i="1" dirty="0" err="1"/>
              <a:t>майстрів</a:t>
            </a:r>
            <a:r>
              <a:rPr lang="ru-RU" sz="2400" i="1" dirty="0"/>
              <a:t> </a:t>
            </a:r>
            <a:r>
              <a:rPr lang="ru-RU" sz="2400" i="1" dirty="0" err="1"/>
              <a:t>золотих</a:t>
            </a:r>
            <a:r>
              <a:rPr lang="ru-RU" sz="2400" i="1" dirty="0"/>
              <a:t> </a:t>
            </a:r>
            <a:r>
              <a:rPr lang="ru-RU" sz="2400" i="1" dirty="0" err="1"/>
              <a:t>виробів</a:t>
            </a:r>
            <a:r>
              <a:rPr lang="ru-RU" sz="2400" i="1" dirty="0"/>
              <a:t>, </a:t>
            </a:r>
            <a:r>
              <a:rPr lang="ru-RU" sz="2400" i="1" dirty="0" err="1"/>
              <a:t>продавців</a:t>
            </a:r>
            <a:r>
              <a:rPr lang="ru-RU" sz="2400" i="1" dirty="0"/>
              <a:t> дорогих тканин, а </a:t>
            </a:r>
            <a:r>
              <a:rPr lang="ru-RU" sz="2400" i="1" dirty="0" err="1"/>
              <a:t>також</a:t>
            </a:r>
            <a:r>
              <a:rPr lang="ru-RU" sz="2400" i="1" dirty="0"/>
              <a:t> </a:t>
            </a:r>
            <a:r>
              <a:rPr lang="ru-RU" sz="2400" i="1" dirty="0" err="1"/>
              <a:t>рабів</a:t>
            </a:r>
            <a:r>
              <a:rPr lang="ru-RU" sz="2400" i="1" dirty="0"/>
              <a:t> і </a:t>
            </a:r>
            <a:r>
              <a:rPr lang="ru-RU" sz="2400" i="1" dirty="0" err="1"/>
              <a:t>рабинь</a:t>
            </a:r>
            <a:r>
              <a:rPr lang="ru-RU" sz="2400" i="1" dirty="0"/>
              <a:t>. </a:t>
            </a:r>
            <a:r>
              <a:rPr lang="ru-RU" sz="2400" i="1" dirty="0" err="1"/>
              <a:t>Рабський</a:t>
            </a:r>
            <a:r>
              <a:rPr lang="ru-RU" sz="2400" i="1" dirty="0"/>
              <a:t> </a:t>
            </a:r>
            <a:r>
              <a:rPr lang="ru-RU" sz="2400" i="1" dirty="0" err="1"/>
              <a:t>ринок</a:t>
            </a:r>
            <a:r>
              <a:rPr lang="ru-RU" sz="2400" i="1" dirty="0"/>
              <a:t> </a:t>
            </a:r>
            <a:r>
              <a:rPr lang="ru-RU" sz="2400" i="1" dirty="0" err="1"/>
              <a:t>був</a:t>
            </a:r>
            <a:r>
              <a:rPr lang="ru-RU" sz="2400" i="1" dirty="0"/>
              <a:t> </a:t>
            </a:r>
            <a:r>
              <a:rPr lang="ru-RU" sz="2400" i="1" dirty="0" err="1"/>
              <a:t>нітрохи</a:t>
            </a:r>
            <a:r>
              <a:rPr lang="ru-RU" sz="2400" i="1" dirty="0"/>
              <a:t> не </a:t>
            </a:r>
            <a:r>
              <a:rPr lang="ru-RU" sz="2400" i="1" dirty="0" err="1"/>
              <a:t>менший</a:t>
            </a:r>
            <a:r>
              <a:rPr lang="ru-RU" sz="2400" i="1" dirty="0"/>
              <a:t> за </a:t>
            </a:r>
            <a:r>
              <a:rPr lang="ru-RU" sz="2400" i="1" dirty="0" err="1"/>
              <a:t>португальський</a:t>
            </a:r>
            <a:r>
              <a:rPr lang="ru-RU" sz="2400" i="1" dirty="0"/>
              <a:t> </a:t>
            </a:r>
            <a:r>
              <a:rPr lang="ru-RU" sz="2400" i="1" dirty="0" err="1"/>
              <a:t>ринок</a:t>
            </a:r>
            <a:r>
              <a:rPr lang="ru-RU" sz="2400" i="1" dirty="0"/>
              <a:t> </a:t>
            </a:r>
            <a:r>
              <a:rPr lang="ru-RU" sz="2400" i="1" dirty="0" err="1"/>
              <a:t>гвінейських</a:t>
            </a:r>
            <a:r>
              <a:rPr lang="ru-RU" sz="2400" i="1" dirty="0"/>
              <a:t> </a:t>
            </a:r>
            <a:r>
              <a:rPr lang="ru-RU" sz="2400" i="1" dirty="0" err="1"/>
              <a:t>бранців</a:t>
            </a:r>
            <a:r>
              <a:rPr lang="ru-RU" sz="2400" i="1" dirty="0"/>
              <a:t>; </a:t>
            </a:r>
            <a:r>
              <a:rPr lang="ru-RU" sz="2400" i="1" dirty="0" err="1"/>
              <a:t>невільники</a:t>
            </a:r>
            <a:r>
              <a:rPr lang="ru-RU" sz="2400" i="1" dirty="0"/>
              <a:t> </a:t>
            </a:r>
            <a:r>
              <a:rPr lang="ru-RU" sz="2400" i="1" dirty="0" err="1"/>
              <a:t>мали</a:t>
            </a:r>
            <a:r>
              <a:rPr lang="ru-RU" sz="2400" i="1" dirty="0"/>
              <a:t> на </a:t>
            </a:r>
            <a:r>
              <a:rPr lang="ru-RU" sz="2400" i="1" dirty="0" err="1"/>
              <a:t>собі</a:t>
            </a:r>
            <a:r>
              <a:rPr lang="ru-RU" sz="2400" i="1" dirty="0"/>
              <a:t> </a:t>
            </a:r>
            <a:r>
              <a:rPr lang="ru-RU" sz="2400" i="1" dirty="0" err="1"/>
              <a:t>ошийники</a:t>
            </a:r>
            <a:r>
              <a:rPr lang="ru-RU" sz="2400" i="1" dirty="0"/>
              <a:t>, </a:t>
            </a:r>
            <a:r>
              <a:rPr lang="ru-RU" sz="2400" i="1" dirty="0" err="1"/>
              <a:t>які</a:t>
            </a:r>
            <a:r>
              <a:rPr lang="ru-RU" sz="2400" i="1" dirty="0"/>
              <a:t> </a:t>
            </a:r>
            <a:r>
              <a:rPr lang="ru-RU" sz="2400" i="1" dirty="0" err="1"/>
              <a:t>були</a:t>
            </a:r>
            <a:r>
              <a:rPr lang="ru-RU" sz="2400" i="1" dirty="0"/>
              <a:t> </a:t>
            </a:r>
            <a:r>
              <a:rPr lang="ru-RU" sz="2400" i="1" dirty="0" err="1"/>
              <a:t>прикріплені</a:t>
            </a:r>
            <a:r>
              <a:rPr lang="ru-RU" sz="2400" i="1" dirty="0"/>
              <a:t> до </a:t>
            </a:r>
            <a:r>
              <a:rPr lang="ru-RU" sz="2400" i="1" dirty="0" err="1"/>
              <a:t>довгих</a:t>
            </a:r>
            <a:r>
              <a:rPr lang="ru-RU" sz="2400" i="1" dirty="0"/>
              <a:t> </a:t>
            </a:r>
            <a:r>
              <a:rPr lang="ru-RU" sz="2400" i="1" dirty="0" err="1"/>
              <a:t>гнучких</a:t>
            </a:r>
            <a:r>
              <a:rPr lang="ru-RU" sz="2400" i="1" dirty="0"/>
              <a:t> жердин; мало </a:t>
            </a:r>
            <a:r>
              <a:rPr lang="ru-RU" sz="2400" i="1" dirty="0" err="1"/>
              <a:t>хто</a:t>
            </a:r>
            <a:r>
              <a:rPr lang="ru-RU" sz="2400" i="1" dirty="0"/>
              <a:t> з </a:t>
            </a:r>
            <a:r>
              <a:rPr lang="ru-RU" sz="2400" i="1" dirty="0" err="1"/>
              <a:t>невільників</a:t>
            </a:r>
            <a:r>
              <a:rPr lang="ru-RU" sz="2400" i="1" dirty="0"/>
              <a:t> </a:t>
            </a:r>
            <a:r>
              <a:rPr lang="ru-RU" sz="2400" i="1" dirty="0" err="1"/>
              <a:t>міг</a:t>
            </a:r>
            <a:r>
              <a:rPr lang="ru-RU" sz="2400" i="1" dirty="0"/>
              <a:t> </a:t>
            </a:r>
            <a:r>
              <a:rPr lang="ru-RU" sz="2400" i="1" dirty="0" err="1"/>
              <a:t>вільно</a:t>
            </a:r>
            <a:r>
              <a:rPr lang="ru-RU" sz="2400" i="1" dirty="0"/>
              <a:t> </a:t>
            </a:r>
            <a:r>
              <a:rPr lang="ru-RU" sz="2400" i="1" dirty="0" err="1"/>
              <a:t>пересуватися</a:t>
            </a:r>
            <a:r>
              <a:rPr lang="ru-RU" sz="2400" i="1" dirty="0"/>
              <a:t>... </a:t>
            </a:r>
            <a:r>
              <a:rPr lang="ru-RU" sz="2400" i="1" dirty="0" err="1"/>
              <a:t>Варто</a:t>
            </a:r>
            <a:r>
              <a:rPr lang="ru-RU" sz="2400" i="1" dirty="0"/>
              <a:t> </a:t>
            </a:r>
            <a:r>
              <a:rPr lang="ru-RU" sz="2400" i="1" dirty="0" err="1"/>
              <a:t>сказати</a:t>
            </a:r>
            <a:r>
              <a:rPr lang="ru-RU" sz="2400" i="1" dirty="0"/>
              <a:t> </a:t>
            </a:r>
            <a:r>
              <a:rPr lang="ru-RU" sz="2400" i="1" dirty="0" err="1"/>
              <a:t>ще</a:t>
            </a:r>
            <a:r>
              <a:rPr lang="ru-RU" sz="2400" i="1" dirty="0"/>
              <a:t>, </a:t>
            </a:r>
            <a:r>
              <a:rPr lang="ru-RU" sz="2400" i="1" dirty="0" err="1"/>
              <a:t>що</a:t>
            </a:r>
            <a:r>
              <a:rPr lang="ru-RU" sz="2400" i="1" dirty="0"/>
              <a:t> в </a:t>
            </a:r>
            <a:r>
              <a:rPr lang="ru-RU" sz="2400" i="1" dirty="0" err="1"/>
              <a:t>окремому</a:t>
            </a:r>
            <a:r>
              <a:rPr lang="ru-RU" sz="2400" i="1" dirty="0"/>
              <a:t> </a:t>
            </a:r>
            <a:r>
              <a:rPr lang="ru-RU" sz="2400" i="1" dirty="0" err="1"/>
              <a:t>місці</a:t>
            </a:r>
            <a:r>
              <a:rPr lang="ru-RU" sz="2400" i="1" dirty="0"/>
              <a:t> продавали “</a:t>
            </a:r>
            <a:r>
              <a:rPr lang="ru-RU" sz="2400" i="1" dirty="0" err="1"/>
              <a:t>аматл</a:t>
            </a:r>
            <a:r>
              <a:rPr lang="ru-RU" sz="2400" i="1" dirty="0"/>
              <a:t>”, </a:t>
            </a:r>
            <a:r>
              <a:rPr lang="ru-RU" sz="2400" i="1" dirty="0" err="1"/>
              <a:t>тобто</a:t>
            </a:r>
            <a:r>
              <a:rPr lang="ru-RU" sz="2400" i="1" dirty="0"/>
              <a:t> </a:t>
            </a:r>
            <a:r>
              <a:rPr lang="ru-RU" sz="2400" i="1" dirty="0" err="1"/>
              <a:t>папір</a:t>
            </a:r>
            <a:r>
              <a:rPr lang="ru-RU" sz="2400" i="1" dirty="0"/>
              <a:t>, а в </a:t>
            </a:r>
            <a:r>
              <a:rPr lang="ru-RU" sz="2400" i="1" dirty="0" err="1"/>
              <a:t>іншому</a:t>
            </a:r>
            <a:r>
              <a:rPr lang="ru-RU" sz="2400" i="1" dirty="0"/>
              <a:t> — </a:t>
            </a:r>
            <a:r>
              <a:rPr lang="ru-RU" sz="2400" i="1" dirty="0" err="1"/>
              <a:t>штучні</a:t>
            </a:r>
            <a:r>
              <a:rPr lang="ru-RU" sz="2400" i="1" dirty="0"/>
              <a:t> </a:t>
            </a:r>
            <a:r>
              <a:rPr lang="ru-RU" sz="2400" i="1" dirty="0" err="1"/>
              <a:t>вироби</a:t>
            </a:r>
            <a:r>
              <a:rPr lang="ru-RU" sz="2400" i="1" dirty="0"/>
              <a:t> для особливого </a:t>
            </a:r>
            <a:r>
              <a:rPr lang="ru-RU" sz="2400" i="1" dirty="0" err="1"/>
              <a:t>куріння</a:t>
            </a:r>
            <a:r>
              <a:rPr lang="ru-RU" sz="2400" i="1" dirty="0"/>
              <a:t>, “</a:t>
            </a:r>
            <a:r>
              <a:rPr lang="ru-RU" sz="2400" i="1" dirty="0" err="1"/>
              <a:t>тютюни</a:t>
            </a:r>
            <a:r>
              <a:rPr lang="ru-RU" sz="2400" i="1" dirty="0"/>
              <a:t>”, </a:t>
            </a:r>
            <a:r>
              <a:rPr lang="ru-RU" sz="2400" i="1" dirty="0" err="1"/>
              <a:t>далі</a:t>
            </a:r>
            <a:r>
              <a:rPr lang="ru-RU" sz="2400" i="1" dirty="0"/>
              <a:t> — </a:t>
            </a:r>
            <a:r>
              <a:rPr lang="ru-RU" sz="2400" i="1" dirty="0" err="1"/>
              <a:t>пахощі</a:t>
            </a:r>
            <a:r>
              <a:rPr lang="ru-RU" sz="2400" i="1" dirty="0"/>
              <a:t> </a:t>
            </a:r>
            <a:r>
              <a:rPr lang="ru-RU" sz="2400" i="1" dirty="0" err="1"/>
              <a:t>різні</a:t>
            </a:r>
            <a:r>
              <a:rPr lang="ru-RU" sz="2400" i="1" dirty="0"/>
              <a:t>, </a:t>
            </a:r>
            <a:r>
              <a:rPr lang="ru-RU" sz="2400" i="1" dirty="0" err="1"/>
              <a:t>запашні</a:t>
            </a:r>
            <a:r>
              <a:rPr lang="ru-RU" sz="2400" i="1" dirty="0"/>
              <a:t> </a:t>
            </a:r>
            <a:r>
              <a:rPr lang="ru-RU" sz="2400" i="1" dirty="0" err="1"/>
              <a:t>мазі</a:t>
            </a:r>
            <a:r>
              <a:rPr lang="ru-RU" sz="2400" i="1" dirty="0"/>
              <a:t> і </a:t>
            </a:r>
            <a:r>
              <a:rPr lang="ru-RU" sz="2400" i="1" dirty="0" err="1"/>
              <a:t>протирання</a:t>
            </a:r>
            <a:r>
              <a:rPr lang="ru-RU" sz="2400" i="1" dirty="0"/>
              <a:t>, </a:t>
            </a:r>
            <a:r>
              <a:rPr lang="ru-RU" sz="2400" i="1" dirty="0" err="1"/>
              <a:t>далі</a:t>
            </a:r>
            <a:r>
              <a:rPr lang="ru-RU" sz="2400" i="1" dirty="0"/>
              <a:t> — </a:t>
            </a:r>
            <a:r>
              <a:rPr lang="ru-RU" sz="2400" i="1" dirty="0" err="1"/>
              <a:t>велику</a:t>
            </a:r>
            <a:r>
              <a:rPr lang="ru-RU" sz="2400" i="1" dirty="0"/>
              <a:t> </a:t>
            </a:r>
            <a:r>
              <a:rPr lang="ru-RU" sz="2400" i="1" dirty="0" err="1"/>
              <a:t>кількість</a:t>
            </a:r>
            <a:r>
              <a:rPr lang="ru-RU" sz="2400" i="1" dirty="0"/>
              <a:t> </a:t>
            </a:r>
            <a:r>
              <a:rPr lang="ru-RU" sz="2400" i="1" dirty="0" err="1"/>
              <a:t>насіння</a:t>
            </a:r>
            <a:r>
              <a:rPr lang="ru-RU" sz="2400" i="1" dirty="0"/>
              <a:t>. </a:t>
            </a:r>
            <a:r>
              <a:rPr lang="ru-RU" sz="2400" i="1" dirty="0" err="1"/>
              <a:t>Було</a:t>
            </a:r>
            <a:r>
              <a:rPr lang="ru-RU" sz="2400" i="1" dirty="0"/>
              <a:t> </a:t>
            </a:r>
            <a:r>
              <a:rPr lang="ru-RU" sz="2400" i="1" dirty="0" err="1"/>
              <a:t>окреме</a:t>
            </a:r>
            <a:r>
              <a:rPr lang="ru-RU" sz="2400" i="1" dirty="0"/>
              <a:t> </a:t>
            </a:r>
            <a:r>
              <a:rPr lang="ru-RU" sz="2400" i="1" dirty="0" err="1"/>
              <a:t>місце</a:t>
            </a:r>
            <a:r>
              <a:rPr lang="ru-RU" sz="2400" i="1" dirty="0"/>
              <a:t> для продажу </a:t>
            </a:r>
            <a:r>
              <a:rPr lang="ru-RU" sz="2400" i="1" dirty="0" err="1"/>
              <a:t>солі</a:t>
            </a:r>
            <a:r>
              <a:rPr lang="ru-RU" sz="2400" i="1" dirty="0"/>
              <a:t>, </a:t>
            </a:r>
            <a:r>
              <a:rPr lang="ru-RU" sz="2400" i="1" dirty="0" err="1"/>
              <a:t>окремий</a:t>
            </a:r>
            <a:r>
              <a:rPr lang="ru-RU" sz="2400" i="1" dirty="0"/>
              <a:t> ряд для </a:t>
            </a:r>
            <a:r>
              <a:rPr lang="ru-RU" sz="2400" i="1" dirty="0" err="1"/>
              <a:t>виробників</a:t>
            </a:r>
            <a:r>
              <a:rPr lang="ru-RU" sz="2400" i="1" dirty="0"/>
              <a:t> </a:t>
            </a:r>
            <a:r>
              <a:rPr lang="ru-RU" sz="2400" i="1" dirty="0" err="1"/>
              <a:t>кремінних</a:t>
            </a:r>
            <a:r>
              <a:rPr lang="ru-RU" sz="2400" i="1" dirty="0"/>
              <a:t> </a:t>
            </a:r>
            <a:r>
              <a:rPr lang="ru-RU" sz="2400" i="1" dirty="0" err="1"/>
              <a:t>інструментів</a:t>
            </a:r>
            <a:r>
              <a:rPr lang="ru-RU" sz="2400" i="1" dirty="0"/>
              <a:t>, для </a:t>
            </a:r>
            <a:r>
              <a:rPr lang="ru-RU" sz="2400" i="1" dirty="0" err="1"/>
              <a:t>інструментів</a:t>
            </a:r>
            <a:r>
              <a:rPr lang="ru-RU" sz="2400" i="1" dirty="0"/>
              <a:t> </a:t>
            </a:r>
            <a:r>
              <a:rPr lang="ru-RU" sz="2400" i="1" dirty="0" err="1"/>
              <a:t>музичних</a:t>
            </a:r>
            <a:r>
              <a:rPr lang="ru-RU" sz="2400" i="1" dirty="0" smtClean="0"/>
              <a:t>...»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1876"/>
            <a:ext cx="2162579" cy="19541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5856" y="730040"/>
            <a:ext cx="5508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Опис</a:t>
            </a:r>
            <a:r>
              <a:rPr lang="ru-RU" sz="2000" b="1" dirty="0"/>
              <a:t> ринку </a:t>
            </a:r>
            <a:r>
              <a:rPr lang="ru-RU" sz="2000" b="1" dirty="0" err="1"/>
              <a:t>ацтеків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книжки </a:t>
            </a:r>
            <a:r>
              <a:rPr lang="ru-RU" sz="2000" b="1" dirty="0" err="1"/>
              <a:t>Берналя</a:t>
            </a:r>
            <a:r>
              <a:rPr lang="ru-RU" sz="2000" b="1" dirty="0"/>
              <a:t> </a:t>
            </a:r>
            <a:r>
              <a:rPr lang="ru-RU" sz="2000" b="1" dirty="0" err="1"/>
              <a:t>Діаса</a:t>
            </a:r>
            <a:r>
              <a:rPr lang="ru-RU" sz="2000" b="1" dirty="0"/>
              <a:t> </a:t>
            </a:r>
            <a:r>
              <a:rPr lang="ru-RU" sz="2000" b="1" dirty="0" err="1"/>
              <a:t>дель</a:t>
            </a:r>
            <a:r>
              <a:rPr lang="ru-RU" sz="2000" b="1" dirty="0"/>
              <a:t> </a:t>
            </a:r>
            <a:r>
              <a:rPr lang="ru-RU" sz="2000" b="1" dirty="0" err="1"/>
              <a:t>Кастільйо</a:t>
            </a:r>
            <a:r>
              <a:rPr lang="ru-RU" sz="2000" b="1" dirty="0"/>
              <a:t> «Правдива </a:t>
            </a:r>
            <a:r>
              <a:rPr lang="ru-RU" sz="2000" b="1" dirty="0" err="1"/>
              <a:t>історія</a:t>
            </a:r>
            <a:r>
              <a:rPr lang="ru-RU" sz="2000" b="1" dirty="0"/>
              <a:t> </a:t>
            </a:r>
            <a:r>
              <a:rPr lang="ru-RU" sz="2000" b="1" dirty="0" err="1"/>
              <a:t>завоювання</a:t>
            </a:r>
            <a:r>
              <a:rPr lang="ru-RU" sz="2000" b="1" dirty="0"/>
              <a:t> </a:t>
            </a:r>
            <a:r>
              <a:rPr lang="ru-RU" sz="2000" b="1" dirty="0" err="1"/>
              <a:t>Нової</a:t>
            </a:r>
            <a:r>
              <a:rPr lang="ru-RU" sz="2000" b="1" dirty="0"/>
              <a:t> </a:t>
            </a:r>
            <a:r>
              <a:rPr lang="ru-RU" sz="2000" b="1" dirty="0" err="1"/>
              <a:t>Іспанії</a:t>
            </a:r>
            <a:r>
              <a:rPr lang="ru-RU" sz="2000" b="1" dirty="0"/>
              <a:t>», 1576 р.:</a:t>
            </a:r>
          </a:p>
        </p:txBody>
      </p:sp>
    </p:spTree>
    <p:extLst>
      <p:ext uri="{BB962C8B-B14F-4D97-AF65-F5344CB8AC3E}">
        <p14:creationId xmlns:p14="http://schemas.microsoft.com/office/powerpoint/2010/main" xmlns="" val="7902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91694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4104456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У </a:t>
            </a:r>
            <a:r>
              <a:rPr lang="ru-RU" sz="2400" b="1" dirty="0" smtClean="0"/>
              <a:t>1532р.  </a:t>
            </a:r>
            <a:r>
              <a:rPr lang="ru-RU" sz="2400" dirty="0" err="1"/>
              <a:t>п</a:t>
            </a:r>
            <a:r>
              <a:rPr lang="ru-RU" sz="2400" dirty="0" err="1" smtClean="0"/>
              <a:t>охід</a:t>
            </a:r>
            <a:r>
              <a:rPr lang="ru-RU" sz="2400" dirty="0" smtClean="0"/>
              <a:t>  </a:t>
            </a:r>
            <a:r>
              <a:rPr lang="ru-RU" sz="2400" dirty="0" err="1" smtClean="0"/>
              <a:t>конкістадорів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проти</a:t>
            </a:r>
            <a:r>
              <a:rPr lang="ru-RU" sz="2400" dirty="0" smtClean="0"/>
              <a:t> </a:t>
            </a:r>
            <a:r>
              <a:rPr lang="ru-RU" sz="2400" dirty="0" err="1" smtClean="0"/>
              <a:t>інків</a:t>
            </a:r>
            <a:r>
              <a:rPr lang="ru-RU" sz="2400" dirty="0" smtClean="0"/>
              <a:t> </a:t>
            </a:r>
            <a:r>
              <a:rPr lang="ru-RU" sz="2400" dirty="0" err="1" smtClean="0"/>
              <a:t>очолив</a:t>
            </a:r>
            <a:r>
              <a:rPr lang="ru-RU" sz="2400" dirty="0" smtClean="0"/>
              <a:t> </a:t>
            </a:r>
            <a:r>
              <a:rPr lang="ru-RU" sz="2400" dirty="0" err="1"/>
              <a:t>Франсіско</a:t>
            </a:r>
            <a:r>
              <a:rPr lang="ru-RU" sz="2400" dirty="0"/>
              <a:t> </a:t>
            </a:r>
            <a:r>
              <a:rPr lang="ru-RU" sz="2400" dirty="0" err="1"/>
              <a:t>Пісарро</a:t>
            </a:r>
            <a:r>
              <a:rPr lang="ru-RU" sz="2400" dirty="0"/>
              <a:t>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err="1"/>
              <a:t>І</a:t>
            </a:r>
            <a:r>
              <a:rPr lang="ru-RU" sz="2400" dirty="0" err="1" smtClean="0"/>
              <a:t>спанці</a:t>
            </a:r>
            <a:r>
              <a:rPr lang="ru-RU" sz="2400" dirty="0" smtClean="0"/>
              <a:t> </a:t>
            </a:r>
            <a:r>
              <a:rPr lang="ru-RU" sz="2400" dirty="0" err="1"/>
              <a:t>розбили</a:t>
            </a:r>
            <a:r>
              <a:rPr lang="ru-RU" sz="2400" dirty="0"/>
              <a:t> </a:t>
            </a:r>
            <a:r>
              <a:rPr lang="ru-RU" sz="2400" dirty="0" err="1"/>
              <a:t>придворну</a:t>
            </a:r>
            <a:r>
              <a:rPr lang="ru-RU" sz="2400" dirty="0"/>
              <a:t> сторожу й </a:t>
            </a:r>
            <a:r>
              <a:rPr lang="ru-RU" sz="2400" dirty="0" err="1"/>
              <a:t>захопили</a:t>
            </a:r>
            <a:r>
              <a:rPr lang="ru-RU" sz="2400" dirty="0"/>
              <a:t> </a:t>
            </a:r>
            <a:r>
              <a:rPr lang="ru-RU" sz="2400" dirty="0" err="1"/>
              <a:t>інкського</a:t>
            </a:r>
            <a:r>
              <a:rPr lang="ru-RU" sz="2400" dirty="0"/>
              <a:t> правителя </a:t>
            </a:r>
            <a:r>
              <a:rPr lang="ru-RU" sz="2400" dirty="0" err="1" smtClean="0"/>
              <a:t>Атахуальпу</a:t>
            </a:r>
            <a:r>
              <a:rPr lang="ru-RU" sz="2400" dirty="0" smtClean="0"/>
              <a:t>. </a:t>
            </a:r>
            <a:r>
              <a:rPr lang="ru-RU" sz="2400" dirty="0" err="1" smtClean="0"/>
              <a:t>Підкорювачі</a:t>
            </a:r>
            <a:r>
              <a:rPr lang="ru-RU" sz="2400" dirty="0" smtClean="0"/>
              <a:t> </a:t>
            </a:r>
            <a:r>
              <a:rPr lang="ru-RU" sz="2400" dirty="0" err="1"/>
              <a:t>зажадали</a:t>
            </a:r>
            <a:r>
              <a:rPr lang="ru-RU" sz="2400" dirty="0"/>
              <a:t> </a:t>
            </a:r>
            <a:r>
              <a:rPr lang="ru-RU" sz="2400" dirty="0" err="1"/>
              <a:t>викупу</a:t>
            </a:r>
            <a:r>
              <a:rPr lang="ru-RU" sz="2400" dirty="0"/>
              <a:t> — </a:t>
            </a:r>
            <a:r>
              <a:rPr lang="ru-RU" sz="2400" dirty="0" err="1"/>
              <a:t>понад</a:t>
            </a:r>
            <a:r>
              <a:rPr lang="ru-RU" sz="2400" dirty="0"/>
              <a:t> 5 тонн золота і 12 тонн </a:t>
            </a:r>
            <a:r>
              <a:rPr lang="ru-RU" sz="2400" dirty="0" err="1"/>
              <a:t>срібла</a:t>
            </a:r>
            <a:r>
              <a:rPr lang="ru-RU" sz="2400" dirty="0"/>
              <a:t>. Коли ж </a:t>
            </a:r>
            <a:r>
              <a:rPr lang="ru-RU" sz="2400" dirty="0" err="1"/>
              <a:t>інки</a:t>
            </a:r>
            <a:r>
              <a:rPr lang="ru-RU" sz="2400" dirty="0"/>
              <a:t> </a:t>
            </a:r>
            <a:r>
              <a:rPr lang="ru-RU" sz="2400" dirty="0" err="1"/>
              <a:t>зібрали</a:t>
            </a:r>
            <a:r>
              <a:rPr lang="ru-RU" sz="2400" dirty="0"/>
              <a:t> </a:t>
            </a:r>
            <a:r>
              <a:rPr lang="ru-RU" sz="2400" dirty="0" err="1"/>
              <a:t>коштовності</a:t>
            </a:r>
            <a:r>
              <a:rPr lang="ru-RU" sz="2400" dirty="0"/>
              <a:t>, </a:t>
            </a:r>
            <a:r>
              <a:rPr lang="ru-RU" sz="2400" dirty="0" err="1"/>
              <a:t>Франсіско</a:t>
            </a:r>
            <a:r>
              <a:rPr lang="ru-RU" sz="2400" dirty="0"/>
              <a:t> </a:t>
            </a:r>
            <a:r>
              <a:rPr lang="ru-RU" sz="2400" dirty="0" err="1"/>
              <a:t>Пісарро</a:t>
            </a:r>
            <a:r>
              <a:rPr lang="ru-RU" sz="2400" dirty="0"/>
              <a:t> все-таки </a:t>
            </a:r>
            <a:r>
              <a:rPr lang="ru-RU" sz="2400" dirty="0" err="1"/>
              <a:t>звелів</a:t>
            </a:r>
            <a:r>
              <a:rPr lang="ru-RU" sz="2400" dirty="0"/>
              <a:t> </a:t>
            </a:r>
            <a:r>
              <a:rPr lang="ru-RU" sz="2400" dirty="0" err="1"/>
              <a:t>стратити</a:t>
            </a:r>
            <a:r>
              <a:rPr lang="ru-RU" sz="2400" dirty="0"/>
              <a:t> </a:t>
            </a:r>
            <a:r>
              <a:rPr lang="ru-RU" sz="2400" dirty="0" err="1"/>
              <a:t>полоненого</a:t>
            </a:r>
            <a:r>
              <a:rPr lang="ru-RU" sz="2400" dirty="0"/>
              <a:t>, </a:t>
            </a:r>
            <a:r>
              <a:rPr lang="ru-RU" sz="2400" dirty="0" err="1"/>
              <a:t>опісля</a:t>
            </a:r>
            <a:r>
              <a:rPr lang="ru-RU" sz="2400" dirty="0"/>
              <a:t> </a:t>
            </a:r>
            <a:r>
              <a:rPr lang="ru-RU" sz="2400" dirty="0" err="1"/>
              <a:t>призначивши</a:t>
            </a:r>
            <a:r>
              <a:rPr lang="ru-RU" sz="2400" dirty="0"/>
              <a:t> нового, </a:t>
            </a:r>
            <a:r>
              <a:rPr lang="ru-RU" sz="2400" dirty="0" err="1"/>
              <a:t>покірного</a:t>
            </a:r>
            <a:r>
              <a:rPr lang="ru-RU" sz="2400" dirty="0"/>
              <a:t>, </a:t>
            </a:r>
            <a:r>
              <a:rPr lang="ru-RU" sz="2400" dirty="0" err="1"/>
              <a:t>володаря</a:t>
            </a:r>
            <a:r>
              <a:rPr lang="ru-RU" sz="2400" dirty="0"/>
              <a:t>. </a:t>
            </a:r>
            <a:endParaRPr lang="ru-RU" sz="24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0658" y="116632"/>
            <a:ext cx="461161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0658" y="2852936"/>
            <a:ext cx="4636036" cy="384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992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91694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396" y="620688"/>
            <a:ext cx="4177047" cy="4680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підкорення</a:t>
            </a:r>
            <a:r>
              <a:rPr lang="ru-RU" sz="2400" dirty="0" smtClean="0"/>
              <a:t> племен </a:t>
            </a:r>
            <a:r>
              <a:rPr lang="ru-RU" sz="2400" dirty="0" err="1" smtClean="0"/>
              <a:t>конкістадори</a:t>
            </a:r>
            <a:r>
              <a:rPr lang="ru-RU" sz="2400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тисячами</a:t>
            </a:r>
            <a:r>
              <a:rPr lang="ru-RU" sz="2400" dirty="0" smtClean="0"/>
              <a:t> </a:t>
            </a:r>
            <a:r>
              <a:rPr lang="ru-RU" sz="2400" dirty="0" err="1"/>
              <a:t>зганяли</a:t>
            </a:r>
            <a:r>
              <a:rPr lang="ru-RU" sz="2400" dirty="0"/>
              <a:t> </a:t>
            </a:r>
            <a:r>
              <a:rPr lang="ru-RU" sz="2400" dirty="0" smtClean="0"/>
              <a:t>майя, </a:t>
            </a:r>
            <a:r>
              <a:rPr lang="ru-RU" sz="2400" dirty="0" err="1" smtClean="0"/>
              <a:t>інків</a:t>
            </a:r>
            <a:r>
              <a:rPr lang="ru-RU" sz="2400" dirty="0" smtClean="0"/>
              <a:t> та </a:t>
            </a:r>
            <a:r>
              <a:rPr lang="ru-RU" sz="2400" dirty="0" err="1" smtClean="0"/>
              <a:t>ацтеків</a:t>
            </a:r>
            <a:r>
              <a:rPr lang="ru-RU" sz="2400" dirty="0" smtClean="0"/>
              <a:t> в </a:t>
            </a:r>
            <a:r>
              <a:rPr lang="ru-RU" sz="2400" dirty="0" err="1"/>
              <a:t>копальні</a:t>
            </a:r>
            <a:r>
              <a:rPr lang="ru-RU" sz="2400" dirty="0"/>
              <a:t> та на </a:t>
            </a:r>
            <a:r>
              <a:rPr lang="ru-RU" sz="2400" dirty="0" err="1"/>
              <a:t>плантації</a:t>
            </a:r>
            <a:r>
              <a:rPr lang="ru-RU" sz="2400" dirty="0"/>
              <a:t>, де вони гинули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важкої</a:t>
            </a:r>
            <a:r>
              <a:rPr lang="ru-RU" sz="2400" dirty="0"/>
              <a:t> </a:t>
            </a:r>
            <a:r>
              <a:rPr lang="ru-RU" sz="2400" dirty="0" err="1"/>
              <a:t>праці</a:t>
            </a:r>
            <a:r>
              <a:rPr lang="ru-RU" sz="2400" dirty="0"/>
              <a:t> і </a:t>
            </a:r>
            <a:r>
              <a:rPr lang="ru-RU" sz="2400" dirty="0" smtClean="0"/>
              <a:t>голоду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/>
              <a:t>м</a:t>
            </a:r>
            <a:r>
              <a:rPr lang="ru-RU" sz="2400" dirty="0" err="1" smtClean="0"/>
              <a:t>ісіонери</a:t>
            </a:r>
            <a:r>
              <a:rPr lang="ru-RU" sz="2400" dirty="0" smtClean="0"/>
              <a:t> </a:t>
            </a:r>
            <a:r>
              <a:rPr lang="ru-RU" sz="2400" dirty="0" err="1"/>
              <a:t>навертали</a:t>
            </a:r>
            <a:r>
              <a:rPr lang="ru-RU" sz="2400" dirty="0"/>
              <a:t> «</a:t>
            </a:r>
            <a:r>
              <a:rPr lang="ru-RU" sz="2400" dirty="0" err="1"/>
              <a:t>поган</a:t>
            </a:r>
            <a:r>
              <a:rPr lang="ru-RU" sz="2400" dirty="0"/>
              <a:t>» у </a:t>
            </a:r>
            <a:r>
              <a:rPr lang="ru-RU" sz="2400" dirty="0" err="1" smtClean="0"/>
              <a:t>католицтво</a:t>
            </a: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 smtClean="0"/>
              <a:t>інфекційні</a:t>
            </a:r>
            <a:r>
              <a:rPr lang="ru-RU" sz="2400" dirty="0" smtClean="0"/>
              <a:t> </a:t>
            </a:r>
            <a:r>
              <a:rPr lang="ru-RU" sz="2400" dirty="0" err="1"/>
              <a:t>хвороби</a:t>
            </a:r>
            <a:r>
              <a:rPr lang="ru-RU" sz="2400" dirty="0"/>
              <a:t>, </a:t>
            </a:r>
            <a:r>
              <a:rPr lang="ru-RU" sz="2400" dirty="0" err="1"/>
              <a:t>завезені</a:t>
            </a:r>
            <a:r>
              <a:rPr lang="ru-RU" sz="2400" dirty="0"/>
              <a:t> з </a:t>
            </a:r>
            <a:r>
              <a:rPr lang="ru-RU" sz="2400" dirty="0" err="1"/>
              <a:t>Європи</a:t>
            </a:r>
            <a:r>
              <a:rPr lang="ru-RU" sz="2400" dirty="0"/>
              <a:t>, остаточно </a:t>
            </a:r>
            <a:r>
              <a:rPr lang="ru-RU" sz="2400" dirty="0" err="1"/>
              <a:t>знищили</a:t>
            </a:r>
            <a:r>
              <a:rPr lang="ru-RU" sz="2400" dirty="0"/>
              <a:t> </a:t>
            </a:r>
            <a:r>
              <a:rPr lang="ru-RU" sz="2400" dirty="0" err="1"/>
              <a:t>цивілізацію</a:t>
            </a:r>
            <a:r>
              <a:rPr lang="ru-RU" sz="2400" dirty="0"/>
              <a:t>. </a:t>
            </a:r>
            <a:endParaRPr lang="ru-RU" sz="2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73325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До 1572 р. </a:t>
            </a:r>
            <a:r>
              <a:rPr lang="ru-RU" sz="2400" dirty="0" err="1"/>
              <a:t>безмежні</a:t>
            </a:r>
            <a:r>
              <a:rPr lang="ru-RU" sz="2400" dirty="0"/>
              <a:t> </a:t>
            </a:r>
            <a:r>
              <a:rPr lang="ru-RU" sz="2400" dirty="0" err="1"/>
              <a:t>простори</a:t>
            </a:r>
            <a:r>
              <a:rPr lang="ru-RU" sz="2400" dirty="0"/>
              <a:t> </a:t>
            </a:r>
            <a:r>
              <a:rPr lang="ru-RU" sz="2400" dirty="0" err="1"/>
              <a:t>Південноамериканського</a:t>
            </a:r>
            <a:r>
              <a:rPr lang="ru-RU" sz="2400" dirty="0"/>
              <a:t> материка </a:t>
            </a:r>
            <a:r>
              <a:rPr lang="ru-RU" sz="2400" dirty="0" err="1"/>
              <a:t>опинилися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іспанським</a:t>
            </a:r>
            <a:r>
              <a:rPr lang="ru-RU" sz="2400" dirty="0"/>
              <a:t> </a:t>
            </a:r>
            <a:r>
              <a:rPr lang="ru-RU" sz="2400" dirty="0" err="1"/>
              <a:t>правлінням</a:t>
            </a:r>
            <a:endParaRPr lang="ru-RU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60851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20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694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3. </a:t>
            </a:r>
            <a:r>
              <a:rPr lang="ru-RU" b="1" dirty="0" err="1" smtClean="0">
                <a:solidFill>
                  <a:srgbClr val="C00000"/>
                </a:solidFill>
              </a:rPr>
              <a:t>Освоєння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Нового </a:t>
            </a:r>
            <a:r>
              <a:rPr lang="ru-RU" b="1" dirty="0" err="1">
                <a:solidFill>
                  <a:srgbClr val="C00000"/>
                </a:solidFill>
              </a:rPr>
              <a:t>світу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4700" y="987168"/>
            <a:ext cx="4485184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У </a:t>
            </a:r>
            <a:r>
              <a:rPr lang="ru-RU" sz="2400" dirty="0" err="1"/>
              <a:t>завойованому</a:t>
            </a:r>
            <a:r>
              <a:rPr lang="ru-RU" sz="2400" dirty="0"/>
              <a:t> Новому </a:t>
            </a:r>
            <a:r>
              <a:rPr lang="ru-RU" sz="2400" dirty="0" err="1"/>
              <a:t>світі</a:t>
            </a:r>
            <a:r>
              <a:rPr lang="ru-RU" sz="2400" dirty="0"/>
              <a:t> </a:t>
            </a:r>
            <a:r>
              <a:rPr lang="ru-RU" sz="2400" dirty="0" err="1"/>
              <a:t>іспанці</a:t>
            </a:r>
            <a:r>
              <a:rPr lang="ru-RU" sz="2400" dirty="0"/>
              <a:t> </a:t>
            </a:r>
            <a:r>
              <a:rPr lang="ru-RU" sz="2400" dirty="0" err="1"/>
              <a:t>встановили</a:t>
            </a:r>
            <a:r>
              <a:rPr lang="ru-RU" sz="2400" dirty="0"/>
              <a:t> </a:t>
            </a:r>
            <a:r>
              <a:rPr lang="ru-RU" sz="2400" dirty="0" err="1"/>
              <a:t>своє</a:t>
            </a:r>
            <a:r>
              <a:rPr lang="ru-RU" sz="2400" dirty="0"/>
              <a:t> </a:t>
            </a:r>
            <a:r>
              <a:rPr lang="ru-RU" sz="2400" dirty="0" err="1" smtClean="0"/>
              <a:t>панування</a:t>
            </a:r>
            <a:r>
              <a:rPr lang="ru-RU" sz="2400" dirty="0"/>
              <a:t> </a:t>
            </a:r>
            <a:r>
              <a:rPr lang="ru-RU" sz="2400" dirty="0" smtClean="0"/>
              <a:t>та проголосили </a:t>
            </a:r>
            <a:r>
              <a:rPr lang="ru-RU" sz="2400" dirty="0" err="1"/>
              <a:t>віцекоролівства</a:t>
            </a:r>
            <a:r>
              <a:rPr lang="ru-RU" sz="2400" dirty="0"/>
              <a:t> Нова </a:t>
            </a:r>
            <a:r>
              <a:rPr lang="ru-RU" sz="2400" dirty="0" err="1"/>
              <a:t>Іспанія</a:t>
            </a:r>
            <a:r>
              <a:rPr lang="ru-RU" sz="2400" dirty="0"/>
              <a:t> (1535 р</a:t>
            </a:r>
            <a:r>
              <a:rPr lang="ru-RU" sz="2400" dirty="0" smtClean="0"/>
              <a:t>.):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/>
              <a:t>т</a:t>
            </a:r>
            <a:r>
              <a:rPr lang="ru-RU" sz="2400" dirty="0" err="1" smtClean="0"/>
              <a:t>амтешні</a:t>
            </a:r>
            <a:r>
              <a:rPr lang="ru-RU" sz="2400" dirty="0" smtClean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 </a:t>
            </a:r>
            <a:r>
              <a:rPr lang="ru-RU" sz="2400" dirty="0" err="1"/>
              <a:t>роздавали</a:t>
            </a:r>
            <a:r>
              <a:rPr lang="ru-RU" sz="2400" dirty="0"/>
              <a:t> </a:t>
            </a:r>
            <a:r>
              <a:rPr lang="ru-RU" sz="2400" dirty="0" err="1" smtClean="0"/>
              <a:t>колоністам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змушували</a:t>
            </a:r>
            <a:r>
              <a:rPr lang="ru-RU" sz="2400" dirty="0" smtClean="0"/>
              <a:t> </a:t>
            </a:r>
            <a:r>
              <a:rPr lang="ru-RU" sz="2400" dirty="0" err="1"/>
              <a:t>аборигенів</a:t>
            </a:r>
            <a:r>
              <a:rPr lang="ru-RU" sz="2400" dirty="0"/>
              <a:t>  </a:t>
            </a:r>
            <a:r>
              <a:rPr lang="ru-RU" sz="2400" dirty="0" err="1" smtClean="0"/>
              <a:t>платити</a:t>
            </a:r>
            <a:r>
              <a:rPr lang="ru-RU" sz="2400" dirty="0" smtClean="0"/>
              <a:t> </a:t>
            </a:r>
            <a:r>
              <a:rPr lang="ru-RU" sz="2400" dirty="0" err="1"/>
              <a:t>податки</a:t>
            </a:r>
            <a:r>
              <a:rPr lang="ru-RU" sz="2400" dirty="0"/>
              <a:t> та </a:t>
            </a:r>
            <a:r>
              <a:rPr lang="ru-RU" sz="2400" dirty="0" err="1"/>
              <a:t>виконувати</a:t>
            </a:r>
            <a:r>
              <a:rPr lang="ru-RU" sz="2400" dirty="0"/>
              <a:t> </a:t>
            </a:r>
            <a:r>
              <a:rPr lang="ru-RU" sz="2400" dirty="0" err="1" smtClean="0"/>
              <a:t>повинності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/>
              <a:t>у</a:t>
            </a:r>
            <a:r>
              <a:rPr lang="ru-RU" sz="2400" dirty="0" err="1" smtClean="0"/>
              <a:t>сі</a:t>
            </a:r>
            <a:r>
              <a:rPr lang="ru-RU" sz="2400" dirty="0" smtClean="0"/>
              <a:t> </a:t>
            </a:r>
            <a:r>
              <a:rPr lang="ru-RU" sz="2400" dirty="0" err="1"/>
              <a:t>протести</a:t>
            </a:r>
            <a:r>
              <a:rPr lang="ru-RU" sz="2400" dirty="0"/>
              <a:t> </a:t>
            </a:r>
            <a:r>
              <a:rPr lang="ru-RU" sz="2400" dirty="0" err="1"/>
              <a:t>жорстоко</a:t>
            </a:r>
            <a:r>
              <a:rPr lang="ru-RU" sz="2400" dirty="0"/>
              <a:t> </a:t>
            </a:r>
            <a:r>
              <a:rPr lang="ru-RU" sz="2400" dirty="0" err="1"/>
              <a:t>придушували</a:t>
            </a:r>
            <a:r>
              <a:rPr lang="ru-RU" sz="2400" dirty="0"/>
              <a:t>. 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вже</a:t>
            </a:r>
            <a:r>
              <a:rPr lang="ru-RU" sz="2400" dirty="0" smtClean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1518 р. до Америки завозили </a:t>
            </a:r>
            <a:r>
              <a:rPr lang="ru-RU" sz="2400" dirty="0" err="1"/>
              <a:t>рабів</a:t>
            </a:r>
            <a:r>
              <a:rPr lang="ru-RU" sz="2400" dirty="0"/>
              <a:t> з </a:t>
            </a:r>
            <a:r>
              <a:rPr lang="ru-RU" sz="2400" dirty="0" smtClean="0"/>
              <a:t>Африки</a:t>
            </a:r>
            <a:endParaRPr lang="ru-RU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4758"/>
            <a:ext cx="4248472" cy="579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5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91694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4536504" cy="65527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 </a:t>
            </a:r>
            <a:r>
              <a:rPr lang="ru-RU" sz="2400" b="1" dirty="0"/>
              <a:t>1497 р</a:t>
            </a:r>
            <a:r>
              <a:rPr lang="ru-RU" sz="2400" b="1" dirty="0" smtClean="0"/>
              <a:t>.</a:t>
            </a:r>
            <a:r>
              <a:rPr lang="ru-RU" sz="2400" dirty="0" smtClean="0"/>
              <a:t> </a:t>
            </a:r>
            <a:r>
              <a:rPr lang="ru-RU" sz="2400" dirty="0" err="1" smtClean="0"/>
              <a:t>англійські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купці</a:t>
            </a:r>
            <a:r>
              <a:rPr lang="ru-RU" sz="2400" dirty="0" smtClean="0"/>
              <a:t> </a:t>
            </a:r>
            <a:r>
              <a:rPr lang="ru-RU" sz="2400" dirty="0"/>
              <a:t>з </a:t>
            </a:r>
            <a:r>
              <a:rPr lang="ru-RU" sz="2400" dirty="0" err="1"/>
              <a:t>міста</a:t>
            </a:r>
            <a:r>
              <a:rPr lang="ru-RU" sz="2400" dirty="0"/>
              <a:t> </a:t>
            </a:r>
            <a:r>
              <a:rPr lang="ru-RU" sz="2400" dirty="0" err="1"/>
              <a:t>Брістоль</a:t>
            </a:r>
            <a:r>
              <a:rPr lang="ru-RU" sz="2400" dirty="0"/>
              <a:t> </a:t>
            </a:r>
            <a:r>
              <a:rPr lang="ru-RU" sz="2400" dirty="0" err="1"/>
              <a:t>організували</a:t>
            </a:r>
            <a:r>
              <a:rPr lang="ru-RU" sz="2400" dirty="0"/>
              <a:t> свою </a:t>
            </a:r>
            <a:r>
              <a:rPr lang="ru-RU" sz="2400" dirty="0" err="1"/>
              <a:t>експедицію</a:t>
            </a:r>
            <a:r>
              <a:rPr lang="ru-RU" sz="2400" dirty="0"/>
              <a:t> через Атлантику. </a:t>
            </a:r>
            <a:endParaRPr lang="ru-RU" sz="2400" dirty="0" smtClean="0"/>
          </a:p>
          <a:p>
            <a:r>
              <a:rPr lang="ru-RU" sz="2400" dirty="0" err="1" smtClean="0"/>
              <a:t>Генуезець</a:t>
            </a:r>
            <a:r>
              <a:rPr lang="ru-RU" sz="2400" dirty="0" smtClean="0"/>
              <a:t> </a:t>
            </a:r>
            <a:r>
              <a:rPr lang="ru-RU" sz="2400" dirty="0" err="1"/>
              <a:t>Джованні</a:t>
            </a:r>
            <a:r>
              <a:rPr lang="ru-RU" sz="2400" dirty="0"/>
              <a:t> </a:t>
            </a:r>
            <a:r>
              <a:rPr lang="ru-RU" sz="2400" dirty="0" err="1"/>
              <a:t>Каботто</a:t>
            </a:r>
            <a:r>
              <a:rPr lang="ru-RU" sz="2400" dirty="0"/>
              <a:t>, </a:t>
            </a:r>
            <a:r>
              <a:rPr lang="ru-RU" sz="2400" dirty="0" err="1"/>
              <a:t>зібравши</a:t>
            </a:r>
            <a:r>
              <a:rPr lang="ru-RU" sz="2400" dirty="0"/>
              <a:t> команду, на одному-</a:t>
            </a:r>
            <a:r>
              <a:rPr lang="ru-RU" sz="2400" dirty="0" err="1"/>
              <a:t>єдиному</a:t>
            </a:r>
            <a:r>
              <a:rPr lang="ru-RU" sz="2400" dirty="0"/>
              <a:t> </a:t>
            </a:r>
            <a:r>
              <a:rPr lang="ru-RU" sz="2400" dirty="0" err="1"/>
              <a:t>кораблі</a:t>
            </a:r>
            <a:r>
              <a:rPr lang="ru-RU" sz="2400" dirty="0"/>
              <a:t> </a:t>
            </a:r>
            <a:r>
              <a:rPr lang="ru-RU" sz="2400" dirty="0" err="1"/>
              <a:t>досяг</a:t>
            </a:r>
            <a:r>
              <a:rPr lang="ru-RU" sz="2400" dirty="0"/>
              <a:t> </a:t>
            </a:r>
            <a:r>
              <a:rPr lang="ru-RU" sz="2400" dirty="0" err="1"/>
              <a:t>півострова</a:t>
            </a:r>
            <a:r>
              <a:rPr lang="ru-RU" sz="2400" dirty="0"/>
              <a:t> Ньюфаундленд і </a:t>
            </a:r>
            <a:r>
              <a:rPr lang="ru-RU" sz="2400" dirty="0" err="1"/>
              <a:t>оголосив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власністю</a:t>
            </a:r>
            <a:r>
              <a:rPr lang="ru-RU" sz="2400" dirty="0"/>
              <a:t> </a:t>
            </a:r>
            <a:r>
              <a:rPr lang="ru-RU" sz="2400" dirty="0" err="1"/>
              <a:t>англійської</a:t>
            </a:r>
            <a:r>
              <a:rPr lang="ru-RU" sz="2400" dirty="0"/>
              <a:t> </a:t>
            </a:r>
            <a:r>
              <a:rPr lang="ru-RU" sz="2400" dirty="0" err="1" smtClean="0"/>
              <a:t>корони</a:t>
            </a:r>
            <a:endParaRPr lang="ru-RU" sz="2400" dirty="0" smtClean="0"/>
          </a:p>
          <a:p>
            <a:r>
              <a:rPr lang="ru-RU" sz="2400" dirty="0" smtClean="0"/>
              <a:t>Француз </a:t>
            </a:r>
            <a:r>
              <a:rPr lang="ru-RU" sz="2400" dirty="0"/>
              <a:t>Жак </a:t>
            </a:r>
            <a:r>
              <a:rPr lang="ru-RU" sz="2400" dirty="0" err="1"/>
              <a:t>Картьє</a:t>
            </a:r>
            <a:r>
              <a:rPr lang="ru-RU" sz="2400" dirty="0"/>
              <a:t> </a:t>
            </a:r>
            <a:r>
              <a:rPr lang="ru-RU" sz="2400" dirty="0" err="1"/>
              <a:t>доплив</a:t>
            </a:r>
            <a:r>
              <a:rPr lang="ru-RU" sz="2400" dirty="0"/>
              <a:t> до у </a:t>
            </a:r>
            <a:r>
              <a:rPr lang="ru-RU" sz="2400" b="1" dirty="0"/>
              <a:t>1534 р. </a:t>
            </a:r>
            <a:r>
              <a:rPr lang="ru-RU" sz="2400" dirty="0" err="1" smtClean="0"/>
              <a:t>північноамериканських</a:t>
            </a:r>
            <a:r>
              <a:rPr lang="ru-RU" sz="2400" dirty="0" smtClean="0"/>
              <a:t> </a:t>
            </a:r>
            <a:r>
              <a:rPr lang="ru-RU" sz="2400" dirty="0" err="1"/>
              <a:t>берегів</a:t>
            </a:r>
            <a:r>
              <a:rPr lang="ru-RU" sz="2400" dirty="0"/>
              <a:t> </a:t>
            </a:r>
            <a:r>
              <a:rPr lang="ru-RU" sz="2400" dirty="0" err="1" smtClean="0"/>
              <a:t>Канади</a:t>
            </a:r>
            <a:r>
              <a:rPr lang="ru-RU" sz="2400" dirty="0" smtClean="0"/>
              <a:t>, а </a:t>
            </a:r>
            <a:r>
              <a:rPr lang="ru-RU" sz="2400" dirty="0" err="1" smtClean="0"/>
              <a:t>її</a:t>
            </a:r>
            <a:r>
              <a:rPr lang="ru-RU" sz="2400" dirty="0"/>
              <a:t> </a:t>
            </a:r>
            <a:r>
              <a:rPr lang="ru-RU" sz="2400" dirty="0" err="1" smtClean="0"/>
              <a:t>терени</a:t>
            </a:r>
            <a:r>
              <a:rPr lang="ru-RU" sz="2400" dirty="0" smtClean="0"/>
              <a:t> </a:t>
            </a:r>
            <a:r>
              <a:rPr lang="ru-RU" sz="2400" dirty="0" err="1"/>
              <a:t>оголосили</a:t>
            </a:r>
            <a:r>
              <a:rPr lang="ru-RU" sz="2400" dirty="0"/>
              <a:t> </a:t>
            </a:r>
            <a:r>
              <a:rPr lang="ru-RU" sz="2400" dirty="0" err="1"/>
              <a:t>власністю</a:t>
            </a:r>
            <a:r>
              <a:rPr lang="ru-RU" sz="2400" dirty="0"/>
              <a:t> </a:t>
            </a:r>
            <a:r>
              <a:rPr lang="ru-RU" sz="2400" dirty="0" err="1"/>
              <a:t>Франції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178796" cy="359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4178796" cy="288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53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26398"/>
            <a:ext cx="7683026" cy="1143000"/>
          </a:xfrm>
        </p:spPr>
        <p:txBody>
          <a:bodyPr>
            <a:noAutofit/>
          </a:bodyPr>
          <a:lstStyle/>
          <a:p>
            <a:r>
              <a:rPr lang="uk-UA" sz="7200" b="1" i="1" dirty="0" smtClean="0">
                <a:solidFill>
                  <a:srgbClr val="C00000"/>
                </a:solidFill>
              </a:rPr>
              <a:t>Поясніть схему</a:t>
            </a:r>
            <a:endParaRPr lang="ru-RU" sz="72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4895" y="1636501"/>
            <a:ext cx="2710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</a:rPr>
              <a:t>Фернандо </a:t>
            </a:r>
          </a:p>
          <a:p>
            <a:pPr algn="ctr"/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</a:rPr>
              <a:t>Кортес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4454020" y="194427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1519</a:t>
            </a:r>
            <a:endParaRPr lang="ru-RU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5314" y="3025069"/>
            <a:ext cx="29370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00B050"/>
                </a:solidFill>
              </a:rPr>
              <a:t>Франсіско</a:t>
            </a:r>
            <a:endParaRPr lang="uk-UA" sz="3600" b="1" dirty="0" smtClean="0">
              <a:solidFill>
                <a:srgbClr val="00B050"/>
              </a:solidFill>
            </a:endParaRPr>
          </a:p>
          <a:p>
            <a:pPr algn="ctr"/>
            <a:r>
              <a:rPr lang="uk-UA" sz="3600" b="1" dirty="0" err="1" smtClean="0">
                <a:solidFill>
                  <a:srgbClr val="00B050"/>
                </a:solidFill>
              </a:rPr>
              <a:t>Ернандес</a:t>
            </a:r>
            <a:endParaRPr lang="uk-UA" sz="3600" b="1" dirty="0" smtClean="0">
              <a:solidFill>
                <a:srgbClr val="00B050"/>
              </a:solidFill>
            </a:endParaRPr>
          </a:p>
          <a:p>
            <a:pPr algn="ctr"/>
            <a:r>
              <a:rPr lang="uk-UA" sz="3600" b="1" dirty="0" smtClean="0">
                <a:solidFill>
                  <a:srgbClr val="00B050"/>
                </a:solidFill>
              </a:rPr>
              <a:t>Де Кордоба</a:t>
            </a: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856004" y="3783675"/>
            <a:ext cx="2167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1517 - 1518</a:t>
            </a:r>
            <a:endParaRPr lang="ru-RU" sz="32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565" y="5234328"/>
            <a:ext cx="2635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0070C0"/>
                </a:solidFill>
              </a:rPr>
              <a:t>Франсіско</a:t>
            </a:r>
            <a:endParaRPr lang="uk-UA" sz="36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3600" b="1" dirty="0" err="1" smtClean="0">
                <a:solidFill>
                  <a:srgbClr val="0070C0"/>
                </a:solidFill>
              </a:rPr>
              <a:t>Пісарро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300131" y="5454347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rgbClr val="7030A0"/>
                </a:solidFill>
              </a:rPr>
              <a:t>1532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5982449" y="3274313"/>
            <a:ext cx="4745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i="1" dirty="0">
                <a:solidFill>
                  <a:schemeClr val="accent6">
                    <a:lumMod val="75000"/>
                  </a:schemeClr>
                </a:solidFill>
              </a:rPr>
              <a:t>к</a:t>
            </a:r>
            <a:r>
              <a:rPr lang="uk-UA" sz="5400" b="1" i="1" dirty="0" smtClean="0">
                <a:solidFill>
                  <a:schemeClr val="accent6">
                    <a:lumMod val="75000"/>
                  </a:schemeClr>
                </a:solidFill>
              </a:rPr>
              <a:t>онкістадори</a:t>
            </a:r>
            <a:endParaRPr lang="ru-RU" sz="5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Левая фигурная скобка 12"/>
          <p:cNvSpPr/>
          <p:nvPr/>
        </p:nvSpPr>
        <p:spPr>
          <a:xfrm>
            <a:off x="4369314" y="1722294"/>
            <a:ext cx="366257" cy="843328"/>
          </a:xfrm>
          <a:prstGeom prst="leftBrac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Левая фигурная скобка 13"/>
          <p:cNvSpPr/>
          <p:nvPr/>
        </p:nvSpPr>
        <p:spPr>
          <a:xfrm>
            <a:off x="4388871" y="3261798"/>
            <a:ext cx="327144" cy="1628527"/>
          </a:xfrm>
          <a:prstGeom prst="leftBrace">
            <a:avLst>
              <a:gd name="adj1" fmla="val 0"/>
              <a:gd name="adj2" fmla="val 50000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Левая фигурная скобка 14"/>
          <p:cNvSpPr/>
          <p:nvPr/>
        </p:nvSpPr>
        <p:spPr>
          <a:xfrm>
            <a:off x="4388871" y="5332514"/>
            <a:ext cx="366257" cy="1003958"/>
          </a:xfrm>
          <a:prstGeom prst="leftBrace">
            <a:avLst>
              <a:gd name="adj1" fmla="val 0"/>
              <a:gd name="adj2" fmla="val 50000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носка-облако 16"/>
          <p:cNvSpPr/>
          <p:nvPr/>
        </p:nvSpPr>
        <p:spPr>
          <a:xfrm rot="20629839">
            <a:off x="919141" y="4674493"/>
            <a:ext cx="3672408" cy="1696469"/>
          </a:xfrm>
          <a:prstGeom prst="cloudCallout">
            <a:avLst>
              <a:gd name="adj1" fmla="val -13693"/>
              <a:gd name="adj2" fmla="val 39771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Інки</a:t>
            </a:r>
          </a:p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м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. Куско</a:t>
            </a:r>
          </a:p>
          <a:p>
            <a:pPr algn="ctr"/>
            <a:r>
              <a:rPr lang="uk-UA" sz="2800" b="1" dirty="0" err="1" smtClean="0">
                <a:solidFill>
                  <a:schemeClr val="accent2">
                    <a:lumMod val="75000"/>
                  </a:schemeClr>
                </a:solidFill>
              </a:rPr>
              <a:t>Атахуальпа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Выноска-облако 17"/>
          <p:cNvSpPr/>
          <p:nvPr/>
        </p:nvSpPr>
        <p:spPr>
          <a:xfrm>
            <a:off x="1783237" y="3378295"/>
            <a:ext cx="1944216" cy="1024398"/>
          </a:xfrm>
          <a:prstGeom prst="cloudCallout">
            <a:avLst>
              <a:gd name="adj1" fmla="val 14299"/>
              <a:gd name="adj2" fmla="val 3172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майя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Выноска-облако 18"/>
          <p:cNvSpPr/>
          <p:nvPr/>
        </p:nvSpPr>
        <p:spPr>
          <a:xfrm rot="1407221">
            <a:off x="597889" y="1422217"/>
            <a:ext cx="3977846" cy="1628898"/>
          </a:xfrm>
          <a:prstGeom prst="cloudCallout">
            <a:avLst>
              <a:gd name="adj1" fmla="val -37867"/>
              <a:gd name="adj2" fmla="val -3257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Ацтеки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м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</a:rPr>
              <a:t>Теночтитлан</a:t>
            </a:r>
            <a:endParaRPr lang="uk-UA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</a:rPr>
              <a:t>Монтесума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759439" y="3526783"/>
            <a:ext cx="28456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i="1" dirty="0" smtClean="0">
                <a:solidFill>
                  <a:schemeClr val="accent6">
                    <a:lumMod val="75000"/>
                  </a:schemeClr>
                </a:solidFill>
              </a:rPr>
              <a:t>індіанці</a:t>
            </a:r>
            <a:endParaRPr lang="ru-RU" sz="5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61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694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uk-UA" sz="6600" b="1" i="1" dirty="0" smtClean="0">
                <a:solidFill>
                  <a:srgbClr val="C00000"/>
                </a:solidFill>
              </a:rPr>
              <a:t>Домашнє завдання </a:t>
            </a:r>
            <a:endParaRPr lang="ru-RU" sz="66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2520280"/>
          </a:xfrm>
        </p:spPr>
        <p:txBody>
          <a:bodyPr>
            <a:noAutofit/>
          </a:bodyPr>
          <a:lstStyle/>
          <a:p>
            <a:r>
              <a:rPr lang="uk-UA" sz="3600" dirty="0" smtClean="0"/>
              <a:t>Опрацювати </a:t>
            </a:r>
            <a:r>
              <a:rPr lang="uk-UA" sz="3600" b="1" dirty="0"/>
              <a:t>§ </a:t>
            </a:r>
            <a:r>
              <a:rPr lang="uk-UA" sz="3600" b="1" dirty="0" smtClean="0"/>
              <a:t>3</a:t>
            </a:r>
            <a:endParaRPr lang="uk-UA" sz="3600" b="1" dirty="0" smtClean="0"/>
          </a:p>
          <a:p>
            <a:r>
              <a:rPr lang="uk-UA" sz="3600" dirty="0" smtClean="0"/>
              <a:t>Виконати </a:t>
            </a:r>
            <a:r>
              <a:rPr lang="uk-UA" sz="3600" dirty="0" smtClean="0"/>
              <a:t>завдання письмово на                 стор. 27 (1,3); та за </a:t>
            </a:r>
            <a:r>
              <a:rPr lang="en-US" sz="3600" dirty="0" smtClean="0"/>
              <a:t>QR</a:t>
            </a:r>
            <a:r>
              <a:rPr lang="uk-UA" sz="3600" dirty="0" smtClean="0"/>
              <a:t>-кодом в кінці параграфа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645024"/>
            <a:ext cx="2952328" cy="2173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2685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124" y="1348512"/>
            <a:ext cx="6552728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Христофор Колумб</a:t>
            </a:r>
            <a:r>
              <a:rPr lang="uk-UA" sz="2400" dirty="0" smtClean="0"/>
              <a:t>, </a:t>
            </a:r>
            <a:r>
              <a:rPr lang="uk-UA" sz="2400" b="1" dirty="0" smtClean="0">
                <a:solidFill>
                  <a:srgbClr val="00B050"/>
                </a:solidFill>
              </a:rPr>
              <a:t>«Індія», </a:t>
            </a:r>
            <a:r>
              <a:rPr lang="uk-UA" sz="2400" b="1" dirty="0" smtClean="0">
                <a:solidFill>
                  <a:srgbClr val="FF0000"/>
                </a:solidFill>
              </a:rPr>
              <a:t>1492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8238" y="1898502"/>
            <a:ext cx="2055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>
                <a:solidFill>
                  <a:srgbClr val="FF0000"/>
                </a:solidFill>
              </a:rPr>
              <a:t>Тордесільяс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4515850" y="2375718"/>
            <a:ext cx="10074" cy="7000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15741" y="3176252"/>
            <a:ext cx="80021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1494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>
            <a:stCxn id="7" idx="3"/>
          </p:cNvCxnSpPr>
          <p:nvPr/>
        </p:nvCxnSpPr>
        <p:spPr>
          <a:xfrm>
            <a:off x="4915960" y="3407085"/>
            <a:ext cx="880176" cy="15223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7" idx="1"/>
          </p:cNvCxnSpPr>
          <p:nvPr/>
        </p:nvCxnSpPr>
        <p:spPr>
          <a:xfrm flipH="1">
            <a:off x="3234126" y="3407085"/>
            <a:ext cx="881615" cy="15223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17740" y="3713063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Іспанія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8155" y="2362124"/>
            <a:ext cx="1395937" cy="193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160" y="2394578"/>
            <a:ext cx="1386684" cy="248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260" y="2450277"/>
            <a:ext cx="867345" cy="124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166" y="2438548"/>
            <a:ext cx="765090" cy="127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93972" y="4572440"/>
            <a:ext cx="3950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</a:rPr>
              <a:t>Васко</a:t>
            </a:r>
            <a:r>
              <a:rPr lang="uk-UA" sz="2400" b="1" dirty="0" smtClean="0">
                <a:solidFill>
                  <a:srgbClr val="7030A0"/>
                </a:solidFill>
              </a:rPr>
              <a:t> да Гама</a:t>
            </a:r>
            <a:r>
              <a:rPr lang="uk-UA" dirty="0" smtClean="0"/>
              <a:t>, </a:t>
            </a:r>
            <a:r>
              <a:rPr lang="uk-UA" sz="2400" b="1" dirty="0" smtClean="0">
                <a:solidFill>
                  <a:srgbClr val="00B050"/>
                </a:solidFill>
              </a:rPr>
              <a:t>Індія</a:t>
            </a:r>
            <a:r>
              <a:rPr lang="uk-UA" dirty="0" smtClean="0"/>
              <a:t>, </a:t>
            </a:r>
            <a:r>
              <a:rPr lang="uk-UA" sz="2400" b="1" dirty="0" smtClean="0">
                <a:solidFill>
                  <a:srgbClr val="FF0000"/>
                </a:solidFill>
              </a:rPr>
              <a:t>1498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9348" y="5286399"/>
            <a:ext cx="6692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</a:rPr>
              <a:t>Фернан</a:t>
            </a:r>
            <a:r>
              <a:rPr lang="uk-UA" sz="2400" b="1" dirty="0" smtClean="0">
                <a:solidFill>
                  <a:srgbClr val="7030A0"/>
                </a:solidFill>
              </a:rPr>
              <a:t> Магеллан</a:t>
            </a:r>
            <a:r>
              <a:rPr lang="uk-UA" dirty="0" smtClean="0"/>
              <a:t>, </a:t>
            </a:r>
            <a:r>
              <a:rPr lang="uk-UA" sz="2400" b="1" dirty="0" smtClean="0">
                <a:solidFill>
                  <a:srgbClr val="00B050"/>
                </a:solidFill>
              </a:rPr>
              <a:t>навколо світу</a:t>
            </a:r>
            <a:r>
              <a:rPr lang="uk-UA" sz="2400" dirty="0" smtClean="0"/>
              <a:t>, </a:t>
            </a:r>
            <a:r>
              <a:rPr lang="uk-UA" sz="2400" b="1" dirty="0" smtClean="0">
                <a:solidFill>
                  <a:srgbClr val="FF0000"/>
                </a:solidFill>
              </a:rPr>
              <a:t>1519-1522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3648" y="6093296"/>
            <a:ext cx="6580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>
                <a:solidFill>
                  <a:srgbClr val="00B050"/>
                </a:solidFill>
              </a:rPr>
              <a:t>Амеріго</a:t>
            </a:r>
            <a:r>
              <a:rPr lang="uk-UA" sz="2400" b="1" dirty="0" smtClean="0">
                <a:solidFill>
                  <a:srgbClr val="00B050"/>
                </a:solidFill>
              </a:rPr>
              <a:t> </a:t>
            </a:r>
            <a:r>
              <a:rPr lang="uk-UA" sz="2400" b="1" dirty="0" err="1" smtClean="0">
                <a:solidFill>
                  <a:srgbClr val="00B050"/>
                </a:solidFill>
              </a:rPr>
              <a:t>Веспуччі</a:t>
            </a:r>
            <a:r>
              <a:rPr lang="uk-UA" sz="2400" b="1" dirty="0" smtClean="0">
                <a:solidFill>
                  <a:srgbClr val="00B050"/>
                </a:solidFill>
              </a:rPr>
              <a:t>, Новий світ, «Америка»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13010" y="3713063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Португалія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94021" y="866329"/>
            <a:ext cx="595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</a:rPr>
              <a:t>Бартоломеу</a:t>
            </a:r>
            <a:r>
              <a:rPr lang="uk-UA" sz="2400" b="1" dirty="0" smtClean="0">
                <a:solidFill>
                  <a:srgbClr val="7030A0"/>
                </a:solidFill>
              </a:rPr>
              <a:t> </a:t>
            </a:r>
            <a:r>
              <a:rPr lang="uk-UA" sz="2400" b="1" dirty="0" err="1" smtClean="0">
                <a:solidFill>
                  <a:srgbClr val="7030A0"/>
                </a:solidFill>
              </a:rPr>
              <a:t>Діаш</a:t>
            </a:r>
            <a:r>
              <a:rPr lang="uk-UA" sz="2400" b="1" dirty="0" smtClean="0">
                <a:solidFill>
                  <a:srgbClr val="7030A0"/>
                </a:solidFill>
              </a:rPr>
              <a:t>, </a:t>
            </a:r>
            <a:r>
              <a:rPr lang="uk-UA" sz="2400" b="1" dirty="0" smtClean="0">
                <a:solidFill>
                  <a:srgbClr val="00B050"/>
                </a:solidFill>
              </a:rPr>
              <a:t>Мис Доброї Надії,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8585" y="62098"/>
            <a:ext cx="9026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dirty="0" smtClean="0">
                <a:solidFill>
                  <a:srgbClr val="C00000"/>
                </a:solidFill>
              </a:rPr>
              <a:t>Прочитайте та поясніть схему 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5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3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581128"/>
            <a:ext cx="8496944" cy="2118097"/>
          </a:xfrm>
        </p:spPr>
        <p:txBody>
          <a:bodyPr>
            <a:noAutofit/>
          </a:bodyPr>
          <a:lstStyle/>
          <a:p>
            <a:r>
              <a:rPr lang="ru-RU" sz="4800" b="1" i="1" dirty="0" err="1">
                <a:solidFill>
                  <a:srgbClr val="FF0000"/>
                </a:solidFill>
              </a:rPr>
              <a:t>Цивілізації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доколумбової</a:t>
            </a:r>
            <a:r>
              <a:rPr lang="ru-RU" sz="4800" b="1" i="1" dirty="0">
                <a:solidFill>
                  <a:srgbClr val="FF0000"/>
                </a:solidFill>
              </a:rPr>
              <a:t> Америки. </a:t>
            </a:r>
            <a:r>
              <a:rPr lang="ru-RU" sz="4800" b="1" i="1" dirty="0" smtClean="0">
                <a:solidFill>
                  <a:srgbClr val="FF0000"/>
                </a:solidFill>
              </a:rPr>
              <a:t/>
            </a:r>
            <a:br>
              <a:rPr lang="ru-RU" sz="4800" b="1" i="1" dirty="0" smtClean="0">
                <a:solidFill>
                  <a:srgbClr val="FF0000"/>
                </a:solidFill>
              </a:rPr>
            </a:br>
            <a:r>
              <a:rPr lang="ru-RU" sz="4800" b="1" i="1" dirty="0" err="1" smtClean="0">
                <a:solidFill>
                  <a:srgbClr val="FF0000"/>
                </a:solidFill>
              </a:rPr>
              <a:t>Завоювання</a:t>
            </a:r>
            <a:r>
              <a:rPr lang="ru-RU" sz="4800" b="1" i="1" dirty="0" smtClean="0">
                <a:solidFill>
                  <a:srgbClr val="FF0000"/>
                </a:solidFill>
              </a:rPr>
              <a:t> </a:t>
            </a:r>
            <a:r>
              <a:rPr lang="ru-RU" sz="4800" b="1" i="1" dirty="0">
                <a:solidFill>
                  <a:srgbClr val="FF0000"/>
                </a:solidFill>
              </a:rPr>
              <a:t>Нового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світу</a:t>
            </a:r>
            <a:endParaRPr lang="ru-RU" sz="4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CCF3B7"/>
          </a:solidFill>
          <a:ln>
            <a:solidFill>
              <a:srgbClr val="CCF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1. </a:t>
            </a:r>
            <a:r>
              <a:rPr lang="ru-RU" b="1" dirty="0" err="1" smtClean="0">
                <a:solidFill>
                  <a:srgbClr val="C00000"/>
                </a:solidFill>
              </a:rPr>
              <a:t>Цивілізації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доколумбової</a:t>
            </a:r>
            <a:r>
              <a:rPr lang="ru-RU" b="1" dirty="0" smtClean="0">
                <a:solidFill>
                  <a:srgbClr val="C00000"/>
                </a:solidFill>
              </a:rPr>
              <a:t> Америки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892745"/>
            <a:ext cx="4905908" cy="264198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uk-UA" altLang="ru-RU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Ацтеки </a:t>
            </a:r>
            <a:r>
              <a:rPr lang="uk-UA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на мексиканському нагір'ї </a:t>
            </a:r>
            <a:endParaRPr lang="ru-RU" altLang="ru-RU" sz="2400" dirty="0" smtClean="0"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uk-UA" altLang="ru-RU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Майя </a:t>
            </a:r>
            <a:r>
              <a:rPr lang="uk-UA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п-</a:t>
            </a:r>
            <a:r>
              <a:rPr lang="uk-UA" alt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ові</a:t>
            </a:r>
            <a:r>
              <a:rPr lang="uk-UA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Юкатан</a:t>
            </a:r>
            <a:r>
              <a:rPr lang="uk-UA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і Гватемалі </a:t>
            </a:r>
            <a:endParaRPr lang="uk-UA" alt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uk-UA" altLang="ru-RU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Інки</a:t>
            </a:r>
            <a:r>
              <a:rPr lang="uk-UA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 Андах та Болівійському </a:t>
            </a:r>
            <a:r>
              <a:rPr lang="uk-UA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нагір'ї</a:t>
            </a:r>
            <a:endParaRPr lang="ru-RU" altLang="ru-RU" sz="2400" dirty="0"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665704" cy="466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0232" y="1518761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 </a:t>
            </a:r>
            <a:r>
              <a:rPr lang="ru-RU" sz="2400" dirty="0" err="1" smtClean="0"/>
              <a:t>Америці</a:t>
            </a:r>
            <a:r>
              <a:rPr lang="ru-RU" sz="2400" dirty="0" smtClean="0"/>
              <a:t> </a:t>
            </a:r>
            <a:r>
              <a:rPr lang="ru-RU" sz="2400" dirty="0" err="1" smtClean="0"/>
              <a:t>існувало</a:t>
            </a:r>
            <a:r>
              <a:rPr lang="ru-RU" sz="2400" dirty="0" smtClean="0"/>
              <a:t> </a:t>
            </a:r>
            <a:r>
              <a:rPr lang="ru-RU" sz="2400" dirty="0" err="1" smtClean="0"/>
              <a:t>декілька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видів</a:t>
            </a:r>
            <a:r>
              <a:rPr lang="ru-RU" sz="2400" dirty="0" smtClean="0"/>
              <a:t> </a:t>
            </a:r>
            <a:r>
              <a:rPr lang="ru-RU" sz="2400" dirty="0" err="1" smtClean="0"/>
              <a:t>цивілізацій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7980" y="4246263"/>
            <a:ext cx="4522492" cy="239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063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28522" y="188640"/>
            <a:ext cx="2980233" cy="15610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8522" y="1780839"/>
            <a:ext cx="4531510" cy="152233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8522" y="3294775"/>
            <a:ext cx="6115686" cy="17184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8522" y="5013177"/>
            <a:ext cx="7771870" cy="16655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Ремісники</a:t>
            </a:r>
          </a:p>
          <a:p>
            <a:pPr algn="ctr"/>
            <a:r>
              <a:rPr lang="uk-UA" dirty="0" smtClean="0"/>
              <a:t>Землероби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8755" y="163174"/>
            <a:ext cx="3005451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Майя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2234" y="659843"/>
            <a:ext cx="740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Ахав</a:t>
            </a:r>
          </a:p>
          <a:p>
            <a:r>
              <a:rPr lang="uk-UA" dirty="0" smtClean="0"/>
              <a:t>(цар)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15947" y="2080341"/>
            <a:ext cx="11160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Вибрані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жерці</a:t>
            </a:r>
            <a:r>
              <a:rPr lang="ru-RU" dirty="0" smtClean="0"/>
              <a:t> </a:t>
            </a:r>
          </a:p>
          <a:p>
            <a:r>
              <a:rPr lang="ru-RU" dirty="0" smtClean="0"/>
              <a:t>та знать</a:t>
            </a: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377059"/>
            <a:ext cx="2030239" cy="155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663" y="1749735"/>
            <a:ext cx="1872571" cy="152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Теночтитлан, главный город Америки | Майя, ацтеки и инки | Луи-Рене Нужье |  Мир индейце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128" y="3390912"/>
            <a:ext cx="1875106" cy="154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128" y="290072"/>
            <a:ext cx="1872208" cy="138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128" y="5107828"/>
            <a:ext cx="2190680" cy="145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99053"/>
            <a:ext cx="2623100" cy="147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69200" y="3830810"/>
            <a:ext cx="1527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err="1"/>
              <a:t>А</a:t>
            </a:r>
            <a:r>
              <a:rPr lang="ru-RU" dirty="0" err="1" smtClean="0"/>
              <a:t>хкухуноб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(чиновники)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554727" y="3003671"/>
            <a:ext cx="2479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/>
              <a:t>Терени</a:t>
            </a:r>
            <a:r>
              <a:rPr lang="ru-RU" sz="2400" dirty="0" smtClean="0"/>
              <a:t> </a:t>
            </a:r>
            <a:r>
              <a:rPr lang="ru-RU" sz="2400" dirty="0" err="1" smtClean="0"/>
              <a:t>півострова</a:t>
            </a:r>
            <a:r>
              <a:rPr lang="ru-RU" sz="2400" dirty="0" smtClean="0"/>
              <a:t> Юкатан належали </a:t>
            </a:r>
            <a:r>
              <a:rPr lang="ru-RU" sz="2400" dirty="0" err="1" smtClean="0"/>
              <a:t>державі</a:t>
            </a:r>
            <a:r>
              <a:rPr lang="ru-RU" sz="2400" dirty="0" smtClean="0"/>
              <a:t> майя. </a:t>
            </a:r>
            <a:endParaRPr lang="ru-RU" sz="2400" dirty="0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4206" y="188640"/>
            <a:ext cx="2697266" cy="285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267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4114800" cy="720080"/>
          </a:xfrm>
        </p:spPr>
        <p:txBody>
          <a:bodyPr>
            <a:normAutofit fontScale="90000"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</a:rPr>
              <a:t>Цікаві факти про майя</a:t>
            </a:r>
            <a:r>
              <a:rPr lang="uk-UA" sz="2800" dirty="0" smtClean="0">
                <a:solidFill>
                  <a:srgbClr val="C00000"/>
                </a:solidFill>
              </a:rPr>
              <a:t>: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32756"/>
            <a:ext cx="4032448" cy="52565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Майя добре </a:t>
            </a:r>
            <a:r>
              <a:rPr lang="ru-RU" sz="2000" dirty="0" err="1" smtClean="0"/>
              <a:t>розумілися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вирощуванні</a:t>
            </a:r>
            <a:r>
              <a:rPr lang="ru-RU" sz="2000" dirty="0" smtClean="0"/>
              <a:t> </a:t>
            </a:r>
            <a:r>
              <a:rPr lang="ru-RU" sz="2000" dirty="0" err="1" smtClean="0"/>
              <a:t>томатів</a:t>
            </a:r>
            <a:r>
              <a:rPr lang="ru-RU" sz="2000" dirty="0" smtClean="0"/>
              <a:t>, </a:t>
            </a:r>
            <a:r>
              <a:rPr lang="ru-RU" sz="2000" dirty="0" err="1" smtClean="0"/>
              <a:t>червоного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перцю</a:t>
            </a:r>
            <a:r>
              <a:rPr lang="ru-RU" sz="2000" dirty="0" smtClean="0"/>
              <a:t>, </a:t>
            </a:r>
            <a:r>
              <a:rPr lang="ru-RU" sz="2000" dirty="0" err="1" smtClean="0"/>
              <a:t>кукурудзи</a:t>
            </a:r>
            <a:r>
              <a:rPr lang="ru-RU" sz="2000" dirty="0" smtClean="0"/>
              <a:t>, </a:t>
            </a:r>
            <a:r>
              <a:rPr lang="ru-RU" sz="2000" dirty="0" err="1" smtClean="0"/>
              <a:t>картоплі</a:t>
            </a:r>
            <a:r>
              <a:rPr lang="ru-RU" sz="2000" dirty="0" smtClean="0"/>
              <a:t>, тютюну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. Вони </a:t>
            </a:r>
            <a:r>
              <a:rPr lang="ru-RU" sz="2000" dirty="0" err="1" smtClean="0"/>
              <a:t>вправно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полювали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рибалили</a:t>
            </a:r>
            <a:r>
              <a:rPr lang="ru-RU" sz="20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/>
              <a:t>Послуговувались</a:t>
            </a:r>
            <a:r>
              <a:rPr lang="ru-RU" sz="2000" dirty="0" smtClean="0"/>
              <a:t> </a:t>
            </a:r>
            <a:r>
              <a:rPr lang="ru-RU" sz="2000" dirty="0" err="1" smtClean="0"/>
              <a:t>особливим</a:t>
            </a:r>
            <a:r>
              <a:rPr lang="ru-RU" sz="2000" dirty="0" smtClean="0"/>
              <a:t> </a:t>
            </a:r>
            <a:r>
              <a:rPr lang="ru-RU" sz="2000" dirty="0" err="1" smtClean="0"/>
              <a:t>ієрогліфічним</a:t>
            </a:r>
            <a:r>
              <a:rPr lang="ru-RU" sz="2000" dirty="0" smtClean="0"/>
              <a:t> письмом, яке </a:t>
            </a:r>
            <a:r>
              <a:rPr lang="ru-RU" sz="2000" dirty="0" err="1" smtClean="0"/>
              <a:t>вдалося</a:t>
            </a:r>
            <a:r>
              <a:rPr lang="ru-RU" sz="2000" dirty="0" smtClean="0"/>
              <a:t> </a:t>
            </a:r>
            <a:r>
              <a:rPr lang="ru-RU" sz="2000" dirty="0" err="1" smtClean="0"/>
              <a:t>розшифрувати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лише</a:t>
            </a:r>
            <a:r>
              <a:rPr lang="ru-RU" sz="2000" dirty="0" smtClean="0"/>
              <a:t> в </a:t>
            </a:r>
            <a:r>
              <a:rPr lang="en-US" sz="2000" dirty="0" smtClean="0"/>
              <a:t>XX </a:t>
            </a:r>
            <a:r>
              <a:rPr lang="ru-RU" sz="2000" dirty="0" smtClean="0"/>
              <a:t>ст.,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/>
              <a:t>В</a:t>
            </a:r>
            <a:r>
              <a:rPr lang="ru-RU" sz="2000" dirty="0" smtClean="0"/>
              <a:t>вели </a:t>
            </a:r>
            <a:r>
              <a:rPr lang="ru-RU" sz="2000" dirty="0" err="1" smtClean="0"/>
              <a:t>поняття</a:t>
            </a:r>
            <a:r>
              <a:rPr lang="ru-RU" sz="2000" dirty="0" smtClean="0"/>
              <a:t> «нуль» у математику.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Вони </a:t>
            </a:r>
            <a:r>
              <a:rPr lang="ru-RU" sz="2000" dirty="0" err="1" smtClean="0"/>
              <a:t>зводили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стадіони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гри</a:t>
            </a:r>
            <a:r>
              <a:rPr lang="ru-RU" sz="2000" dirty="0" smtClean="0"/>
              <a:t> в </a:t>
            </a:r>
            <a:r>
              <a:rPr lang="ru-RU" sz="2000" dirty="0" err="1" smtClean="0"/>
              <a:t>м’яч</a:t>
            </a:r>
            <a:r>
              <a:rPr lang="ru-RU" sz="2000" dirty="0" smtClean="0"/>
              <a:t> та </a:t>
            </a:r>
            <a:r>
              <a:rPr lang="ru-RU" sz="2000" dirty="0" err="1" smtClean="0"/>
              <a:t>величні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прикрашені</a:t>
            </a:r>
            <a:r>
              <a:rPr lang="ru-RU" sz="2000" dirty="0" smtClean="0"/>
              <a:t> </a:t>
            </a:r>
            <a:r>
              <a:rPr lang="ru-RU" sz="2000" dirty="0" err="1" smtClean="0"/>
              <a:t>барельєфами</a:t>
            </a:r>
            <a:r>
              <a:rPr lang="ru-RU" sz="2000" dirty="0" smtClean="0"/>
              <a:t> </a:t>
            </a:r>
            <a:r>
              <a:rPr lang="ru-RU" sz="2000" dirty="0" err="1" smtClean="0"/>
              <a:t>храми</a:t>
            </a:r>
            <a:r>
              <a:rPr lang="ru-RU" sz="2000" dirty="0" smtClean="0"/>
              <a:t>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649" y="622634"/>
            <a:ext cx="429210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2639" y="3861048"/>
            <a:ext cx="429210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4863" y="1284893"/>
            <a:ext cx="4292105" cy="429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161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4968552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Ацтеки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4834881" cy="402274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/>
              <a:t>Столиця</a:t>
            </a:r>
            <a:r>
              <a:rPr lang="ru-RU" sz="2000" dirty="0" smtClean="0"/>
              <a:t> </a:t>
            </a:r>
            <a:r>
              <a:rPr lang="ru-RU" sz="2000" dirty="0" err="1" smtClean="0"/>
              <a:t>ацтекської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імперії</a:t>
            </a:r>
            <a:r>
              <a:rPr lang="ru-RU" sz="2000" dirty="0" smtClean="0"/>
              <a:t>— </a:t>
            </a:r>
            <a:r>
              <a:rPr lang="ru-RU" sz="2000" dirty="0" err="1" smtClean="0"/>
              <a:t>місто</a:t>
            </a:r>
            <a:r>
              <a:rPr lang="ru-RU" sz="2000" dirty="0" smtClean="0"/>
              <a:t> </a:t>
            </a:r>
            <a:r>
              <a:rPr lang="ru-RU" sz="2000" dirty="0" err="1" smtClean="0"/>
              <a:t>Теночтитлан</a:t>
            </a:r>
            <a:r>
              <a:rPr lang="ru-RU" sz="2000" dirty="0" smtClean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/>
              <a:t>Діяли</a:t>
            </a:r>
            <a:r>
              <a:rPr lang="ru-RU" sz="2000" dirty="0" smtClean="0"/>
              <a:t> </a:t>
            </a:r>
            <a:r>
              <a:rPr lang="ru-RU" sz="2000" dirty="0" err="1" smtClean="0"/>
              <a:t>державні</a:t>
            </a:r>
            <a:r>
              <a:rPr lang="ru-RU" sz="2000" dirty="0" smtClean="0"/>
              <a:t>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/>
              <a:t>Імперією</a:t>
            </a:r>
            <a:r>
              <a:rPr lang="ru-RU" sz="2000" dirty="0" smtClean="0"/>
              <a:t> </a:t>
            </a:r>
            <a:r>
              <a:rPr lang="ru-RU" sz="2000" dirty="0" err="1" smtClean="0"/>
              <a:t>ацтеків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спочатку</a:t>
            </a:r>
            <a:r>
              <a:rPr lang="ru-RU" sz="2000" dirty="0" smtClean="0"/>
              <a:t> </a:t>
            </a:r>
            <a:r>
              <a:rPr lang="ru-RU" sz="2000" dirty="0" err="1" smtClean="0"/>
              <a:t>керували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окремі</a:t>
            </a:r>
            <a:r>
              <a:rPr lang="ru-RU" sz="2000" dirty="0" smtClean="0"/>
              <a:t> роди, але </a:t>
            </a:r>
            <a:r>
              <a:rPr lang="ru-RU" sz="2000" dirty="0" err="1" smtClean="0"/>
              <a:t>згодом</a:t>
            </a:r>
            <a:r>
              <a:rPr lang="ru-RU" sz="2000" dirty="0" smtClean="0"/>
              <a:t> </a:t>
            </a:r>
            <a:r>
              <a:rPr lang="ru-RU" sz="2000" dirty="0" err="1" smtClean="0"/>
              <a:t>зміцніла</a:t>
            </a:r>
            <a:r>
              <a:rPr lang="ru-RU" sz="2000" dirty="0" smtClean="0"/>
              <a:t> </a:t>
            </a:r>
            <a:r>
              <a:rPr lang="ru-RU" sz="2000" dirty="0" err="1" smtClean="0"/>
              <a:t>особиста</a:t>
            </a:r>
            <a:r>
              <a:rPr lang="ru-RU" sz="2000" dirty="0" smtClean="0"/>
              <a:t> </a:t>
            </a:r>
            <a:r>
              <a:rPr lang="ru-RU" sz="2000" dirty="0" err="1" smtClean="0"/>
              <a:t>влада</a:t>
            </a:r>
            <a:r>
              <a:rPr lang="ru-RU" sz="2000" dirty="0" smtClean="0"/>
              <a:t> </a:t>
            </a:r>
            <a:r>
              <a:rPr lang="ru-RU" sz="2000" dirty="0" err="1" smtClean="0"/>
              <a:t>правителів</a:t>
            </a:r>
            <a:r>
              <a:rPr lang="ru-RU" sz="2000" dirty="0" smtClean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/>
              <a:t>Землеробивирощували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кукурудзу</a:t>
            </a:r>
            <a:r>
              <a:rPr lang="ru-RU" sz="2000" dirty="0" smtClean="0"/>
              <a:t>, агаву, </a:t>
            </a:r>
            <a:r>
              <a:rPr lang="ru-RU" sz="2000" dirty="0" err="1" smtClean="0"/>
              <a:t>бавовник</a:t>
            </a:r>
            <a:r>
              <a:rPr lang="ru-RU" sz="2000" dirty="0" smtClean="0"/>
              <a:t>, какао, </a:t>
            </a:r>
            <a:r>
              <a:rPr lang="ru-RU" sz="2000" dirty="0" err="1" smtClean="0"/>
              <a:t>перець</a:t>
            </a:r>
            <a:r>
              <a:rPr lang="ru-RU" sz="2000" dirty="0" smtClean="0"/>
              <a:t>, </a:t>
            </a:r>
            <a:r>
              <a:rPr lang="ru-RU" sz="2000" dirty="0" err="1" smtClean="0"/>
              <a:t>квасолю</a:t>
            </a:r>
            <a:r>
              <a:rPr lang="ru-RU" sz="2000" dirty="0" smtClean="0"/>
              <a:t>, </a:t>
            </a:r>
            <a:r>
              <a:rPr lang="ru-RU" sz="2000" dirty="0" err="1" smtClean="0"/>
              <a:t>гарбузи</a:t>
            </a:r>
            <a:r>
              <a:rPr lang="ru-RU" sz="2000" dirty="0" smtClean="0"/>
              <a:t>, </a:t>
            </a:r>
            <a:r>
              <a:rPr lang="ru-RU" sz="2000" dirty="0" err="1" smtClean="0"/>
              <a:t>полювали</a:t>
            </a:r>
            <a:r>
              <a:rPr lang="ru-RU" sz="2000" dirty="0" smtClean="0"/>
              <a:t> і </a:t>
            </a:r>
            <a:r>
              <a:rPr lang="ru-RU" sz="2000" dirty="0" err="1" smtClean="0"/>
              <a:t>воювали</a:t>
            </a:r>
            <a:r>
              <a:rPr lang="ru-RU" sz="2000" dirty="0" smtClean="0"/>
              <a:t>. </a:t>
            </a:r>
          </a:p>
          <a:p>
            <a:r>
              <a:rPr lang="ru-RU" sz="2000" dirty="0" err="1" smtClean="0"/>
              <a:t>Ремісники</a:t>
            </a:r>
            <a:r>
              <a:rPr lang="ru-RU" sz="2000" dirty="0" smtClean="0"/>
              <a:t> </a:t>
            </a:r>
            <a:r>
              <a:rPr lang="ru-RU" sz="2000" dirty="0" err="1" smtClean="0"/>
              <a:t>виготовляли</a:t>
            </a:r>
            <a:r>
              <a:rPr lang="ru-RU" sz="2000" dirty="0" smtClean="0"/>
              <a:t> </a:t>
            </a:r>
            <a:r>
              <a:rPr lang="ru-RU" sz="2000" dirty="0" err="1" smtClean="0"/>
              <a:t>кераміку</a:t>
            </a:r>
            <a:r>
              <a:rPr lang="ru-RU" sz="2000" dirty="0" smtClean="0"/>
              <a:t>, </a:t>
            </a:r>
            <a:r>
              <a:rPr lang="ru-RU" sz="2000" dirty="0" err="1" smtClean="0"/>
              <a:t>обробляли</a:t>
            </a:r>
            <a:r>
              <a:rPr lang="ru-RU" sz="2000" dirty="0" smtClean="0"/>
              <a:t> метали, ткали.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5406" y="139632"/>
            <a:ext cx="3850605" cy="332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865290" cy="319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63904"/>
            <a:ext cx="2592288" cy="180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67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76" y="-11312"/>
            <a:ext cx="9139258" cy="686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733256"/>
            <a:ext cx="62840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</a:rPr>
              <a:t>м</a:t>
            </a:r>
            <a:r>
              <a:rPr lang="ru-RU" sz="6000" b="1" dirty="0" smtClean="0">
                <a:solidFill>
                  <a:srgbClr val="C00000"/>
                </a:solidFill>
              </a:rPr>
              <a:t>. </a:t>
            </a:r>
            <a:r>
              <a:rPr lang="ru-RU" sz="6000" b="1" dirty="0" err="1" smtClean="0">
                <a:solidFill>
                  <a:srgbClr val="C00000"/>
                </a:solidFill>
              </a:rPr>
              <a:t>Теночтитлан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4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0162"/>
            <a:ext cx="4716016" cy="11430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Інки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4555768" cy="34563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/>
              <a:t>Інки</a:t>
            </a:r>
            <a:r>
              <a:rPr lang="ru-RU" sz="2000" dirty="0" smtClean="0"/>
              <a:t> </a:t>
            </a:r>
            <a:r>
              <a:rPr lang="ru-RU" sz="2000" dirty="0" err="1" smtClean="0"/>
              <a:t>вірили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зірки</a:t>
            </a:r>
            <a:r>
              <a:rPr lang="ru-RU" sz="2000" dirty="0" smtClean="0"/>
              <a:t> </a:t>
            </a:r>
            <a:r>
              <a:rPr lang="ru-RU" sz="2000" dirty="0" err="1" smtClean="0"/>
              <a:t>заселені</a:t>
            </a:r>
            <a:r>
              <a:rPr lang="ru-RU" sz="2000" dirty="0" smtClean="0"/>
              <a:t> </a:t>
            </a:r>
            <a:r>
              <a:rPr lang="ru-RU" sz="2000" dirty="0" err="1" smtClean="0"/>
              <a:t>розумними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істотами</a:t>
            </a:r>
            <a:r>
              <a:rPr lang="ru-RU" sz="2000" dirty="0" smtClean="0"/>
              <a:t>, </a:t>
            </a:r>
            <a:r>
              <a:rPr lang="ru-RU" sz="2000" dirty="0" err="1" smtClean="0"/>
              <a:t>подібними</a:t>
            </a:r>
            <a:r>
              <a:rPr lang="ru-RU" sz="2000" dirty="0" smtClean="0"/>
              <a:t> до людей.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Вони </a:t>
            </a:r>
            <a:r>
              <a:rPr lang="ru-RU" sz="2000" dirty="0" err="1" smtClean="0"/>
              <a:t>склали</a:t>
            </a:r>
            <a:r>
              <a:rPr lang="ru-RU" sz="2000" dirty="0" smtClean="0"/>
              <a:t> </a:t>
            </a:r>
            <a:r>
              <a:rPr lang="ru-RU" sz="2000" dirty="0" err="1" smtClean="0"/>
              <a:t>точний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календар</a:t>
            </a:r>
            <a:r>
              <a:rPr lang="ru-RU" sz="2000" dirty="0" smtClean="0"/>
              <a:t> на 12 </a:t>
            </a:r>
            <a:r>
              <a:rPr lang="ru-RU" sz="2000" dirty="0" err="1" smtClean="0"/>
              <a:t>місяців</a:t>
            </a:r>
            <a:r>
              <a:rPr lang="ru-RU" sz="2000" dirty="0" smtClean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зналися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цілющих</a:t>
            </a:r>
            <a:r>
              <a:rPr lang="ru-RU" sz="2000" dirty="0" smtClean="0"/>
              <a:t> травах і </a:t>
            </a:r>
            <a:r>
              <a:rPr lang="ru-RU" sz="2000" dirty="0" err="1" smtClean="0"/>
              <a:t>хірургії</a:t>
            </a:r>
            <a:r>
              <a:rPr lang="ru-RU" sz="20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/>
              <a:t>використовували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вузликове</a:t>
            </a:r>
            <a:r>
              <a:rPr lang="ru-RU" sz="2000" dirty="0" smtClean="0"/>
              <a:t> письмо </a:t>
            </a:r>
            <a:r>
              <a:rPr lang="ru-RU" sz="2000" dirty="0" err="1" smtClean="0"/>
              <a:t>кіпу</a:t>
            </a:r>
            <a:r>
              <a:rPr lang="ru-RU" sz="20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/>
              <a:t>відзначалися</a:t>
            </a:r>
            <a:r>
              <a:rPr lang="ru-RU" sz="2000" dirty="0" smtClean="0"/>
              <a:t> в </a:t>
            </a:r>
            <a:r>
              <a:rPr lang="ru-RU" sz="2000" dirty="0" err="1" smtClean="0"/>
              <a:t>ювелірній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справі</a:t>
            </a:r>
            <a:r>
              <a:rPr lang="ru-RU" sz="2000" dirty="0" smtClean="0"/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4351185" cy="227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399" y="1537523"/>
            <a:ext cx="4238445" cy="277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437112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Давні інки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4457633"/>
            <a:ext cx="1830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0000"/>
                </a:solidFill>
              </a:rPr>
              <a:t>дарують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«</a:t>
            </a:r>
            <a:r>
              <a:rPr lang="ru-RU" b="1" i="1" dirty="0" err="1" smtClean="0">
                <a:solidFill>
                  <a:srgbClr val="FF0000"/>
                </a:solidFill>
              </a:rPr>
              <a:t>валентинки</a:t>
            </a:r>
            <a:r>
              <a:rPr lang="ru-RU" b="1" i="1" dirty="0" smtClean="0">
                <a:solidFill>
                  <a:srgbClr val="FF0000"/>
                </a:solidFill>
              </a:rPr>
              <a:t>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399" y="4437112"/>
            <a:ext cx="4237745" cy="227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19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5720</TotalTime>
  <Words>781</Words>
  <Application>Microsoft Office PowerPoint</Application>
  <PresentationFormat>Экран (4:3)</PresentationFormat>
  <Paragraphs>104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УРОК 3</vt:lpstr>
      <vt:lpstr>Слайд 2</vt:lpstr>
      <vt:lpstr>Цивілізації доколумбової Америки.  Завоювання Нового світу</vt:lpstr>
      <vt:lpstr>1. Цивілізації доколумбової Америки</vt:lpstr>
      <vt:lpstr>Майя</vt:lpstr>
      <vt:lpstr>Цікаві факти про майя:</vt:lpstr>
      <vt:lpstr>Ацтеки</vt:lpstr>
      <vt:lpstr>Слайд 8</vt:lpstr>
      <vt:lpstr> Інки </vt:lpstr>
      <vt:lpstr>2. «Конкіста» і конкістадори</vt:lpstr>
      <vt:lpstr>Слайд 11</vt:lpstr>
      <vt:lpstr>Слайд 12</vt:lpstr>
      <vt:lpstr>Робота з історичним джерелом</vt:lpstr>
      <vt:lpstr>Слайд 14</vt:lpstr>
      <vt:lpstr>Слайд 15</vt:lpstr>
      <vt:lpstr>3. Освоєння Нового світу</vt:lpstr>
      <vt:lpstr>Слайд 17</vt:lpstr>
      <vt:lpstr>Поясніть схему</vt:lpstr>
      <vt:lpstr>Домашнє завдання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danyamazur113@gmail.com</dc:creator>
  <cp:lastModifiedBy>User</cp:lastModifiedBy>
  <cp:revision>72</cp:revision>
  <dcterms:created xsi:type="dcterms:W3CDTF">2021-09-06T15:12:45Z</dcterms:created>
  <dcterms:modified xsi:type="dcterms:W3CDTF">2021-09-15T12:47:34Z</dcterms:modified>
</cp:coreProperties>
</file>