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63" r:id="rId3"/>
    <p:sldId id="289" r:id="rId4"/>
    <p:sldId id="277" r:id="rId5"/>
    <p:sldId id="279" r:id="rId6"/>
    <p:sldId id="283" r:id="rId7"/>
    <p:sldId id="267" r:id="rId8"/>
    <p:sldId id="268" r:id="rId9"/>
    <p:sldId id="284" r:id="rId10"/>
    <p:sldId id="285" r:id="rId11"/>
    <p:sldId id="286" r:id="rId12"/>
    <p:sldId id="287" r:id="rId13"/>
    <p:sldId id="290" r:id="rId14"/>
    <p:sldId id="28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513" autoAdjust="0"/>
  </p:normalViewPr>
  <p:slideViewPr>
    <p:cSldViewPr>
      <p:cViewPr>
        <p:scale>
          <a:sx n="55" d="100"/>
          <a:sy n="55" d="100"/>
        </p:scale>
        <p:origin x="-2246" y="-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1E66-DA7F-42AE-9B4C-D9DF6E5A0DB6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47F90-1025-4525-BEC0-3121B69F2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7F90-1025-4525-BEC0-3121B69F286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90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78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89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1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919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20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4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60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9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6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6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10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28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50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60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14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9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90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934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214314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уроку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200596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Модерна українська проза</a:t>
            </a:r>
          </a:p>
          <a:p>
            <a:pPr algn="ctr"/>
            <a:endParaRPr lang="uk-UA" sz="5400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  <a:p>
            <a:pPr algn="r"/>
            <a:endParaRPr lang="uk-UA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tx1"/>
                </a:solidFill>
              </a:rPr>
              <a:t>Особливості українського модернізму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52925"/>
            <a:ext cx="8640960" cy="4544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	Для </a:t>
            </a:r>
            <a:r>
              <a:rPr lang="uk-UA" sz="2400" dirty="0"/>
              <a:t>модерної української прози характерними виявилися пошуки сильної особистості, людини, яка має сміливість відстоювати власний вибір, своє природне право гідно жити, реалізувати свої здібності.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	П</a:t>
            </a:r>
            <a:r>
              <a:rPr lang="uk-UA" sz="2400" dirty="0" smtClean="0"/>
              <a:t>ослідовники </a:t>
            </a:r>
            <a:r>
              <a:rPr lang="uk-UA" sz="2400" dirty="0"/>
              <a:t>модернізму визнавали право на існування літератури для обраних, високоінтелектуальних її читачів, навіть афішували гасло «мистецтво для мистецтва», яке митці-народники сприймали дуже критично.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8496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5722" cy="1400530"/>
          </a:xfrm>
        </p:spPr>
        <p:txBody>
          <a:bodyPr/>
          <a:lstStyle/>
          <a:p>
            <a:r>
              <a:rPr lang="uk-UA" sz="4400" dirty="0">
                <a:solidFill>
                  <a:schemeClr val="tx1"/>
                </a:solidFill>
              </a:rPr>
              <a:t>Особливості українського модернізму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52925"/>
            <a:ext cx="8640960" cy="4400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200" dirty="0" smtClean="0"/>
              <a:t>	Модернізм </a:t>
            </a:r>
            <a:r>
              <a:rPr lang="uk-UA" sz="2200" dirty="0"/>
              <a:t>поривав зв’язки з традиціями класичної літератури, йому був властивий активний пошук нових виражальних засобів, він звертався до новаторських для українського письменства ідей емансипації, фемінізму, ніцшеанства.</a:t>
            </a:r>
            <a:endParaRPr lang="ru-RU" sz="2200" dirty="0"/>
          </a:p>
          <a:p>
            <a:pPr algn="just"/>
            <a:r>
              <a:rPr lang="uk-UA" sz="2200" dirty="0"/>
              <a:t>Емансипація – буквально: звільнення від залежності, вирівнювання у правах.</a:t>
            </a:r>
            <a:endParaRPr lang="ru-RU" sz="2200" dirty="0"/>
          </a:p>
          <a:p>
            <a:pPr algn="just"/>
            <a:r>
              <a:rPr lang="uk-UA" sz="2200" dirty="0"/>
              <a:t>Фемінізм </a:t>
            </a:r>
            <a:r>
              <a:rPr lang="uk-UA" sz="2200" dirty="0" smtClean="0"/>
              <a:t>– громадські </a:t>
            </a:r>
            <a:r>
              <a:rPr lang="uk-UA" sz="2200" dirty="0"/>
              <a:t>рухи за досягнення рівних </a:t>
            </a:r>
            <a:r>
              <a:rPr lang="uk-UA" sz="2200" dirty="0" smtClean="0"/>
              <a:t>прав </a:t>
            </a:r>
            <a:r>
              <a:rPr lang="uk-UA" sz="2200" dirty="0"/>
              <a:t>жінок із чоловіками.</a:t>
            </a:r>
            <a:endParaRPr lang="ru-RU" sz="2200" dirty="0"/>
          </a:p>
          <a:p>
            <a:pPr algn="just"/>
            <a:r>
              <a:rPr lang="uk-UA" sz="2200" dirty="0"/>
              <a:t>Ніцшеанство – філософська течія, започаткована німецьким ідеологом </a:t>
            </a:r>
            <a:r>
              <a:rPr lang="uk-UA" sz="2200" dirty="0" smtClean="0"/>
              <a:t>Ф. </a:t>
            </a:r>
            <a:r>
              <a:rPr lang="uk-UA" sz="2200" dirty="0"/>
              <a:t>Ніцше, наріжним </a:t>
            </a:r>
            <a:r>
              <a:rPr lang="uk-UA" sz="2200" dirty="0" err="1"/>
              <a:t>каменем</a:t>
            </a:r>
            <a:r>
              <a:rPr lang="uk-UA" sz="2200" dirty="0"/>
              <a:t> якої був культ сильної особистості.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6495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tx1"/>
                </a:solidFill>
              </a:rPr>
              <a:t>Особливості українського модернізму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187558"/>
          </a:xfrm>
        </p:spPr>
        <p:txBody>
          <a:bodyPr>
            <a:normAutofit/>
          </a:bodyPr>
          <a:lstStyle/>
          <a:p>
            <a:pPr algn="just"/>
            <a:r>
              <a:rPr lang="uk-UA" sz="2200" dirty="0"/>
              <a:t>Жіночі образи-характери в літературних творах уже набули цілісності й самодостатності. Героїні модерної української прози вже усвідомлювали свою потенційну рівність у правах і обов’язках із чоловіками</a:t>
            </a:r>
            <a:r>
              <a:rPr lang="uk-UA" sz="2200" dirty="0" smtClean="0"/>
              <a:t>.</a:t>
            </a:r>
          </a:p>
          <a:p>
            <a:pPr marL="0" indent="0" algn="just">
              <a:buNone/>
            </a:pPr>
            <a:r>
              <a:rPr lang="uk-UA" sz="2200" dirty="0" smtClean="0"/>
              <a:t> </a:t>
            </a:r>
          </a:p>
          <a:p>
            <a:pPr algn="just"/>
            <a:r>
              <a:rPr lang="uk-UA" sz="2400" dirty="0"/>
              <a:t>З</a:t>
            </a:r>
            <a:r>
              <a:rPr lang="uk-UA" sz="2400" dirty="0" smtClean="0"/>
              <a:t>ародився </a:t>
            </a:r>
            <a:r>
              <a:rPr lang="uk-UA" sz="2400" dirty="0"/>
              <a:t>культ сильної, яскравої чоловічої особистості, тобто такого літературного героя, який демонстрував би свою незламність і непоборність у найскладніших життєвих ситуаціях.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9175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на ЗНО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1628800"/>
            <a:ext cx="8335762" cy="4824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У </a:t>
            </a:r>
            <a:r>
              <a:rPr lang="ru-RU" sz="2200" dirty="0" smtClean="0"/>
              <a:t>рядках П. </a:t>
            </a:r>
            <a:r>
              <a:rPr lang="ru-RU" sz="2200" dirty="0" err="1" smtClean="0"/>
              <a:t>Тичини</a:t>
            </a:r>
            <a:r>
              <a:rPr lang="ru-RU" sz="2200" dirty="0" smtClean="0"/>
              <a:t> (</a:t>
            </a:r>
            <a:r>
              <a:rPr lang="ru-RU" sz="2200" dirty="0" err="1" smtClean="0"/>
              <a:t>представника</a:t>
            </a:r>
            <a:r>
              <a:rPr lang="ru-RU" sz="2200" dirty="0" smtClean="0"/>
              <a:t> </a:t>
            </a:r>
            <a:r>
              <a:rPr lang="ru-RU" sz="2200" dirty="0" err="1" smtClean="0"/>
              <a:t>модернізму</a:t>
            </a:r>
            <a:r>
              <a:rPr lang="ru-RU" sz="2200" dirty="0" smtClean="0"/>
              <a:t>)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i="1" dirty="0" err="1"/>
              <a:t>Йде</a:t>
            </a:r>
            <a:r>
              <a:rPr lang="ru-RU" sz="2200" i="1" dirty="0"/>
              <a:t> весна</a:t>
            </a:r>
            <a:br>
              <a:rPr lang="ru-RU" sz="2200" i="1" dirty="0"/>
            </a:br>
            <a:r>
              <a:rPr lang="ru-RU" sz="2200" i="1" dirty="0" err="1"/>
              <a:t>Запашна</a:t>
            </a:r>
            <a:r>
              <a:rPr lang="ru-RU" sz="2200" i="1" dirty="0"/>
              <a:t>,</a:t>
            </a:r>
            <a:br>
              <a:rPr lang="ru-RU" sz="2200" i="1" dirty="0"/>
            </a:br>
            <a:r>
              <a:rPr lang="ru-RU" sz="2200" i="1" dirty="0" err="1"/>
              <a:t>Квітами</a:t>
            </a:r>
            <a:r>
              <a:rPr lang="ru-RU" sz="2200" i="1" dirty="0"/>
              <a:t>-перлами</a:t>
            </a:r>
            <a:br>
              <a:rPr lang="ru-RU" sz="2200" i="1" dirty="0"/>
            </a:br>
            <a:r>
              <a:rPr lang="ru-RU" sz="2200" i="1" dirty="0" err="1"/>
              <a:t>Закосичена</a:t>
            </a:r>
            <a:endParaRPr lang="ru-RU" sz="2200" i="1" dirty="0"/>
          </a:p>
          <a:p>
            <a:pPr marL="0" indent="0">
              <a:buNone/>
            </a:pPr>
            <a:r>
              <a:rPr lang="ru-RU" sz="2200" dirty="0" err="1"/>
              <a:t>провідним</a:t>
            </a:r>
            <a:r>
              <a:rPr lang="ru-RU" sz="2200" dirty="0"/>
              <a:t> </a:t>
            </a:r>
            <a:r>
              <a:rPr lang="ru-RU" sz="2200" dirty="0" err="1"/>
              <a:t>художнім</a:t>
            </a:r>
            <a:r>
              <a:rPr lang="ru-RU" sz="2200" dirty="0"/>
              <a:t> </a:t>
            </a:r>
            <a:r>
              <a:rPr lang="ru-RU" sz="2200" dirty="0" err="1"/>
              <a:t>засобом</a:t>
            </a:r>
            <a:r>
              <a:rPr lang="ru-RU" sz="2200" dirty="0"/>
              <a:t> є</a:t>
            </a:r>
          </a:p>
          <a:p>
            <a:pPr marL="0" indent="0">
              <a:buNone/>
            </a:pPr>
            <a:r>
              <a:rPr lang="ru-RU" sz="2200" b="1" dirty="0" smtClean="0"/>
              <a:t>А </a:t>
            </a:r>
            <a:r>
              <a:rPr lang="ru-RU" sz="2200" dirty="0" err="1" smtClean="0"/>
              <a:t>паралелізм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Б </a:t>
            </a:r>
            <a:r>
              <a:rPr lang="ru-RU" sz="2200" dirty="0" smtClean="0"/>
              <a:t>анафора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В </a:t>
            </a:r>
            <a:r>
              <a:rPr lang="ru-RU" sz="2200" dirty="0" smtClean="0"/>
              <a:t>оксиморон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Г </a:t>
            </a:r>
            <a:r>
              <a:rPr lang="ru-RU" sz="2200" dirty="0" err="1" smtClean="0"/>
              <a:t>порівняння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 smtClean="0"/>
              <a:t>Д </a:t>
            </a:r>
            <a:r>
              <a:rPr lang="ru-RU" sz="2200" dirty="0" err="1" smtClean="0"/>
              <a:t>персоніфікація</a:t>
            </a: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42043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7704740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Прочитайте </a:t>
            </a:r>
            <a:r>
              <a:rPr lang="uk-UA" sz="2400" dirty="0" smtClean="0"/>
              <a:t>матеріал на с. </a:t>
            </a:r>
            <a:r>
              <a:rPr lang="uk-UA" sz="2400" dirty="0" smtClean="0"/>
              <a:t>124-125 </a:t>
            </a:r>
            <a:r>
              <a:rPr lang="uk-UA" sz="2400" dirty="0" smtClean="0"/>
              <a:t>підручника та запишіть представників українського модернізму в різних видах мистецтва.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8879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 smtClean="0">
                <a:cs typeface="Times New Roman" pitchFamily="18" charset="0"/>
              </a:rPr>
              <a:t>Законспектувати матеріал уроку</a:t>
            </a:r>
          </a:p>
          <a:p>
            <a:pPr algn="just"/>
            <a:r>
              <a:rPr lang="uk-UA" sz="2400" dirty="0" smtClean="0"/>
              <a:t>Дібрати </a:t>
            </a:r>
            <a:r>
              <a:rPr lang="uk-UA" sz="2400" dirty="0"/>
              <a:t>цікаві факти про життя та діяльність Михайла </a:t>
            </a:r>
            <a:r>
              <a:rPr lang="uk-UA" sz="2400" dirty="0" smtClean="0"/>
              <a:t>Коцюбинського.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Зміни в суспільно-політичному і культурному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житті кін. ХІХ – поч. ХХ ст.</a:t>
            </a:r>
            <a:endParaRPr lang="uk-UA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Економічна криза й загострення соціальних суперечностей, подальшим розгортанням національного руху в Російській імперії.</a:t>
            </a: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Боротьба українського народу за своє національне самовизначення.</a:t>
            </a: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З’являється нове покоління діячів –  “національно свідомих  українців”.</a:t>
            </a: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1891 р. – поява першої організації молодих свідомих українців </a:t>
            </a:r>
            <a:r>
              <a:rPr lang="uk-UA" sz="2100" b="1" dirty="0" err="1" smtClean="0">
                <a:latin typeface="Times New Roman" pitchFamily="18" charset="0"/>
                <a:cs typeface="Times New Roman" pitchFamily="18" charset="0"/>
              </a:rPr>
              <a:t>“Братства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 dirty="0" err="1" smtClean="0">
                <a:latin typeface="Times New Roman" pitchFamily="18" charset="0"/>
                <a:cs typeface="Times New Roman" pitchFamily="18" charset="0"/>
              </a:rPr>
              <a:t>тарасівців”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(І. Липа,  Б. Грінченко, М. Міхновський). Учасники закликали письменників наслідувати європейські зразки.</a:t>
            </a: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1900 р. – Революційна українська партія у Харкові.</a:t>
            </a: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Західні українці утворюють перші політичні партії, кооперативи, товариства “Просвіта”, мають українські школи і наукові товариства.</a:t>
            </a:r>
          </a:p>
          <a:p>
            <a:pPr>
              <a:buFont typeface="Arial" charset="0"/>
              <a:buChar char="•"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Літературу вже не задовольняють форми критичного реалізму.</a:t>
            </a:r>
          </a:p>
          <a:p>
            <a:pPr>
              <a:buFont typeface="Arial" charset="0"/>
              <a:buChar char="•"/>
            </a:pP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301208"/>
            <a:ext cx="2857500" cy="861420"/>
          </a:xfrm>
        </p:spPr>
        <p:txBody>
          <a:bodyPr/>
          <a:lstStyle/>
          <a:p>
            <a:pPr algn="ctr"/>
            <a:r>
              <a:rPr lang="uk-UA" dirty="0" smtClean="0"/>
              <a:t>Модернізм</a:t>
            </a:r>
            <a:endParaRPr lang="ru-RU" dirty="0"/>
          </a:p>
        </p:txBody>
      </p:sp>
      <p:pic>
        <p:nvPicPr>
          <p:cNvPr id="3074" name="Picture 2" descr="The Sc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857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ализм в искусстве (XIX-XX вв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4420839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59632" y="5301208"/>
            <a:ext cx="285750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uk-UA" dirty="0" smtClean="0"/>
              <a:t>Реалізм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479348"/>
            <a:ext cx="285750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uk-UA" dirty="0" smtClean="0"/>
              <a:t>Порівняємо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36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Модернізм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1556793"/>
            <a:ext cx="8335762" cy="4691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(від французького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moderne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– “сучасний”) – комплекс літературно-мистецьких напрямів, що виникли наприкінці ХІХ ст. як заперечення натуралізму в художній дійсності, як спростування заангажованості митця і проіснували до кінця ХХ ст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200" dirty="0"/>
              <a:t>В</a:t>
            </a:r>
            <a:r>
              <a:rPr lang="uk-UA" sz="2200" dirty="0" smtClean="0"/>
              <a:t>иник </a:t>
            </a:r>
            <a:r>
              <a:rPr lang="uk-UA" sz="2200" dirty="0"/>
              <a:t>у Франції, пов’язаний з іменами Ш. Бодлера</a:t>
            </a:r>
            <a:r>
              <a:rPr lang="uk-UA" sz="2200" dirty="0" smtClean="0"/>
              <a:t>,                    </a:t>
            </a:r>
            <a:r>
              <a:rPr lang="uk-UA" sz="2200" dirty="0"/>
              <a:t>A. Рембо, П. Верлена, Е. Верхарна, М. Метерлінка, В. Брюсова, О. Блока, Р.-М. Рільке. В українській літературі модернізм набув специфічних рис, ставши перш за все рухом до новітніх європейських течій.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211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модернізму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18" y="1268760"/>
            <a:ext cx="8432862" cy="4987569"/>
          </a:xfrm>
        </p:spPr>
        <p:txBody>
          <a:bodyPr>
            <a:normAutofit/>
          </a:bodyPr>
          <a:lstStyle/>
          <a:p>
            <a:r>
              <a:rPr lang="uk-UA" dirty="0" smtClean="0"/>
              <a:t>Інтуїтивний спосіб осягнення світу.</a:t>
            </a:r>
          </a:p>
          <a:p>
            <a:r>
              <a:rPr lang="ru-RU" dirty="0" err="1"/>
              <a:t>Індивідуалізм</a:t>
            </a:r>
            <a:r>
              <a:rPr lang="ru-RU" dirty="0"/>
              <a:t>, </a:t>
            </a:r>
            <a:r>
              <a:rPr lang="ru-RU" dirty="0" err="1"/>
              <a:t>зосередження</a:t>
            </a:r>
            <a:r>
              <a:rPr lang="ru-RU" dirty="0"/>
              <a:t> на «Я» автора, героя, </a:t>
            </a:r>
            <a:r>
              <a:rPr lang="ru-RU" dirty="0" err="1"/>
              <a:t>читача</a:t>
            </a:r>
            <a:r>
              <a:rPr lang="ru-RU" dirty="0"/>
              <a:t>.</a:t>
            </a:r>
          </a:p>
          <a:p>
            <a:r>
              <a:rPr lang="ru-RU" dirty="0" err="1"/>
              <a:t>Посилена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психологізму</a:t>
            </a:r>
            <a:r>
              <a:rPr lang="ru-RU" dirty="0"/>
              <a:t>, </a:t>
            </a:r>
            <a:r>
              <a:rPr lang="ru-RU" dirty="0" err="1"/>
              <a:t>позасвідомих</a:t>
            </a:r>
            <a:r>
              <a:rPr lang="ru-RU" dirty="0"/>
              <a:t> сфер </a:t>
            </a:r>
            <a:r>
              <a:rPr lang="ru-RU" dirty="0" err="1" smtClean="0"/>
              <a:t>душі</a:t>
            </a:r>
            <a:r>
              <a:rPr lang="ru-RU" dirty="0" smtClean="0"/>
              <a:t>.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символу як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осягнення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r>
              <a:rPr lang="uk-UA" dirty="0" smtClean="0"/>
              <a:t>Ліризм (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почуттям</a:t>
            </a:r>
            <a:r>
              <a:rPr lang="ru-RU" dirty="0"/>
              <a:t>, </a:t>
            </a:r>
            <a:r>
              <a:rPr lang="ru-RU" dirty="0" err="1"/>
              <a:t>емоційному</a:t>
            </a:r>
            <a:r>
              <a:rPr lang="ru-RU" dirty="0"/>
              <a:t> стану героя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Естетизм (краса – не тільки у формі, а й у змісті).</a:t>
            </a:r>
          </a:p>
          <a:p>
            <a:r>
              <a:rPr lang="uk-UA" dirty="0" smtClean="0"/>
              <a:t>Умовність (через образи-символи розкриваються позасвідомі, вічні основи буття).</a:t>
            </a:r>
          </a:p>
          <a:p>
            <a:r>
              <a:rPr lang="uk-UA" dirty="0" smtClean="0"/>
              <a:t>Волюнтаризм (культ сили волі, активності, боротьби).</a:t>
            </a:r>
          </a:p>
          <a:p>
            <a:r>
              <a:rPr lang="uk-UA" dirty="0" err="1" smtClean="0"/>
              <a:t>Ідеологічність</a:t>
            </a:r>
            <a:r>
              <a:rPr lang="uk-UA" dirty="0" smtClean="0"/>
              <a:t> (пропагування певних методів перебудови та вдосконалення дійсності).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11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0059"/>
          </a:xfrm>
        </p:spPr>
        <p:txBody>
          <a:bodyPr/>
          <a:lstStyle/>
          <a:p>
            <a:r>
              <a:rPr lang="uk-UA" dirty="0" smtClean="0"/>
              <a:t>Течії модернізму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412777"/>
            <a:ext cx="7632732" cy="48356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Символізм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Імпресіонізм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Експресіонізм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Неоромантизм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Неокласицизм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Неореалізм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Сюрреалізм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інші</a:t>
            </a:r>
            <a:endParaRPr lang="uk-UA" dirty="0"/>
          </a:p>
          <a:p>
            <a:pPr algn="ctr"/>
            <a:endParaRPr lang="uk-UA" dirty="0" smtClean="0"/>
          </a:p>
          <a:p>
            <a:pPr marL="0" indent="0" algn="just">
              <a:buNone/>
            </a:pPr>
            <a:r>
              <a:rPr lang="uk-UA" sz="2400" dirty="0" smtClean="0"/>
              <a:t>	Така послідовність течій існувала в європейській літературі, але в Україну модернізм прийшов пізніше, тому письменники опановували одночасно різні стилі. Саме це зумовило синкретизм різних течій у нашій літературі.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0898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668344" cy="1168658"/>
          </a:xfrm>
        </p:spPr>
        <p:txBody>
          <a:bodyPr>
            <a:noAutofit/>
          </a:bodyPr>
          <a:lstStyle/>
          <a:p>
            <a:r>
              <a:rPr lang="uk-UA" sz="4500" dirty="0" smtClean="0">
                <a:solidFill>
                  <a:schemeClr val="tx1"/>
                </a:solidFill>
              </a:rPr>
              <a:t>Український модернізм</a:t>
            </a:r>
            <a:endParaRPr lang="ru-RU" sz="45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/>
              <a:t> Український реалізм  був здебільшого народницьким, “селянським”, тому модерністи і висунули такі гасла:</a:t>
            </a:r>
            <a:endParaRPr lang="ru-RU" sz="2200" dirty="0"/>
          </a:p>
          <a:p>
            <a:pPr algn="just"/>
            <a:r>
              <a:rPr lang="uk-UA" sz="2200" b="1" dirty="0" smtClean="0">
                <a:latin typeface="+mn-lt"/>
                <a:cs typeface="Times New Roman" pitchFamily="18" charset="0"/>
              </a:rPr>
              <a:t>Оновлення </a:t>
            </a:r>
            <a:r>
              <a:rPr lang="uk-UA" sz="2200" b="1" dirty="0">
                <a:latin typeface="+mn-lt"/>
                <a:cs typeface="Times New Roman" pitchFamily="18" charset="0"/>
              </a:rPr>
              <a:t>й</a:t>
            </a:r>
            <a:r>
              <a:rPr lang="uk-UA" sz="2200" b="1" dirty="0" smtClean="0">
                <a:latin typeface="+mn-lt"/>
                <a:cs typeface="Times New Roman" pitchFamily="18" charset="0"/>
              </a:rPr>
              <a:t> розширення тем і проблем.</a:t>
            </a:r>
          </a:p>
          <a:p>
            <a:pPr algn="just"/>
            <a:r>
              <a:rPr lang="uk-UA" sz="2200" b="1" dirty="0" smtClean="0">
                <a:latin typeface="+mn-lt"/>
                <a:cs typeface="Times New Roman" pitchFamily="18" charset="0"/>
              </a:rPr>
              <a:t>Відхід від переважно селянської тематики і проблематики.</a:t>
            </a:r>
          </a:p>
          <a:p>
            <a:pPr algn="just"/>
            <a:r>
              <a:rPr lang="uk-UA" sz="2200" b="1" dirty="0" smtClean="0">
                <a:latin typeface="+mn-lt"/>
                <a:cs typeface="Times New Roman" pitchFamily="18" charset="0"/>
              </a:rPr>
              <a:t>Перевага індивідуального над колективним.</a:t>
            </a:r>
          </a:p>
          <a:p>
            <a:pPr algn="just"/>
            <a:r>
              <a:rPr lang="uk-UA" sz="2200" b="1" dirty="0" smtClean="0">
                <a:latin typeface="+mn-lt"/>
                <a:cs typeface="Times New Roman" pitchFamily="18" charset="0"/>
              </a:rPr>
              <a:t>Перевага права особистості  над абстрактними інтересами суспільства.</a:t>
            </a:r>
          </a:p>
          <a:p>
            <a:pPr marL="0" indent="0" algn="just">
              <a:buNone/>
            </a:pPr>
            <a:endParaRPr lang="uk-UA" sz="2200" b="1" dirty="0" smtClean="0"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200" b="1" dirty="0" smtClean="0">
                <a:latin typeface="+mn-lt"/>
                <a:cs typeface="Times New Roman" pitchFamily="18" charset="0"/>
              </a:rPr>
              <a:t>	</a:t>
            </a:r>
            <a:r>
              <a:rPr lang="uk-UA" sz="2200" dirty="0" smtClean="0">
                <a:latin typeface="+mn-lt"/>
                <a:cs typeface="Times New Roman" pitchFamily="18" charset="0"/>
              </a:rPr>
              <a:t>Проте українські митці, не поривали із соціальною тематикою, національною традицією, а поєднували її з новими західноєвропейськими віяннями</a:t>
            </a:r>
            <a:endParaRPr lang="ru-RU" sz="22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огдан Лепкий. Детальна біограф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1195115"/>
            <a:ext cx="233344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" y="328660"/>
            <a:ext cx="8229600" cy="857232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Модерністська течія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Представники</a:t>
            </a:r>
            <a:r>
              <a:rPr lang="uk-UA" dirty="0" smtClean="0">
                <a:solidFill>
                  <a:srgbClr val="002060"/>
                </a:solidFill>
              </a:rPr>
              <a:t> (проза)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Стефаник_Васил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802" y="2029309"/>
            <a:ext cx="1770066" cy="2573340"/>
          </a:xfrm>
          <a:prstGeom prst="rect">
            <a:avLst/>
          </a:prstGeom>
        </p:spPr>
      </p:pic>
      <p:pic>
        <p:nvPicPr>
          <p:cNvPr id="5" name="Рисунок 4" descr="muxaylo_kocybunsk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857496"/>
            <a:ext cx="1785950" cy="2428892"/>
          </a:xfrm>
          <a:prstGeom prst="rect">
            <a:avLst/>
          </a:prstGeom>
        </p:spPr>
      </p:pic>
      <p:pic>
        <p:nvPicPr>
          <p:cNvPr id="7" name="Рисунок 6" descr="marko_vovch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000240"/>
            <a:ext cx="1928826" cy="2643206"/>
          </a:xfrm>
          <a:prstGeom prst="rect">
            <a:avLst/>
          </a:prstGeom>
        </p:spPr>
      </p:pic>
      <p:pic>
        <p:nvPicPr>
          <p:cNvPr id="8" name="Рисунок 7" descr="vynnychenko-volodymyr-kyrylovy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928670"/>
            <a:ext cx="2071670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77" y="372063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Б. Лепкий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478632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В. Стефаник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50070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М.Коцюбинський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500063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О. Кобилянська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4071942"/>
            <a:ext cx="207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В. Винниченко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9738" cy="1400530"/>
          </a:xfrm>
        </p:spPr>
        <p:txBody>
          <a:bodyPr/>
          <a:lstStyle/>
          <a:p>
            <a:r>
              <a:rPr lang="uk-UA" sz="4400" dirty="0">
                <a:solidFill>
                  <a:schemeClr val="tx1"/>
                </a:solidFill>
              </a:rPr>
              <a:t>Особливості українського модернізму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52925"/>
            <a:ext cx="871296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 smtClean="0"/>
              <a:t>	Для </a:t>
            </a:r>
            <a:r>
              <a:rPr lang="uk-UA" sz="2200" dirty="0"/>
              <a:t>творів молодих прозаїків, які в літературознавстві отримали назву </a:t>
            </a:r>
            <a:r>
              <a:rPr lang="uk-UA" sz="2200" b="1" dirty="0"/>
              <a:t>«нової школи» </a:t>
            </a:r>
            <a:r>
              <a:rPr lang="uk-UA" sz="2200" dirty="0"/>
              <a:t>(Ольга Кобилянська, Михайло Коцюбинський, Василь Стефаник, Володимир Винниченко, Богдан Лепкий), властиві </a:t>
            </a:r>
            <a:r>
              <a:rPr lang="uk-UA" sz="2200" dirty="0" err="1"/>
              <a:t>інтелектуалізовані</a:t>
            </a:r>
            <a:r>
              <a:rPr lang="uk-UA" sz="2200" dirty="0"/>
              <a:t> роздуми героїв про індивідуальні й загальнокультурні проблеми, елементи психоаналізу в розкритті </a:t>
            </a:r>
            <a:r>
              <a:rPr lang="uk-UA" sz="2200" dirty="0" smtClean="0"/>
              <a:t>характерів. 	На </a:t>
            </a:r>
            <a:r>
              <a:rPr lang="uk-UA" sz="2200" dirty="0"/>
              <a:t>перший план виходять новітні форми й засоби зображення: міфологічні образи, символи, імпресіоністичне нюансування людських почуттів і думок.</a:t>
            </a: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09357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</TotalTime>
  <Words>511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Тема уроку </vt:lpstr>
      <vt:lpstr>Слайд 2</vt:lpstr>
      <vt:lpstr>Слайд 3</vt:lpstr>
      <vt:lpstr>Модернізм</vt:lpstr>
      <vt:lpstr>Ознаки модернізму</vt:lpstr>
      <vt:lpstr>Течії модернізму</vt:lpstr>
      <vt:lpstr>Український модернізм</vt:lpstr>
      <vt:lpstr>Модерністська течія</vt:lpstr>
      <vt:lpstr>Особливості українського модернізму</vt:lpstr>
      <vt:lpstr>Особливості українського модернізму</vt:lpstr>
      <vt:lpstr>Особливості українського модернізму</vt:lpstr>
      <vt:lpstr>Особливості українського модернізму</vt:lpstr>
      <vt:lpstr>Як на ЗНО</vt:lpstr>
      <vt:lpstr>Завдання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</dc:title>
  <dc:creator>Админ</dc:creator>
  <cp:lastModifiedBy>Татьяна Терлякова</cp:lastModifiedBy>
  <cp:revision>57</cp:revision>
  <dcterms:created xsi:type="dcterms:W3CDTF">2018-11-17T15:41:47Z</dcterms:created>
  <dcterms:modified xsi:type="dcterms:W3CDTF">2021-01-16T16:57:50Z</dcterms:modified>
</cp:coreProperties>
</file>