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61" r:id="rId4"/>
    <p:sldId id="258" r:id="rId5"/>
    <p:sldId id="260" r:id="rId6"/>
    <p:sldId id="262" r:id="rId7"/>
    <p:sldId id="263" r:id="rId8"/>
    <p:sldId id="256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CD2"/>
    <a:srgbClr val="D69D14"/>
    <a:srgbClr val="D5A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>
        <p:scale>
          <a:sx n="70" d="100"/>
          <a:sy n="70" d="100"/>
        </p:scale>
        <p:origin x="-70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9567F-5EBF-4198-A1CE-AB01C2E96F3A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5AE56-9905-4371-88A5-9022072074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807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5AE56-9905-4371-88A5-90220720748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04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5AE56-9905-4371-88A5-90220720748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585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94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0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69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07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13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16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018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32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49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5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98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6000"/>
            <a:lum/>
          </a:blip>
          <a:srcRect/>
          <a:stretch>
            <a:fillRect t="-40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6748E-E540-43EA-9CFC-F65BDC2C4772}" type="datetimeFigureOut">
              <a:rPr lang="ru-RU" smtClean="0"/>
              <a:t>04.09.2017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50E1D-AFDF-4D50-A6BC-8147ECF27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6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4.png"/><Relationship Id="rId7" Type="http://schemas.openxmlformats.org/officeDocument/2006/relationships/image" Target="../media/image10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6" y="1903368"/>
            <a:ext cx="4314482" cy="4373909"/>
          </a:xfrm>
          <a:prstGeom prst="bevel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837" y="124258"/>
            <a:ext cx="11464118" cy="1690689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Autofit/>
          </a:bodyPr>
          <a:lstStyle/>
          <a:p>
            <a:pPr algn="ctr"/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Література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 і культура. </a:t>
            </a:r>
            <a:b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</a:b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Роди </a:t>
            </a: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літератури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 (</a:t>
            </a: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епос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, </a:t>
            </a: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лірика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, драма), </a:t>
            </a:r>
            <a:b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</a:b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їхні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характерні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3200" dirty="0" err="1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ознаки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.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chemeClr val="accent2">
                  <a:lumMod val="75000"/>
                </a:schemeClr>
              </a:solidFill>
              <a:latin typeface="Antikvarika" panose="020006050803010201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 rot="16200000">
            <a:off x="5367025" y="-64785"/>
            <a:ext cx="4865341" cy="84479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36525" y="2067012"/>
            <a:ext cx="610748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«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Ті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цінності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що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ви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знайдете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в книгах,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ніколи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не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зрівняються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навіть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з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усією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здобиччю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піратів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із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острова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скарбів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». </a:t>
            </a:r>
          </a:p>
          <a:p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       Уолт </a:t>
            </a:r>
            <a:r>
              <a:rPr lang="uk-UA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Дісней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901" y="365125"/>
            <a:ext cx="4453719" cy="6324281"/>
          </a:xfrm>
          <a:prstGeom prst="bevel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0" y="365125"/>
            <a:ext cx="3953300" cy="6244918"/>
          </a:xfrm>
          <a:prstGeom prst="bevel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50525" y="355421"/>
            <a:ext cx="5513695" cy="57730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 rot="21336869">
            <a:off x="4487378" y="2194920"/>
            <a:ext cx="323999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Мистецтво</a:t>
            </a:r>
            <a:r>
              <a:rPr lang="ru-RU" sz="36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 </a:t>
            </a:r>
          </a:p>
          <a:p>
            <a:r>
              <a:rPr lang="ru-RU" sz="36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доступно </a:t>
            </a:r>
          </a:p>
          <a:p>
            <a:r>
              <a:rPr lang="ru-RU" sz="3600" b="1" dirty="0" err="1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л</a:t>
            </a:r>
            <a:r>
              <a:rPr lang="ru-RU" sz="36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ише</a:t>
            </a:r>
            <a:r>
              <a:rPr lang="ru-RU" sz="3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 </a:t>
            </a:r>
            <a:r>
              <a:rPr lang="ru-RU" sz="36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сильним</a:t>
            </a:r>
            <a:r>
              <a:rPr lang="ru-RU" sz="36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. </a:t>
            </a:r>
          </a:p>
          <a:p>
            <a:pPr algn="ctr"/>
            <a:r>
              <a:rPr lang="ru-RU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 </a:t>
            </a:r>
            <a:r>
              <a:rPr lang="ru-RU" sz="36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О. Блок</a:t>
            </a:r>
          </a:p>
          <a:p>
            <a:pPr algn="ctr"/>
            <a:endParaRPr lang="ru-RU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9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297" y="318346"/>
            <a:ext cx="2461355" cy="176162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 rot="16200000">
            <a:off x="7905997" y="-723400"/>
            <a:ext cx="2869346" cy="49822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216" y="566320"/>
            <a:ext cx="3651193" cy="19847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 rot="5400000" flipH="1">
            <a:off x="1589625" y="-914365"/>
            <a:ext cx="2869346" cy="53935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6" y="566320"/>
            <a:ext cx="3777604" cy="209800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>
            <a:off x="4853329" y="1782387"/>
            <a:ext cx="2869346" cy="49822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17830" t="5178" r="19290" b="4482"/>
          <a:stretch/>
        </p:blipFill>
        <p:spPr>
          <a:xfrm>
            <a:off x="5154973" y="3217061"/>
            <a:ext cx="2266059" cy="325566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 rot="5400000" flipH="1">
            <a:off x="1472861" y="2344246"/>
            <a:ext cx="2869346" cy="53935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" r="1425" b="46866"/>
          <a:stretch/>
        </p:blipFill>
        <p:spPr>
          <a:xfrm>
            <a:off x="616309" y="3830341"/>
            <a:ext cx="3254527" cy="258618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 rot="16200000">
            <a:off x="7942553" y="2549895"/>
            <a:ext cx="2869346" cy="498220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587" y="3914636"/>
            <a:ext cx="3197415" cy="225272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256587" y="1782387"/>
            <a:ext cx="2207018" cy="22020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48829" y="2400760"/>
            <a:ext cx="407502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2000" dirty="0" smtClean="0">
                <a:ln w="0"/>
                <a:latin typeface="Antikvarika" panose="02000605080301020104" pitchFamily="2" charset="0"/>
              </a:rPr>
              <a:t>Джек Лондон. «Жага до життя</a:t>
            </a:r>
            <a:r>
              <a:rPr lang="uk-UA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</a:t>
            </a:r>
            <a:r>
              <a:rPr lang="ru-RU" sz="40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2310" y="6075212"/>
            <a:ext cx="380806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1600" dirty="0" smtClean="0">
                <a:ln w="0"/>
                <a:latin typeface="Antikvarika" panose="02000605080301020104" pitchFamily="2" charset="0"/>
              </a:rPr>
              <a:t>Р. </a:t>
            </a:r>
            <a:r>
              <a:rPr lang="uk-UA" sz="1600" dirty="0" err="1" smtClean="0">
                <a:ln w="0"/>
                <a:latin typeface="Antikvarika" panose="02000605080301020104" pitchFamily="2" charset="0"/>
              </a:rPr>
              <a:t>Дал</a:t>
            </a:r>
            <a:r>
              <a:rPr lang="uk-UA" sz="1600" dirty="0" smtClean="0">
                <a:ln w="0"/>
                <a:latin typeface="Antikvarika" panose="02000605080301020104" pitchFamily="2" charset="0"/>
              </a:rPr>
              <a:t> «Чарлі і шоколадна фабрика</a:t>
            </a:r>
            <a:r>
              <a:rPr lang="uk-UA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</a:t>
            </a:r>
            <a:r>
              <a:rPr lang="ru-RU" sz="16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</a:t>
            </a:r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924335" y="2347064"/>
            <a:ext cx="378465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2000" dirty="0" err="1" smtClean="0">
                <a:ln w="0"/>
                <a:latin typeface="Antikvarika" panose="02000605080301020104" pitchFamily="2" charset="0"/>
              </a:rPr>
              <a:t>В.Биков</a:t>
            </a:r>
            <a:r>
              <a:rPr lang="uk-UA" sz="2000" dirty="0" smtClean="0">
                <a:ln w="0"/>
                <a:latin typeface="Antikvarika" panose="02000605080301020104" pitchFamily="2" charset="0"/>
              </a:rPr>
              <a:t>. «Альпійська балада</a:t>
            </a:r>
            <a:r>
              <a:rPr lang="uk-UA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</a:t>
            </a:r>
            <a:r>
              <a:rPr lang="ru-RU" sz="40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100667" y="5813417"/>
            <a:ext cx="355874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2000" dirty="0" err="1" smtClean="0">
                <a:ln w="0"/>
                <a:latin typeface="Antikvarika" panose="02000605080301020104" pitchFamily="2" charset="0"/>
              </a:rPr>
              <a:t>Олдрідж</a:t>
            </a:r>
            <a:r>
              <a:rPr lang="uk-UA" sz="2000" dirty="0" smtClean="0">
                <a:ln w="0"/>
                <a:latin typeface="Antikvarika" panose="02000605080301020104" pitchFamily="2" charset="0"/>
              </a:rPr>
              <a:t>. «Останній дюйм</a:t>
            </a:r>
            <a:r>
              <a:rPr lang="uk-UA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</a:t>
            </a:r>
            <a:r>
              <a:rPr lang="ru-RU" sz="40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011063" y="5819127"/>
            <a:ext cx="270428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2000" dirty="0" err="1" smtClean="0">
                <a:ln w="0"/>
                <a:latin typeface="Antikvarika" panose="02000605080301020104" pitchFamily="2" charset="0"/>
              </a:rPr>
              <a:t>Е.Портер</a:t>
            </a:r>
            <a:r>
              <a:rPr lang="uk-UA" sz="2000" dirty="0" smtClean="0">
                <a:ln w="0"/>
                <a:latin typeface="Antikvarika" panose="02000605080301020104" pitchFamily="2" charset="0"/>
              </a:rPr>
              <a:t> «</a:t>
            </a:r>
            <a:r>
              <a:rPr lang="uk-UA" sz="2000" dirty="0" err="1" smtClean="0">
                <a:ln w="0"/>
                <a:latin typeface="Antikvarika" panose="02000605080301020104" pitchFamily="2" charset="0"/>
              </a:rPr>
              <a:t>Полліанна</a:t>
            </a:r>
            <a:r>
              <a:rPr lang="uk-UA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</a:t>
            </a:r>
            <a:r>
              <a:rPr lang="ru-RU" sz="40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896075" y="2016817"/>
            <a:ext cx="271708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1600" dirty="0" err="1" smtClean="0">
                <a:ln w="0"/>
                <a:latin typeface="Antikvarika" panose="02000605080301020104" pitchFamily="2" charset="0"/>
              </a:rPr>
              <a:t>О.Грін</a:t>
            </a:r>
            <a:r>
              <a:rPr lang="uk-UA" sz="1600" dirty="0" smtClean="0">
                <a:ln w="0"/>
                <a:latin typeface="Antikvarika" panose="02000605080301020104" pitchFamily="2" charset="0"/>
              </a:rPr>
              <a:t> «Пурпурові вітрила</a:t>
            </a:r>
            <a:r>
              <a:rPr lang="uk-UA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»</a:t>
            </a:r>
            <a:r>
              <a:rPr lang="ru-RU" sz="40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</a:t>
            </a:r>
            <a:endParaRPr lang="ru-RU" sz="40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9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4976" y="-2433538"/>
            <a:ext cx="6629953" cy="1185990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79" t="8949" r="17103" b="64217"/>
          <a:stretch/>
        </p:blipFill>
        <p:spPr bwMode="auto">
          <a:xfrm>
            <a:off x="2422134" y="1168106"/>
            <a:ext cx="7874758" cy="489121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79" t="35185" r="17103" b="33635"/>
          <a:stretch/>
        </p:blipFill>
        <p:spPr bwMode="auto">
          <a:xfrm>
            <a:off x="2422134" y="1336260"/>
            <a:ext cx="8175008" cy="41835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79" t="66208" r="17103" b="8709"/>
          <a:stretch/>
        </p:blipFill>
        <p:spPr bwMode="auto">
          <a:xfrm>
            <a:off x="2422134" y="1655261"/>
            <a:ext cx="7765576" cy="391690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421893" y="209711"/>
            <a:ext cx="50161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Для </a:t>
            </a:r>
            <a:r>
              <a:rPr lang="ru-RU" sz="54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допитливих</a:t>
            </a:r>
            <a:endParaRPr lang="ru-RU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0" y="-95420"/>
            <a:ext cx="2367642" cy="2863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010" y="4586925"/>
            <a:ext cx="2207018" cy="22020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17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94" y="840985"/>
            <a:ext cx="3943187" cy="5633124"/>
          </a:xfrm>
          <a:prstGeom prst="bevel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b="16078"/>
          <a:stretch/>
        </p:blipFill>
        <p:spPr>
          <a:xfrm rot="16200000">
            <a:off x="5351980" y="-566436"/>
            <a:ext cx="4865341" cy="844796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636525" y="2067012"/>
            <a:ext cx="6107481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Щ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є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мистецтво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?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Це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могутній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голос народу,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що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лунає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з уст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обраних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умільців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. </a:t>
            </a:r>
          </a:p>
          <a:p>
            <a:pPr algn="r"/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П. Загребельний </a:t>
            </a:r>
            <a:endParaRPr lang="ru-RU" sz="4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  <a:p>
            <a:r>
              <a:rPr lang="ru-RU" sz="4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sz="40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     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347481" y="150773"/>
            <a:ext cx="49696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Цитатна</a:t>
            </a:r>
            <a:r>
              <a:rPr lang="ru-RU" sz="5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 </a:t>
            </a:r>
            <a:r>
              <a:rPr lang="ru-RU" sz="54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хвиля</a:t>
            </a:r>
            <a:endParaRPr lang="ru-RU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4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" t="7611" b="16078"/>
          <a:stretch/>
        </p:blipFill>
        <p:spPr>
          <a:xfrm rot="16200000">
            <a:off x="2740647" y="-2487851"/>
            <a:ext cx="6560581" cy="120418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447011"/>
            <a:ext cx="10515600" cy="6172153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Ampir Deco" panose="02000400000000000000" pitchFamily="2" charset="0"/>
              </a:rPr>
              <a:t>Література</a:t>
            </a:r>
            <a:r>
              <a:rPr lang="ru-RU" dirty="0" smtClean="0">
                <a:latin typeface="Ampir Deco" panose="02000400000000000000" pitchFamily="2" charset="0"/>
              </a:rPr>
              <a:t> </a:t>
            </a:r>
            <a:r>
              <a:rPr lang="ru-RU" dirty="0" smtClean="0">
                <a:latin typeface="Antikvarika" panose="02000605080301020104" pitchFamily="2" charset="0"/>
              </a:rPr>
              <a:t>(лат. </a:t>
            </a:r>
            <a:r>
              <a:rPr lang="en-US" dirty="0" err="1" smtClean="0">
                <a:latin typeface="Antikvarika" panose="02000605080301020104" pitchFamily="2" charset="0"/>
              </a:rPr>
              <a:t>literatura</a:t>
            </a:r>
            <a:r>
              <a:rPr lang="en-US" dirty="0" smtClean="0">
                <a:latin typeface="Antikvarika" panose="02000605080301020104" pitchFamily="2" charset="0"/>
              </a:rPr>
              <a:t>— </a:t>
            </a:r>
            <a:r>
              <a:rPr lang="ru-RU" dirty="0" err="1" smtClean="0">
                <a:latin typeface="Antikvarika" panose="02000605080301020104" pitchFamily="2" charset="0"/>
              </a:rPr>
              <a:t>написане</a:t>
            </a:r>
            <a:r>
              <a:rPr lang="ru-RU" dirty="0" smtClean="0">
                <a:latin typeface="Antikvarika" panose="02000605080301020104" pitchFamily="2" charset="0"/>
              </a:rPr>
              <a:t>, </a:t>
            </a:r>
            <a:r>
              <a:rPr lang="ru-RU" dirty="0" err="1" smtClean="0">
                <a:latin typeface="Antikvarika" panose="02000605080301020104" pitchFamily="2" charset="0"/>
              </a:rPr>
              <a:t>від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en-US" dirty="0" err="1" smtClean="0">
                <a:latin typeface="Antikvarika" panose="02000605080301020104" pitchFamily="2" charset="0"/>
              </a:rPr>
              <a:t>litera</a:t>
            </a:r>
            <a:r>
              <a:rPr lang="en-US" dirty="0" smtClean="0">
                <a:latin typeface="Antikvarika" panose="02000605080301020104" pitchFamily="2" charset="0"/>
              </a:rPr>
              <a:t> — </a:t>
            </a:r>
            <a:r>
              <a:rPr lang="ru-RU" dirty="0" smtClean="0">
                <a:latin typeface="Antikvarika" panose="02000605080301020104" pitchFamily="2" charset="0"/>
              </a:rPr>
              <a:t>буква, </a:t>
            </a:r>
            <a:r>
              <a:rPr lang="ru-RU" dirty="0" err="1" smtClean="0">
                <a:latin typeface="Antikvarika" panose="02000605080301020104" pitchFamily="2" charset="0"/>
              </a:rPr>
              <a:t>літера</a:t>
            </a:r>
            <a:r>
              <a:rPr lang="ru-RU" dirty="0" smtClean="0">
                <a:latin typeface="Antikvarika" panose="02000605080301020104" pitchFamily="2" charset="0"/>
              </a:rPr>
              <a:t>) — </a:t>
            </a:r>
            <a:r>
              <a:rPr lang="ru-RU" dirty="0" err="1" smtClean="0">
                <a:latin typeface="Antikvarika" panose="02000605080301020104" pitchFamily="2" charset="0"/>
              </a:rPr>
              <a:t>сукупність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писаних</a:t>
            </a:r>
            <a:r>
              <a:rPr lang="ru-RU" dirty="0" smtClean="0">
                <a:latin typeface="Antikvarika" panose="02000605080301020104" pitchFamily="2" charset="0"/>
              </a:rPr>
              <a:t> і </a:t>
            </a:r>
            <a:r>
              <a:rPr lang="ru-RU" dirty="0" err="1" smtClean="0">
                <a:latin typeface="Antikvarika" panose="02000605080301020104" pitchFamily="2" charset="0"/>
              </a:rPr>
              <a:t>друкованих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творів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певного</a:t>
            </a:r>
            <a:r>
              <a:rPr lang="ru-RU" dirty="0" smtClean="0">
                <a:latin typeface="Antikvarika" panose="02000605080301020104" pitchFamily="2" charset="0"/>
              </a:rPr>
              <a:t> народу, </a:t>
            </a:r>
            <a:r>
              <a:rPr lang="ru-RU" dirty="0" err="1" smtClean="0">
                <a:latin typeface="Antikvarika" panose="02000605080301020104" pitchFamily="2" charset="0"/>
              </a:rPr>
              <a:t>епохи</a:t>
            </a:r>
            <a:r>
              <a:rPr lang="ru-RU" dirty="0" smtClean="0">
                <a:latin typeface="Antikvarika" panose="02000605080301020104" pitchFamily="2" charset="0"/>
              </a:rPr>
              <a:t>, </a:t>
            </a:r>
            <a:r>
              <a:rPr lang="ru-RU" dirty="0" err="1" smtClean="0">
                <a:latin typeface="Antikvarika" panose="02000605080301020104" pitchFamily="2" charset="0"/>
              </a:rPr>
              <a:t>людства</a:t>
            </a:r>
            <a:r>
              <a:rPr lang="ru-RU" dirty="0" smtClean="0">
                <a:latin typeface="Antikvarika" panose="02000605080301020104" pitchFamily="2" charset="0"/>
              </a:rPr>
              <a:t>; </a:t>
            </a:r>
            <a:r>
              <a:rPr lang="ru-RU" dirty="0" err="1" smtClean="0">
                <a:latin typeface="Antikvarika" panose="02000605080301020104" pitchFamily="2" charset="0"/>
              </a:rPr>
              <a:t>різновид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мистецтва</a:t>
            </a:r>
            <a:r>
              <a:rPr lang="ru-RU" dirty="0" smtClean="0">
                <a:latin typeface="Antikvarika" panose="02000605080301020104" pitchFamily="2" charset="0"/>
              </a:rPr>
              <a:t> — </a:t>
            </a:r>
            <a:r>
              <a:rPr lang="ru-RU" dirty="0" err="1" smtClean="0">
                <a:latin typeface="Antikvarika" panose="02000605080301020104" pitchFamily="2" charset="0"/>
              </a:rPr>
              <a:t>мистецтво</a:t>
            </a:r>
            <a:r>
              <a:rPr lang="ru-RU" dirty="0" smtClean="0">
                <a:latin typeface="Antikvarika" panose="02000605080301020104" pitchFamily="2" charset="0"/>
              </a:rPr>
              <a:t> слова, </a:t>
            </a:r>
            <a:r>
              <a:rPr lang="ru-RU" dirty="0" err="1" smtClean="0">
                <a:latin typeface="Antikvarika" panose="02000605080301020104" pitchFamily="2" charset="0"/>
              </a:rPr>
              <a:t>що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відображає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дійсність</a:t>
            </a:r>
            <a:r>
              <a:rPr lang="ru-RU" dirty="0" smtClean="0">
                <a:latin typeface="Antikvarika" panose="02000605080301020104" pitchFamily="2" charset="0"/>
              </a:rPr>
              <a:t> у </a:t>
            </a:r>
            <a:r>
              <a:rPr lang="ru-RU" dirty="0" err="1" smtClean="0">
                <a:latin typeface="Antikvarika" panose="02000605080301020104" pitchFamily="2" charset="0"/>
              </a:rPr>
              <a:t>художніх</a:t>
            </a:r>
            <a:r>
              <a:rPr lang="ru-RU" dirty="0" smtClean="0">
                <a:latin typeface="Antikvarika" panose="02000605080301020104" pitchFamily="2" charset="0"/>
              </a:rPr>
              <a:t> образах, </a:t>
            </a:r>
            <a:r>
              <a:rPr lang="ru-RU" dirty="0" err="1" smtClean="0">
                <a:latin typeface="Antikvarika" panose="02000605080301020104" pitchFamily="2" charset="0"/>
              </a:rPr>
              <a:t>створює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нову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художню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реальність</a:t>
            </a:r>
            <a:r>
              <a:rPr lang="ru-RU" dirty="0" smtClean="0">
                <a:latin typeface="Antikvarika" panose="02000605080301020104" pitchFamily="2" charset="0"/>
              </a:rPr>
              <a:t>; результат </a:t>
            </a:r>
            <a:r>
              <a:rPr lang="ru-RU" dirty="0" err="1" smtClean="0">
                <a:latin typeface="Antikvarika" panose="02000605080301020104" pitchFamily="2" charset="0"/>
              </a:rPr>
              <a:t>творчого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процесу</a:t>
            </a:r>
            <a:r>
              <a:rPr lang="ru-RU" dirty="0" smtClean="0">
                <a:latin typeface="Antikvarika" panose="02000605080301020104" pitchFamily="2" charset="0"/>
              </a:rPr>
              <a:t> автора, </a:t>
            </a:r>
            <a:r>
              <a:rPr lang="ru-RU" dirty="0" err="1" smtClean="0">
                <a:latin typeface="Antikvarika" panose="02000605080301020104" pitchFamily="2" charset="0"/>
              </a:rPr>
              <a:t>зафіксований</a:t>
            </a:r>
            <a:r>
              <a:rPr lang="ru-RU" dirty="0" smtClean="0">
                <a:latin typeface="Antikvarika" panose="02000605080301020104" pitchFamily="2" charset="0"/>
              </a:rPr>
              <a:t> у </a:t>
            </a:r>
            <a:r>
              <a:rPr lang="ru-RU" dirty="0" err="1" smtClean="0">
                <a:latin typeface="Antikvarika" panose="02000605080301020104" pitchFamily="2" charset="0"/>
              </a:rPr>
              <a:t>відповідному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тексті</a:t>
            </a:r>
            <a:r>
              <a:rPr lang="ru-RU" dirty="0" smtClean="0">
                <a:latin typeface="Antikvarika" panose="02000605080301020104" pitchFamily="2" charset="0"/>
              </a:rPr>
              <a:t> за </a:t>
            </a:r>
            <a:r>
              <a:rPr lang="ru-RU" dirty="0" err="1" smtClean="0">
                <a:latin typeface="Antikvarika" panose="02000605080301020104" pitchFamily="2" charset="0"/>
              </a:rPr>
              <a:t>допомогою</a:t>
            </a:r>
            <a:r>
              <a:rPr lang="ru-RU" dirty="0" smtClean="0">
                <a:latin typeface="Antikvarika" panose="02000605080301020104" pitchFamily="2" charset="0"/>
              </a:rPr>
              <a:t> </a:t>
            </a:r>
            <a:r>
              <a:rPr lang="ru-RU" dirty="0" err="1" smtClean="0">
                <a:latin typeface="Antikvarika" panose="02000605080301020104" pitchFamily="2" charset="0"/>
              </a:rPr>
              <a:t>літер</a:t>
            </a:r>
            <a:r>
              <a:rPr lang="ru-RU" dirty="0" smtClean="0">
                <a:latin typeface="Antikvarika" panose="02000605080301020104" pitchFamily="2" charset="0"/>
              </a:rPr>
              <a:t>.</a:t>
            </a:r>
            <a:endParaRPr lang="ru-RU" dirty="0">
              <a:latin typeface="Antikvarika" panose="020006050803010201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24313" y="5695834"/>
            <a:ext cx="24641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Довідка</a:t>
            </a:r>
            <a:endParaRPr lang="ru-RU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570176" y="6439370"/>
            <a:ext cx="1847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b="0" cap="none" spc="0" dirty="0">
              <a:ln w="0"/>
              <a:solidFill>
                <a:schemeClr val="tx1"/>
              </a:solidFill>
              <a:latin typeface="Ampir Deco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52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26825" y="332948"/>
            <a:ext cx="3993107" cy="118572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Ampir Deco" panose="02000400000000000000" pitchFamily="2" charset="0"/>
              </a:rPr>
              <a:t>художня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0535" y="5087553"/>
            <a:ext cx="3993107" cy="118572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latin typeface="Ampir Deco" panose="02000400000000000000" pitchFamily="2" charset="0"/>
              </a:rPr>
              <a:t>технічна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75" y="959715"/>
            <a:ext cx="7501143" cy="381000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099378" y="5142578"/>
            <a:ext cx="3993107" cy="118572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latin typeface="Ampir Deco" panose="02000400000000000000" pitchFamily="2" charset="0"/>
              </a:rPr>
              <a:t>довідкова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198893" y="415119"/>
            <a:ext cx="3993107" cy="118572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err="1" smtClean="0">
                <a:latin typeface="Ampir Deco" panose="02000400000000000000" pitchFamily="2" charset="0"/>
              </a:rPr>
              <a:t>наукова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9553" y="1925431"/>
            <a:ext cx="6127844" cy="2231903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Ampir Deco" panose="02000400000000000000" pitchFamily="2" charset="0"/>
              </a:rPr>
              <a:t>Література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469" y="1681465"/>
            <a:ext cx="2239286" cy="3234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92" y="1354727"/>
            <a:ext cx="2431516" cy="32341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74434" y="3834363"/>
            <a:ext cx="2269157" cy="377816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9932392">
            <a:off x="243340" y="2959530"/>
            <a:ext cx="21355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cap="none" spc="0" dirty="0" err="1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ntikvarika" panose="02000605080301020104" pitchFamily="2" charset="0"/>
              </a:rPr>
              <a:t>пізнавальні</a:t>
            </a:r>
            <a:endParaRPr lang="ru-RU" sz="28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ntikvarika" panose="02000605080301020104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9932392">
            <a:off x="9918619" y="3036923"/>
            <a:ext cx="17668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cap="none" spc="0" dirty="0" err="1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ntikvarika" panose="02000605080301020104" pitchFamily="2" charset="0"/>
              </a:rPr>
              <a:t>естетичні</a:t>
            </a:r>
            <a:endParaRPr lang="ru-RU" sz="28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ntikvarika" panose="02000605080301020104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9932392">
            <a:off x="5323276" y="5366734"/>
            <a:ext cx="26901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err="1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ntikvarika" panose="02000605080301020104" pitchFamily="2" charset="0"/>
              </a:rPr>
              <a:t>інтелекту</a:t>
            </a:r>
            <a:r>
              <a:rPr lang="ru-RU" sz="2800" cap="none" spc="0" dirty="0" err="1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ntikvarika" panose="02000605080301020104" pitchFamily="2" charset="0"/>
              </a:rPr>
              <a:t>альні</a:t>
            </a:r>
            <a:endParaRPr lang="ru-RU" sz="28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ntikvarika" panose="02000605080301020104" pitchFamily="2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4162" y="-622294"/>
            <a:ext cx="1546269" cy="323413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310944" y="698105"/>
            <a:ext cx="191270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cap="none" spc="0" dirty="0" smtClean="0">
                <a:ln w="22225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ntikvarika" panose="02000605080301020104" pitchFamily="2" charset="0"/>
              </a:rPr>
              <a:t>Потреби ?</a:t>
            </a:r>
            <a:endParaRPr lang="ru-RU" sz="2800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ntikvarika" panose="02000605080301020104" pitchFamily="2" charset="0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 rot="19217609">
            <a:off x="8032368" y="1704135"/>
            <a:ext cx="1522274" cy="712829"/>
          </a:xfrm>
          <a:prstGeom prst="notchedRightArrow">
            <a:avLst/>
          </a:prstGeom>
          <a:pattFill prst="solidDmnd">
            <a:fgClr>
              <a:srgbClr val="D5A32A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с вырезом 20"/>
          <p:cNvSpPr/>
          <p:nvPr/>
        </p:nvSpPr>
        <p:spPr>
          <a:xfrm rot="2043084">
            <a:off x="8007373" y="4108833"/>
            <a:ext cx="1522274" cy="712829"/>
          </a:xfrm>
          <a:prstGeom prst="notchedRightArrow">
            <a:avLst/>
          </a:prstGeom>
          <a:pattFill prst="solidDmnd">
            <a:fgClr>
              <a:srgbClr val="D5A32A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с вырезом 21"/>
          <p:cNvSpPr/>
          <p:nvPr/>
        </p:nvSpPr>
        <p:spPr>
          <a:xfrm rot="2382391" flipH="1">
            <a:off x="2836412" y="1706851"/>
            <a:ext cx="1522274" cy="712829"/>
          </a:xfrm>
          <a:prstGeom prst="notchedRightArrow">
            <a:avLst/>
          </a:prstGeom>
          <a:pattFill prst="solidDmnd">
            <a:fgClr>
              <a:srgbClr val="D5A32A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с вырезом 22"/>
          <p:cNvSpPr/>
          <p:nvPr/>
        </p:nvSpPr>
        <p:spPr>
          <a:xfrm rot="19556916" flipH="1">
            <a:off x="2811417" y="4111549"/>
            <a:ext cx="1522274" cy="712829"/>
          </a:xfrm>
          <a:prstGeom prst="notchedRightArrow">
            <a:avLst/>
          </a:prstGeom>
          <a:pattFill prst="solidDmnd">
            <a:fgClr>
              <a:srgbClr val="D5A32A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2" grpId="0" animBg="1"/>
      <p:bldP spid="12" grpId="0"/>
      <p:bldP spid="13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488" y="23645"/>
            <a:ext cx="10809026" cy="86100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7ECD2"/>
                </a:solidFill>
                <a:effectLst/>
                <a:latin typeface="Amsterdam_vp" panose="040B0500000000000000" pitchFamily="82" charset="-52"/>
              </a:rPr>
              <a:t>Культура</a:t>
            </a:r>
            <a:r>
              <a:rPr lang="ru-RU" sz="54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    </a:t>
            </a:r>
            <a:r>
              <a:rPr lang="ru-RU" sz="54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D69D14"/>
                </a:solidFill>
                <a:effectLst/>
                <a:latin typeface="Amsterdam_vp" panose="040B0500000000000000" pitchFamily="82" charset="-52"/>
              </a:rPr>
              <a:t>Література</a:t>
            </a:r>
            <a:endParaRPr lang="ru-RU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rgbClr val="D69D14"/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1947" y="491239"/>
            <a:ext cx="5570189" cy="62602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12926" y="-825"/>
            <a:ext cx="5570189" cy="71969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26123" y="1201264"/>
            <a:ext cx="4203395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u="sng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Культура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—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сукупність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матеріальних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та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духовних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цінностей,що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створені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людством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упродовж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історії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;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історично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набутий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набір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правил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усередині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соціуму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для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збереження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гармонізації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.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Поняття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культура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об’єднує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науку (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включно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технологією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) та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освіту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 </a:t>
            </a:r>
          </a:p>
          <a:p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мистецтво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(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літературу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інші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галузі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), мораль, </a:t>
            </a:r>
          </a:p>
          <a:p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уклад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життя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та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світогляд</a:t>
            </a:r>
            <a:endParaRPr lang="ru-RU" sz="2000" b="0" cap="none" spc="0" dirty="0">
              <a:ln w="0"/>
              <a:solidFill>
                <a:schemeClr val="tx1"/>
              </a:solidFill>
              <a:latin typeface="Antikvarika" panose="020006050803010201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02761" y="1186532"/>
            <a:ext cx="4517409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u="sng" dirty="0" err="1">
                <a:ln w="0"/>
                <a:latin typeface="Antikvarika" panose="02000605080301020104" pitchFamily="2" charset="0"/>
              </a:rPr>
              <a:t>Л</a:t>
            </a:r>
            <a:r>
              <a:rPr lang="ru-RU" sz="2000" b="1" u="sng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ітература</a:t>
            </a:r>
            <a:r>
              <a:rPr lang="ru-RU" sz="2000" b="1" u="sng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2000" b="1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—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сукупність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писаних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друкованих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творів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певного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народу,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епохи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людства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. </a:t>
            </a:r>
          </a:p>
          <a:p>
            <a:r>
              <a:rPr lang="ru-RU" sz="1600" b="1" dirty="0" smtClean="0">
                <a:ln w="0"/>
                <a:latin typeface="Antikvarika" panose="02000605080301020104" pitchFamily="2" charset="0"/>
              </a:rPr>
              <a:t>Л</a:t>
            </a:r>
            <a:r>
              <a:rPr lang="ru-RU" sz="1600" dirty="0">
                <a:ln w="0"/>
                <a:latin typeface="Antikvarika" panose="02000605080301020104" pitchFamily="2" charset="0"/>
              </a:rPr>
              <a:t>.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відображає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та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зберігає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знання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й культуру народу та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певного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історичного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періоду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.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Водночас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вона є </a:t>
            </a:r>
            <a:r>
              <a:rPr lang="ru-RU" sz="1600" b="1" i="1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різновидом</a:t>
            </a:r>
            <a:r>
              <a:rPr lang="ru-RU" sz="1600" b="1" i="1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b="1" i="1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мистецтва</a:t>
            </a:r>
            <a:r>
              <a:rPr lang="ru-RU" sz="1600" b="1" i="1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—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мистецтвом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слова,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що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відображає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дійсність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у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художніх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образах,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створює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нову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художню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реальність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за законами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краси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. </a:t>
            </a:r>
          </a:p>
          <a:p>
            <a:r>
              <a:rPr lang="ru-RU" sz="1600" b="1" dirty="0" smtClean="0">
                <a:ln w="0"/>
                <a:latin typeface="Antikvarika" panose="02000605080301020104" pitchFamily="2" charset="0"/>
              </a:rPr>
              <a:t>Л</a:t>
            </a:r>
            <a:r>
              <a:rPr lang="ru-RU" sz="1600" b="1" dirty="0">
                <a:ln w="0"/>
                <a:latin typeface="Antikvarika" panose="02000605080301020104" pitchFamily="2" charset="0"/>
              </a:rPr>
              <a:t>.</a:t>
            </a:r>
            <a:r>
              <a:rPr lang="ru-RU" sz="1600" b="1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за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своїм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змістом</a:t>
            </a:r>
            <a:endParaRPr lang="ru-RU" sz="1600" cap="none" spc="0" dirty="0" smtClean="0">
              <a:ln w="0"/>
              <a:solidFill>
                <a:schemeClr val="tx1"/>
              </a:solidFill>
              <a:latin typeface="Antikvarika" panose="02000605080301020104" pitchFamily="2" charset="0"/>
            </a:endParaRP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розмежовується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на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філософську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політичну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природничу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(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біологічну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географічну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тощо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),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юридичну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,…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філологічну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(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тобто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наукову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) та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художню,що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призначена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спеціально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для </a:t>
            </a:r>
          </a:p>
          <a:p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задоволення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пізнавальних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,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інтелектуальних</a:t>
            </a:r>
            <a:endParaRPr lang="ru-RU" sz="1600" dirty="0">
              <a:ln w="0"/>
              <a:latin typeface="Antikvarika" panose="02000605080301020104" pitchFamily="2" charset="0"/>
            </a:endParaRPr>
          </a:p>
          <a:p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та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естетичних</a:t>
            </a:r>
            <a:r>
              <a:rPr lang="ru-RU" sz="1600" cap="none" spc="0" dirty="0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 потреб </a:t>
            </a:r>
            <a:r>
              <a:rPr lang="ru-RU" sz="1600" cap="none" spc="0" dirty="0" err="1" smtClean="0">
                <a:ln w="0"/>
                <a:solidFill>
                  <a:schemeClr val="tx1"/>
                </a:solidFill>
                <a:latin typeface="Antikvarika" panose="02000605080301020104" pitchFamily="2" charset="0"/>
              </a:rPr>
              <a:t>особистості</a:t>
            </a:r>
            <a:endParaRPr lang="ru-RU" sz="1600" cap="none" spc="0" dirty="0">
              <a:ln w="0"/>
              <a:solidFill>
                <a:schemeClr val="tx1"/>
              </a:solidFill>
              <a:latin typeface="Antikvarika" panose="02000605080301020104" pitchFamily="2" charset="0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46337" y="5722192"/>
            <a:ext cx="11345327" cy="72943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Відмінне</a:t>
            </a:r>
            <a:r>
              <a:rPr lang="ru-RU" sz="2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: </a:t>
            </a:r>
            <a:r>
              <a:rPr lang="ru-RU" sz="2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Культура</a:t>
            </a:r>
            <a:r>
              <a:rPr lang="ru-RU" sz="1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 —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ширше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поняття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,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що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містить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не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лише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духовні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надбання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а й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матеріальні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;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має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різноманітні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засоби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творення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;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література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</a:t>
            </a:r>
            <a:r>
              <a:rPr lang="ru-RU" sz="18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послуговується</a:t>
            </a:r>
            <a:r>
              <a:rPr lang="ru-RU" sz="1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latin typeface="Antikvarika" panose="02000605080301020104" pitchFamily="2" charset="0"/>
              </a:rPr>
              <a:t> словом 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latin typeface="Antikvarika" panose="02000605080301020104" pitchFamily="2" charset="0"/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3150207" y="791140"/>
            <a:ext cx="5242504" cy="49090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Спільне</a:t>
            </a:r>
            <a:r>
              <a:rPr lang="ru-RU" sz="2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: </a:t>
            </a:r>
            <a:r>
              <a:rPr lang="ru-RU" sz="2800" b="1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Духовний</a:t>
            </a:r>
            <a:r>
              <a:rPr lang="ru-RU" sz="28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 </a:t>
            </a:r>
            <a:r>
              <a:rPr lang="ru-RU" sz="2800" b="1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Amsterdam_vp" panose="040B0500000000000000" pitchFamily="82" charset="-52"/>
              </a:rPr>
              <a:t>досвід</a:t>
            </a:r>
            <a:endParaRPr lang="ru-RU" sz="1800" dirty="0">
              <a:ln w="12700">
                <a:solidFill>
                  <a:schemeClr val="tx1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latin typeface="Antikvarika" panose="02000605080301020104" pitchFamily="2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67477" y="89301"/>
            <a:ext cx="6617466" cy="707886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Роди і </a:t>
            </a:r>
            <a:r>
              <a:rPr lang="ru-RU" sz="40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жанри</a:t>
            </a:r>
            <a:r>
              <a:rPr lang="ru-RU" sz="4000" b="1" cap="none" spc="0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 </a:t>
            </a:r>
            <a:r>
              <a:rPr lang="ru-RU" sz="4000" b="1" cap="none" spc="0" dirty="0" err="1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  <a:latin typeface="Amsterdam_vp" panose="040B0500000000000000" pitchFamily="82" charset="-52"/>
              </a:rPr>
              <a:t>літератури</a:t>
            </a:r>
            <a:endParaRPr lang="ru-RU" sz="40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1224" y="1133914"/>
            <a:ext cx="1576312" cy="21699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4432" y="2895274"/>
            <a:ext cx="1576312" cy="21699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4323" y="4698128"/>
            <a:ext cx="1576311" cy="21699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0894" y="1751231"/>
            <a:ext cx="156324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pir Deco" panose="02000400000000000000" pitchFamily="2" charset="0"/>
              </a:rPr>
              <a:t>ЛІРИКА</a:t>
            </a:r>
          </a:p>
          <a:p>
            <a:pPr lvl="0" algn="ctr"/>
            <a:r>
              <a:rPr lang="uk-UA" sz="16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Ampir Deco" panose="02000400000000000000" pitchFamily="2" charset="0"/>
              </a:rPr>
              <a:t>(віршована</a:t>
            </a:r>
          </a:p>
          <a:p>
            <a:pPr lvl="0" algn="ctr"/>
            <a:r>
              <a:rPr lang="uk-UA" sz="16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Ampir Deco" panose="02000400000000000000" pitchFamily="2" charset="0"/>
              </a:rPr>
              <a:t> </a:t>
            </a:r>
            <a:r>
              <a:rPr lang="uk-UA" sz="16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latin typeface="Ampir Deco" panose="02000400000000000000" pitchFamily="2" charset="0"/>
              </a:rPr>
              <a:t>мова)</a:t>
            </a:r>
            <a:endParaRPr lang="ru-RU" sz="1600" b="1" dirty="0">
              <a:ln w="12700"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Ampir Deco" panose="02000400000000000000" pitchFamily="2" charset="0"/>
            </a:endParaRPr>
          </a:p>
          <a:p>
            <a:pPr algn="ctr"/>
            <a:endParaRPr lang="ru-RU" sz="2400" b="1" cap="none" spc="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/>
              <a:latin typeface="Ampir Deco" panose="02000400000000000000" pitchFamily="2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721" y="3749440"/>
            <a:ext cx="14414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pir Deco" panose="02000400000000000000" pitchFamily="2" charset="0"/>
              </a:rPr>
              <a:t>ДРАМА</a:t>
            </a:r>
            <a:endParaRPr lang="ru-RU" sz="2400" b="1" cap="none" spc="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/>
              <a:latin typeface="Ampir Deco" panose="02000400000000000000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6602" y="5395135"/>
            <a:ext cx="17828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Ampir Deco" panose="02000400000000000000" pitchFamily="2" charset="0"/>
              </a:rPr>
              <a:t>ЕПОС</a:t>
            </a:r>
          </a:p>
          <a:p>
            <a:pPr algn="ctr"/>
            <a:r>
              <a:rPr lang="uk-UA" sz="1600" b="1" dirty="0" smtClean="0">
                <a:ln w="12700">
                  <a:solidFill>
                    <a:schemeClr val="tx1"/>
                  </a:solidFill>
                  <a:prstDash val="solid"/>
                </a:ln>
                <a:latin typeface="Ampir Deco" panose="02000400000000000000" pitchFamily="2" charset="0"/>
              </a:rPr>
              <a:t>(п</a:t>
            </a:r>
            <a:r>
              <a:rPr lang="uk-UA" sz="16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effectLst/>
                <a:latin typeface="Ampir Deco" panose="02000400000000000000" pitchFamily="2" charset="0"/>
              </a:rPr>
              <a:t>розова мова)</a:t>
            </a:r>
            <a:endParaRPr lang="ru-RU" sz="1600" b="1" cap="none" spc="0" dirty="0">
              <a:ln w="12700">
                <a:solidFill>
                  <a:schemeClr val="tx1"/>
                </a:solidFill>
                <a:prstDash val="solid"/>
              </a:ln>
              <a:effectLst/>
              <a:latin typeface="Ampir Deco" panose="02000400000000000000" pitchFamily="2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03598" y="-490271"/>
            <a:ext cx="1940410" cy="545056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18332" y="-502228"/>
            <a:ext cx="1940410" cy="545056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342880" y="1396055"/>
            <a:ext cx="3663247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Вірш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пісня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елегія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послання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медитація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гімн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ідилія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мадригал,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епіталама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хоку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</a:t>
            </a:r>
          </a:p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к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атрен,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ліричний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портрет,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етюд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сонет, ода,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епіграма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та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66599" y="1320344"/>
            <a:ext cx="31742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Інтимні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або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особисті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;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громадянські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або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політичні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;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патріотичні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пейзажні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філософські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та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інші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твори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69455" y="1260934"/>
            <a:ext cx="1940410" cy="54505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02697" y="1222385"/>
            <a:ext cx="1940410" cy="545056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3729816" y="3209002"/>
            <a:ext cx="2933816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Комедія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драма,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трагедія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трагікомедія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трагіфарс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водевіль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та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25449" y="3244566"/>
            <a:ext cx="312617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Історичні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соціально-побутові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с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оціально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-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психологічні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філософські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та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інші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твори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99215" y="3071993"/>
            <a:ext cx="1940410" cy="54505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89214" y="3069069"/>
            <a:ext cx="1940410" cy="5450564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707958" y="5010414"/>
            <a:ext cx="3199914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Епопея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роман,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повість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оповідання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новела,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нарис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міф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казка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легенда, </a:t>
            </a:r>
          </a:p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ритча,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есе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ескіз,та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2059" y="5014710"/>
            <a:ext cx="3488455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Історичні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соціально-побутові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соціально-психологічні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пригодницькі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, </a:t>
            </a:r>
          </a:p>
          <a:p>
            <a:pPr algn="ctr"/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фантастичні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та </a:t>
            </a:r>
            <a:r>
              <a:rPr lang="ru-RU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інші</a:t>
            </a:r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tikvarika" panose="02000605080301020104" pitchFamily="2" charset="0"/>
              </a:rPr>
              <a:t>твори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tikvarika" panose="02000605080301020104" pitchFamily="2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1078" y="418010"/>
            <a:ext cx="2964956" cy="954107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sterdam_vp" panose="040B0500000000000000" pitchFamily="82" charset="-52"/>
              </a:rPr>
              <a:t>Рід</a:t>
            </a:r>
            <a:r>
              <a:rPr lang="ru-RU" sz="2800" b="1" dirty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Amsterdam_vp" panose="040B0500000000000000" pitchFamily="82" charset="-52"/>
              </a:rPr>
              <a:t> </a:t>
            </a:r>
            <a:endParaRPr lang="ru-RU" sz="2800" b="1" dirty="0" smtClean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Amsterdam_vp" panose="040B0500000000000000" pitchFamily="82" charset="-52"/>
            </a:endParaRPr>
          </a:p>
          <a:p>
            <a:pPr algn="ctr"/>
            <a:r>
              <a:rPr lang="ru-RU" sz="2800" b="1" cap="none" spc="0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sterdam_vp" panose="040B0500000000000000" pitchFamily="82" charset="-52"/>
              </a:rPr>
              <a:t>літератури</a:t>
            </a:r>
            <a:endParaRPr lang="ru-RU" sz="2800" b="1" cap="none" spc="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/>
              <a:latin typeface="Amsterdam_vp" panose="040B0500000000000000" pitchFamily="82" charset="-5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86942" y="756482"/>
            <a:ext cx="2964956" cy="52322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sterdam_vp" panose="040B0500000000000000" pitchFamily="82" charset="-52"/>
              </a:rPr>
              <a:t>Жанри</a:t>
            </a:r>
            <a:endParaRPr lang="ru-RU" sz="2800" b="1" cap="none" spc="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/>
              <a:latin typeface="Amsterdam_vp" panose="040B0500000000000000" pitchFamily="82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865128" y="392467"/>
            <a:ext cx="2964956" cy="954107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sterdam_vp" panose="040B0500000000000000" pitchFamily="82" charset="-52"/>
              </a:rPr>
              <a:t>Жанрові</a:t>
            </a:r>
            <a:r>
              <a:rPr lang="ru-RU" sz="2800" b="1" cap="none" spc="0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sterdam_vp" panose="040B0500000000000000" pitchFamily="82" charset="-52"/>
              </a:rPr>
              <a:t> </a:t>
            </a:r>
            <a:r>
              <a:rPr lang="ru-RU" sz="2800" b="1" cap="none" spc="0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/>
                <a:latin typeface="Amsterdam_vp" panose="040B0500000000000000" pitchFamily="82" charset="-52"/>
              </a:rPr>
              <a:t>різновиди</a:t>
            </a:r>
            <a:endParaRPr lang="ru-RU" sz="2800" b="1" cap="none" spc="0" dirty="0">
              <a:ln w="12700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/>
              <a:latin typeface="Amsterdam_vp" panose="040B0500000000000000" pitchFamily="82" charset="-52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126" y="4655059"/>
            <a:ext cx="2207018" cy="220204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594859"/>
            <a:ext cx="2207018" cy="220204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897266" y="-13766"/>
            <a:ext cx="2207018" cy="220204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1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64275" y="5483139"/>
            <a:ext cx="9908274" cy="1325563"/>
          </a:xfrm>
          <a:solidFill>
            <a:srgbClr val="F7ECD2"/>
          </a:solidFill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latin typeface="Antikvarika" panose="02000605080301020104" pitchFamily="2" charset="0"/>
              </a:rPr>
              <a:t>1. Драма 2.Ліриці 3.Епосу 4.Культура </a:t>
            </a:r>
            <a:br>
              <a:rPr lang="uk-UA" sz="2800" dirty="0" smtClean="0">
                <a:latin typeface="Antikvarika" panose="02000605080301020104" pitchFamily="2" charset="0"/>
              </a:rPr>
            </a:br>
            <a:r>
              <a:rPr lang="uk-UA" sz="2800" dirty="0" smtClean="0">
                <a:latin typeface="Antikvarika" panose="02000605080301020104" pitchFamily="2" charset="0"/>
              </a:rPr>
              <a:t>5. Духовною і матеріальною 6.Література</a:t>
            </a:r>
            <a:endParaRPr lang="ru-RU" sz="2800" dirty="0">
              <a:latin typeface="Antikvarika" panose="020006050803010201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68" t="15994" b="16522"/>
          <a:stretch/>
        </p:blipFill>
        <p:spPr>
          <a:xfrm rot="16200000">
            <a:off x="3055580" y="-3114719"/>
            <a:ext cx="5853379" cy="12082818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92790" y="698977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uk-UA" dirty="0">
                <a:latin typeface="Antikvarika" panose="02000605080301020104" pitchFamily="2" charset="0"/>
              </a:rPr>
              <a:t>Цей рід літератури походить від грецького дія. (епос, драма, лірика</a:t>
            </a:r>
            <a:r>
              <a:rPr lang="uk-UA" dirty="0" smtClean="0">
                <a:latin typeface="Antikvarika" panose="02000605080301020104" pitchFamily="2" charset="0"/>
              </a:rPr>
              <a:t>) </a:t>
            </a:r>
            <a:endParaRPr lang="ru-RU" dirty="0">
              <a:latin typeface="Antikvarika" panose="02000605080301020104" pitchFamily="2" charset="0"/>
            </a:endParaRP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ru-RU" dirty="0" err="1">
                <a:latin typeface="Antikvarika" panose="02000605080301020104" pitchFamily="2" charset="0"/>
              </a:rPr>
              <a:t>Життя</a:t>
            </a:r>
            <a:r>
              <a:rPr lang="ru-RU" dirty="0">
                <a:latin typeface="Antikvarika" panose="02000605080301020104" pitchFamily="2" charset="0"/>
              </a:rPr>
              <a:t> </a:t>
            </a:r>
            <a:r>
              <a:rPr lang="ru-RU" dirty="0" err="1">
                <a:latin typeface="Antikvarika" panose="02000605080301020104" pitchFamily="2" charset="0"/>
              </a:rPr>
              <a:t>відображається</a:t>
            </a:r>
            <a:r>
              <a:rPr lang="ru-RU" dirty="0">
                <a:latin typeface="Antikvarika" panose="02000605080301020104" pitchFamily="2" charset="0"/>
              </a:rPr>
              <a:t> через </a:t>
            </a:r>
            <a:r>
              <a:rPr lang="ru-RU" dirty="0" err="1">
                <a:latin typeface="Antikvarika" panose="02000605080301020104" pitchFamily="2" charset="0"/>
              </a:rPr>
              <a:t>почуття</a:t>
            </a:r>
            <a:r>
              <a:rPr lang="ru-RU" dirty="0">
                <a:latin typeface="Antikvarika" panose="02000605080301020104" pitchFamily="2" charset="0"/>
              </a:rPr>
              <a:t>, </a:t>
            </a:r>
            <a:r>
              <a:rPr lang="ru-RU" dirty="0" err="1">
                <a:latin typeface="Antikvarika" panose="02000605080301020104" pitchFamily="2" charset="0"/>
              </a:rPr>
              <a:t>думк</a:t>
            </a:r>
            <a:r>
              <a:rPr lang="uk-UA" dirty="0">
                <a:latin typeface="Antikvarika" panose="02000605080301020104" pitchFamily="2" charset="0"/>
              </a:rPr>
              <a:t>и</a:t>
            </a:r>
            <a:r>
              <a:rPr lang="ru-RU" dirty="0">
                <a:latin typeface="Antikvarika" panose="02000605080301020104" pitchFamily="2" charset="0"/>
              </a:rPr>
              <a:t>, </a:t>
            </a:r>
            <a:r>
              <a:rPr lang="ru-RU" dirty="0" err="1">
                <a:latin typeface="Antikvarika" panose="02000605080301020104" pitchFamily="2" charset="0"/>
              </a:rPr>
              <a:t>переживання</a:t>
            </a:r>
            <a:r>
              <a:rPr lang="ru-RU" dirty="0">
                <a:latin typeface="Antikvarika" panose="02000605080301020104" pitchFamily="2" charset="0"/>
              </a:rPr>
              <a:t> </a:t>
            </a:r>
            <a:r>
              <a:rPr lang="ru-RU" dirty="0" err="1">
                <a:latin typeface="Antikvarika" panose="02000605080301020104" pitchFamily="2" charset="0"/>
              </a:rPr>
              <a:t>людини</a:t>
            </a:r>
            <a:r>
              <a:rPr lang="ru-RU" dirty="0">
                <a:latin typeface="Antikvarika" panose="02000605080301020104" pitchFamily="2" charset="0"/>
              </a:rPr>
              <a:t> </a:t>
            </a:r>
            <a:r>
              <a:rPr lang="uk-UA" dirty="0">
                <a:latin typeface="Antikvarika" panose="02000605080301020104" pitchFamily="2" charset="0"/>
              </a:rPr>
              <a:t>у… (епосі, драмі, ліриці).</a:t>
            </a:r>
            <a:endParaRPr lang="ru-RU" dirty="0">
              <a:latin typeface="Antikvarika" panose="02000605080301020104" pitchFamily="2" charset="0"/>
            </a:endParaRP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uk-UA" dirty="0">
                <a:latin typeface="Antikvarika" panose="02000605080301020104" pitchFamily="2" charset="0"/>
              </a:rPr>
              <a:t>Жанри повість, оповідання, роман відносяться до … (епосу, драми, лірики)</a:t>
            </a:r>
            <a:endParaRPr lang="ru-RU" dirty="0">
              <a:latin typeface="Antikvarika" panose="02000605080301020104" pitchFamily="2" charset="0"/>
            </a:endParaRP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uk-UA" dirty="0">
                <a:latin typeface="Antikvarika" panose="02000605080301020104" pitchFamily="2" charset="0"/>
              </a:rPr>
              <a:t>Ширшим поняттям між культурою та літературою </a:t>
            </a:r>
            <a:r>
              <a:rPr lang="uk-UA" dirty="0" smtClean="0">
                <a:latin typeface="Antikvarika" panose="02000605080301020104" pitchFamily="2" charset="0"/>
              </a:rPr>
              <a:t>є … </a:t>
            </a: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uk-UA" dirty="0" smtClean="0">
                <a:latin typeface="Antikvarika" panose="02000605080301020104" pitchFamily="2" charset="0"/>
              </a:rPr>
              <a:t>Культура </a:t>
            </a:r>
            <a:r>
              <a:rPr lang="uk-UA" dirty="0">
                <a:latin typeface="Antikvarika" panose="02000605080301020104" pitchFamily="2" charset="0"/>
              </a:rPr>
              <a:t>є …  цінністю. </a:t>
            </a:r>
            <a:endParaRPr lang="uk-UA" dirty="0" smtClean="0">
              <a:latin typeface="Antikvarika" panose="02000605080301020104" pitchFamily="2" charset="0"/>
            </a:endParaRPr>
          </a:p>
          <a:p>
            <a:pPr marL="514350" lvl="0" indent="-514350">
              <a:lnSpc>
                <a:spcPct val="120000"/>
              </a:lnSpc>
              <a:buFont typeface="+mj-lt"/>
              <a:buAutoNum type="arabicPeriod"/>
            </a:pPr>
            <a:r>
              <a:rPr lang="uk-UA" dirty="0" smtClean="0">
                <a:latin typeface="Antikvarika" panose="02000605080301020104" pitchFamily="2" charset="0"/>
              </a:rPr>
              <a:t>Мистецтвом </a:t>
            </a:r>
            <a:r>
              <a:rPr lang="uk-UA" dirty="0">
                <a:latin typeface="Antikvarika" panose="02000605080301020104" pitchFamily="2" charset="0"/>
              </a:rPr>
              <a:t>слова називають</a:t>
            </a:r>
            <a:r>
              <a:rPr lang="uk-UA" dirty="0" smtClean="0">
                <a:latin typeface="Antikvarika" panose="02000605080301020104" pitchFamily="2" charset="0"/>
              </a:rPr>
              <a:t>…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207018" cy="2202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32774" y="0"/>
            <a:ext cx="2207018" cy="2202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661" y="4606653"/>
            <a:ext cx="2207018" cy="22020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39039" y="4604168"/>
            <a:ext cx="2207018" cy="220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556</Words>
  <Application>Microsoft Office PowerPoint</Application>
  <PresentationFormat>Произвольный</PresentationFormat>
  <Paragraphs>116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Література і культура.  Роди літератури  (епос, лірика, драма),  їхні характерні ознаки.</vt:lpstr>
      <vt:lpstr>Презентация PowerPoint</vt:lpstr>
      <vt:lpstr>Презентация PowerPoint</vt:lpstr>
      <vt:lpstr>Презентация PowerPoint</vt:lpstr>
      <vt:lpstr>Література (лат. literatura— написане, від litera — буква, літера) — сукупність писаних і друкованих творів певного народу, епохи, людства; різновид мистецтва — мистецтво слова, що відображає дійсність у художніх образах, створює нову художню реальність; результат творчого процесу автора, зафіксований у відповідному тексті за допомогою літер.</vt:lpstr>
      <vt:lpstr>Література</vt:lpstr>
      <vt:lpstr>Культура    Література</vt:lpstr>
      <vt:lpstr>Презентация PowerPoint</vt:lpstr>
      <vt:lpstr>1. Драма 2.Ліриці 3.Епосу 4.Культура  5. Духовною і матеріальною 6.Література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 Гаркуша</dc:creator>
  <cp:lastModifiedBy>Надежда Таран</cp:lastModifiedBy>
  <cp:revision>32</cp:revision>
  <dcterms:created xsi:type="dcterms:W3CDTF">2016-08-24T13:42:41Z</dcterms:created>
  <dcterms:modified xsi:type="dcterms:W3CDTF">2017-09-04T03:44:40Z</dcterms:modified>
</cp:coreProperties>
</file>