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99" r:id="rId5"/>
    <p:sldId id="294" r:id="rId6"/>
    <p:sldId id="259" r:id="rId7"/>
    <p:sldId id="284" r:id="rId8"/>
    <p:sldId id="281" r:id="rId9"/>
    <p:sldId id="285" r:id="rId10"/>
    <p:sldId id="279" r:id="rId11"/>
    <p:sldId id="260" r:id="rId12"/>
    <p:sldId id="288" r:id="rId13"/>
    <p:sldId id="286" r:id="rId14"/>
    <p:sldId id="280" r:id="rId15"/>
    <p:sldId id="289" r:id="rId16"/>
    <p:sldId id="290" r:id="rId17"/>
    <p:sldId id="292" r:id="rId18"/>
    <p:sldId id="295" r:id="rId19"/>
    <p:sldId id="291" r:id="rId20"/>
    <p:sldId id="296" r:id="rId21"/>
    <p:sldId id="300" r:id="rId22"/>
    <p:sldId id="297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3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0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4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5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6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1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7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9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2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0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3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6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Муниципальный этап всероссийской олимпиады школь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4" y="114300"/>
            <a:ext cx="915828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62000" y="1524000"/>
            <a:ext cx="77724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b="1" dirty="0" smtClean="0"/>
              <a:t>ТОПОГРАФІЧНА </a:t>
            </a:r>
            <a:r>
              <a:rPr lang="uk-UA" sz="4000" b="1" dirty="0" smtClean="0"/>
              <a:t>КАРТА</a:t>
            </a:r>
            <a:r>
              <a:rPr lang="uk-UA" sz="4000" b="1" dirty="0"/>
              <a:t> </a:t>
            </a:r>
            <a:r>
              <a:rPr lang="uk-UA" sz="4000" b="1" dirty="0" smtClean="0"/>
              <a:t>      </a:t>
            </a:r>
            <a:r>
              <a:rPr lang="uk-UA" sz="3200" b="1" dirty="0" smtClean="0"/>
              <a:t>РОЗГРАФЛЕННЯ ТА НОМЕНКЛАТУРА</a:t>
            </a:r>
            <a:endParaRPr lang="ru-RU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07" y="2133600"/>
            <a:ext cx="8867775" cy="4581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3106" y="194913"/>
            <a:ext cx="8867775" cy="1742147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/>
              <a:t>В основу </a:t>
            </a:r>
            <a:r>
              <a:rPr lang="ru-RU" sz="2200" b="1" dirty="0" err="1"/>
              <a:t>розграфлення</a:t>
            </a:r>
            <a:r>
              <a:rPr lang="ru-RU" sz="2200" b="1" dirty="0"/>
              <a:t> й </a:t>
            </a:r>
            <a:r>
              <a:rPr lang="ru-RU" sz="2200" b="1" dirty="0" err="1" smtClean="0"/>
              <a:t>номенклатури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топографічних</a:t>
            </a:r>
            <a:r>
              <a:rPr lang="ru-RU" sz="2200" b="1" dirty="0" smtClean="0"/>
              <a:t> </a:t>
            </a:r>
            <a:r>
              <a:rPr lang="ru-RU" sz="2200" b="1" dirty="0"/>
              <a:t>карт </a:t>
            </a:r>
            <a:r>
              <a:rPr lang="ru-RU" sz="2200" b="1" dirty="0" err="1"/>
              <a:t>усіх</a:t>
            </a:r>
            <a:r>
              <a:rPr lang="ru-RU" sz="2200" b="1" dirty="0"/>
              <a:t> </a:t>
            </a:r>
            <a:r>
              <a:rPr lang="ru-RU" sz="2200" b="1" dirty="0" err="1"/>
              <a:t>масштабів</a:t>
            </a:r>
            <a:r>
              <a:rPr lang="ru-RU" sz="2200" b="1" dirty="0"/>
              <a:t> </a:t>
            </a:r>
            <a:r>
              <a:rPr lang="ru-RU" sz="2200" b="1" dirty="0" err="1"/>
              <a:t>покладено</a:t>
            </a:r>
            <a:r>
              <a:rPr lang="ru-RU" sz="2200" b="1" dirty="0"/>
              <a:t> </a:t>
            </a:r>
            <a:r>
              <a:rPr lang="ru-RU" sz="2200" b="1" dirty="0" err="1"/>
              <a:t>розграфлення</a:t>
            </a:r>
            <a:r>
              <a:rPr lang="ru-RU" sz="2200" b="1" dirty="0"/>
              <a:t> </a:t>
            </a:r>
            <a:r>
              <a:rPr lang="ru-RU" sz="2200" b="1" dirty="0" smtClean="0"/>
              <a:t>й номенклатуру </a:t>
            </a:r>
            <a:r>
              <a:rPr lang="ru-RU" sz="2200" b="1" dirty="0" err="1"/>
              <a:t>аркушів</a:t>
            </a:r>
            <a:r>
              <a:rPr lang="ru-RU" sz="2200" b="1" dirty="0"/>
              <a:t> </a:t>
            </a:r>
            <a:r>
              <a:rPr lang="ru-RU" sz="2200" b="1" dirty="0" err="1"/>
              <a:t>єдиної</a:t>
            </a:r>
            <a:r>
              <a:rPr lang="ru-RU" sz="2200" b="1" dirty="0"/>
              <a:t> </a:t>
            </a:r>
            <a:r>
              <a:rPr lang="ru-RU" sz="2200" b="1" dirty="0" err="1"/>
              <a:t>міжнародної</a:t>
            </a:r>
            <a:r>
              <a:rPr lang="ru-RU" sz="2200" b="1" dirty="0"/>
              <a:t> </a:t>
            </a:r>
            <a:r>
              <a:rPr lang="ru-RU" sz="2200" b="1" dirty="0" err="1"/>
              <a:t>карти</a:t>
            </a:r>
            <a:r>
              <a:rPr lang="ru-RU" sz="2200" b="1" dirty="0"/>
              <a:t> масштабу 1:1 000 000.</a:t>
            </a:r>
          </a:p>
          <a:p>
            <a:pPr algn="just"/>
            <a:r>
              <a:rPr lang="ru-RU" sz="2200" b="1" dirty="0" err="1"/>
              <a:t>Її</a:t>
            </a:r>
            <a:r>
              <a:rPr lang="ru-RU" sz="2200" b="1" dirty="0"/>
              <a:t> рамки — </a:t>
            </a:r>
            <a:r>
              <a:rPr lang="ru-RU" sz="2200" b="1" dirty="0" err="1"/>
              <a:t>трапеції</a:t>
            </a:r>
            <a:r>
              <a:rPr lang="ru-RU" sz="2200" b="1" dirty="0"/>
              <a:t>, </a:t>
            </a:r>
            <a:r>
              <a:rPr lang="ru-RU" sz="2200" b="1" dirty="0" err="1"/>
              <a:t>утворені</a:t>
            </a:r>
            <a:r>
              <a:rPr lang="ru-RU" sz="2200" b="1" dirty="0"/>
              <a:t> </a:t>
            </a:r>
            <a:r>
              <a:rPr lang="ru-RU" sz="2200" b="1" dirty="0" err="1"/>
              <a:t>меридіанами</a:t>
            </a:r>
            <a:r>
              <a:rPr lang="ru-RU" sz="2200" b="1" dirty="0"/>
              <a:t> й </a:t>
            </a:r>
            <a:r>
              <a:rPr lang="ru-RU" sz="2200" b="1" dirty="0" err="1" smtClean="0"/>
              <a:t>паралелями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проведеними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відповідно</a:t>
            </a:r>
            <a:r>
              <a:rPr lang="ru-RU" sz="2200" b="1" dirty="0" smtClean="0"/>
              <a:t> </a:t>
            </a:r>
            <a:r>
              <a:rPr lang="ru-RU" sz="2200" b="1" dirty="0"/>
              <a:t>через 6° </a:t>
            </a:r>
            <a:r>
              <a:rPr lang="ru-RU" sz="2200" b="1" dirty="0" err="1"/>
              <a:t>довготи</a:t>
            </a:r>
            <a:r>
              <a:rPr lang="ru-RU" sz="2200" b="1" dirty="0"/>
              <a:t> й 4° </a:t>
            </a:r>
            <a:r>
              <a:rPr lang="ru-RU" sz="2200" b="1" dirty="0" err="1"/>
              <a:t>широти</a:t>
            </a:r>
            <a:r>
              <a:rPr lang="ru-RU" sz="2200" b="1" dirty="0"/>
              <a:t>.</a:t>
            </a:r>
            <a:endParaRPr lang="ru-RU" sz="2200" b="1" dirty="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2053" y="4414125"/>
            <a:ext cx="8856000" cy="102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Дуга 19"/>
          <p:cNvSpPr/>
          <p:nvPr/>
        </p:nvSpPr>
        <p:spPr>
          <a:xfrm flipH="1">
            <a:off x="4648199" y="2234891"/>
            <a:ext cx="119260" cy="4310875"/>
          </a:xfrm>
          <a:prstGeom prst="arc">
            <a:avLst>
              <a:gd name="adj1" fmla="val 16200000"/>
              <a:gd name="adj2" fmla="val 19167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flipH="1" flipV="1">
            <a:off x="4648199" y="2251385"/>
            <a:ext cx="152401" cy="4267200"/>
          </a:xfrm>
          <a:prstGeom prst="arc">
            <a:avLst>
              <a:gd name="adj1" fmla="val 16200000"/>
              <a:gd name="adj2" fmla="val 19167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flipH="1">
            <a:off x="306665" y="2234891"/>
            <a:ext cx="98111" cy="4305531"/>
          </a:xfrm>
          <a:prstGeom prst="arc">
            <a:avLst>
              <a:gd name="adj1" fmla="val 16200000"/>
              <a:gd name="adj2" fmla="val 19167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flipH="1" flipV="1">
            <a:off x="305295" y="2265602"/>
            <a:ext cx="152401" cy="4267200"/>
          </a:xfrm>
          <a:prstGeom prst="arc">
            <a:avLst>
              <a:gd name="adj1" fmla="val 16200000"/>
              <a:gd name="adj2" fmla="val 19167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638800" y="5029200"/>
            <a:ext cx="308437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231F20"/>
                </a:solidFill>
                <a:latin typeface="Times New Roman" panose="02020603050405020304" pitchFamily="18" charset="0"/>
              </a:rPr>
              <a:t>2 640 </a:t>
            </a:r>
            <a:r>
              <a:rPr lang="ru-RU" sz="3600" b="1" dirty="0" err="1" smtClean="0">
                <a:solidFill>
                  <a:srgbClr val="231F20"/>
                </a:solidFill>
                <a:latin typeface="Times New Roman" panose="02020603050405020304" pitchFamily="18" charset="0"/>
              </a:rPr>
              <a:t>аркушів</a:t>
            </a:r>
            <a:endParaRPr lang="ru-RU" sz="36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822370" y="2162501"/>
            <a:ext cx="21336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/>
              <a:t>Східна</a:t>
            </a:r>
            <a:r>
              <a:rPr lang="ru-RU" b="1" dirty="0" smtClean="0"/>
              <a:t> - №№ 31–60</a:t>
            </a:r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122084" y="2133600"/>
            <a:ext cx="28815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/>
              <a:t>Західна</a:t>
            </a:r>
            <a:r>
              <a:rPr lang="ru-RU" b="1" dirty="0"/>
              <a:t> </a:t>
            </a:r>
            <a:r>
              <a:rPr lang="ru-RU" b="1" dirty="0" err="1"/>
              <a:t>півкуля</a:t>
            </a:r>
            <a:r>
              <a:rPr lang="ru-RU" b="1" dirty="0"/>
              <a:t> - №№ </a:t>
            </a:r>
            <a:r>
              <a:rPr lang="ru-RU" b="1" dirty="0" smtClean="0"/>
              <a:t>1-30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575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82880"/>
            <a:ext cx="82296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b="1" dirty="0" smtClean="0"/>
              <a:t>Система розграфлення топографічної </a:t>
            </a:r>
            <a:r>
              <a:rPr lang="uk-UA" sz="3600" b="1" dirty="0" smtClean="0"/>
              <a:t>карти: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1066800"/>
            <a:ext cx="8686800" cy="144655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200" b="1" dirty="0" smtClean="0">
                <a:solidFill>
                  <a:srgbClr val="FF0000"/>
                </a:solidFill>
              </a:rPr>
              <a:t>ПАРАЛЕЛІ, </a:t>
            </a:r>
            <a:r>
              <a:rPr lang="uk-UA" sz="2200" b="1" dirty="0"/>
              <a:t>проведені від екватора через кожні 4° широти, </a:t>
            </a:r>
            <a:r>
              <a:rPr lang="uk-UA" sz="2200" b="1" dirty="0" smtClean="0"/>
              <a:t>утворюють широтні </a:t>
            </a:r>
            <a:r>
              <a:rPr lang="uk-UA" sz="2200" b="1" dirty="0"/>
              <a:t>пояси </a:t>
            </a:r>
            <a:r>
              <a:rPr lang="uk-UA" sz="2200" b="1" dirty="0" smtClean="0"/>
              <a:t>(</a:t>
            </a:r>
            <a:r>
              <a:rPr lang="uk-UA" sz="2200" b="1" dirty="0" smtClean="0">
                <a:solidFill>
                  <a:srgbClr val="FF0000"/>
                </a:solidFill>
              </a:rPr>
              <a:t>РЯДИ</a:t>
            </a:r>
            <a:r>
              <a:rPr lang="uk-UA" sz="2200" b="1" dirty="0" smtClean="0"/>
              <a:t>). Їх </a:t>
            </a:r>
            <a:r>
              <a:rPr lang="uk-UA" sz="2200" b="1" dirty="0"/>
              <a:t>позначають великими літерами </a:t>
            </a:r>
            <a:r>
              <a:rPr lang="uk-UA" sz="2200" b="1" dirty="0" smtClean="0"/>
              <a:t>латинської абетки</a:t>
            </a:r>
            <a:r>
              <a:rPr lang="uk-UA" sz="2200" b="1" dirty="0"/>
              <a:t>, починаючи від екватора до Північного полюса в Північній </a:t>
            </a:r>
            <a:r>
              <a:rPr lang="uk-UA" sz="2200" b="1" dirty="0" smtClean="0"/>
              <a:t>півкулі й </a:t>
            </a:r>
            <a:r>
              <a:rPr lang="uk-UA" sz="2200" b="1" dirty="0"/>
              <a:t>до Південного полюса — у </a:t>
            </a:r>
            <a:r>
              <a:rPr lang="uk-UA" sz="2200" b="1" dirty="0" smtClean="0"/>
              <a:t>Південній.</a:t>
            </a:r>
            <a:endParaRPr lang="uk-UA" sz="2200" b="1" dirty="0"/>
          </a:p>
        </p:txBody>
      </p:sp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2653070"/>
            <a:ext cx="6554612" cy="4053944"/>
          </a:xfrm>
          <a:prstGeom prst="rect">
            <a:avLst/>
          </a:prstGeom>
          <a:ln w="57150" cap="flat" cmpd="sng" algn="ctr">
            <a:solidFill>
              <a:srgbClr val="00B050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7467600" y="3810000"/>
            <a:ext cx="1531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РЯД</a:t>
            </a:r>
            <a:endParaRPr lang="ru-RU" sz="24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953000" y="4032770"/>
            <a:ext cx="2514600" cy="80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b="1" dirty="0" smtClean="0"/>
              <a:t>Система розграфлення топографічної </a:t>
            </a:r>
            <a:r>
              <a:rPr lang="uk-UA" sz="3600" b="1" dirty="0" smtClean="0"/>
              <a:t>карти:</a:t>
            </a:r>
            <a:endParaRPr lang="ru-RU" sz="3600" b="1" dirty="0"/>
          </a:p>
        </p:txBody>
      </p:sp>
      <p:pic>
        <p:nvPicPr>
          <p:cNvPr id="3074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4310" y="2419529"/>
            <a:ext cx="6858000" cy="4241586"/>
          </a:xfrm>
          <a:prstGeom prst="rect">
            <a:avLst/>
          </a:prstGeom>
          <a:ln w="57150"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28600" y="1066800"/>
            <a:ext cx="8686800" cy="1200329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МЕРИДІАНИ</a:t>
            </a:r>
            <a:r>
              <a:rPr lang="ru-RU" sz="2400" b="1" dirty="0" smtClean="0">
                <a:solidFill>
                  <a:schemeClr val="tx1"/>
                </a:solidFill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</a:rPr>
              <a:t>проведені</a:t>
            </a:r>
            <a:r>
              <a:rPr lang="ru-RU" sz="2400" b="1" dirty="0" smtClean="0">
                <a:solidFill>
                  <a:schemeClr val="tx1"/>
                </a:solidFill>
              </a:rPr>
              <a:t> через </a:t>
            </a:r>
            <a:r>
              <a:rPr lang="ru-RU" sz="2400" b="1" dirty="0">
                <a:solidFill>
                  <a:schemeClr val="tx1"/>
                </a:solidFill>
              </a:rPr>
              <a:t>6° </a:t>
            </a:r>
            <a:r>
              <a:rPr lang="ru-RU" sz="2400" b="1" dirty="0" err="1">
                <a:solidFill>
                  <a:schemeClr val="tx1"/>
                </a:solidFill>
              </a:rPr>
              <a:t>довготи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утворюють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КОЛОНИ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ru-RU" sz="2400" b="1" dirty="0" err="1" smtClean="0">
                <a:solidFill>
                  <a:schemeClr val="tx1"/>
                </a:solidFill>
              </a:rPr>
              <a:t>Їх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позначають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арабськими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цифрами </a:t>
            </a:r>
            <a:r>
              <a:rPr lang="ru-RU" sz="2400" b="1" dirty="0" err="1" smtClean="0">
                <a:solidFill>
                  <a:schemeClr val="tx1"/>
                </a:solidFill>
              </a:rPr>
              <a:t>із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заходу на </a:t>
            </a:r>
            <a:r>
              <a:rPr lang="ru-RU" sz="2400" b="1" dirty="0" err="1">
                <a:solidFill>
                  <a:schemeClr val="tx1"/>
                </a:solidFill>
              </a:rPr>
              <a:t>схід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від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меридіана</a:t>
            </a:r>
            <a:r>
              <a:rPr lang="ru-RU" sz="2400" b="1" dirty="0">
                <a:solidFill>
                  <a:schemeClr val="tx1"/>
                </a:solidFill>
              </a:rPr>
              <a:t> з </a:t>
            </a:r>
            <a:r>
              <a:rPr lang="ru-RU" sz="2400" b="1" dirty="0" err="1">
                <a:solidFill>
                  <a:schemeClr val="tx1"/>
                </a:solidFill>
              </a:rPr>
              <a:t>довготою</a:t>
            </a:r>
            <a:r>
              <a:rPr lang="ru-RU" sz="2400" b="1" dirty="0">
                <a:solidFill>
                  <a:schemeClr val="tx1"/>
                </a:solidFill>
              </a:rPr>
              <a:t> 180°.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4241" y="4114800"/>
            <a:ext cx="1531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КОЛОНА</a:t>
            </a:r>
            <a:endParaRPr lang="ru-RU" sz="2400" b="1" dirty="0"/>
          </a:p>
        </p:txBody>
      </p:sp>
      <p:cxnSp>
        <p:nvCxnSpPr>
          <p:cNvPr id="17" name="Прямая со стрелкой 16"/>
          <p:cNvCxnSpPr>
            <a:stCxn id="16" idx="1"/>
          </p:cNvCxnSpPr>
          <p:nvPr/>
        </p:nvCxnSpPr>
        <p:spPr>
          <a:xfrm flipH="1">
            <a:off x="4800600" y="4345633"/>
            <a:ext cx="2583641" cy="9883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974080" y="2461230"/>
            <a:ext cx="30303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/>
              <a:t>Східна</a:t>
            </a:r>
            <a:r>
              <a:rPr lang="ru-RU" b="1" dirty="0" smtClean="0"/>
              <a:t> п</a:t>
            </a:r>
            <a:r>
              <a:rPr lang="uk-UA" b="1" dirty="0" smtClean="0"/>
              <a:t>і</a:t>
            </a:r>
            <a:r>
              <a:rPr lang="ru-RU" b="1" dirty="0" err="1" smtClean="0"/>
              <a:t>вкуля</a:t>
            </a:r>
            <a:r>
              <a:rPr lang="ru-RU" b="1" dirty="0" smtClean="0"/>
              <a:t> - №№ 31–60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22900" y="2942414"/>
            <a:ext cx="28815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/>
              <a:t>Західна</a:t>
            </a:r>
            <a:r>
              <a:rPr lang="ru-RU" b="1" dirty="0"/>
              <a:t> </a:t>
            </a:r>
            <a:r>
              <a:rPr lang="ru-RU" b="1" dirty="0" err="1"/>
              <a:t>півкуля</a:t>
            </a:r>
            <a:r>
              <a:rPr lang="ru-RU" b="1" dirty="0"/>
              <a:t> - №№ </a:t>
            </a:r>
            <a:r>
              <a:rPr lang="ru-RU" b="1" dirty="0" smtClean="0"/>
              <a:t>1-30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5680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/>
              <a:t>Номенклатура топографічних карт:</a:t>
            </a:r>
            <a:endParaRPr lang="ru-RU" sz="3600" b="1" dirty="0"/>
          </a:p>
        </p:txBody>
      </p:sp>
      <p:pic>
        <p:nvPicPr>
          <p:cNvPr id="3074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2419529"/>
            <a:ext cx="6858000" cy="4241586"/>
          </a:xfrm>
          <a:prstGeom prst="rect">
            <a:avLst/>
          </a:prstGeom>
          <a:ln w="57150"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90640" y="1066800"/>
            <a:ext cx="8713329" cy="1200329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chemeClr val="tx1"/>
                </a:solidFill>
              </a:rPr>
              <a:t>Оскільки</a:t>
            </a:r>
            <a:r>
              <a:rPr lang="ru-RU" sz="2400" b="1" dirty="0">
                <a:solidFill>
                  <a:schemeClr val="tx1"/>
                </a:solidFill>
              </a:rPr>
              <a:t> 6-градусні </a:t>
            </a:r>
            <a:r>
              <a:rPr lang="ru-RU" sz="2400" b="1" dirty="0" err="1" smtClean="0">
                <a:solidFill>
                  <a:schemeClr val="tx1"/>
                </a:solidFill>
              </a:rPr>
              <a:t>зони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відлічують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від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Гринвіцького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меридіана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номери</a:t>
            </a:r>
            <a:r>
              <a:rPr lang="ru-RU" sz="2400" b="1" dirty="0">
                <a:solidFill>
                  <a:schemeClr val="tx1"/>
                </a:solidFill>
              </a:rPr>
              <a:t> зон і колон </a:t>
            </a:r>
            <a:r>
              <a:rPr lang="ru-RU" sz="2400" b="1" dirty="0" err="1">
                <a:solidFill>
                  <a:schemeClr val="tx1"/>
                </a:solidFill>
              </a:rPr>
              <a:t>різняться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на 30</a:t>
            </a:r>
            <a:r>
              <a:rPr lang="ru-RU" sz="2400" b="1" dirty="0">
                <a:solidFill>
                  <a:schemeClr val="tx1"/>
                </a:solidFill>
              </a:rPr>
              <a:t>. Так, </a:t>
            </a:r>
            <a:r>
              <a:rPr lang="ru-RU" sz="2400" b="1" dirty="0" err="1">
                <a:solidFill>
                  <a:schemeClr val="tx1"/>
                </a:solidFill>
              </a:rPr>
              <a:t>якщо</a:t>
            </a:r>
            <a:r>
              <a:rPr lang="ru-RU" sz="2400" b="1" dirty="0">
                <a:solidFill>
                  <a:schemeClr val="tx1"/>
                </a:solidFill>
              </a:rPr>
              <a:t> номер колони 1, то </a:t>
            </a:r>
            <a:r>
              <a:rPr lang="ru-RU" sz="2400" b="1" dirty="0" err="1">
                <a:solidFill>
                  <a:schemeClr val="tx1"/>
                </a:solidFill>
              </a:rPr>
              <a:t>зони</a:t>
            </a:r>
            <a:r>
              <a:rPr lang="ru-RU" sz="2400" b="1" dirty="0">
                <a:solidFill>
                  <a:schemeClr val="tx1"/>
                </a:solidFill>
              </a:rPr>
              <a:t> — 31, </a:t>
            </a:r>
            <a:r>
              <a:rPr lang="ru-RU" sz="2400" b="1" dirty="0" err="1">
                <a:solidFill>
                  <a:schemeClr val="tx1"/>
                </a:solidFill>
              </a:rPr>
              <a:t>якщо</a:t>
            </a:r>
            <a:r>
              <a:rPr lang="ru-RU" sz="2400" b="1" dirty="0">
                <a:solidFill>
                  <a:schemeClr val="tx1"/>
                </a:solidFill>
              </a:rPr>
              <a:t> колони 31, то </a:t>
            </a:r>
            <a:r>
              <a:rPr lang="ru-RU" sz="2400" b="1" dirty="0" err="1">
                <a:solidFill>
                  <a:schemeClr val="tx1"/>
                </a:solidFill>
              </a:rPr>
              <a:t>зони</a:t>
            </a:r>
            <a:r>
              <a:rPr lang="ru-RU" sz="2400" b="1" dirty="0">
                <a:solidFill>
                  <a:schemeClr val="tx1"/>
                </a:solidFill>
              </a:rPr>
              <a:t> — 1.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5756258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277768">
            <a:off x="4112692" y="5743008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266305">
            <a:off x="4741838" y="5703823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3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912947">
            <a:off x="5362361" y="558826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4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912947">
            <a:off x="5953259" y="545526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1149" y="5761304"/>
            <a:ext cx="512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60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322496">
            <a:off x="2177098" y="5717507"/>
            <a:ext cx="512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59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529545">
            <a:off x="1542933" y="5661579"/>
            <a:ext cx="512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58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719030">
            <a:off x="963673" y="5562599"/>
            <a:ext cx="512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57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3788" y="5233777"/>
            <a:ext cx="1531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ЗОНА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3926" y="4147764"/>
            <a:ext cx="1531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КОЛОНА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93790" y="3621184"/>
            <a:ext cx="1531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РЯД</a:t>
            </a:r>
            <a:endParaRPr lang="ru-RU" sz="24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6105659" y="3693303"/>
            <a:ext cx="1488130" cy="2227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6" idx="1"/>
          </p:cNvCxnSpPr>
          <p:nvPr/>
        </p:nvCxnSpPr>
        <p:spPr>
          <a:xfrm flipH="1">
            <a:off x="5068292" y="4378597"/>
            <a:ext cx="2505634" cy="10510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0" idx="3"/>
          </p:cNvCxnSpPr>
          <p:nvPr/>
        </p:nvCxnSpPr>
        <p:spPr>
          <a:xfrm flipH="1">
            <a:off x="6255026" y="5448300"/>
            <a:ext cx="1270519" cy="2075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74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161" y="76200"/>
            <a:ext cx="8035678" cy="59628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276600" y="5943600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b="1" dirty="0"/>
              <a:t>Фрагмент розграфлення аркушів карти </a:t>
            </a:r>
            <a:r>
              <a:rPr lang="ru-RU" sz="2400" b="1" dirty="0"/>
              <a:t>масштабу 1:1 000 </a:t>
            </a:r>
            <a:r>
              <a:rPr lang="ru-RU" sz="2400" b="1" dirty="0" smtClean="0"/>
              <a:t>000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6969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Номенклатура топографічних карт:</a:t>
            </a:r>
            <a:endParaRPr lang="ru-RU" sz="3600" b="1" dirty="0"/>
          </a:p>
        </p:txBody>
      </p:sp>
      <p:pic>
        <p:nvPicPr>
          <p:cNvPr id="3074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2419529"/>
            <a:ext cx="6858000" cy="4241586"/>
          </a:xfrm>
          <a:prstGeom prst="rect">
            <a:avLst/>
          </a:prstGeom>
          <a:ln w="57150"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90640" y="1066800"/>
            <a:ext cx="8713329" cy="8309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Номенклатура </a:t>
            </a:r>
            <a:r>
              <a:rPr lang="ru-RU" sz="2400" b="1" dirty="0" err="1">
                <a:solidFill>
                  <a:schemeClr val="tx1"/>
                </a:solidFill>
              </a:rPr>
              <a:t>аркуша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карти</a:t>
            </a:r>
            <a:r>
              <a:rPr lang="ru-RU" sz="2400" b="1" dirty="0">
                <a:solidFill>
                  <a:schemeClr val="tx1"/>
                </a:solidFill>
              </a:rPr>
              <a:t> масштабу 1:1 000 000 </a:t>
            </a:r>
            <a:r>
              <a:rPr lang="ru-RU" sz="2400" b="1" dirty="0" err="1" smtClean="0">
                <a:solidFill>
                  <a:schemeClr val="tx1"/>
                </a:solidFill>
              </a:rPr>
              <a:t>визначається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літерним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позначенням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ряду та </a:t>
            </a:r>
            <a:r>
              <a:rPr lang="ru-RU" sz="2400" b="1" dirty="0">
                <a:solidFill>
                  <a:schemeClr val="tx1"/>
                </a:solidFill>
              </a:rPr>
              <a:t>номером колони.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3926" y="4147764"/>
            <a:ext cx="1531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КОЛОНА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93790" y="3621184"/>
            <a:ext cx="1531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РЯД</a:t>
            </a:r>
            <a:endParaRPr lang="ru-RU" sz="24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6105659" y="3693303"/>
            <a:ext cx="1488130" cy="2227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6" idx="1"/>
          </p:cNvCxnSpPr>
          <p:nvPr/>
        </p:nvCxnSpPr>
        <p:spPr>
          <a:xfrm flipH="1">
            <a:off x="5068292" y="4378597"/>
            <a:ext cx="2505634" cy="10510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391400" y="2336667"/>
            <a:ext cx="10823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231F20"/>
                </a:solidFill>
                <a:latin typeface="Times New Roman" panose="02020603050405020304" pitchFamily="18" charset="0"/>
              </a:rPr>
              <a:t>F-33</a:t>
            </a:r>
            <a:endParaRPr lang="ru-RU" sz="3600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4572000" y="2713769"/>
            <a:ext cx="2667000" cy="11382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0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картинки\image021.jpg"/>
          <p:cNvPicPr preferRelativeResize="0">
            <a:picLocks noGrp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1047750" y="8731"/>
            <a:ext cx="7048500" cy="68405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248400" y="1447800"/>
            <a:ext cx="267733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231F20"/>
                </a:solidFill>
                <a:latin typeface="Times New Roman" panose="02020603050405020304" pitchFamily="18" charset="0"/>
              </a:rPr>
              <a:t>Київ – М-36</a:t>
            </a:r>
            <a:endParaRPr lang="ru-RU" sz="36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352800" y="1770965"/>
            <a:ext cx="2895600" cy="24152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1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07" y="2133600"/>
            <a:ext cx="8867775" cy="4581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92053" y="4414125"/>
            <a:ext cx="8856000" cy="102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Дуга 19"/>
          <p:cNvSpPr/>
          <p:nvPr/>
        </p:nvSpPr>
        <p:spPr>
          <a:xfrm flipH="1">
            <a:off x="4648199" y="2234891"/>
            <a:ext cx="119260" cy="4310875"/>
          </a:xfrm>
          <a:prstGeom prst="arc">
            <a:avLst>
              <a:gd name="adj1" fmla="val 16200000"/>
              <a:gd name="adj2" fmla="val 19167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flipH="1" flipV="1">
            <a:off x="4648199" y="2251385"/>
            <a:ext cx="152401" cy="4267200"/>
          </a:xfrm>
          <a:prstGeom prst="arc">
            <a:avLst>
              <a:gd name="adj1" fmla="val 16200000"/>
              <a:gd name="adj2" fmla="val 19167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flipH="1">
            <a:off x="306665" y="2234891"/>
            <a:ext cx="98111" cy="4305531"/>
          </a:xfrm>
          <a:prstGeom prst="arc">
            <a:avLst>
              <a:gd name="adj1" fmla="val 16200000"/>
              <a:gd name="adj2" fmla="val 19167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flipH="1" flipV="1">
            <a:off x="305295" y="2265602"/>
            <a:ext cx="152401" cy="4267200"/>
          </a:xfrm>
          <a:prstGeom prst="arc">
            <a:avLst>
              <a:gd name="adj1" fmla="val 16200000"/>
              <a:gd name="adj2" fmla="val 19167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86600" y="3352800"/>
            <a:ext cx="113364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231F20"/>
                </a:solidFill>
                <a:latin typeface="Times New Roman" panose="02020603050405020304" pitchFamily="18" charset="0"/>
              </a:rPr>
              <a:t>N-36</a:t>
            </a:r>
            <a:endParaRPr lang="ru-RU" sz="36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5486400" y="3093634"/>
            <a:ext cx="1600200" cy="4819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05349" y="176255"/>
            <a:ext cx="88750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Подальше </a:t>
            </a:r>
            <a:r>
              <a:rPr lang="ru-RU" sz="2000" b="1" dirty="0" err="1"/>
              <a:t>розграфлення</a:t>
            </a:r>
            <a:r>
              <a:rPr lang="ru-RU" sz="2000" b="1" dirty="0"/>
              <a:t> </a:t>
            </a:r>
            <a:r>
              <a:rPr lang="ru-RU" sz="2000" b="1" dirty="0" err="1"/>
              <a:t>аркушів</a:t>
            </a:r>
            <a:r>
              <a:rPr lang="ru-RU" sz="2000" b="1" dirty="0"/>
              <a:t> карт </a:t>
            </a:r>
            <a:r>
              <a:rPr lang="ru-RU" sz="2000" b="1" dirty="0" err="1"/>
              <a:t>більших</a:t>
            </a:r>
            <a:r>
              <a:rPr lang="ru-RU" sz="2000" b="1" dirty="0"/>
              <a:t> </a:t>
            </a:r>
            <a:r>
              <a:rPr lang="ru-RU" sz="2000" b="1" dirty="0" err="1"/>
              <a:t>масштабів</a:t>
            </a:r>
            <a:r>
              <a:rPr lang="ru-RU" sz="2000" b="1" dirty="0"/>
              <a:t> </a:t>
            </a:r>
            <a:r>
              <a:rPr lang="ru-RU" sz="2000" b="1" dirty="0" err="1" smtClean="0"/>
              <a:t>здійснюють</a:t>
            </a:r>
            <a:r>
              <a:rPr lang="en-US" sz="2000" b="1" dirty="0" smtClean="0"/>
              <a:t> </a:t>
            </a:r>
            <a:r>
              <a:rPr lang="ru-RU" sz="2000" b="1" dirty="0" smtClean="0"/>
              <a:t>за </a:t>
            </a:r>
            <a:r>
              <a:rPr lang="ru-RU" sz="2000" b="1" dirty="0" err="1"/>
              <a:t>паралелями</a:t>
            </a:r>
            <a:r>
              <a:rPr lang="ru-RU" sz="2000" b="1" dirty="0"/>
              <a:t> </a:t>
            </a:r>
            <a:r>
              <a:rPr lang="ru-RU" sz="2000" b="1" dirty="0" smtClean="0"/>
              <a:t>та</a:t>
            </a:r>
            <a:r>
              <a:rPr lang="en-US" sz="2000" b="1" dirty="0" smtClean="0"/>
              <a:t> </a:t>
            </a:r>
            <a:r>
              <a:rPr lang="ru-RU" sz="2000" b="1" dirty="0" err="1" smtClean="0"/>
              <a:t>меридіанами</a:t>
            </a:r>
            <a:r>
              <a:rPr lang="ru-RU" sz="2000" b="1" dirty="0" smtClean="0"/>
              <a:t> </a:t>
            </a:r>
            <a:r>
              <a:rPr lang="ru-RU" sz="2000" b="1" dirty="0"/>
              <a:t>так, </a:t>
            </a:r>
            <a:r>
              <a:rPr lang="ru-RU" sz="2000" b="1" dirty="0" err="1"/>
              <a:t>що</a:t>
            </a:r>
            <a:r>
              <a:rPr lang="ru-RU" sz="2000" b="1" dirty="0"/>
              <a:t> кожному </a:t>
            </a:r>
            <a:r>
              <a:rPr lang="ru-RU" sz="2000" b="1" dirty="0" err="1"/>
              <a:t>аркушеві</a:t>
            </a:r>
            <a:r>
              <a:rPr lang="ru-RU" sz="2000" b="1" dirty="0"/>
              <a:t> </a:t>
            </a:r>
            <a:r>
              <a:rPr lang="ru-RU" sz="2000" b="1" dirty="0" err="1"/>
              <a:t>карти</a:t>
            </a:r>
            <a:r>
              <a:rPr lang="ru-RU" sz="2000" b="1" dirty="0"/>
              <a:t> </a:t>
            </a:r>
            <a:r>
              <a:rPr lang="ru-RU" sz="2000" b="1" dirty="0" smtClean="0"/>
              <a:t>масштабу</a:t>
            </a:r>
            <a:r>
              <a:rPr lang="en-US" sz="2000" b="1" dirty="0" smtClean="0"/>
              <a:t> </a:t>
            </a:r>
            <a:r>
              <a:rPr lang="ru-RU" sz="2000" b="1" dirty="0" smtClean="0"/>
              <a:t>     1:1 </a:t>
            </a:r>
            <a:r>
              <a:rPr lang="ru-RU" sz="2000" b="1" dirty="0"/>
              <a:t>000 000 </a:t>
            </a:r>
            <a:r>
              <a:rPr lang="ru-RU" sz="2000" b="1" dirty="0" err="1"/>
              <a:t>відповідає</a:t>
            </a:r>
            <a:r>
              <a:rPr lang="ru-RU" sz="2000" b="1" dirty="0"/>
              <a:t> </a:t>
            </a:r>
            <a:r>
              <a:rPr lang="ru-RU" sz="2000" b="1" dirty="0" err="1"/>
              <a:t>ціле</a:t>
            </a:r>
            <a:r>
              <a:rPr lang="ru-RU" sz="2000" b="1" dirty="0"/>
              <a:t> число </a:t>
            </a:r>
            <a:r>
              <a:rPr lang="ru-RU" sz="2000" b="1" dirty="0" err="1"/>
              <a:t>аркушів</a:t>
            </a:r>
            <a:r>
              <a:rPr lang="ru-RU" sz="2000" b="1" dirty="0"/>
              <a:t> </a:t>
            </a:r>
            <a:r>
              <a:rPr lang="ru-RU" sz="2000" b="1" dirty="0" err="1"/>
              <a:t>цих</a:t>
            </a:r>
            <a:r>
              <a:rPr lang="ru-RU" sz="2000" b="1" dirty="0"/>
              <a:t> карт. </a:t>
            </a:r>
            <a:r>
              <a:rPr lang="ru-RU" sz="2000" b="1" dirty="0" err="1"/>
              <a:t>Позначають</a:t>
            </a:r>
            <a:r>
              <a:rPr lang="ru-RU" sz="2000" b="1" dirty="0"/>
              <a:t> </a:t>
            </a:r>
            <a:r>
              <a:rPr lang="ru-RU" sz="2000" b="1" dirty="0" err="1" smtClean="0"/>
              <a:t>ці</a:t>
            </a:r>
            <a:r>
              <a:rPr lang="en-US" sz="2000" b="1" dirty="0" smtClean="0"/>
              <a:t> </a:t>
            </a:r>
            <a:r>
              <a:rPr lang="ru-RU" sz="2000" b="1" dirty="0" err="1" smtClean="0"/>
              <a:t>аркуші</a:t>
            </a:r>
            <a:r>
              <a:rPr lang="ru-RU" sz="2000" b="1" dirty="0" smtClean="0"/>
              <a:t> </a:t>
            </a:r>
            <a:r>
              <a:rPr lang="ru-RU" sz="2000" b="1" dirty="0"/>
              <a:t>номенклатурою </a:t>
            </a:r>
            <a:r>
              <a:rPr lang="ru-RU" sz="2000" b="1" dirty="0" err="1"/>
              <a:t>відповідного</a:t>
            </a:r>
            <a:r>
              <a:rPr lang="ru-RU" sz="2000" b="1" dirty="0"/>
              <a:t> </a:t>
            </a:r>
            <a:r>
              <a:rPr lang="ru-RU" sz="2000" b="1" dirty="0" err="1"/>
              <a:t>аркуша</a:t>
            </a:r>
            <a:r>
              <a:rPr lang="ru-RU" sz="2000" b="1" dirty="0"/>
              <a:t> </a:t>
            </a:r>
            <a:r>
              <a:rPr lang="ru-RU" sz="2000" b="1" dirty="0" err="1"/>
              <a:t>карти</a:t>
            </a:r>
            <a:r>
              <a:rPr lang="ru-RU" sz="2000" b="1" dirty="0"/>
              <a:t> масштабу 1:1 000 </a:t>
            </a:r>
            <a:r>
              <a:rPr lang="ru-RU" sz="2000" b="1" dirty="0" smtClean="0"/>
              <a:t>000</a:t>
            </a:r>
            <a:r>
              <a:rPr lang="en-US" sz="2000" b="1" dirty="0" smtClean="0"/>
              <a:t> </a:t>
            </a:r>
            <a:r>
              <a:rPr lang="ru-RU" sz="2000" b="1" dirty="0" smtClean="0"/>
              <a:t>з </a:t>
            </a:r>
            <a:r>
              <a:rPr lang="ru-RU" sz="2000" b="1" dirty="0" err="1" smtClean="0"/>
              <a:t>додаванням</a:t>
            </a:r>
            <a:r>
              <a:rPr lang="ru-RU" sz="2000" b="1" dirty="0" smtClean="0"/>
              <a:t> </a:t>
            </a:r>
            <a:r>
              <a:rPr lang="ru-RU" sz="2000" b="1" dirty="0" err="1"/>
              <a:t>українських</a:t>
            </a:r>
            <a:r>
              <a:rPr lang="ru-RU" sz="2000" b="1" dirty="0"/>
              <a:t> великих і </a:t>
            </a:r>
            <a:r>
              <a:rPr lang="ru-RU" sz="2000" b="1" dirty="0" err="1"/>
              <a:t>малих</a:t>
            </a:r>
            <a:r>
              <a:rPr lang="ru-RU" sz="2000" b="1" dirty="0"/>
              <a:t> </a:t>
            </a:r>
            <a:r>
              <a:rPr lang="ru-RU" sz="2000" b="1" dirty="0" err="1"/>
              <a:t>літер</a:t>
            </a:r>
            <a:r>
              <a:rPr lang="ru-RU" sz="2000" b="1" dirty="0"/>
              <a:t> та </a:t>
            </a:r>
            <a:r>
              <a:rPr lang="ru-RU" sz="2000" b="1" dirty="0" err="1"/>
              <a:t>римських</a:t>
            </a:r>
            <a:r>
              <a:rPr lang="ru-RU" sz="2000" b="1" dirty="0"/>
              <a:t> </a:t>
            </a:r>
            <a:r>
              <a:rPr lang="ru-RU" sz="2000" b="1" dirty="0" smtClean="0"/>
              <a:t>й</a:t>
            </a:r>
            <a:r>
              <a:rPr lang="en-US" sz="2000" b="1" dirty="0" smtClean="0"/>
              <a:t> </a:t>
            </a:r>
            <a:r>
              <a:rPr lang="ru-RU" sz="2000" b="1" dirty="0" err="1" smtClean="0"/>
              <a:t>арабських</a:t>
            </a:r>
            <a:r>
              <a:rPr lang="ru-RU" sz="2000" b="1" dirty="0" smtClean="0"/>
              <a:t> цифр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7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37931"/>
          <a:stretch/>
        </p:blipFill>
        <p:spPr>
          <a:xfrm>
            <a:off x="228600" y="3066485"/>
            <a:ext cx="8820150" cy="2267516"/>
          </a:xfrm>
          <a:prstGeom prst="rect">
            <a:avLst/>
          </a:prstGeom>
        </p:spPr>
      </p:pic>
      <p:pic>
        <p:nvPicPr>
          <p:cNvPr id="3" name="Picture 4" descr="ОПРЕДЕЛЕНИЕ НОМЕНКЛАТУРЫ СМЕЖНЫХ ЛИСТОВ КАР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28900"/>
            <a:ext cx="4343401" cy="28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4508378"/>
            <a:ext cx="230124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200" b="1" dirty="0" smtClean="0"/>
              <a:t>N-36</a:t>
            </a:r>
            <a:endParaRPr lang="ru-RU" sz="2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74584"/>
          <a:stretch/>
        </p:blipFill>
        <p:spPr>
          <a:xfrm>
            <a:off x="228600" y="5336781"/>
            <a:ext cx="8820150" cy="928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5386836"/>
            <a:ext cx="230124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200" b="1" dirty="0" smtClean="0"/>
              <a:t>N-36-X</a:t>
            </a:r>
            <a:endParaRPr lang="ru-RU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4959459"/>
            <a:ext cx="230124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200" b="1" dirty="0" smtClean="0"/>
              <a:t>N-36-A</a:t>
            </a:r>
            <a:endParaRPr lang="ru-RU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5815605"/>
            <a:ext cx="230124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200" b="1" dirty="0" smtClean="0"/>
              <a:t>N-36-46</a:t>
            </a:r>
            <a:endParaRPr lang="ru-RU" sz="2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24400" y="128900"/>
            <a:ext cx="4282440" cy="272895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1400" b="1" dirty="0" smtClean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Одному </a:t>
            </a:r>
            <a:r>
              <a:rPr lang="uk-UA" sz="1400" b="1" dirty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аркушеві карти масштабу 1:1 000 000 відповідають (табл</a:t>
            </a:r>
            <a:r>
              <a:rPr lang="uk-UA" sz="1400" b="1" dirty="0" smtClean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.): </a:t>
            </a:r>
            <a:endParaRPr lang="ru-RU" sz="1400" b="1" dirty="0">
              <a:solidFill>
                <a:srgbClr val="000000"/>
              </a:solidFill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lvl="0" algn="just">
              <a:spcAft>
                <a:spcPts val="245"/>
              </a:spcAft>
            </a:pPr>
            <a:r>
              <a:rPr lang="uk-UA" sz="1400" b="1" dirty="0" smtClean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- чотири </a:t>
            </a:r>
            <a:r>
              <a:rPr lang="uk-UA" sz="1400" b="1" dirty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аркуші карти масштабу 1:500 000, які позначають великими літерами А, Б, В і Г; номенклатура цих аркушів має вигляд, наприклад, </a:t>
            </a:r>
            <a:r>
              <a:rPr lang="en-US" sz="1400" b="1" dirty="0" smtClean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N-36-A</a:t>
            </a:r>
            <a:r>
              <a:rPr lang="uk-UA" sz="1400" b="1" dirty="0" smtClean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; </a:t>
            </a:r>
            <a:endParaRPr lang="ru-RU" sz="1400" b="1" dirty="0">
              <a:solidFill>
                <a:srgbClr val="000000"/>
              </a:solidFill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lvl="0" algn="just">
              <a:spcAft>
                <a:spcPts val="245"/>
              </a:spcAft>
            </a:pPr>
            <a:r>
              <a:rPr lang="uk-UA" sz="1400" b="1" dirty="0" smtClean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- 36 </a:t>
            </a:r>
            <a:r>
              <a:rPr lang="uk-UA" sz="1400" b="1" dirty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аркушів карти масштабу 1:200 000, які позначають також римськими цифрами, приклад номенклатури аркушів цієї карти </a:t>
            </a:r>
            <a:r>
              <a:rPr lang="en-US" sz="1400" b="1" dirty="0" smtClean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N-36-X</a:t>
            </a:r>
            <a:r>
              <a:rPr lang="uk-UA" sz="1400" b="1" dirty="0" smtClean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; </a:t>
            </a:r>
            <a:endParaRPr lang="ru-RU" sz="1400" b="1" dirty="0">
              <a:solidFill>
                <a:srgbClr val="000000"/>
              </a:solidFill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uk-UA" sz="1400" b="1" dirty="0" smtClean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- 144 </a:t>
            </a:r>
            <a:r>
              <a:rPr lang="uk-UA" sz="1400" b="1" dirty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аркуші масштабу 1:100 000, які позначають арабськими цифрами від 1 до 144, номенклатура цих аркушів має вигляд, наприклад, </a:t>
            </a:r>
            <a:r>
              <a:rPr lang="en-US" sz="1400" b="1" dirty="0" smtClean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N-36-46</a:t>
            </a:r>
            <a:r>
              <a:rPr lang="uk-UA" sz="1400" b="1" dirty="0" smtClean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. </a:t>
            </a:r>
            <a:endParaRPr lang="ru-RU" sz="1400" b="1" dirty="0">
              <a:solidFill>
                <a:srgbClr val="000000"/>
              </a:solidFill>
              <a:effectLst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21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53" y="1741370"/>
            <a:ext cx="6407218" cy="453662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00B05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92053" y="198049"/>
            <a:ext cx="8713329" cy="1200329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</a:rPr>
              <a:t>Для </a:t>
            </a:r>
            <a:r>
              <a:rPr lang="ru-RU" sz="2400" b="1" dirty="0" err="1">
                <a:solidFill>
                  <a:schemeClr val="tx1"/>
                </a:solidFill>
              </a:rPr>
              <a:t>створення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карти</a:t>
            </a:r>
            <a:r>
              <a:rPr lang="ru-RU" sz="2400" b="1" dirty="0">
                <a:solidFill>
                  <a:schemeClr val="tx1"/>
                </a:solidFill>
              </a:rPr>
              <a:t> масштабу 1 : 100 000 </a:t>
            </a:r>
            <a:r>
              <a:rPr lang="ru-RU" sz="2400" b="1" dirty="0" err="1">
                <a:solidFill>
                  <a:schemeClr val="tx1"/>
                </a:solidFill>
              </a:rPr>
              <a:t>трапецію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мільйонної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карти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поділяють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меридіанами</a:t>
            </a:r>
            <a:r>
              <a:rPr lang="ru-RU" sz="2400" b="1" dirty="0">
                <a:solidFill>
                  <a:schemeClr val="tx1"/>
                </a:solidFill>
              </a:rPr>
              <a:t> й </a:t>
            </a:r>
            <a:r>
              <a:rPr lang="ru-RU" sz="2400" b="1" dirty="0" err="1">
                <a:solidFill>
                  <a:schemeClr val="tx1"/>
                </a:solidFill>
              </a:rPr>
              <a:t>паралелями</a:t>
            </a:r>
            <a:r>
              <a:rPr lang="ru-RU" sz="2400" b="1" dirty="0">
                <a:solidFill>
                  <a:schemeClr val="tx1"/>
                </a:solidFill>
              </a:rPr>
              <a:t> на 144 </a:t>
            </a:r>
            <a:r>
              <a:rPr lang="ru-RU" sz="2400" b="1" dirty="0" err="1">
                <a:solidFill>
                  <a:schemeClr val="tx1"/>
                </a:solidFill>
              </a:rPr>
              <a:t>менші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трапеції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56185" y="2123733"/>
            <a:ext cx="174919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231F20"/>
                </a:solidFill>
                <a:latin typeface="Times New Roman" panose="02020603050405020304" pitchFamily="18" charset="0"/>
              </a:rPr>
              <a:t>N-36</a:t>
            </a:r>
            <a:r>
              <a:rPr lang="ru-RU" sz="3600" b="1" dirty="0" smtClean="0">
                <a:solidFill>
                  <a:srgbClr val="231F20"/>
                </a:solidFill>
                <a:latin typeface="Times New Roman" panose="02020603050405020304" pitchFamily="18" charset="0"/>
              </a:rPr>
              <a:t>-41</a:t>
            </a:r>
            <a:endParaRPr lang="ru-RU" sz="3600" b="1" dirty="0"/>
          </a:p>
        </p:txBody>
      </p:sp>
      <p:cxnSp>
        <p:nvCxnSpPr>
          <p:cNvPr id="16" name="Прямая со стрелкой 15"/>
          <p:cNvCxnSpPr>
            <a:stCxn id="15" idx="1"/>
          </p:cNvCxnSpPr>
          <p:nvPr/>
        </p:nvCxnSpPr>
        <p:spPr>
          <a:xfrm flipH="1">
            <a:off x="2971800" y="2446899"/>
            <a:ext cx="4184385" cy="10116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Файл:Soviet topographic map segmentation of N-36-41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72" y="3611088"/>
            <a:ext cx="277241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 стрелкой 25"/>
          <p:cNvCxnSpPr/>
          <p:nvPr/>
        </p:nvCxnSpPr>
        <p:spPr>
          <a:xfrm flipH="1">
            <a:off x="7543800" y="2770064"/>
            <a:ext cx="1" cy="6885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2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 smtClean="0"/>
              <a:t>                                  ЗАПАМ’ЯТАЙТЕ:     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825624"/>
            <a:ext cx="8686800" cy="46513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uk-UA" b="1" dirty="0" smtClean="0">
                <a:solidFill>
                  <a:srgbClr val="C00000"/>
                </a:solidFill>
              </a:rPr>
              <a:t>Топографія</a:t>
            </a:r>
            <a:r>
              <a:rPr lang="uk-UA" b="1" dirty="0" smtClean="0"/>
              <a:t> — наукова дисципліна, що детально вивчає вимірювання, потрібні для зображення порівняно невеликих частин поверхні Землі на топографічних картах і планах.</a:t>
            </a:r>
          </a:p>
          <a:p>
            <a:pPr algn="just"/>
            <a:r>
              <a:rPr lang="uk-UA" b="1" dirty="0" smtClean="0">
                <a:solidFill>
                  <a:srgbClr val="C00000"/>
                </a:solidFill>
              </a:rPr>
              <a:t>Топографічні карти </a:t>
            </a:r>
            <a:r>
              <a:rPr lang="uk-UA" b="1" dirty="0" smtClean="0"/>
              <a:t>— великомасштабні </a:t>
            </a:r>
            <a:r>
              <a:rPr lang="uk-UA" b="1" dirty="0" err="1" smtClean="0"/>
              <a:t>загальногеографічні</a:t>
            </a:r>
            <a:r>
              <a:rPr lang="uk-UA" b="1" dirty="0" smtClean="0"/>
              <a:t> карти, що відображають розміщення і властивості основних природних і соціально-економічних об’єктів місцевості</a:t>
            </a:r>
            <a:r>
              <a:rPr lang="uk-UA" b="1" dirty="0" smtClean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789"/>
            <a:ext cx="1026866" cy="110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"/>
          <a:stretch/>
        </p:blipFill>
        <p:spPr bwMode="auto">
          <a:xfrm>
            <a:off x="228600" y="3124200"/>
            <a:ext cx="8352927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rgbClr val="00B05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236" y="2412817"/>
            <a:ext cx="1208953" cy="12089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228600"/>
            <a:ext cx="3876676" cy="27448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00B05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34200" y="1634805"/>
            <a:ext cx="174919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231F20"/>
                </a:solidFill>
                <a:latin typeface="Times New Roman" panose="02020603050405020304" pitchFamily="18" charset="0"/>
              </a:rPr>
              <a:t>N-36</a:t>
            </a:r>
            <a:r>
              <a:rPr lang="ru-RU" sz="3600" b="1" dirty="0" smtClean="0">
                <a:solidFill>
                  <a:srgbClr val="231F20"/>
                </a:solidFill>
                <a:latin typeface="Times New Roman" panose="02020603050405020304" pitchFamily="18" charset="0"/>
              </a:rPr>
              <a:t>-41</a:t>
            </a:r>
            <a:endParaRPr lang="ru-RU" sz="3600" b="1" dirty="0"/>
          </a:p>
        </p:txBody>
      </p:sp>
      <p:cxnSp>
        <p:nvCxnSpPr>
          <p:cNvPr id="8" name="Прямая со стрелкой 7"/>
          <p:cNvCxnSpPr>
            <a:stCxn id="7" idx="1"/>
          </p:cNvCxnSpPr>
          <p:nvPr/>
        </p:nvCxnSpPr>
        <p:spPr>
          <a:xfrm flipH="1" flipV="1">
            <a:off x="4038600" y="1282293"/>
            <a:ext cx="2895600" cy="6756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5705929" y="183512"/>
            <a:ext cx="3276600" cy="6607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3600" b="1" dirty="0" smtClean="0"/>
              <a:t>Номенклатура топографічних карт: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34940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979" y="1220866"/>
            <a:ext cx="86798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Аркушеві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карти 1:100 000 відповідають чотири аркуші карти масштабу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1:50 000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, які позначають початковими літерами українського алфавіту А, Б, В, Г і номенклатура має вигляд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N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-3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6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-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41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-В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</a:t>
            </a:r>
            <a:endParaRPr lang="ru-RU" sz="1600" b="1" dirty="0">
              <a:solidFill>
                <a:srgbClr val="000000"/>
              </a:solidFill>
              <a:latin typeface="Cambria" panose="02040503050406030204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Аркушеві карти 1:50 000 відповідають чотири аркуші карти масштабу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1:25 000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, які позначають малими літерами українського алфавіту а, б, в, г, наприклад,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N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-3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6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-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41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-В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-в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</a:t>
            </a:r>
            <a:endParaRPr lang="ru-RU" sz="1600" b="1" dirty="0">
              <a:solidFill>
                <a:srgbClr val="000000"/>
              </a:solidFill>
              <a:latin typeface="Cambria" panose="02040503050406030204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Аркушеві карти масштабу 1:25 000 відповідають чотири карти масштабу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      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1:10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000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, які позначають арабськими цифрами 1, 2, 3 і 4; приклад їх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номенклатури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N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-3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6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-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41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-В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-в-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1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</a:t>
            </a:r>
            <a:endParaRPr lang="ru-RU" sz="1600" b="1" dirty="0">
              <a:solidFill>
                <a:srgbClr val="000000"/>
              </a:solidFill>
              <a:latin typeface="Cambria" panose="02040503050406030204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371600" y="304800"/>
            <a:ext cx="73914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3600" b="1" dirty="0" smtClean="0"/>
              <a:t>Номенклатура топографічних карт:</a:t>
            </a:r>
            <a:endParaRPr lang="ru-RU" sz="36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36" y="3962400"/>
            <a:ext cx="8657727" cy="259235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rgbClr val="00B05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673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/>
              <a:t>                                  </a:t>
            </a:r>
            <a:r>
              <a:rPr lang="uk-UA" b="1" dirty="0" smtClean="0"/>
              <a:t>ЗАВДАННЯ:     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825624"/>
            <a:ext cx="8686800" cy="46513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err="1" smtClean="0">
                <a:solidFill>
                  <a:schemeClr val="tx1"/>
                </a:solidFill>
              </a:rPr>
              <a:t>Визначити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масштаб </a:t>
            </a:r>
            <a:r>
              <a:rPr lang="ru-RU" sz="3200" b="1" dirty="0" err="1">
                <a:solidFill>
                  <a:srgbClr val="FF0000"/>
                </a:solidFill>
              </a:rPr>
              <a:t>карти</a:t>
            </a:r>
            <a:r>
              <a:rPr lang="ru-RU" sz="3200" b="1" dirty="0">
                <a:solidFill>
                  <a:schemeClr val="tx1"/>
                </a:solidFill>
              </a:rPr>
              <a:t>, </a:t>
            </a:r>
            <a:r>
              <a:rPr lang="ru-RU" sz="3200" b="1" dirty="0" err="1">
                <a:solidFill>
                  <a:schemeClr val="tx1"/>
                </a:solidFill>
              </a:rPr>
              <a:t>якщо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її</a:t>
            </a:r>
            <a:r>
              <a:rPr lang="ru-RU" sz="3200" b="1" dirty="0">
                <a:solidFill>
                  <a:schemeClr val="tx1"/>
                </a:solidFill>
              </a:rPr>
              <a:t> номенклатура: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А - </a:t>
            </a:r>
            <a:r>
              <a:rPr lang="ru-RU" sz="3200" b="1" dirty="0" smtClean="0">
                <a:solidFill>
                  <a:srgbClr val="FF0000"/>
                </a:solidFill>
              </a:rPr>
              <a:t>L </a:t>
            </a:r>
            <a:r>
              <a:rPr lang="ru-RU" sz="3200" b="1" dirty="0">
                <a:solidFill>
                  <a:srgbClr val="FF0000"/>
                </a:solidFill>
              </a:rPr>
              <a:t>-35-126-В-в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Б - </a:t>
            </a:r>
            <a:r>
              <a:rPr lang="ru-RU" sz="3200" b="1" dirty="0" smtClean="0">
                <a:solidFill>
                  <a:srgbClr val="FF0000"/>
                </a:solidFill>
              </a:rPr>
              <a:t>М-35-74</a:t>
            </a:r>
            <a:endParaRPr lang="ru-RU" sz="32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В - </a:t>
            </a:r>
            <a:r>
              <a:rPr lang="ru-RU" sz="3200" b="1" dirty="0" smtClean="0">
                <a:solidFill>
                  <a:srgbClr val="FF0000"/>
                </a:solidFill>
              </a:rPr>
              <a:t>А-33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789"/>
            <a:ext cx="1026866" cy="110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3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uk-UA" b="1" dirty="0"/>
              <a:t>Особливості топографічної </a:t>
            </a:r>
            <a:br>
              <a:rPr lang="uk-UA" b="1" dirty="0"/>
            </a:br>
            <a:r>
              <a:rPr lang="uk-UA" b="1" dirty="0" smtClean="0"/>
              <a:t>карти: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err="1">
                <a:solidFill>
                  <a:srgbClr val="C00000"/>
                </a:solidFill>
              </a:rPr>
              <a:t>Великомасштабні</a:t>
            </a:r>
            <a:r>
              <a:rPr lang="ru-RU" b="1" i="1" dirty="0">
                <a:solidFill>
                  <a:srgbClr val="C00000"/>
                </a:solidFill>
              </a:rPr>
              <a:t>: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1:200 000 до 1:10 000</a:t>
            </a:r>
          </a:p>
          <a:p>
            <a:r>
              <a:rPr lang="ru-RU" b="1" i="1" dirty="0" err="1">
                <a:solidFill>
                  <a:srgbClr val="C00000"/>
                </a:solidFill>
              </a:rPr>
              <a:t>Загальногеографічні</a:t>
            </a:r>
            <a:r>
              <a:rPr lang="ru-RU" b="1" i="1" dirty="0">
                <a:solidFill>
                  <a:srgbClr val="C00000"/>
                </a:solidFill>
              </a:rPr>
              <a:t>: </a:t>
            </a:r>
            <a:r>
              <a:rPr lang="ru-RU" b="1" i="1" dirty="0"/>
              <a:t>максимально </a:t>
            </a:r>
            <a:r>
              <a:rPr lang="ru-RU" b="1" i="1" dirty="0" err="1"/>
              <a:t>можлива</a:t>
            </a:r>
            <a:r>
              <a:rPr lang="ru-RU" b="1" i="1" dirty="0"/>
              <a:t> </a:t>
            </a:r>
            <a:r>
              <a:rPr lang="ru-RU" b="1" i="1" dirty="0" err="1"/>
              <a:t>повнота</a:t>
            </a:r>
            <a:r>
              <a:rPr lang="ru-RU" b="1" i="1" dirty="0"/>
              <a:t> та </a:t>
            </a:r>
            <a:r>
              <a:rPr lang="ru-RU" b="1" i="1" dirty="0" err="1"/>
              <a:t>точність</a:t>
            </a:r>
            <a:r>
              <a:rPr lang="ru-RU" b="1" i="1" dirty="0"/>
              <a:t> </a:t>
            </a:r>
            <a:r>
              <a:rPr lang="ru-RU" b="1" i="1" dirty="0" err="1"/>
              <a:t>зображення</a:t>
            </a:r>
            <a:endParaRPr lang="ru-RU" b="1" i="1" dirty="0"/>
          </a:p>
          <a:p>
            <a:r>
              <a:rPr lang="ru-RU" b="1" i="1" dirty="0" err="1">
                <a:solidFill>
                  <a:srgbClr val="C00000"/>
                </a:solidFill>
              </a:rPr>
              <a:t>Спотворення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фактично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відсутні</a:t>
            </a:r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b="1" i="1" dirty="0" err="1" smtClean="0">
                <a:solidFill>
                  <a:srgbClr val="C00000"/>
                </a:solidFill>
              </a:rPr>
              <a:t>Елементи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>
                <a:solidFill>
                  <a:srgbClr val="C00000"/>
                </a:solidFill>
              </a:rPr>
              <a:t>карт:</a:t>
            </a:r>
            <a:r>
              <a:rPr lang="ru-RU" b="1" i="1" dirty="0"/>
              <a:t> </a:t>
            </a:r>
            <a:r>
              <a:rPr lang="ru-RU" b="1" i="1" dirty="0" err="1"/>
              <a:t>потрійна</a:t>
            </a:r>
            <a:r>
              <a:rPr lang="ru-RU" b="1" i="1" dirty="0"/>
              <a:t> рамка (</a:t>
            </a:r>
            <a:r>
              <a:rPr lang="ru-RU" b="1" i="1" dirty="0" err="1"/>
              <a:t>градусна</a:t>
            </a:r>
            <a:r>
              <a:rPr lang="ru-RU" b="1" i="1" dirty="0"/>
              <a:t>, </a:t>
            </a:r>
            <a:r>
              <a:rPr lang="ru-RU" b="1" i="1" dirty="0" err="1"/>
              <a:t>мінутна</a:t>
            </a:r>
            <a:r>
              <a:rPr lang="ru-RU" b="1" i="1" dirty="0"/>
              <a:t>, </a:t>
            </a:r>
            <a:r>
              <a:rPr lang="ru-RU" b="1" i="1" dirty="0" err="1"/>
              <a:t>секундна</a:t>
            </a:r>
            <a:r>
              <a:rPr lang="ru-RU" b="1" i="1" dirty="0"/>
              <a:t>), </a:t>
            </a:r>
            <a:r>
              <a:rPr lang="ru-RU" b="1" i="1" dirty="0" err="1"/>
              <a:t>прямокутна</a:t>
            </a:r>
            <a:r>
              <a:rPr lang="ru-RU" b="1" i="1" dirty="0"/>
              <a:t> </a:t>
            </a:r>
            <a:r>
              <a:rPr lang="ru-RU" b="1" i="1" dirty="0" err="1"/>
              <a:t>сітка</a:t>
            </a:r>
            <a:endParaRPr lang="ru-RU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uk-UA" b="1" dirty="0" smtClean="0"/>
              <a:t>                                  Пригадайте: </a:t>
            </a:r>
            <a:br>
              <a:rPr lang="uk-UA" b="1" dirty="0" smtClean="0"/>
            </a:br>
            <a:r>
              <a:rPr lang="uk-UA" sz="4000" b="1" dirty="0" smtClean="0">
                <a:solidFill>
                  <a:srgbClr val="C00000"/>
                </a:solidFill>
              </a:rPr>
              <a:t>види картографічних проекцій</a:t>
            </a:r>
            <a:r>
              <a:rPr lang="uk-UA" sz="4000" b="1" dirty="0" smtClean="0"/>
              <a:t>     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825624"/>
            <a:ext cx="8686800" cy="46513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За видом допоміжної поверхні:</a:t>
            </a:r>
          </a:p>
          <a:p>
            <a:pPr algn="just"/>
            <a:r>
              <a:rPr lang="uk-UA" b="1" dirty="0" smtClean="0"/>
              <a:t>циліндричні (прямі, поперечні)</a:t>
            </a:r>
          </a:p>
          <a:p>
            <a:pPr algn="just"/>
            <a:r>
              <a:rPr lang="uk-UA" b="1" dirty="0" smtClean="0"/>
              <a:t>конічні (прямі, поперечні)</a:t>
            </a:r>
          </a:p>
          <a:p>
            <a:pPr algn="just"/>
            <a:r>
              <a:rPr lang="uk-UA" b="1" dirty="0" smtClean="0"/>
              <a:t>азимутальні (прямі, поперечні)</a:t>
            </a:r>
            <a:endParaRPr lang="uk-UA" b="1" dirty="0" smtClean="0"/>
          </a:p>
          <a:p>
            <a:pPr marL="0" indent="0" algn="just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За характером спотворень:</a:t>
            </a:r>
          </a:p>
          <a:p>
            <a:pPr algn="just"/>
            <a:r>
              <a:rPr lang="uk-UA" b="1" dirty="0" smtClean="0">
                <a:solidFill>
                  <a:schemeClr val="tx1"/>
                </a:solidFill>
              </a:rPr>
              <a:t>рівнокутні</a:t>
            </a:r>
          </a:p>
          <a:p>
            <a:pPr algn="just"/>
            <a:r>
              <a:rPr lang="uk-UA" b="1" dirty="0" err="1" smtClean="0">
                <a:solidFill>
                  <a:schemeClr val="tx1"/>
                </a:solidFill>
              </a:rPr>
              <a:t>рівнопроміжні</a:t>
            </a:r>
            <a:endParaRPr lang="uk-UA" b="1" dirty="0" smtClean="0">
              <a:solidFill>
                <a:schemeClr val="tx1"/>
              </a:solidFill>
            </a:endParaRPr>
          </a:p>
          <a:p>
            <a:pPr algn="just"/>
            <a:r>
              <a:rPr lang="uk-UA" b="1" dirty="0" smtClean="0">
                <a:solidFill>
                  <a:schemeClr val="tx1"/>
                </a:solidFill>
              </a:rPr>
              <a:t>рівновеликі</a:t>
            </a:r>
          </a:p>
          <a:p>
            <a:pPr algn="just"/>
            <a:r>
              <a:rPr lang="uk-UA" b="1" dirty="0" smtClean="0">
                <a:solidFill>
                  <a:schemeClr val="tx1"/>
                </a:solidFill>
              </a:rPr>
              <a:t>довільні</a:t>
            </a:r>
          </a:p>
        </p:txBody>
      </p:sp>
      <p:pic>
        <p:nvPicPr>
          <p:cNvPr id="6" name="Picture 11" descr="https://i.pinimg.com/originals/78/f2/24/78f2242f203ecc6b7d98d9ba0ed0b8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685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555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" y="1106752"/>
            <a:ext cx="8763000" cy="4992216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/>
              <a:t>Для </a:t>
            </a:r>
            <a:r>
              <a:rPr lang="ru-RU" sz="2600" b="1" dirty="0" err="1"/>
              <a:t>складання</a:t>
            </a:r>
            <a:r>
              <a:rPr lang="ru-RU" sz="2600" b="1" dirty="0"/>
              <a:t> </a:t>
            </a:r>
            <a:r>
              <a:rPr lang="ru-RU" sz="2600" b="1" dirty="0" err="1"/>
              <a:t>топографічних</a:t>
            </a:r>
            <a:r>
              <a:rPr lang="ru-RU" sz="2600" b="1" dirty="0"/>
              <a:t> карт </a:t>
            </a:r>
            <a:r>
              <a:rPr lang="ru-RU" sz="2600" b="1" dirty="0" err="1"/>
              <a:t>використовують</a:t>
            </a:r>
            <a:r>
              <a:rPr lang="ru-RU" sz="2600" b="1" dirty="0"/>
              <a:t> </a:t>
            </a:r>
            <a:r>
              <a:rPr lang="ru-RU" sz="2600" b="1" dirty="0" err="1"/>
              <a:t>дві</a:t>
            </a:r>
            <a:r>
              <a:rPr lang="ru-RU" sz="2600" b="1" dirty="0"/>
              <a:t> </a:t>
            </a:r>
            <a:r>
              <a:rPr lang="ru-RU" sz="2600" b="1" dirty="0" err="1"/>
              <a:t>близькі</a:t>
            </a:r>
            <a:r>
              <a:rPr lang="ru-RU" sz="2600" b="1" dirty="0"/>
              <a:t> за </a:t>
            </a:r>
            <a:r>
              <a:rPr lang="ru-RU" sz="2600" b="1" dirty="0" err="1"/>
              <a:t>побудовою</a:t>
            </a:r>
            <a:r>
              <a:rPr lang="ru-RU" sz="2600" b="1" dirty="0"/>
              <a:t> </a:t>
            </a:r>
            <a:r>
              <a:rPr lang="ru-RU" sz="2600" b="1" i="1" dirty="0" err="1">
                <a:solidFill>
                  <a:srgbClr val="FF0000"/>
                </a:solidFill>
              </a:rPr>
              <a:t>поперечні</a:t>
            </a:r>
            <a:r>
              <a:rPr lang="ru-RU" sz="2600" b="1" i="1" dirty="0">
                <a:solidFill>
                  <a:srgbClr val="FF0000"/>
                </a:solidFill>
              </a:rPr>
              <a:t> </a:t>
            </a:r>
            <a:r>
              <a:rPr lang="ru-RU" sz="2600" b="1" i="1" dirty="0" err="1">
                <a:solidFill>
                  <a:srgbClr val="FF0000"/>
                </a:solidFill>
              </a:rPr>
              <a:t>циліндричні</a:t>
            </a:r>
            <a:r>
              <a:rPr lang="ru-RU" sz="2600" b="1" i="1" dirty="0">
                <a:solidFill>
                  <a:srgbClr val="FF0000"/>
                </a:solidFill>
              </a:rPr>
              <a:t> </a:t>
            </a:r>
            <a:r>
              <a:rPr lang="ru-RU" sz="2600" b="1" i="1" dirty="0" err="1" smtClean="0">
                <a:solidFill>
                  <a:srgbClr val="FF0000"/>
                </a:solidFill>
              </a:rPr>
              <a:t>рівнокутні</a:t>
            </a:r>
            <a:r>
              <a:rPr lang="ru-RU" sz="2600" b="1" i="1" dirty="0" smtClean="0">
                <a:solidFill>
                  <a:srgbClr val="FF0000"/>
                </a:solidFill>
              </a:rPr>
              <a:t> </a:t>
            </a:r>
            <a:r>
              <a:rPr lang="ru-RU" sz="2600" b="1" i="1" dirty="0" err="1" smtClean="0">
                <a:solidFill>
                  <a:srgbClr val="FF0000"/>
                </a:solidFill>
              </a:rPr>
              <a:t>проекції</a:t>
            </a:r>
            <a:r>
              <a:rPr lang="ru-RU" sz="2600" b="1" i="1" dirty="0">
                <a:solidFill>
                  <a:srgbClr val="FF0000"/>
                </a:solidFill>
              </a:rPr>
              <a:t>:</a:t>
            </a:r>
            <a:endParaRPr lang="ru-RU" sz="2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775"/>
          <a:stretch/>
        </p:blipFill>
        <p:spPr bwMode="auto">
          <a:xfrm>
            <a:off x="1981200" y="1981200"/>
            <a:ext cx="6192688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00B05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0500" y="201532"/>
            <a:ext cx="8763000" cy="7382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b="1" dirty="0"/>
              <a:t>Проекції топографічних </a:t>
            </a:r>
            <a:r>
              <a:rPr lang="uk-UA" b="1" dirty="0" smtClean="0"/>
              <a:t>карт: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6097" y="6094316"/>
            <a:ext cx="887180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В </a:t>
            </a:r>
            <a:r>
              <a:rPr lang="ru-RU" sz="2000" b="1" i="1" dirty="0" err="1"/>
              <a:t>Україні</a:t>
            </a:r>
            <a:r>
              <a:rPr lang="ru-RU" sz="2000" b="1" i="1" dirty="0"/>
              <a:t> </a:t>
            </a:r>
            <a:r>
              <a:rPr lang="ru-RU" sz="2000" b="1" i="1" dirty="0" err="1"/>
              <a:t>використовують</a:t>
            </a:r>
            <a:r>
              <a:rPr lang="ru-RU" sz="2000" b="1" i="1" dirty="0"/>
              <a:t> </a:t>
            </a:r>
            <a:r>
              <a:rPr lang="ru-RU" sz="2000" b="1" i="1" dirty="0">
                <a:solidFill>
                  <a:srgbClr val="C00000"/>
                </a:solidFill>
              </a:rPr>
              <a:t>поперечно-</a:t>
            </a:r>
            <a:r>
              <a:rPr lang="ru-RU" sz="2000" b="1" i="1" dirty="0" err="1">
                <a:solidFill>
                  <a:srgbClr val="C00000"/>
                </a:solidFill>
              </a:rPr>
              <a:t>циліндричну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проекцію</a:t>
            </a:r>
            <a:r>
              <a:rPr lang="ru-RU" sz="2000" b="1" i="1" dirty="0">
                <a:solidFill>
                  <a:srgbClr val="C00000"/>
                </a:solidFill>
              </a:rPr>
              <a:t> Гаусса-</a:t>
            </a:r>
            <a:r>
              <a:rPr lang="ru-RU" sz="2000" b="1" i="1" dirty="0" err="1">
                <a:solidFill>
                  <a:srgbClr val="C00000"/>
                </a:solidFill>
              </a:rPr>
              <a:t>Крюгера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7567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5890" y="152400"/>
            <a:ext cx="4339683" cy="3615263"/>
          </a:xfr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sz="2000" b="1" dirty="0" smtClean="0"/>
              <a:t>- </a:t>
            </a:r>
            <a:r>
              <a:rPr lang="uk-UA" sz="2200" b="1" dirty="0" smtClean="0"/>
              <a:t>всю </a:t>
            </a:r>
            <a:r>
              <a:rPr lang="uk-UA" sz="2200" b="1" dirty="0"/>
              <a:t>поверхню Землі </a:t>
            </a:r>
            <a:r>
              <a:rPr lang="uk-UA" sz="2200" b="1" dirty="0" smtClean="0"/>
              <a:t>поділено меридіанами  </a:t>
            </a:r>
            <a:r>
              <a:rPr lang="uk-UA" sz="2200" b="1" dirty="0"/>
              <a:t>на 60 зон </a:t>
            </a:r>
            <a:r>
              <a:rPr lang="uk-UA" sz="2200" b="1" dirty="0" smtClean="0"/>
              <a:t>— по </a:t>
            </a:r>
            <a:r>
              <a:rPr lang="uk-UA" sz="2200" b="1" dirty="0"/>
              <a:t>6° </a:t>
            </a:r>
            <a:r>
              <a:rPr lang="uk-UA" sz="2200" b="1" dirty="0" smtClean="0"/>
              <a:t>довготи завширшки; </a:t>
            </a:r>
            <a:r>
              <a:rPr lang="uk-UA" sz="2200" b="1" dirty="0"/>
              <a:t/>
            </a:r>
            <a:br>
              <a:rPr lang="uk-UA" sz="2200" b="1" dirty="0"/>
            </a:br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2200" b="1" dirty="0" smtClean="0"/>
              <a:t>- </a:t>
            </a:r>
            <a:r>
              <a:rPr lang="uk-UA" sz="2200" b="1" dirty="0"/>
              <a:t>поверхню кожної зони </a:t>
            </a:r>
            <a:r>
              <a:rPr lang="uk-UA" sz="2200" b="1" dirty="0" smtClean="0"/>
              <a:t>послідовно проектують </a:t>
            </a:r>
            <a:r>
              <a:rPr lang="uk-UA" sz="2200" b="1" dirty="0"/>
              <a:t>на бічну поверхню циліндра, що дотикається до земної поверхні вздовж середнього </a:t>
            </a:r>
            <a:r>
              <a:rPr lang="uk-UA" sz="2200" b="1" dirty="0" smtClean="0"/>
              <a:t>(осьового) меридіана зони;</a:t>
            </a:r>
            <a:r>
              <a:rPr lang="uk-UA" sz="2200" b="1" dirty="0"/>
              <a:t/>
            </a:r>
            <a:br>
              <a:rPr lang="uk-UA" sz="2200" b="1" dirty="0"/>
            </a:br>
            <a:endParaRPr lang="uk-UA" sz="2200" b="1" dirty="0"/>
          </a:p>
        </p:txBody>
      </p:sp>
      <p:pic>
        <p:nvPicPr>
          <p:cNvPr id="4" name="Picture 2" descr="https://subject.com.ua/textbook/geography/8klas_1/8klas_1.files/image0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"/>
          <a:stretch/>
        </p:blipFill>
        <p:spPr bwMode="auto">
          <a:xfrm>
            <a:off x="4699818" y="3983074"/>
            <a:ext cx="432575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17" y="2590800"/>
            <a:ext cx="4371975" cy="413175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6117" y="304800"/>
            <a:ext cx="365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u="sng" dirty="0">
                <a:solidFill>
                  <a:srgbClr val="C00000"/>
                </a:solidFill>
              </a:rPr>
              <a:t>Створення топографічних карт:</a:t>
            </a:r>
            <a:r>
              <a:rPr lang="uk-UA" sz="4000" b="1" dirty="0"/>
              <a:t/>
            </a:r>
            <a:br>
              <a:rPr lang="uk-UA" sz="4000" b="1" dirty="0"/>
            </a:br>
            <a:endParaRPr lang="ru-RU" sz="4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32" y="1715925"/>
            <a:ext cx="1597460" cy="116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3107" y="194913"/>
            <a:ext cx="7172092" cy="1802781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u="sng" dirty="0" smtClean="0">
                <a:solidFill>
                  <a:srgbClr val="C00000"/>
                </a:solidFill>
              </a:rPr>
              <a:t>Створення топографічних карт:</a:t>
            </a:r>
            <a:endParaRPr lang="uk-UA" sz="2400" b="1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2200" b="1" dirty="0" smtClean="0"/>
              <a:t>коли </a:t>
            </a:r>
            <a:r>
              <a:rPr lang="ru-RU" sz="2200" b="1" dirty="0" err="1" smtClean="0"/>
              <a:t>циліндр</a:t>
            </a:r>
            <a:r>
              <a:rPr lang="ru-RU" sz="2200" b="1" dirty="0" smtClean="0"/>
              <a:t> </a:t>
            </a:r>
            <a:r>
              <a:rPr lang="ru-RU" sz="2200" b="1" dirty="0" err="1"/>
              <a:t>розгортають</a:t>
            </a:r>
            <a:r>
              <a:rPr lang="ru-RU" sz="2200" b="1" dirty="0"/>
              <a:t>, </a:t>
            </a:r>
            <a:r>
              <a:rPr lang="ru-RU" sz="2200" b="1" dirty="0" err="1" smtClean="0"/>
              <a:t>отримують</a:t>
            </a:r>
            <a:r>
              <a:rPr lang="ru-RU" sz="2200" b="1" dirty="0" smtClean="0"/>
              <a:t> </a:t>
            </a:r>
            <a:r>
              <a:rPr lang="ru-RU" sz="2200" b="1" dirty="0" err="1"/>
              <a:t>площину</a:t>
            </a:r>
            <a:r>
              <a:rPr lang="ru-RU" sz="2200" b="1" dirty="0"/>
              <a:t>, на </a:t>
            </a:r>
            <a:r>
              <a:rPr lang="ru-RU" sz="2200" b="1" dirty="0" smtClean="0"/>
              <a:t>яку </a:t>
            </a:r>
            <a:r>
              <a:rPr lang="ru-RU" sz="2200" b="1" dirty="0" err="1" smtClean="0"/>
              <a:t>спроектовано</a:t>
            </a:r>
            <a:r>
              <a:rPr lang="ru-RU" sz="2200" b="1" dirty="0" smtClean="0"/>
              <a:t> </a:t>
            </a:r>
            <a:r>
              <a:rPr lang="ru-RU" sz="2200" b="1" dirty="0" err="1"/>
              <a:t>всі</a:t>
            </a:r>
            <a:r>
              <a:rPr lang="ru-RU" sz="2200" b="1" dirty="0"/>
              <a:t> </a:t>
            </a:r>
            <a:r>
              <a:rPr lang="ru-RU" sz="2200" b="1" dirty="0" smtClean="0"/>
              <a:t>6-градусні </a:t>
            </a:r>
            <a:r>
              <a:rPr lang="ru-RU" sz="2200" b="1" dirty="0" err="1" smtClean="0"/>
              <a:t>зони</a:t>
            </a:r>
            <a:r>
              <a:rPr lang="ru-RU" sz="2200" b="1" dirty="0" smtClean="0"/>
              <a:t>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200" b="1" dirty="0" err="1" smtClean="0"/>
              <a:t>спроектовані</a:t>
            </a:r>
            <a:r>
              <a:rPr lang="ru-RU" sz="2200" b="1" dirty="0" smtClean="0"/>
              <a:t> </a:t>
            </a:r>
            <a:r>
              <a:rPr lang="ru-RU" sz="2200" b="1" dirty="0" err="1"/>
              <a:t>зони</a:t>
            </a:r>
            <a:r>
              <a:rPr lang="ru-RU" sz="2200" b="1" dirty="0"/>
              <a:t> </a:t>
            </a:r>
            <a:r>
              <a:rPr lang="ru-RU" sz="2200" b="1" dirty="0" err="1"/>
              <a:t>дотикатимуться</a:t>
            </a:r>
            <a:r>
              <a:rPr lang="ru-RU" sz="2200" b="1" dirty="0"/>
              <a:t> </a:t>
            </a:r>
            <a:r>
              <a:rPr lang="ru-RU" sz="2200" b="1" dirty="0" err="1"/>
              <a:t>лише</a:t>
            </a:r>
            <a:r>
              <a:rPr lang="ru-RU" sz="2200" b="1" dirty="0"/>
              <a:t> в </a:t>
            </a:r>
            <a:r>
              <a:rPr lang="ru-RU" sz="2200" b="1" dirty="0" err="1"/>
              <a:t>одній</a:t>
            </a:r>
            <a:r>
              <a:rPr lang="ru-RU" sz="2200" b="1" dirty="0"/>
              <a:t> </a:t>
            </a:r>
            <a:r>
              <a:rPr lang="ru-RU" sz="2200" b="1" dirty="0" err="1"/>
              <a:t>точці</a:t>
            </a:r>
            <a:r>
              <a:rPr lang="ru-RU" sz="2200" b="1" dirty="0"/>
              <a:t> - на </a:t>
            </a:r>
            <a:r>
              <a:rPr lang="ru-RU" sz="2200" b="1" dirty="0" err="1" smtClean="0"/>
              <a:t>екваторі</a:t>
            </a:r>
            <a:r>
              <a:rPr lang="ru-RU" sz="2200" b="1" dirty="0" smtClean="0"/>
              <a:t>;</a:t>
            </a:r>
          </a:p>
        </p:txBody>
      </p:sp>
      <p:pic>
        <p:nvPicPr>
          <p:cNvPr id="1028" name="Picture 4" descr="Советская система разграфки и номенклатуры топографических карт - Wikiw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907" y="279709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upload.wikimedia.org/wikipedia/commons/thumb/d/d1/Division_of_the_Earth_into_Gauss-Krueger_zones_-_Net.svg/450px-Division_of_the_Earth_into_Gauss-Krueger_zones_-_Ne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2" y="2209800"/>
            <a:ext cx="8739499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3505200" cy="65866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05481" y="1349854"/>
            <a:ext cx="5189929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smtClean="0"/>
              <a:t>коли </a:t>
            </a:r>
            <a:r>
              <a:rPr lang="ru-RU" sz="2200" b="1" dirty="0" err="1"/>
              <a:t>циліндр</a:t>
            </a:r>
            <a:r>
              <a:rPr lang="ru-RU" sz="2200" b="1" dirty="0"/>
              <a:t> </a:t>
            </a:r>
            <a:r>
              <a:rPr lang="ru-RU" sz="2200" b="1" dirty="0" err="1"/>
              <a:t>розгортають</a:t>
            </a:r>
            <a:r>
              <a:rPr lang="ru-RU" sz="2200" b="1" dirty="0"/>
              <a:t>, </a:t>
            </a:r>
            <a:r>
              <a:rPr lang="ru-RU" sz="2200" b="1" dirty="0" err="1"/>
              <a:t>отримують</a:t>
            </a:r>
            <a:r>
              <a:rPr lang="ru-RU" sz="2200" b="1" dirty="0"/>
              <a:t> </a:t>
            </a:r>
            <a:r>
              <a:rPr lang="ru-RU" sz="2200" b="1" dirty="0" err="1"/>
              <a:t>площину</a:t>
            </a:r>
            <a:r>
              <a:rPr lang="ru-RU" sz="2200" b="1" dirty="0"/>
              <a:t>, на яку </a:t>
            </a:r>
            <a:r>
              <a:rPr lang="ru-RU" sz="2200" b="1" dirty="0" err="1"/>
              <a:t>спроектовано</a:t>
            </a:r>
            <a:r>
              <a:rPr lang="ru-RU" sz="2200" b="1" dirty="0"/>
              <a:t> </a:t>
            </a:r>
            <a:r>
              <a:rPr lang="ru-RU" sz="2200" b="1" dirty="0" err="1"/>
              <a:t>всі</a:t>
            </a:r>
            <a:r>
              <a:rPr lang="ru-RU" sz="2200" b="1" dirty="0"/>
              <a:t> 6-градусні </a:t>
            </a:r>
            <a:r>
              <a:rPr lang="ru-RU" sz="2200" b="1" dirty="0" err="1"/>
              <a:t>зони</a:t>
            </a:r>
            <a:r>
              <a:rPr lang="ru-RU" sz="2200" b="1" dirty="0"/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err="1" smtClean="0">
                <a:solidFill>
                  <a:srgbClr val="FF0000"/>
                </a:solidFill>
              </a:rPr>
              <a:t>спроектовані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зони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дотикатимуться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лише</a:t>
            </a:r>
            <a:r>
              <a:rPr lang="ru-RU" sz="2200" b="1" dirty="0">
                <a:solidFill>
                  <a:srgbClr val="FF0000"/>
                </a:solidFill>
              </a:rPr>
              <a:t> в </a:t>
            </a:r>
            <a:r>
              <a:rPr lang="ru-RU" sz="2200" b="1" dirty="0" err="1">
                <a:solidFill>
                  <a:srgbClr val="FF0000"/>
                </a:solidFill>
              </a:rPr>
              <a:t>одній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точці</a:t>
            </a:r>
            <a:r>
              <a:rPr lang="ru-RU" sz="2200" b="1" dirty="0">
                <a:solidFill>
                  <a:srgbClr val="FF0000"/>
                </a:solidFill>
              </a:rPr>
              <a:t> - на </a:t>
            </a:r>
            <a:r>
              <a:rPr lang="ru-RU" sz="2200" b="1" dirty="0" err="1">
                <a:solidFill>
                  <a:srgbClr val="FF0000"/>
                </a:solidFill>
              </a:rPr>
              <a:t>екваторі</a:t>
            </a:r>
            <a:r>
              <a:rPr lang="ru-RU" sz="2200" b="1" dirty="0">
                <a:solidFill>
                  <a:srgbClr val="FF000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smtClean="0"/>
              <a:t>- </a:t>
            </a:r>
            <a:r>
              <a:rPr lang="ru-RU" sz="2200" b="1" dirty="0" err="1" smtClean="0"/>
              <a:t>середній</a:t>
            </a:r>
            <a:r>
              <a:rPr lang="ru-RU" sz="2200" b="1" dirty="0" smtClean="0"/>
              <a:t> </a:t>
            </a:r>
            <a:r>
              <a:rPr lang="ru-RU" sz="2200" b="1" dirty="0"/>
              <a:t>(</a:t>
            </a:r>
            <a:r>
              <a:rPr lang="ru-RU" sz="2200" b="1" dirty="0" err="1"/>
              <a:t>осьовий</a:t>
            </a:r>
            <a:r>
              <a:rPr lang="ru-RU" sz="2200" b="1" dirty="0"/>
              <a:t>) </a:t>
            </a:r>
            <a:r>
              <a:rPr lang="ru-RU" sz="2200" b="1" dirty="0" err="1"/>
              <a:t>меридіан</a:t>
            </a:r>
            <a:r>
              <a:rPr lang="ru-RU" sz="2200" b="1" dirty="0"/>
              <a:t> </a:t>
            </a:r>
            <a:r>
              <a:rPr lang="ru-RU" sz="2200" b="1" dirty="0" err="1"/>
              <a:t>зони</a:t>
            </a:r>
            <a:r>
              <a:rPr lang="ru-RU" sz="2200" b="1" dirty="0"/>
              <a:t> й </a:t>
            </a:r>
            <a:r>
              <a:rPr lang="ru-RU" sz="2200" b="1" dirty="0" err="1"/>
              <a:t>екватор</a:t>
            </a:r>
            <a:r>
              <a:rPr lang="ru-RU" sz="2200" b="1" dirty="0"/>
              <a:t> </a:t>
            </a:r>
            <a:r>
              <a:rPr lang="ru-RU" sz="2200" b="1" dirty="0" err="1"/>
              <a:t>зображуються</a:t>
            </a:r>
            <a:r>
              <a:rPr lang="ru-RU" sz="2200" b="1" dirty="0"/>
              <a:t> </a:t>
            </a:r>
            <a:r>
              <a:rPr lang="ru-RU" sz="2200" b="1" dirty="0" smtClean="0"/>
              <a:t>в </a:t>
            </a:r>
            <a:r>
              <a:rPr lang="ru-RU" sz="2200" b="1" dirty="0" err="1" smtClean="0"/>
              <a:t>цій</a:t>
            </a:r>
            <a:r>
              <a:rPr lang="ru-RU" sz="2200" b="1" dirty="0" smtClean="0"/>
              <a:t> </a:t>
            </a:r>
            <a:r>
              <a:rPr lang="ru-RU" sz="2200" b="1" dirty="0" err="1"/>
              <a:t>проекції</a:t>
            </a:r>
            <a:r>
              <a:rPr lang="ru-RU" sz="2200" b="1" dirty="0"/>
              <a:t> </a:t>
            </a:r>
            <a:r>
              <a:rPr lang="ru-RU" sz="2200" b="1" dirty="0" err="1"/>
              <a:t>взаємно</a:t>
            </a:r>
            <a:r>
              <a:rPr lang="ru-RU" sz="2200" b="1" dirty="0"/>
              <a:t> </a:t>
            </a:r>
            <a:r>
              <a:rPr lang="ru-RU" sz="2200" b="1" dirty="0" err="1" smtClean="0"/>
              <a:t>перпендикулярними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прямими</a:t>
            </a:r>
            <a:r>
              <a:rPr lang="ru-RU" sz="2200" b="1" dirty="0" smtClean="0"/>
              <a:t> </a:t>
            </a:r>
            <a:r>
              <a:rPr lang="ru-RU" sz="2200" b="1" dirty="0" err="1"/>
              <a:t>лініями</a:t>
            </a:r>
            <a:r>
              <a:rPr lang="ru-RU" sz="2200" b="1" dirty="0"/>
              <a:t> без </a:t>
            </a:r>
            <a:r>
              <a:rPr lang="ru-RU" sz="2200" b="1" dirty="0" err="1"/>
              <a:t>спотворень</a:t>
            </a:r>
            <a:r>
              <a:rPr lang="ru-RU" sz="2200" b="1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err="1" smtClean="0">
                <a:solidFill>
                  <a:srgbClr val="FF0000"/>
                </a:solidFill>
              </a:rPr>
              <a:t>усі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>
                <a:solidFill>
                  <a:srgbClr val="FF0000"/>
                </a:solidFill>
              </a:rPr>
              <a:t>60 таких зон </a:t>
            </a:r>
            <a:r>
              <a:rPr lang="ru-RU" sz="2200" b="1" dirty="0" err="1">
                <a:solidFill>
                  <a:srgbClr val="FF0000"/>
                </a:solidFill>
              </a:rPr>
              <a:t>пронумеровані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арабськими</a:t>
            </a:r>
            <a:r>
              <a:rPr lang="ru-RU" sz="2200" b="1" dirty="0">
                <a:solidFill>
                  <a:srgbClr val="FF0000"/>
                </a:solidFill>
              </a:rPr>
              <a:t> цифрами, </a:t>
            </a:r>
            <a:r>
              <a:rPr lang="ru-RU" sz="2200" b="1" dirty="0" err="1" smtClean="0">
                <a:solidFill>
                  <a:srgbClr val="FF0000"/>
                </a:solidFill>
              </a:rPr>
              <a:t>починаючи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від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Гринвіцького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меридіана</a:t>
            </a:r>
            <a:r>
              <a:rPr lang="ru-RU" sz="2200" b="1" dirty="0">
                <a:solidFill>
                  <a:srgbClr val="FF0000"/>
                </a:solidFill>
              </a:rPr>
              <a:t> на </a:t>
            </a:r>
            <a:r>
              <a:rPr lang="ru-RU" sz="2200" b="1" dirty="0" err="1">
                <a:solidFill>
                  <a:srgbClr val="FF0000"/>
                </a:solidFill>
              </a:rPr>
              <a:t>схід</a:t>
            </a:r>
            <a:r>
              <a:rPr lang="ru-RU" sz="2200" b="1" dirty="0">
                <a:solidFill>
                  <a:srgbClr val="FF0000"/>
                </a:solidFill>
              </a:rPr>
              <a:t>.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6200" y="-55566"/>
            <a:ext cx="510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u="sng" dirty="0">
                <a:solidFill>
                  <a:srgbClr val="C00000"/>
                </a:solidFill>
              </a:rPr>
              <a:t>Створення топографічних карт</a:t>
            </a:r>
            <a:r>
              <a:rPr lang="uk-UA" sz="4000" b="1" u="sng" dirty="0" smtClean="0">
                <a:solidFill>
                  <a:srgbClr val="C00000"/>
                </a:solidFill>
              </a:rPr>
              <a:t>:</a:t>
            </a:r>
            <a:endParaRPr lang="ru-RU" sz="40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2014654" y="1400384"/>
            <a:ext cx="1787017" cy="31899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2667001" y="3810001"/>
            <a:ext cx="1147791" cy="8308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801671" y="6235548"/>
            <a:ext cx="527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Поясніть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чому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обрано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цей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меридіан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15" name="Прямая со стрелкой 14"/>
          <p:cNvCxnSpPr>
            <a:stCxn id="14" idx="1"/>
          </p:cNvCxnSpPr>
          <p:nvPr/>
        </p:nvCxnSpPr>
        <p:spPr>
          <a:xfrm flipH="1">
            <a:off x="2819400" y="6466381"/>
            <a:ext cx="982271" cy="1142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181600" y="5504838"/>
            <a:ext cx="1568" cy="828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895" y="5312279"/>
            <a:ext cx="1120233" cy="92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1447800" y="4673267"/>
            <a:ext cx="7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1828800" y="3341267"/>
            <a:ext cx="0" cy="2664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9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 smtClean="0"/>
              <a:t>                                  ЗАПАМ’ЯТАЙТЕ:     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825624"/>
            <a:ext cx="8686800" cy="46513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3200" b="1" dirty="0" err="1">
                <a:solidFill>
                  <a:schemeClr val="tx1"/>
                </a:solidFill>
              </a:rPr>
              <a:t>Топографічна</a:t>
            </a:r>
            <a:r>
              <a:rPr lang="ru-RU" sz="3200" b="1" dirty="0">
                <a:solidFill>
                  <a:schemeClr val="tx1"/>
                </a:solidFill>
              </a:rPr>
              <a:t> карта </a:t>
            </a:r>
            <a:r>
              <a:rPr lang="ru-RU" sz="3200" b="1" dirty="0" err="1">
                <a:solidFill>
                  <a:schemeClr val="tx1"/>
                </a:solidFill>
              </a:rPr>
              <a:t>світу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має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багатоаркушевий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вигляд</a:t>
            </a:r>
            <a:r>
              <a:rPr lang="ru-RU" sz="3200" b="1" dirty="0">
                <a:solidFill>
                  <a:srgbClr val="C00000"/>
                </a:solidFill>
              </a:rPr>
              <a:t>.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just"/>
            <a:endParaRPr lang="ru-RU" sz="32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3200" b="1" dirty="0" err="1" smtClean="0">
                <a:solidFill>
                  <a:schemeClr val="tx1"/>
                </a:solidFill>
              </a:rPr>
              <a:t>Поділ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карти</a:t>
            </a:r>
            <a:r>
              <a:rPr lang="ru-RU" sz="3200" b="1" dirty="0">
                <a:solidFill>
                  <a:schemeClr val="tx1"/>
                </a:solidFill>
              </a:rPr>
              <a:t> на </a:t>
            </a:r>
            <a:r>
              <a:rPr lang="ru-RU" sz="3200" b="1" dirty="0" err="1" smtClean="0">
                <a:solidFill>
                  <a:schemeClr val="tx1"/>
                </a:solidFill>
              </a:rPr>
              <a:t>аркуші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називають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розграфленням</a:t>
            </a:r>
            <a:r>
              <a:rPr lang="ru-RU" sz="3200" b="1" dirty="0" smtClean="0">
                <a:solidFill>
                  <a:srgbClr val="C00000"/>
                </a:solidFill>
              </a:rPr>
              <a:t>.</a:t>
            </a:r>
          </a:p>
          <a:p>
            <a:pPr marL="0" indent="0" algn="just">
              <a:buNone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3200" b="1" dirty="0" err="1" smtClean="0">
                <a:solidFill>
                  <a:schemeClr val="tx1"/>
                </a:solidFill>
              </a:rPr>
              <a:t>Прийняту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систему </a:t>
            </a:r>
            <a:r>
              <a:rPr lang="ru-RU" sz="3200" b="1" dirty="0" err="1">
                <a:solidFill>
                  <a:schemeClr val="tx1"/>
                </a:solidFill>
              </a:rPr>
              <a:t>позначення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аркушів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називають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номенклатурою.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789"/>
            <a:ext cx="1026866" cy="110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466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3041</TotalTime>
  <Words>806</Words>
  <Application>Microsoft Office PowerPoint</Application>
  <PresentationFormat>Экран (4:3)</PresentationFormat>
  <Paragraphs>97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ТОПОГРАФІЧНА КАРТА       РОЗГРАФЛЕННЯ ТА НОМЕНКЛАТУРА</vt:lpstr>
      <vt:lpstr>                                  ЗАПАМ’ЯТАЙТЕ:      </vt:lpstr>
      <vt:lpstr>Особливості топографічної  карти:</vt:lpstr>
      <vt:lpstr>                                  Пригадайте:  види картографічних проекцій      </vt:lpstr>
      <vt:lpstr>Презентация PowerPoint</vt:lpstr>
      <vt:lpstr> - всю поверхню Землі поділено меридіанами  на 60 зон — по 6° довготи завширшки;   - поверхню кожної зони послідовно проектують на бічну поверхню циліндра, що дотикається до земної поверхні вздовж середнього (осьового) меридіана зони; </vt:lpstr>
      <vt:lpstr>Презентация PowerPoint</vt:lpstr>
      <vt:lpstr>Презентация PowerPoint</vt:lpstr>
      <vt:lpstr>                                  ЗАПАМ’ЯТАЙТЕ:      </vt:lpstr>
      <vt:lpstr>Презентация PowerPoint</vt:lpstr>
      <vt:lpstr>Система розграфлення топографічної карти:</vt:lpstr>
      <vt:lpstr>Система розграфлення топографічної карти:</vt:lpstr>
      <vt:lpstr>Номенклатура топографічних карт:</vt:lpstr>
      <vt:lpstr>Презентация PowerPoint</vt:lpstr>
      <vt:lpstr>Номенклатура топографічних карт: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ЗАВДАННЯ: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ТОПОГРАФІЧНА КАРТА</dc:title>
  <dc:creator>Пользователь</dc:creator>
  <cp:lastModifiedBy>Admin</cp:lastModifiedBy>
  <cp:revision>78</cp:revision>
  <dcterms:created xsi:type="dcterms:W3CDTF">2019-09-09T18:21:42Z</dcterms:created>
  <dcterms:modified xsi:type="dcterms:W3CDTF">2021-09-07T05:47:01Z</dcterms:modified>
</cp:coreProperties>
</file>