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73" r:id="rId2"/>
    <p:sldId id="266" r:id="rId3"/>
    <p:sldId id="270" r:id="rId4"/>
    <p:sldId id="27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6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16" autoAdjust="0"/>
    <p:restoredTop sz="86415" autoAdjust="0"/>
  </p:normalViewPr>
  <p:slideViewPr>
    <p:cSldViewPr>
      <p:cViewPr varScale="1">
        <p:scale>
          <a:sx n="56" d="100"/>
          <a:sy n="56" d="100"/>
        </p:scale>
        <p:origin x="5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993C3-8D2E-41F7-BE13-CE691340813D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46989-9D97-42D1-AB08-46A9AA3D7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9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46989-9D97-42D1-AB08-46A9AA3D740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33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18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8680"/>
            <a:ext cx="6597930" cy="4239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 smtClean="0">
                <a:solidFill>
                  <a:srgbClr val="002060"/>
                </a:solidFill>
                <a:latin typeface="Book Antiqua" pitchFamily="18" charset="0"/>
              </a:rPr>
              <a:t>Модернізм</a:t>
            </a:r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ru-RU" sz="4800" b="1" i="1" dirty="0" err="1" smtClean="0">
                <a:solidFill>
                  <a:srgbClr val="002060"/>
                </a:solidFill>
                <a:latin typeface="Book Antiqua" pitchFamily="18" charset="0"/>
              </a:rPr>
              <a:t>Експер</a:t>
            </a:r>
            <a:r>
              <a:rPr lang="uk-UA" sz="4800" b="1" i="1" dirty="0">
                <a:solidFill>
                  <a:srgbClr val="002060"/>
                </a:solidFill>
                <a:latin typeface="Book Antiqua" pitchFamily="18" charset="0"/>
              </a:rPr>
              <a:t>и</a:t>
            </a:r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мент. </a:t>
            </a:r>
            <a:r>
              <a:rPr lang="ru-RU" sz="4800" b="1" i="1" dirty="0" err="1" smtClean="0">
                <a:solidFill>
                  <a:srgbClr val="002060"/>
                </a:solidFill>
                <a:latin typeface="Book Antiqua" pitchFamily="18" charset="0"/>
              </a:rPr>
              <a:t>Епатаж</a:t>
            </a:r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ru-RU" sz="4800" b="1" i="1" dirty="0" err="1" smtClean="0">
                <a:solidFill>
                  <a:srgbClr val="002060"/>
                </a:solidFill>
                <a:latin typeface="Book Antiqua" pitchFamily="18" charset="0"/>
              </a:rPr>
              <a:t>Живопис</a:t>
            </a:r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ru-RU" sz="4800" b="1" i="1" dirty="0" err="1" smtClean="0">
                <a:solidFill>
                  <a:srgbClr val="002060"/>
                </a:solidFill>
                <a:latin typeface="Book Antiqua" pitchFamily="18" charset="0"/>
              </a:rPr>
              <a:t>Поезія</a:t>
            </a:r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ru-RU" sz="4800" b="1" i="1" dirty="0">
                <a:solidFill>
                  <a:srgbClr val="002060"/>
                </a:solidFill>
                <a:latin typeface="Book Antiqua" pitchFamily="18" charset="0"/>
              </a:rPr>
              <a:t>Мода</a:t>
            </a:r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.</a:t>
            </a: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Book Antiqua" pitchFamily="18" charset="0"/>
              </a:rPr>
              <a:t>Інтегрований</a:t>
            </a:r>
            <a:r>
              <a:rPr lang="ru-RU" sz="28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Book Antiqua" pitchFamily="18" charset="0"/>
              </a:rPr>
              <a:t>літературно</a:t>
            </a:r>
            <a:r>
              <a:rPr lang="ru-RU" sz="2800" b="1" i="1" dirty="0" smtClean="0">
                <a:solidFill>
                  <a:srgbClr val="002060"/>
                </a:solidFill>
                <a:latin typeface="Book Antiqua" pitchFamily="18" charset="0"/>
              </a:rPr>
              <a:t> – </a:t>
            </a:r>
            <a:r>
              <a:rPr lang="ru-RU" sz="2800" b="1" i="1" dirty="0" err="1" smtClean="0">
                <a:solidFill>
                  <a:srgbClr val="002060"/>
                </a:solidFill>
                <a:latin typeface="Book Antiqua" pitchFamily="18" charset="0"/>
              </a:rPr>
              <a:t>мистецький</a:t>
            </a:r>
            <a:r>
              <a:rPr lang="ru-RU" sz="28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Book Antiqua" pitchFamily="18" charset="0"/>
              </a:rPr>
              <a:t>захід</a:t>
            </a:r>
            <a:r>
              <a:rPr lang="ru-RU" sz="2800" b="1" i="1" dirty="0" smtClean="0">
                <a:solidFill>
                  <a:srgbClr val="002060"/>
                </a:solidFill>
                <a:latin typeface="Book Antiqua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7020272" y="5661248"/>
            <a:ext cx="45719" cy="457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 descr="стиль модерн одежд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91" y="2416299"/>
            <a:ext cx="1901825" cy="28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" y="3140968"/>
            <a:ext cx="1656184" cy="22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88018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521689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6580" y="119698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002060"/>
                </a:solidFill>
              </a:rPr>
              <a:t>Кубізм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642918"/>
            <a:ext cx="564360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smtClean="0">
                <a:solidFill>
                  <a:srgbClr val="002060"/>
                </a:solidFill>
              </a:rPr>
              <a:t>(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від</a:t>
            </a:r>
            <a:r>
              <a:rPr lang="ru-RU" sz="1900" b="1" i="1" dirty="0" smtClean="0">
                <a:solidFill>
                  <a:srgbClr val="002060"/>
                </a:solidFill>
              </a:rPr>
              <a:t> франц. «</a:t>
            </a:r>
            <a:r>
              <a:rPr lang="en-US" sz="1900" b="1" i="1" dirty="0" smtClean="0">
                <a:solidFill>
                  <a:srgbClr val="002060"/>
                </a:solidFill>
              </a:rPr>
              <a:t>cube» - </a:t>
            </a:r>
            <a:r>
              <a:rPr lang="ru-RU" sz="1900" b="1" i="1" dirty="0" smtClean="0">
                <a:solidFill>
                  <a:srgbClr val="002060"/>
                </a:solidFill>
              </a:rPr>
              <a:t>куб) -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течія</a:t>
            </a:r>
            <a:r>
              <a:rPr lang="ru-RU" sz="1900" b="1" i="1" dirty="0" smtClean="0">
                <a:solidFill>
                  <a:srgbClr val="002060"/>
                </a:solidFill>
              </a:rPr>
              <a:t> в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європейському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образотворчому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мистецтві</a:t>
            </a:r>
            <a:r>
              <a:rPr lang="ru-RU" sz="1900" b="1" i="1" dirty="0" smtClean="0">
                <a:solidFill>
                  <a:srgbClr val="002060"/>
                </a:solidFill>
              </a:rPr>
              <a:t> початка </a:t>
            </a:r>
            <a:r>
              <a:rPr lang="en-US" sz="1900" b="1" i="1" dirty="0" smtClean="0">
                <a:solidFill>
                  <a:srgbClr val="002060"/>
                </a:solidFill>
              </a:rPr>
              <a:t>XX </a:t>
            </a:r>
            <a:r>
              <a:rPr lang="ru-RU" sz="1900" b="1" i="1" dirty="0" smtClean="0">
                <a:solidFill>
                  <a:srgbClr val="002060"/>
                </a:solidFill>
              </a:rPr>
              <a:t>с.,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головним</a:t>
            </a:r>
            <a:r>
              <a:rPr lang="ru-RU" sz="1900" b="1" i="1" dirty="0" smtClean="0">
                <a:solidFill>
                  <a:srgbClr val="002060"/>
                </a:solidFill>
              </a:rPr>
              <a:t> чином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французькому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живопису</a:t>
            </a:r>
            <a:r>
              <a:rPr lang="ru-RU" sz="1900" b="1" i="1" dirty="0" smtClean="0">
                <a:solidFill>
                  <a:srgbClr val="002060"/>
                </a:solidFill>
              </a:rPr>
              <a:t>,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частково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скульптури</a:t>
            </a:r>
            <a:r>
              <a:rPr lang="ru-RU" sz="1900" b="1" i="1" dirty="0" smtClean="0">
                <a:solidFill>
                  <a:srgbClr val="002060"/>
                </a:solidFill>
              </a:rPr>
              <a:t>, в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якому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вирішувалися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завдання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виявлення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геометричної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структури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видимих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об'ємних</a:t>
            </a:r>
            <a:r>
              <a:rPr lang="ru-RU" sz="1900" b="1" i="1" dirty="0" smtClean="0">
                <a:solidFill>
                  <a:srgbClr val="002060"/>
                </a:solidFill>
              </a:rPr>
              <a:t> форм.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Його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засновники</a:t>
            </a:r>
            <a:r>
              <a:rPr lang="ru-RU" sz="1900" b="1" i="1" dirty="0" smtClean="0">
                <a:solidFill>
                  <a:srgbClr val="002060"/>
                </a:solidFill>
              </a:rPr>
              <a:t>, Жорж Брак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і</a:t>
            </a:r>
            <a:r>
              <a:rPr lang="ru-RU" sz="1900" b="1" i="1" dirty="0" smtClean="0">
                <a:solidFill>
                  <a:srgbClr val="002060"/>
                </a:solidFill>
              </a:rPr>
              <a:t> Пабло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Пікассо</a:t>
            </a:r>
            <a:r>
              <a:rPr lang="ru-RU" sz="1900" b="1" i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sz="1900" b="1" i="1" dirty="0" smtClean="0">
                <a:solidFill>
                  <a:srgbClr val="002060"/>
                </a:solidFill>
              </a:rPr>
              <a:t>У 1907-1910 роках у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Франції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кубісти</a:t>
            </a:r>
            <a:r>
              <a:rPr lang="ru-RU" sz="1900" b="1" i="1" dirty="0" smtClean="0">
                <a:solidFill>
                  <a:srgbClr val="002060"/>
                </a:solidFill>
              </a:rPr>
              <a:t> почали усе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більше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абстрагуватися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від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дійсності</a:t>
            </a:r>
            <a:r>
              <a:rPr lang="ru-RU" sz="1900" b="1" i="1" dirty="0" smtClean="0">
                <a:solidFill>
                  <a:srgbClr val="002060"/>
                </a:solidFill>
              </a:rPr>
              <a:t>,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їхні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картини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усе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менше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нагадували</a:t>
            </a:r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</a:rPr>
              <a:t>реальність</a:t>
            </a:r>
            <a:r>
              <a:rPr lang="ru-RU" sz="1900" b="1" i="1" dirty="0" smtClean="0">
                <a:solidFill>
                  <a:srgbClr val="002060"/>
                </a:solidFill>
              </a:rPr>
              <a:t>.</a:t>
            </a:r>
            <a:endParaRPr lang="ru-RU" sz="1900" b="1" i="1" dirty="0">
              <a:solidFill>
                <a:srgbClr val="00206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143397"/>
            <a:ext cx="5715000" cy="2500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 descr="http://basik.ru/images/picasso_le_cubisme/shor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05683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 descr="http://ec-dejavu.ru/images/p/picasso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055" y="4471081"/>
            <a:ext cx="2514433" cy="2244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2" name="Picture 8" descr="http://i82.beon.ru/65/98/189865/15/22564715/kubizm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3214710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71414"/>
            <a:ext cx="1571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002060"/>
                </a:solidFill>
              </a:rPr>
              <a:t>Дадаїзм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0966"/>
            <a:ext cx="2052129" cy="3432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612" y="3143248"/>
            <a:ext cx="3169106" cy="3453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183552"/>
            <a:ext cx="2896696" cy="3460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500042"/>
            <a:ext cx="56436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(фр.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dadaïsme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авангардистська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літературно-мистецька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течія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прихильники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стверджують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алогізм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основою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принципом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дадаїстів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настанова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зразків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антимистецтва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Улюблені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жанри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дадаїзму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монтаж,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колаж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реді-мейд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 (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буденні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предмети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представлені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як твори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anysite.ru/img/publication/dadaizm/dadaizm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5086" y="285728"/>
            <a:ext cx="3044632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085" y="3191532"/>
            <a:ext cx="2016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Футуризм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6" y="3643314"/>
            <a:ext cx="57864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—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авангардний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напрям</a:t>
            </a:r>
            <a:r>
              <a:rPr lang="ru-RU" sz="2000" b="1" i="1" dirty="0" smtClean="0">
                <a:solidFill>
                  <a:srgbClr val="002060"/>
                </a:solidFill>
              </a:rPr>
              <a:t> у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літературі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й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мистецтві</a:t>
            </a:r>
            <a:r>
              <a:rPr lang="ru-RU" sz="2000" b="1" i="1" dirty="0" smtClean="0">
                <a:solidFill>
                  <a:srgbClr val="002060"/>
                </a:solidFill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що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розвинувся</a:t>
            </a:r>
            <a:r>
              <a:rPr lang="ru-RU" sz="2000" b="1" i="1" dirty="0" smtClean="0">
                <a:solidFill>
                  <a:srgbClr val="002060"/>
                </a:solidFill>
              </a:rPr>
              <a:t> на початку </a:t>
            </a:r>
            <a:r>
              <a:rPr lang="en-US" sz="2000" b="1" i="1" dirty="0" smtClean="0">
                <a:solidFill>
                  <a:srgbClr val="002060"/>
                </a:solidFill>
              </a:rPr>
              <a:t>XX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століття</a:t>
            </a:r>
            <a:r>
              <a:rPr lang="ru-RU" sz="2000" b="1" i="1" dirty="0" smtClean="0">
                <a:solidFill>
                  <a:srgbClr val="002060"/>
                </a:solidFill>
              </a:rPr>
              <a:t>. Футуризм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зародився</a:t>
            </a:r>
            <a:r>
              <a:rPr lang="ru-RU" sz="2000" b="1" i="1" dirty="0" smtClean="0">
                <a:solidFill>
                  <a:srgbClr val="002060"/>
                </a:solidFill>
              </a:rPr>
              <a:t> в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Італії</a:t>
            </a:r>
            <a:r>
              <a:rPr lang="ru-RU" sz="2000" b="1" i="1" dirty="0" smtClean="0">
                <a:solidFill>
                  <a:srgbClr val="002060"/>
                </a:solidFill>
              </a:rPr>
              <a:t>.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Лідером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і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ідеологом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руху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був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літератор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Філіппо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Марінетті</a:t>
            </a:r>
            <a:r>
              <a:rPr lang="ru-RU" sz="2000" b="1" i="1" dirty="0" smtClean="0">
                <a:solidFill>
                  <a:srgbClr val="002060"/>
                </a:solidFill>
              </a:rPr>
              <a:t>, скульптор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і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живописець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Уго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Боччоні</a:t>
            </a:r>
            <a:r>
              <a:rPr lang="ru-RU" sz="2000" b="1" i="1" dirty="0" smtClean="0">
                <a:solidFill>
                  <a:srgbClr val="002060"/>
                </a:solidFill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живописці</a:t>
            </a:r>
            <a:r>
              <a:rPr lang="ru-RU" sz="2000" b="1" i="1" dirty="0" smtClean="0">
                <a:solidFill>
                  <a:srgbClr val="002060"/>
                </a:solidFill>
              </a:rPr>
              <a:t> Карло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Карра</a:t>
            </a:r>
            <a:r>
              <a:rPr lang="ru-RU" sz="2000" b="1" i="1" dirty="0" smtClean="0">
                <a:solidFill>
                  <a:srgbClr val="002060"/>
                </a:solidFill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Джіно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Северіні</a:t>
            </a:r>
            <a:r>
              <a:rPr lang="ru-RU" sz="2000" b="1" i="1" dirty="0" smtClean="0">
                <a:solidFill>
                  <a:srgbClr val="002060"/>
                </a:solidFill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Джакомо</a:t>
            </a:r>
            <a:r>
              <a:rPr lang="ru-RU" sz="2000" b="1" i="1" dirty="0" smtClean="0">
                <a:solidFill>
                  <a:srgbClr val="002060"/>
                </a:solidFill>
              </a:rPr>
              <a:t> Балу. У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футуристичному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мистецтві</a:t>
            </a:r>
            <a:r>
              <a:rPr lang="ru-RU" sz="2000" b="1" i="1" dirty="0" smtClean="0">
                <a:solidFill>
                  <a:srgbClr val="002060"/>
                </a:solidFill>
              </a:rPr>
              <a:t> не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слід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шукати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глибокого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психологізму</a:t>
            </a:r>
            <a:r>
              <a:rPr lang="ru-RU" sz="2000" b="1" i="1" dirty="0" smtClean="0">
                <a:solidFill>
                  <a:srgbClr val="002060"/>
                </a:solidFill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інтересу</a:t>
            </a:r>
            <a:r>
              <a:rPr lang="ru-RU" sz="2000" b="1" i="1" dirty="0" smtClean="0">
                <a:solidFill>
                  <a:srgbClr val="002060"/>
                </a:solidFill>
              </a:rPr>
              <a:t> до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внутрішнього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світу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людини</a:t>
            </a:r>
            <a:r>
              <a:rPr lang="ru-RU" sz="2000" b="1" i="1" dirty="0" smtClean="0">
                <a:solidFill>
                  <a:srgbClr val="002060"/>
                </a:solidFill>
              </a:rPr>
              <a:t>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9458" name="Picture 2" descr="http://cultureart.ru/wp-content/uploads/Fytyriz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4500594" cy="2824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 descr="http://www.phlebo-duremar.ru/carra_ca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42852"/>
            <a:ext cx="3429024" cy="4653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 descr="http://www.artchive.ru/images/work/800/222445/%D0%9A%D0%B0%D1%80%D0%BB%D0%BE-%D0%9A%D0%B0%D1%80%D1%80%D0%B0--432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42852"/>
            <a:ext cx="3459367" cy="4714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6" name="Picture 10" descr="http://www.krugosvet.ru/images/1009397_9397_1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5072074"/>
            <a:ext cx="3143272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4" y="3071810"/>
            <a:ext cx="3336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 smtClean="0">
                <a:solidFill>
                  <a:srgbClr val="002060"/>
                </a:solidFill>
              </a:rPr>
              <a:t>Абстракціонізм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4876" y="3616487"/>
            <a:ext cx="4286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одна з течій авангардистського мистецтва. Виникла на початку ХХ ст. Філософсько-естетична основа абстракціонізму — ірраціоналізм, відхід від ілюзорно-предметного зображення, абсолютизація чистого враження та самовираження митця засобами геометричних фігур, ліній, кольорових плям, звуків.</a:t>
            </a:r>
            <a:endParaRPr lang="vi-VN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staratel.com/pictures/malevich/pi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9" y="178610"/>
            <a:ext cx="3592696" cy="2821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7920"/>
            <a:ext cx="4214842" cy="3782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ttp://iskysstvoxxvek.narod.ru/Images/abs/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91592"/>
            <a:ext cx="4000527" cy="2278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6" descr="http://www.wetcanvas.com/Community/images/14-Apr-2011/39499-market-at-minho-sonia-delaunay-19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6738" y="207972"/>
            <a:ext cx="3818666" cy="27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14290"/>
            <a:ext cx="4214842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002060"/>
                </a:solidFill>
              </a:rPr>
              <a:t>Сюрреалізм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06" y="685270"/>
            <a:ext cx="51435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(фр. </a:t>
            </a:r>
            <a:r>
              <a:rPr lang="en-US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surrealisme</a:t>
            </a:r>
            <a:r>
              <a:rPr lang="en-US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vi-VN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надреалізм) — один із найбільш поширених напрямів у сучасному мистецтві й літературі. Надреалізм — літературний і мистецький напрям, що виник після Першої світової війни, на початку 20 століття головним чином у Франції.</a:t>
            </a:r>
            <a:r>
              <a:rPr lang="uk-UA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Головними рисами сюрреалізму є протиприродність сполучення предметів і явищ, яким надається видима вірогідність. Мистецтво сюрреалізму – це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"шлях </a:t>
            </a:r>
          </a:p>
          <a:p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думки,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спрямованої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внутрішнє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www.where.ca/travel/wp-content/uploads/2009/05/x-022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84157"/>
            <a:ext cx="3987829" cy="30877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4" descr="http://www.abc.net.au/reslib/201107/r805234_71339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918" y="3900509"/>
            <a:ext cx="4876800" cy="2743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6" name="Picture 8" descr="http://megkaminski.files.wordpress.com/2011/05/surrealis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357694"/>
            <a:ext cx="3333750" cy="2305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500042"/>
            <a:ext cx="4000528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20" name="Picture 12" descr="http://www.daringtodo.com/wp-content/uploads/2010/12/0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3882699"/>
            <a:ext cx="4857784" cy="2761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004">
            <a:off x="269150" y="980379"/>
            <a:ext cx="4313135" cy="2426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7439">
            <a:off x="5027140" y="1449933"/>
            <a:ext cx="3882636" cy="2415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11262"/>
            <a:ext cx="3347864" cy="2146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" y="3861048"/>
            <a:ext cx="4655875" cy="2996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18864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Фотоколаж</a:t>
            </a:r>
            <a:r>
              <a:rPr lang="uk-UA" b="1" i="1" dirty="0" smtClean="0">
                <a:solidFill>
                  <a:srgbClr val="FF0000"/>
                </a:solidFill>
              </a:rPr>
              <a:t> інтегрованого заходу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7258">
            <a:off x="5358106" y="3740304"/>
            <a:ext cx="3635748" cy="2984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723">
            <a:off x="400827" y="2268110"/>
            <a:ext cx="2356737" cy="4363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"/>
            <a:ext cx="3960102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129">
            <a:off x="2820330" y="328243"/>
            <a:ext cx="1869672" cy="29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975" y="312738"/>
            <a:ext cx="54881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Мистецтво</a:t>
            </a:r>
            <a:r>
              <a:rPr lang="ru-RU" sz="5400" b="1" i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5400" b="1" i="1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змиває</a:t>
            </a:r>
            <a:r>
              <a:rPr lang="ru-RU" sz="5400" b="1" i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пил </a:t>
            </a:r>
            <a:r>
              <a:rPr lang="ru-RU" sz="5400" b="1" i="1" dirty="0" err="1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повсякденності</a:t>
            </a:r>
            <a:r>
              <a:rPr lang="ru-RU" sz="5400" b="1" i="1" dirty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 з душі</a:t>
            </a:r>
            <a:r>
              <a:rPr lang="ru-RU" sz="5400" b="1" i="1" dirty="0" smtClean="0">
                <a:solidFill>
                  <a:schemeClr val="bg2">
                    <a:lumMod val="25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uk-UA" sz="5400" b="1" i="1" dirty="0" smtClean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dirty="0" smtClean="0"/>
              <a:t>   </a:t>
            </a:r>
            <a:r>
              <a:rPr lang="ru-RU" dirty="0" smtClean="0">
                <a:latin typeface="Book Antiqua" panose="02040602050305030304" pitchFamily="18" charset="0"/>
              </a:rPr>
              <a:t>   </a:t>
            </a:r>
            <a:r>
              <a:rPr lang="ru-RU" sz="2800" dirty="0" smtClean="0">
                <a:latin typeface="Book Antiqua" panose="02040602050305030304" pitchFamily="18" charset="0"/>
              </a:rPr>
              <a:t> </a:t>
            </a:r>
            <a:r>
              <a:rPr lang="ru-RU" sz="2800" i="1" dirty="0" smtClean="0">
                <a:latin typeface="Book Antiqua" panose="02040602050305030304" pitchFamily="18" charset="0"/>
              </a:rPr>
              <a:t>Пабло </a:t>
            </a:r>
            <a:r>
              <a:rPr lang="ru-RU" sz="2800" i="1" dirty="0" err="1" smtClean="0">
                <a:latin typeface="Book Antiqua" panose="02040602050305030304" pitchFamily="18" charset="0"/>
              </a:rPr>
              <a:t>Пікассо</a:t>
            </a:r>
            <a:endParaRPr lang="uk-UA" sz="2800" dirty="0">
              <a:latin typeface="Book Antiqua" panose="02040602050305030304" pitchFamily="18" charset="0"/>
            </a:endParaRPr>
          </a:p>
        </p:txBody>
      </p:sp>
      <p:sp>
        <p:nvSpPr>
          <p:cNvPr id="2" name="AutoShape 2" descr="&amp;Kcy;&amp;acy;&amp;rcy;&amp;tcy;&amp;icy;&amp;ncy;&amp;kcy;&amp;icy; &amp;pcy;&amp;ocy; &amp;zcy;&amp;acy;&amp;pcy;&amp;rcy;&amp;ocy;&amp;scy;&amp;ucy; &amp;mcy;&amp;ocy;&amp;dcy;&amp;iecy;&amp;rcy;&amp;ncy;&amp;iukcy;&amp;zcy;&amp;mcy; &amp;vcy; &amp;zhcy;&amp;icy;&amp;vcy;&amp;ocy;&amp;pcy;&amp;icy;&amp;scy;&amp;iuk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&amp;Kcy;&amp;acy;&amp;rcy;&amp;tcy;&amp;icy;&amp;ncy;&amp;kcy;&amp;icy; &amp;pcy;&amp;ocy; &amp;zcy;&amp;acy;&amp;pcy;&amp;rcy;&amp;ocy;&amp;scy;&amp;ucy; &amp;mcy;&amp;ocy;&amp;dcy;&amp;iecy;&amp;rcy;&amp;ncy;&amp;iukcy;&amp;zcy;&amp;mcy; &amp;vcy; &amp;zhcy;&amp;icy;&amp;vcy;&amp;ocy;&amp;pcy;&amp;icy;&amp;scy;&amp;iuk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6" descr="&amp;Kcy;&amp;acy;&amp;rcy;&amp;tcy;&amp;icy;&amp;ncy;&amp;kcy;&amp;icy; &amp;pcy;&amp;ocy; &amp;zcy;&amp;acy;&amp;pcy;&amp;rcy;&amp;ocy;&amp;scy;&amp;ucy; &amp;mcy;&amp;ocy;&amp;dcy;&amp;iecy;&amp;rcy;&amp;ncy;&amp;iukcy;&amp;zcy;&amp;mcy; &amp;vcy; &amp;zhcy;&amp;icy;&amp;vcy;&amp;ocy;&amp;pcy;&amp;icy;&amp;scy;&amp;iukcy;"/>
          <p:cNvSpPr>
            <a:spLocks noChangeAspect="1" noChangeArrowheads="1"/>
          </p:cNvSpPr>
          <p:nvPr/>
        </p:nvSpPr>
        <p:spPr bwMode="auto">
          <a:xfrm>
            <a:off x="155575" y="-2819400"/>
            <a:ext cx="588645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620688"/>
            <a:ext cx="3030563" cy="30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149080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73" y="4149080"/>
            <a:ext cx="5078497" cy="253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6721" y="341283"/>
            <a:ext cx="824684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latin typeface="Bookman Old Style" panose="02050604050505020204" pitchFamily="18" charset="0"/>
              </a:rPr>
              <a:t>Бліц- опитування</a:t>
            </a:r>
            <a:r>
              <a:rPr lang="uk-UA" sz="4000" b="1" i="1" dirty="0">
                <a:latin typeface="Bookman Old Style" panose="02050604050505020204" pitchFamily="18" charset="0"/>
              </a:rPr>
              <a:t>. </a:t>
            </a:r>
            <a:endParaRPr lang="uk-UA" sz="4000" b="1" i="1" dirty="0" smtClean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”модернізму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якого слова походить ця назва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 основні риси літературно-мистецьких модерністських течій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(імпресіонізм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символізм, футуризм, кубізм, дадаїзм тощо).</a:t>
            </a:r>
          </a:p>
        </p:txBody>
      </p:sp>
      <p:pic>
        <p:nvPicPr>
          <p:cNvPr id="2050" name="Picture 2" descr="&amp;Kcy;&amp;acy;&amp;rcy;&amp;tcy;&amp;icy;&amp;ncy;&amp;kcy;&amp;icy; &amp;pcy;&amp;ocy; &amp;zcy;&amp;acy;&amp;pcy;&amp;rcy;&amp;ocy;&amp;scy;&amp;ucy; &amp;Mcy;&amp;Ocy;&amp;Dcy;&amp;IEcy;&amp;Rcy;&amp;Ncy;&amp;Iukcy;&amp;Zcy;&amp;M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2735"/>
            <a:ext cx="2263338" cy="145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Kcy;&amp;acy;&amp;rcy;&amp;tcy;&amp;icy;&amp;ncy;&amp;kcy;&amp;icy; &amp;pcy;&amp;ocy; &amp;zcy;&amp;acy;&amp;pcy;&amp;rcy;&amp;ocy;&amp;scy;&amp;ucy; &amp;mcy;&amp;ocy;&amp;dcy;&amp;iecy;&amp;rcy;&amp;ncy;&amp;iukcy;&amp;zcy;&amp;mcy; &amp;vcy; &amp;zhcy;&amp;icy;&amp;vcy;&amp;ocy;&amp;pcy;&amp;icy;&amp;scy;&amp;iuk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Модерністи відмовляються від реалізму, руйнують попередні традиції, довіряють інтуїції, звертаються до містики, до підсвідомого. Для модерністів головне не зміст, а форма, </a:t>
            </a:r>
            <a:r>
              <a:rPr lang="uk-UA" sz="24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напіввідтінок</a:t>
            </a:r>
            <a:r>
              <a:rPr lang="uk-UA" sz="24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напівтон, сміливо шукають нові форми для самовираження, експериментують зі словом, синтаксисом, змістом. Головне — це епатаж, увага до суб’єктивного, шокувати, створити щось кардинально нове.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51" y="4794038"/>
            <a:ext cx="2886063" cy="190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373"/>
            <a:ext cx="2448272" cy="204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стиль модерн одежд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46959"/>
            <a:ext cx="295232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стиль модерн одежд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4037"/>
            <a:ext cx="2808312" cy="190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&amp;Kcy;&amp;acy;&amp;rcy;&amp;tcy;&amp;icy;&amp;ncy;&amp;kcy;&amp;icy; &amp;pcy;&amp;ocy; &amp;zcy;&amp;acy;&amp;pcy;&amp;rcy;&amp;ocy;&amp;scy;&amp;ucy; &amp;Mcy;&amp;Ocy;&amp;Dcy;&amp;IEcy;&amp;Rcy;&amp;Ncy;&amp;Iukcy;&amp;Zcy;&amp;M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753" y="2276872"/>
            <a:ext cx="212065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71480"/>
            <a:ext cx="7000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"</a:t>
            </a:r>
            <a:r>
              <a:rPr lang="ru-RU" sz="4000" b="1" i="1" dirty="0" err="1" smtClean="0">
                <a:solidFill>
                  <a:srgbClr val="002060"/>
                </a:solidFill>
                <a:latin typeface="Book Antiqua" pitchFamily="18" charset="0"/>
              </a:rPr>
              <a:t>Модернізм</a:t>
            </a:r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. </a:t>
            </a:r>
            <a:r>
              <a:rPr lang="ru-RU" sz="4000" b="1" i="1" dirty="0" err="1" smtClean="0">
                <a:solidFill>
                  <a:srgbClr val="002060"/>
                </a:solidFill>
                <a:latin typeface="Book Antiqua" pitchFamily="18" charset="0"/>
              </a:rPr>
              <a:t>Основні</a:t>
            </a:r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Book Antiqua" pitchFamily="18" charset="0"/>
              </a:rPr>
              <a:t>течії</a:t>
            </a:r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Book Antiqua" pitchFamily="18" charset="0"/>
              </a:rPr>
              <a:t>першої</a:t>
            </a:r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002060"/>
                </a:solidFill>
                <a:latin typeface="Book Antiqua" pitchFamily="18" charset="0"/>
              </a:rPr>
              <a:t>половини</a:t>
            </a:r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 XX </a:t>
            </a:r>
            <a:r>
              <a:rPr lang="ru-RU" sz="4000" b="1" i="1" dirty="0" err="1" smtClean="0">
                <a:solidFill>
                  <a:srgbClr val="002060"/>
                </a:solidFill>
                <a:latin typeface="Book Antiqua" pitchFamily="18" charset="0"/>
              </a:rPr>
              <a:t>століття</a:t>
            </a:r>
            <a:r>
              <a:rPr lang="ru-RU" sz="4000" b="1" i="1" dirty="0" smtClean="0">
                <a:solidFill>
                  <a:srgbClr val="002060"/>
                </a:solidFill>
                <a:latin typeface="Book Antiqua" pitchFamily="18" charset="0"/>
              </a:rPr>
              <a:t>"</a:t>
            </a:r>
            <a:endParaRPr lang="ru-RU" sz="4000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3314" name="Picture 2" descr="http://school.xvatit.com/images/d/d3/Modernism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714620"/>
            <a:ext cx="5786478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358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Модернізм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-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збірне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позначення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всіх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новітніх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течій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напрямів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шкіл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і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діяльності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окремих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майстрів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мистецтва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Book Antiqua" pitchFamily="18" charset="0"/>
              </a:rPr>
              <a:t>XX 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в.,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поривають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з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традицією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реалізмом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і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рахують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експеримент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основою </a:t>
            </a:r>
            <a:r>
              <a:rPr lang="ru-RU" sz="2400" b="1" i="1" dirty="0" err="1" smtClean="0">
                <a:solidFill>
                  <a:srgbClr val="002060"/>
                </a:solidFill>
                <a:latin typeface="Book Antiqua" pitchFamily="18" charset="0"/>
              </a:rPr>
              <a:t>творчого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 методу .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Перші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модерністи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-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це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люди,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жили в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кінці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XIX в.,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вирощені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загальною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кризою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європейської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</a:rPr>
              <a:t>культури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.  </a:t>
            </a:r>
            <a:r>
              <a:rPr lang="ru-RU" sz="2400" b="1" i="1" dirty="0" smtClean="0">
                <a:solidFill>
                  <a:srgbClr val="002060"/>
                </a:solidFill>
                <a:latin typeface="Book Antiqua" pitchFamily="18" charset="0"/>
              </a:rPr>
              <a:t> </a:t>
            </a:r>
            <a:endParaRPr lang="ru-RU" sz="2400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43314"/>
            <a:ext cx="3711065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86082"/>
            <a:ext cx="4284076" cy="2928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379543"/>
            <a:ext cx="3857652" cy="3264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2714620"/>
            <a:ext cx="4357718" cy="3606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071546"/>
            <a:ext cx="492922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uk-UA" sz="2300" b="1" i="1" dirty="0" smtClean="0">
                <a:solidFill>
                  <a:srgbClr val="002060"/>
                </a:solidFill>
                <a:latin typeface="Book Antiqua" pitchFamily="18" charset="0"/>
              </a:rPr>
              <a:t>особлива увага до внутрішнього світу особистості; 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uk-UA" sz="2300" b="1" i="1" dirty="0" smtClean="0">
                <a:solidFill>
                  <a:srgbClr val="002060"/>
                </a:solidFill>
                <a:latin typeface="Book Antiqua" pitchFamily="18" charset="0"/>
              </a:rPr>
              <a:t>орієнтація на вічні закони буття і мистецтва ;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uk-UA" sz="2300" b="1" i="1" dirty="0" smtClean="0">
                <a:solidFill>
                  <a:srgbClr val="002060"/>
                </a:solidFill>
                <a:latin typeface="Book Antiqua" pitchFamily="18" charset="0"/>
              </a:rPr>
              <a:t>надання переваги творчій інтуїції ;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uk-UA" sz="2300" b="1" i="1" dirty="0" smtClean="0">
                <a:solidFill>
                  <a:srgbClr val="002060"/>
                </a:solidFill>
                <a:latin typeface="Book Antiqua" pitchFamily="18" charset="0"/>
              </a:rPr>
              <a:t>схильність до містицизму, підсвідомого ;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rPr lang="uk-UA" sz="2300" b="1" i="1" dirty="0" smtClean="0">
                <a:solidFill>
                  <a:srgbClr val="002060"/>
                </a:solidFill>
                <a:latin typeface="Book Antiqua" pitchFamily="18" charset="0"/>
              </a:rPr>
              <a:t>створення нової художньої реальності;</a:t>
            </a:r>
            <a:endParaRPr lang="uk-UA" sz="2300" b="1" i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06" y="343895"/>
            <a:ext cx="5323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</a:rPr>
              <a:t>Загальні риси модернізму: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24578" name="Picture 2" descr="http://www.arthit.ru/modernism/0100/modernism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642918"/>
            <a:ext cx="3857652" cy="592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I:\Мои Документы\мистецтво\символизм хуго симберг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81522"/>
            <a:ext cx="3857652" cy="2190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85918" y="3429000"/>
            <a:ext cx="1426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i="1" dirty="0" err="1" smtClean="0">
                <a:solidFill>
                  <a:srgbClr val="002060"/>
                </a:solidFill>
              </a:rPr>
              <a:t>Фовізм</a:t>
            </a:r>
            <a:endParaRPr lang="ru-RU" sz="27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2" y="3786190"/>
            <a:ext cx="600079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smtClean="0">
                <a:solidFill>
                  <a:srgbClr val="002060"/>
                </a:solidFill>
              </a:rPr>
              <a:t>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фр. </a:t>
            </a:r>
            <a:r>
              <a:rPr lang="en-US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fauve - 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дикий) -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течія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французькому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художників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Анрі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Матісс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Альбер Марке, Жорж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Руо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Андре Дерен, Рауль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Дюфі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Моріс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Вламінк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на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певний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присвятила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надзвичайно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емоційній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манері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творчості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характеризувалася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підвищеною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художньою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виразністю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стихійною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динамікою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інтенсивністю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 пейзажах,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інтер'єрних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сценах, натюрмортах.</a:t>
            </a:r>
          </a:p>
          <a:p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Фовізм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виражав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різким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узагальненням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об'ємів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простору, </a:t>
            </a:r>
            <a:r>
              <a:rPr lang="ru-RU" sz="19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малюнку</a:t>
            </a:r>
            <a:r>
              <a:rPr lang="ru-RU" sz="1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9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 descr="http://upload.wikimedia.org/wikipedia/commons/9/98/EineK%C3%BCnstlergemeinscha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14290"/>
            <a:ext cx="2987665" cy="4130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http://bench.nsu.ru/?db=vp_art_history&amp;el=3226&amp;mmedia=CONT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4286280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9" name="Picture 7" descr="http://www.krugosvet.ru/images/1005781_PH036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28"/>
            <a:ext cx="4429156" cy="3112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1" name="Picture 9" descr="http://kmsoft.ru/extranet/creative/pigs/db_res/images/big/ru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214290"/>
            <a:ext cx="3286148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5" name="Picture 13" descr="http://allpainters.ru/images/stories/paintings/the-girl-from-rat-mort-19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714884"/>
            <a:ext cx="2878077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42852"/>
            <a:ext cx="2526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002060"/>
                </a:solidFill>
              </a:rPr>
              <a:t>Експресіонізм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8" y="642918"/>
            <a:ext cx="53578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(від франц.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expression - </a:t>
            </a:r>
            <a:r>
              <a:rPr lang="vi-VN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вираження, виразність) — </a:t>
            </a:r>
            <a:r>
              <a:rPr lang="uk-UA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авангардистська течія в європейському мистецтві, характеризується тенденцією до вираження емоційної характеристики образу або емоційного стану самого художника. Експресіонізм представлений в безлічі художніх форм, включаючи живопис, літературу, театр, кінематограф, архітектуру і музику. (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Егон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Шиле,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Ернст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Барлах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В.Кандінський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Едвард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Мунк).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img.encyc.yandex.net/illustrations/vlasov/pictures/04/04c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3680" y="3778348"/>
            <a:ext cx="3836038" cy="293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 descr="http://artworld.ru/images/cms/data/artworldgalery/mone_maki_u_ardjante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558085"/>
            <a:ext cx="3357586" cy="2728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4" name="Picture 6" descr="http://www.respectme.ru/uploads/photoblog/thumbs/640x/9/1258878530_90883a1edd3990dfd75990cbdfeabc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191699"/>
            <a:ext cx="4108467" cy="2523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8" name="Picture 10" descr="http://www.kulturologia.ru/files/u6205/dmit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714752"/>
            <a:ext cx="3899097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40" name="Picture 12" descr="http://smilaforum.org.ua/img/2010/1316_32732417_yegon_shile_lezhaschaya_zhenschina_1914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4071942"/>
            <a:ext cx="415590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632</Words>
  <Application>Microsoft Office PowerPoint</Application>
  <PresentationFormat>Экран (4:3)</PresentationFormat>
  <Paragraphs>38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Book Antiqua</vt:lpstr>
      <vt:lpstr>Bookman Old Style</vt:lpstr>
      <vt:lpstr>Calibri</vt:lpstr>
      <vt:lpstr>Franklin Gothic Book</vt:lpstr>
      <vt:lpstr>Franklin Gothic Medium</vt:lpstr>
      <vt:lpstr>Times New Roman</vt:lpstr>
      <vt:lpstr>Tunga</vt:lpstr>
      <vt:lpstr>Wingdings</vt:lpstr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Toshiba</dc:creator>
  <cp:lastModifiedBy>user</cp:lastModifiedBy>
  <cp:revision>29</cp:revision>
  <dcterms:created xsi:type="dcterms:W3CDTF">2013-05-17T16:38:53Z</dcterms:created>
  <dcterms:modified xsi:type="dcterms:W3CDTF">2020-12-10T20:36:06Z</dcterms:modified>
</cp:coreProperties>
</file>