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85" r:id="rId15"/>
    <p:sldId id="269" r:id="rId16"/>
    <p:sldId id="270" r:id="rId17"/>
    <p:sldId id="274" r:id="rId18"/>
    <p:sldId id="271" r:id="rId19"/>
    <p:sldId id="273" r:id="rId20"/>
    <p:sldId id="272" r:id="rId21"/>
    <p:sldId id="275" r:id="rId22"/>
    <p:sldId id="276" r:id="rId23"/>
    <p:sldId id="277" r:id="rId24"/>
    <p:sldId id="278" r:id="rId25"/>
    <p:sldId id="279" r:id="rId26"/>
    <p:sldId id="280" r:id="rId27"/>
    <p:sldId id="283" r:id="rId28"/>
    <p:sldId id="281" r:id="rId29"/>
    <p:sldId id="284" r:id="rId30"/>
    <p:sldId id="287" r:id="rId31"/>
    <p:sldId id="286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ADBF-C364-4317-842E-F4A5B29B11B5}" type="datetimeFigureOut">
              <a:rPr lang="uk-UA" smtClean="0"/>
              <a:t>21.07.2021</a:t>
            </a:fld>
            <a:endParaRPr lang="uk-U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63CF-CB88-47BC-8117-4F821A3C622F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ADBF-C364-4317-842E-F4A5B29B11B5}" type="datetimeFigureOut">
              <a:rPr lang="uk-UA" smtClean="0"/>
              <a:t>21.07.2021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63CF-CB88-47BC-8117-4F821A3C62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ADBF-C364-4317-842E-F4A5B29B11B5}" type="datetimeFigureOut">
              <a:rPr lang="uk-UA" smtClean="0"/>
              <a:t>21.07.2021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63CF-CB88-47BC-8117-4F821A3C62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ADBF-C364-4317-842E-F4A5B29B11B5}" type="datetimeFigureOut">
              <a:rPr lang="uk-UA" smtClean="0"/>
              <a:t>21.07.2021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63CF-CB88-47BC-8117-4F821A3C62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ADBF-C364-4317-842E-F4A5B29B11B5}" type="datetimeFigureOut">
              <a:rPr lang="uk-UA" smtClean="0"/>
              <a:t>21.07.2021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63CF-CB88-47BC-8117-4F821A3C622F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ADBF-C364-4317-842E-F4A5B29B11B5}" type="datetimeFigureOut">
              <a:rPr lang="uk-UA" smtClean="0"/>
              <a:t>21.07.2021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63CF-CB88-47BC-8117-4F821A3C62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ADBF-C364-4317-842E-F4A5B29B11B5}" type="datetimeFigureOut">
              <a:rPr lang="uk-UA" smtClean="0"/>
              <a:t>21.07.2021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63CF-CB88-47BC-8117-4F821A3C62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ADBF-C364-4317-842E-F4A5B29B11B5}" type="datetimeFigureOut">
              <a:rPr lang="uk-UA" smtClean="0"/>
              <a:t>21.07.2021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63CF-CB88-47BC-8117-4F821A3C62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ADBF-C364-4317-842E-F4A5B29B11B5}" type="datetimeFigureOut">
              <a:rPr lang="uk-UA" smtClean="0"/>
              <a:t>21.07.2021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63CF-CB88-47BC-8117-4F821A3C62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ADBF-C364-4317-842E-F4A5B29B11B5}" type="datetimeFigureOut">
              <a:rPr lang="uk-UA" smtClean="0"/>
              <a:t>21.07.2021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63CF-CB88-47BC-8117-4F821A3C62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ADBF-C364-4317-842E-F4A5B29B11B5}" type="datetimeFigureOut">
              <a:rPr lang="uk-UA" smtClean="0"/>
              <a:t>21.07.2021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AA6163CF-CB88-47BC-8117-4F821A3C622F}" type="slidenum">
              <a:rPr lang="uk-UA" smtClean="0"/>
              <a:t>‹#›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ECADBF-C364-4317-842E-F4A5B29B11B5}" type="datetimeFigureOut">
              <a:rPr lang="uk-UA" smtClean="0"/>
              <a:t>21.07.2021</a:t>
            </a:fld>
            <a:endParaRPr lang="uk-U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6163CF-CB88-47BC-8117-4F821A3C622F}" type="slidenum">
              <a:rPr lang="uk-UA" smtClean="0"/>
              <a:t>‹#›</a:t>
            </a:fld>
            <a:endParaRPr lang="uk-UA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26" Type="http://schemas.openxmlformats.org/officeDocument/2006/relationships/slide" Target="slide26.xml"/><Relationship Id="rId3" Type="http://schemas.openxmlformats.org/officeDocument/2006/relationships/slide" Target="slide3.xml"/><Relationship Id="rId21" Type="http://schemas.openxmlformats.org/officeDocument/2006/relationships/slide" Target="slide21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5.xml"/><Relationship Id="rId2" Type="http://schemas.openxmlformats.org/officeDocument/2006/relationships/image" Target="../media/image3.jp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29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4.xml"/><Relationship Id="rId32" Type="http://schemas.openxmlformats.org/officeDocument/2006/relationships/slide" Target="slide32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23" Type="http://schemas.openxmlformats.org/officeDocument/2006/relationships/slide" Target="slide23.xml"/><Relationship Id="rId28" Type="http://schemas.openxmlformats.org/officeDocument/2006/relationships/slide" Target="slide28.xml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31" Type="http://schemas.openxmlformats.org/officeDocument/2006/relationships/slide" Target="slide31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2.xml"/><Relationship Id="rId27" Type="http://schemas.openxmlformats.org/officeDocument/2006/relationships/slide" Target="slide27.xml"/><Relationship Id="rId30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ilxbnHuE4Y&amp;t=34s" TargetMode="External"/><Relationship Id="rId7" Type="http://schemas.openxmlformats.org/officeDocument/2006/relationships/hyperlink" Target="https://moscow.theatrehd.com/ru/films/le-nozze-di-figaro-1" TargetMode="External"/><Relationship Id="rId2" Type="http://schemas.openxmlformats.org/officeDocument/2006/relationships/hyperlink" Target="https://www.youtube.com/watch?v=pb0uVyeF8B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usic-education.ru/mocart-detstvo-istoriya-geniya/" TargetMode="External"/><Relationship Id="rId5" Type="http://schemas.openxmlformats.org/officeDocument/2006/relationships/hyperlink" Target="https://ru.quizzclub.com/trivia/ko-yavlyaetsya-avtorom-opery-svadba-figaro/" TargetMode="External"/><Relationship Id="rId4" Type="http://schemas.openxmlformats.org/officeDocument/2006/relationships/hyperlink" Target="https://www.youtube.com/watch?v=yjJC8G9pQ_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Опера «Весілля Фігаро» </a:t>
            </a:r>
            <a:r>
              <a:rPr lang="uk-UA" b="1" i="1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В.А.Моцарта</a:t>
            </a:r>
            <a:endParaRPr lang="uk-UA" b="1" i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219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17419" y="403031"/>
            <a:ext cx="10889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chemeClr val="bg2"/>
                </a:solidFill>
                <a:hlinkClick r:id="rId4" action="ppaction://hlinksldjump"/>
              </a:rPr>
              <a:t>Куди мав відправитись </a:t>
            </a:r>
            <a:r>
              <a:rPr lang="uk-UA" sz="4400" b="1" i="1" dirty="0" err="1" smtClean="0">
                <a:solidFill>
                  <a:schemeClr val="bg2"/>
                </a:solidFill>
                <a:hlinkClick r:id="rId4" action="ppaction://hlinksldjump"/>
              </a:rPr>
              <a:t>Керубіно</a:t>
            </a:r>
            <a:r>
              <a:rPr lang="uk-UA" sz="4400" b="1" i="1" dirty="0" smtClean="0">
                <a:solidFill>
                  <a:schemeClr val="bg2"/>
                </a:solidFill>
                <a:hlinkClick r:id="rId4" action="ppaction://hlinksldjump"/>
              </a:rPr>
              <a:t> після того як граф викрив його схованку?</a:t>
            </a:r>
            <a:endParaRPr lang="ru-RU" sz="4400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5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1845"/>
            <a:ext cx="12192000" cy="80633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256" y="141044"/>
            <a:ext cx="12025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chemeClr val="bg2"/>
                </a:solidFill>
                <a:hlinkClick r:id="rId4" action="ppaction://hlinksldjump"/>
              </a:rPr>
              <a:t>Хто перебував у кімнаті графині, коли вона стверджувала, що </a:t>
            </a:r>
            <a:r>
              <a:rPr lang="uk-UA" sz="4400" b="1" i="1" dirty="0" err="1" smtClean="0">
                <a:solidFill>
                  <a:schemeClr val="bg2"/>
                </a:solidFill>
                <a:hlinkClick r:id="rId4" action="ppaction://hlinksldjump"/>
              </a:rPr>
              <a:t>Сюзанна</a:t>
            </a:r>
            <a:r>
              <a:rPr lang="uk-UA" sz="4400" b="1" i="1" dirty="0" smtClean="0">
                <a:solidFill>
                  <a:schemeClr val="bg2"/>
                </a:solidFill>
                <a:hlinkClick r:id="rId4" action="ppaction://hlinksldjump"/>
              </a:rPr>
              <a:t> там міряє сукню?</a:t>
            </a:r>
            <a:endParaRPr lang="ru-RU" sz="4400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4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22663"/>
            <a:ext cx="12192000" cy="80806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3164" y="105497"/>
            <a:ext cx="9919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chemeClr val="bg2"/>
                </a:solidFill>
                <a:hlinkClick r:id="rId4" action="ppaction://hlinksldjump"/>
              </a:rPr>
              <a:t>Чому не відбулося весілля Фігаро і </a:t>
            </a:r>
            <a:r>
              <a:rPr lang="uk-UA" sz="4400" b="1" i="1" dirty="0" err="1" smtClean="0">
                <a:solidFill>
                  <a:schemeClr val="bg2"/>
                </a:solidFill>
                <a:hlinkClick r:id="rId4" action="ppaction://hlinksldjump"/>
              </a:rPr>
              <a:t>Марцеліни</a:t>
            </a:r>
            <a:r>
              <a:rPr lang="uk-UA" sz="4400" b="1" i="1" dirty="0" smtClean="0">
                <a:solidFill>
                  <a:schemeClr val="bg2"/>
                </a:solidFill>
                <a:hlinkClick r:id="rId4" action="ppaction://hlinksldjump"/>
              </a:rPr>
              <a:t>?</a:t>
            </a:r>
            <a:endParaRPr lang="ru-RU" sz="4400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5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4920"/>
            <a:ext cx="12192000" cy="8122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018" y="526473"/>
            <a:ext cx="110559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chemeClr val="bg2"/>
                </a:solidFill>
                <a:hlinkClick r:id="rId4" action="ppaction://hlinksldjump"/>
              </a:rPr>
              <a:t>Хто приходить на побачення до графа у вбранні </a:t>
            </a:r>
            <a:r>
              <a:rPr lang="uk-UA" sz="4400" b="1" i="1" dirty="0" err="1" smtClean="0">
                <a:solidFill>
                  <a:schemeClr val="bg2"/>
                </a:solidFill>
                <a:hlinkClick r:id="rId4" action="ppaction://hlinksldjump"/>
              </a:rPr>
              <a:t>Сюзанни</a:t>
            </a:r>
            <a:r>
              <a:rPr lang="uk-UA" sz="4400" b="1" i="1" dirty="0" smtClean="0">
                <a:solidFill>
                  <a:schemeClr val="bg2"/>
                </a:solidFill>
                <a:hlinkClick r:id="rId4" action="ppaction://hlinksldjump"/>
              </a:rPr>
              <a:t>?</a:t>
            </a:r>
            <a:endParaRPr lang="ru-RU" sz="4400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29"/>
            <a:ext cx="12192000" cy="8143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0255" y="4322618"/>
            <a:ext cx="10280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FF0000"/>
                </a:solidFill>
                <a:hlinkClick r:id="rId4" action="ppaction://hlinksldjump"/>
              </a:rPr>
              <a:t>Яким сюжетним поворотом закінчується опера?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2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ватина керубино рассказать объяснить не могу я_Segment_0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891" y="817420"/>
            <a:ext cx="10778836" cy="6108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7564" y="142189"/>
            <a:ext cx="9725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FF0000"/>
                </a:solidFill>
                <a:hlinkClick r:id="rId5" action="ppaction://hlinksldjump"/>
              </a:rPr>
              <a:t>Який це музичний номер?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8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ватина фигаро если захочет барин попрыгать_Segment_0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435" y="850669"/>
            <a:ext cx="10601173" cy="6007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9964" y="193963"/>
            <a:ext cx="8811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FF0000"/>
                </a:solidFill>
                <a:hlinkClick r:id="rId5" action="ppaction://hlinksldjump"/>
              </a:rPr>
              <a:t>Який це музичний номер?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«Свадьба Фигаро» «Мальчик резвый…»_Segment_0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945" y="914861"/>
            <a:ext cx="10487892" cy="5943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6327" y="249382"/>
            <a:ext cx="8714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FF0000"/>
                </a:solidFill>
                <a:hlinkClick r:id="rId5" action="ppaction://hlinksldjump"/>
              </a:rPr>
              <a:t>Що це за музичний номер?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0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.А. Моцарт - Увертюра к опере Свадьба Фигаро _ W.A. Mozart - Le nozze di Figaro_Segment_0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972" y="858982"/>
            <a:ext cx="10586501" cy="5999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0581" y="214693"/>
            <a:ext cx="8963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FF0000"/>
                </a:solidFill>
                <a:hlinkClick r:id="rId5" action="ppaction://hlinksldjump"/>
              </a:rPr>
              <a:t>Що це за музичний номер?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3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rma Nahoun - Barbarina - Le Nozze di Figaro - Mozart_Segment_0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327" y="842845"/>
            <a:ext cx="10614981" cy="6015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0583" y="183315"/>
            <a:ext cx="8548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FF0000"/>
                </a:solidFill>
                <a:hlinkClick r:id="rId5" action="ppaction://hlinksldjump"/>
              </a:rPr>
              <a:t>Що це за музичний номер?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19412" y="2"/>
            <a:ext cx="2482223" cy="1122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/>
              <a:t>Біографія</a:t>
            </a:r>
            <a:endParaRPr lang="uk-UA" sz="2400" b="1" i="1" dirty="0"/>
          </a:p>
        </p:txBody>
      </p:sp>
      <p:sp>
        <p:nvSpPr>
          <p:cNvPr id="16" name="Овал 15"/>
          <p:cNvSpPr/>
          <p:nvPr/>
        </p:nvSpPr>
        <p:spPr>
          <a:xfrm>
            <a:off x="219413" y="1482437"/>
            <a:ext cx="2482222" cy="1039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/>
              <a:t>Сюжет</a:t>
            </a:r>
            <a:endParaRPr lang="uk-UA" sz="2400" b="1" i="1" dirty="0"/>
          </a:p>
        </p:txBody>
      </p:sp>
      <p:sp>
        <p:nvSpPr>
          <p:cNvPr id="17" name="Овал 16"/>
          <p:cNvSpPr/>
          <p:nvPr/>
        </p:nvSpPr>
        <p:spPr>
          <a:xfrm>
            <a:off x="219412" y="2881745"/>
            <a:ext cx="2482223" cy="1011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/>
              <a:t>Музика</a:t>
            </a:r>
            <a:endParaRPr lang="uk-UA" sz="2400" b="1" i="1" dirty="0"/>
          </a:p>
        </p:txBody>
      </p:sp>
      <p:sp>
        <p:nvSpPr>
          <p:cNvPr id="18" name="Овал 17"/>
          <p:cNvSpPr/>
          <p:nvPr/>
        </p:nvSpPr>
        <p:spPr>
          <a:xfrm>
            <a:off x="122429" y="4267198"/>
            <a:ext cx="2676188" cy="1011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/>
              <a:t>Персонажі</a:t>
            </a:r>
            <a:endParaRPr lang="uk-UA" sz="2400" b="1" i="1" dirty="0"/>
          </a:p>
        </p:txBody>
      </p:sp>
      <p:sp>
        <p:nvSpPr>
          <p:cNvPr id="19" name="Овал 18"/>
          <p:cNvSpPr/>
          <p:nvPr/>
        </p:nvSpPr>
        <p:spPr>
          <a:xfrm>
            <a:off x="219412" y="5624942"/>
            <a:ext cx="2482223" cy="955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/>
              <a:t>Загальні відомості</a:t>
            </a:r>
            <a:endParaRPr lang="uk-UA" sz="2400" b="1" i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546764" y="346364"/>
            <a:ext cx="1011381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3" action="ppaction://hlinksldjump"/>
              </a:rPr>
              <a:t>5</a:t>
            </a:r>
            <a:endParaRPr lang="uk-UA" sz="4000" b="1" i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946074" y="346364"/>
            <a:ext cx="9144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4" action="ppaction://hlinksldjump"/>
              </a:rPr>
              <a:t>5</a:t>
            </a:r>
            <a:endParaRPr lang="uk-UA" sz="4000" b="1" i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248403" y="346364"/>
            <a:ext cx="858979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5" action="ppaction://hlinksldjump"/>
              </a:rPr>
              <a:t>5</a:t>
            </a:r>
            <a:endParaRPr lang="uk-UA" sz="4000" b="1" i="1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495311" y="346364"/>
            <a:ext cx="886689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6" action="ppaction://hlinksldjump"/>
              </a:rPr>
              <a:t>10</a:t>
            </a:r>
            <a:endParaRPr lang="uk-UA" sz="4000" b="1" i="1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769929" y="346364"/>
            <a:ext cx="9144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7" action="ppaction://hlinksldjump"/>
              </a:rPr>
              <a:t>10</a:t>
            </a:r>
            <a:endParaRPr lang="uk-UA" sz="4000" b="1" i="1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072259" y="346364"/>
            <a:ext cx="95596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8" action="ppaction://hlinksldjump"/>
              </a:rPr>
              <a:t>15</a:t>
            </a:r>
            <a:endParaRPr lang="uk-UA" sz="4000" b="1" i="1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546764" y="1482437"/>
            <a:ext cx="997527" cy="748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9" action="ppaction://hlinksldjump"/>
              </a:rPr>
              <a:t>5</a:t>
            </a:r>
            <a:endParaRPr lang="uk-UA" sz="4000" b="1" i="1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946074" y="1482437"/>
            <a:ext cx="914400" cy="748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10" action="ppaction://hlinksldjump"/>
              </a:rPr>
              <a:t>5</a:t>
            </a:r>
            <a:endParaRPr lang="uk-UA" sz="4000" b="1" i="1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248403" y="1482436"/>
            <a:ext cx="858979" cy="748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11" action="ppaction://hlinksldjump"/>
              </a:rPr>
              <a:t>5</a:t>
            </a:r>
            <a:endParaRPr lang="uk-UA" sz="4000" b="1" i="1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495311" y="1482435"/>
            <a:ext cx="886689" cy="748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12" action="ppaction://hlinksldjump"/>
              </a:rPr>
              <a:t>10</a:t>
            </a:r>
            <a:endParaRPr lang="uk-UA" sz="4000" b="1" i="1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769929" y="1482435"/>
            <a:ext cx="955962" cy="748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13" action="ppaction://hlinksldjump"/>
              </a:rPr>
              <a:t>10</a:t>
            </a:r>
            <a:endParaRPr lang="uk-UA" sz="4000" b="1" i="1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093040" y="1482435"/>
            <a:ext cx="955960" cy="748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14" action="ppaction://hlinksldjump"/>
              </a:rPr>
              <a:t>15</a:t>
            </a:r>
            <a:endParaRPr lang="uk-UA" sz="4000" b="1" i="1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512127" y="2881745"/>
            <a:ext cx="997527" cy="720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15" action="ppaction://hlinksldjump"/>
              </a:rPr>
              <a:t>5</a:t>
            </a:r>
            <a:endParaRPr lang="uk-UA" sz="4000" b="1" i="1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932221" y="2881745"/>
            <a:ext cx="928253" cy="720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16" action="ppaction://hlinksldjump"/>
              </a:rPr>
              <a:t>5</a:t>
            </a:r>
            <a:endParaRPr lang="uk-UA" sz="4000" b="1" i="1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248403" y="2881745"/>
            <a:ext cx="858979" cy="720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17" action="ppaction://hlinksldjump"/>
              </a:rPr>
              <a:t>5</a:t>
            </a:r>
            <a:endParaRPr lang="uk-UA" sz="4000" b="1" i="1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495311" y="2881745"/>
            <a:ext cx="886689" cy="720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18" action="ppaction://hlinksldjump"/>
              </a:rPr>
              <a:t>10</a:t>
            </a:r>
            <a:endParaRPr lang="uk-UA" sz="4000" b="1" i="1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769929" y="2881745"/>
            <a:ext cx="914400" cy="720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19" action="ppaction://hlinksldjump"/>
              </a:rPr>
              <a:t>10</a:t>
            </a:r>
            <a:endParaRPr lang="uk-UA" sz="4000" b="1" i="1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0093040" y="2881745"/>
            <a:ext cx="955960" cy="720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20" action="ppaction://hlinksldjump"/>
              </a:rPr>
              <a:t>15</a:t>
            </a:r>
            <a:endParaRPr lang="uk-UA" sz="4000" b="1" i="1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512126" y="4267198"/>
            <a:ext cx="997527" cy="7897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21" action="ppaction://hlinksldjump"/>
              </a:rPr>
              <a:t>5</a:t>
            </a:r>
            <a:endParaRPr lang="uk-UA" sz="4000" b="1" i="1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946074" y="4267198"/>
            <a:ext cx="914400" cy="775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22" action="ppaction://hlinksldjump"/>
              </a:rPr>
              <a:t>5</a:t>
            </a:r>
            <a:endParaRPr lang="uk-UA" sz="4000" b="1" i="1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248403" y="4267198"/>
            <a:ext cx="858979" cy="7897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23" action="ppaction://hlinksldjump"/>
              </a:rPr>
              <a:t>5</a:t>
            </a:r>
            <a:endParaRPr lang="uk-UA" sz="4000" b="1" i="1" dirty="0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495311" y="4267198"/>
            <a:ext cx="886689" cy="775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24" action="ppaction://hlinksldjump"/>
              </a:rPr>
              <a:t>10</a:t>
            </a:r>
            <a:endParaRPr lang="uk-UA" sz="4000" b="1" i="1" dirty="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769930" y="4253346"/>
            <a:ext cx="917860" cy="803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25" action="ppaction://hlinksldjump"/>
              </a:rPr>
              <a:t>10</a:t>
            </a:r>
            <a:endParaRPr lang="uk-UA" sz="4000" b="1" i="1" dirty="0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0093040" y="4267198"/>
            <a:ext cx="955960" cy="7620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26" action="ppaction://hlinksldjump"/>
              </a:rPr>
              <a:t>15</a:t>
            </a:r>
            <a:endParaRPr lang="uk-UA" sz="4000" b="1" i="1" dirty="0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3512126" y="5624942"/>
            <a:ext cx="997527" cy="706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27" action="ppaction://hlinksldjump"/>
              </a:rPr>
              <a:t>5</a:t>
            </a:r>
            <a:endParaRPr lang="uk-UA" sz="4000" b="1" i="1" dirty="0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946074" y="5624942"/>
            <a:ext cx="914400" cy="706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28" action="ppaction://hlinksldjump"/>
              </a:rPr>
              <a:t>5</a:t>
            </a:r>
            <a:endParaRPr lang="uk-UA" sz="4000" b="1" i="1" dirty="0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248401" y="5624942"/>
            <a:ext cx="858982" cy="706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29" action="ppaction://hlinksldjump"/>
              </a:rPr>
              <a:t>5</a:t>
            </a:r>
            <a:endParaRPr lang="uk-UA" sz="4000" b="1" i="1" dirty="0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7495311" y="5624943"/>
            <a:ext cx="886690" cy="706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30" action="ppaction://hlinksldjump"/>
              </a:rPr>
              <a:t>10</a:t>
            </a:r>
            <a:endParaRPr lang="uk-UA" sz="4000" b="1" i="1" dirty="0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8769928" y="5624943"/>
            <a:ext cx="914402" cy="706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31" action="ppaction://hlinksldjump"/>
              </a:rPr>
              <a:t>10</a:t>
            </a:r>
            <a:endParaRPr lang="uk-UA" sz="4000" b="1" i="1" dirty="0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0093040" y="5624942"/>
            <a:ext cx="935179" cy="706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hlinkClick r:id="rId32" action="ppaction://hlinksldjump"/>
              </a:rPr>
              <a:t>15</a:t>
            </a:r>
            <a:endParaRPr lang="uk-UA" sz="4000" b="1" i="1" dirty="0"/>
          </a:p>
        </p:txBody>
      </p:sp>
    </p:spTree>
    <p:extLst>
      <p:ext uri="{BB962C8B-B14F-4D97-AF65-F5344CB8AC3E}">
        <p14:creationId xmlns:p14="http://schemas.microsoft.com/office/powerpoint/2010/main" val="32913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рия Графини_Segment_0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085" y="829452"/>
            <a:ext cx="10638615" cy="60285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3818" y="132488"/>
            <a:ext cx="68025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FF0000"/>
                </a:solidFill>
                <a:hlinkClick r:id="rId5" action="ppaction://hlinksldjump"/>
              </a:rPr>
              <a:t>Який це музичний номер?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19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755"/>
            <a:ext cx="12358256" cy="7772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7018" y="5084618"/>
            <a:ext cx="7675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chemeClr val="bg1">
                    <a:lumMod val="95000"/>
                  </a:schemeClr>
                </a:solidFill>
                <a:hlinkClick r:id="rId4" action="ppaction://hlinksldjump"/>
              </a:rPr>
              <a:t>Який вокальний голос виконує партію </a:t>
            </a:r>
            <a:r>
              <a:rPr lang="uk-UA" sz="4400" b="1" i="1" dirty="0" err="1" smtClean="0">
                <a:solidFill>
                  <a:schemeClr val="bg1">
                    <a:lumMod val="95000"/>
                  </a:schemeClr>
                </a:solidFill>
                <a:hlinkClick r:id="rId4" action="ppaction://hlinksldjump"/>
              </a:rPr>
              <a:t>Сюзанни</a:t>
            </a:r>
            <a:r>
              <a:rPr lang="uk-UA" sz="4400" b="1" i="1" dirty="0" smtClean="0">
                <a:solidFill>
                  <a:schemeClr val="bg1">
                    <a:lumMod val="95000"/>
                  </a:schemeClr>
                </a:solidFill>
                <a:hlinkClick r:id="rId4" action="ppaction://hlinksldjump"/>
              </a:rPr>
              <a:t>?</a:t>
            </a:r>
            <a:endParaRPr lang="ru-RU" sz="44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8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509"/>
            <a:ext cx="12510655" cy="8340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491" y="5624945"/>
            <a:ext cx="12593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FFFF00"/>
                </a:solidFill>
                <a:hlinkClick r:id="rId4" action="ppaction://hlinksldjump"/>
              </a:rPr>
              <a:t>Який вокальний голос виконує партію Фігаро?</a:t>
            </a:r>
            <a:endParaRPr lang="ru-RU" sz="4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0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199" y="346364"/>
            <a:ext cx="107372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FFFF00"/>
                </a:solidFill>
                <a:hlinkClick r:id="rId4" action="ppaction://hlinksldjump"/>
              </a:rPr>
              <a:t>Який вокальний голос виконує партію </a:t>
            </a:r>
            <a:r>
              <a:rPr lang="uk-UA" sz="4400" b="1" i="1" dirty="0" err="1" smtClean="0">
                <a:solidFill>
                  <a:srgbClr val="FFFF00"/>
                </a:solidFill>
                <a:hlinkClick r:id="rId4" action="ppaction://hlinksldjump"/>
              </a:rPr>
              <a:t>Керубіно</a:t>
            </a:r>
            <a:r>
              <a:rPr lang="uk-UA" sz="4400" b="1" i="1" dirty="0" smtClean="0">
                <a:solidFill>
                  <a:srgbClr val="FFFF00"/>
                </a:solidFill>
                <a:hlinkClick r:id="rId4" action="ppaction://hlinksldjump"/>
              </a:rPr>
              <a:t>?</a:t>
            </a:r>
            <a:endParaRPr lang="ru-RU" sz="4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5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54181"/>
            <a:ext cx="12372109" cy="8033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96982"/>
            <a:ext cx="1131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FFFF00"/>
                </a:solidFill>
                <a:hlinkClick r:id="rId4" action="ppaction://hlinksldjump"/>
              </a:rPr>
              <a:t>Якому вокальному голосу доручена партія графа </a:t>
            </a:r>
            <a:r>
              <a:rPr lang="uk-UA" sz="4400" b="1" i="1" dirty="0" err="1" smtClean="0">
                <a:solidFill>
                  <a:srgbClr val="FFFF00"/>
                </a:solidFill>
                <a:hlinkClick r:id="rId4" action="ppaction://hlinksldjump"/>
              </a:rPr>
              <a:t>Альммавіви</a:t>
            </a:r>
            <a:r>
              <a:rPr lang="uk-UA" sz="4400" b="1" i="1" dirty="0" smtClean="0">
                <a:solidFill>
                  <a:srgbClr val="FFFF00"/>
                </a:solidFill>
                <a:hlinkClick r:id="rId4" action="ppaction://hlinksldjump"/>
              </a:rPr>
              <a:t>?</a:t>
            </a:r>
            <a:endParaRPr lang="ru-RU" sz="4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85" y="-1304218"/>
            <a:ext cx="12255583" cy="8162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073" y="5375564"/>
            <a:ext cx="119564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FF0000"/>
                </a:solidFill>
                <a:hlinkClick r:id="rId4" action="ppaction://hlinksldjump"/>
              </a:rPr>
              <a:t>Якому вокальному голосу доручена партія </a:t>
            </a:r>
            <a:r>
              <a:rPr lang="uk-UA" sz="4400" b="1" i="1" dirty="0" err="1" smtClean="0">
                <a:solidFill>
                  <a:srgbClr val="FF0000"/>
                </a:solidFill>
                <a:hlinkClick r:id="rId4" action="ppaction://hlinksldjump"/>
              </a:rPr>
              <a:t>Розіни</a:t>
            </a:r>
            <a:r>
              <a:rPr lang="uk-UA" sz="4400" b="1" i="1" dirty="0" smtClean="0">
                <a:solidFill>
                  <a:srgbClr val="FF0000"/>
                </a:solidFill>
                <a:hlinkClick r:id="rId4" action="ppaction://hlinksldjump"/>
              </a:rPr>
              <a:t>?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5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424" y="1"/>
            <a:ext cx="134416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945" y="5056909"/>
            <a:ext cx="11277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FF0000"/>
                </a:solidFill>
                <a:hlinkClick r:id="rId4" action="ppaction://hlinksldjump"/>
              </a:rPr>
              <a:t> Хто був вимушений вистрибнути з вікна, щоб не потрапити на очі графу?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0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59" y="-1251904"/>
            <a:ext cx="12579432" cy="8466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5963" y="6068291"/>
            <a:ext cx="10557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002060"/>
                </a:solidFill>
                <a:hlinkClick r:id="rId3" action="ppaction://hlinksldjump"/>
              </a:rPr>
              <a:t>Скільки дій в опері «Весілля Фігаро»?</a:t>
            </a:r>
            <a:endParaRPr lang="ru-RU" sz="4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4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0500"/>
            <a:ext cx="12192000" cy="7049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944" y="5712305"/>
            <a:ext cx="9615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chemeClr val="bg1">
                    <a:lumMod val="95000"/>
                  </a:schemeClr>
                </a:solidFill>
                <a:hlinkClick r:id="rId3" action="ppaction://hlinksldjump"/>
              </a:rPr>
              <a:t>Назвіть жанр опери?</a:t>
            </a:r>
            <a:endParaRPr lang="ru-RU" sz="44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6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492" y="0"/>
            <a:ext cx="12926291" cy="9694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43600"/>
            <a:ext cx="11831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002060"/>
                </a:solidFill>
                <a:hlinkClick r:id="rId3" action="ppaction://hlinksldjump"/>
              </a:rPr>
              <a:t>За чиєю п’єсою створена опера ?</a:t>
            </a:r>
            <a:endParaRPr lang="ru-RU" sz="4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2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8837" y="4560518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+mn-lt"/>
                <a:hlinkClick r:id="rId3" action="ppaction://hlinksldjump"/>
              </a:rPr>
              <a:t>Назвіть роки життя </a:t>
            </a:r>
            <a:r>
              <a:rPr lang="uk-UA" b="1" i="1" dirty="0" err="1" smtClean="0">
                <a:solidFill>
                  <a:srgbClr val="002060"/>
                </a:solidFill>
                <a:latin typeface="+mn-lt"/>
                <a:hlinkClick r:id="rId3" action="ppaction://hlinksldjump"/>
              </a:rPr>
              <a:t>В.А.Моцарта</a:t>
            </a:r>
            <a:endParaRPr lang="uk-UA" b="1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011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3056"/>
            <a:ext cx="12192000" cy="8195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309" y="152400"/>
            <a:ext cx="1097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chemeClr val="bg1"/>
                </a:solidFill>
                <a:hlinkClick r:id="rId3" action="ppaction://hlinksldjump"/>
              </a:rPr>
              <a:t>Де і коли відбулась прем’єра опери?</a:t>
            </a:r>
            <a:endParaRPr lang="ru-RU" sz="4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0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946"/>
            <a:ext cx="12192000" cy="91994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673" y="110836"/>
            <a:ext cx="40870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chemeClr val="bg1"/>
                </a:solidFill>
                <a:hlinkClick r:id="rId3" action="ppaction://hlinksldjump"/>
              </a:rPr>
              <a:t>Чи існує український переклад опери?</a:t>
            </a:r>
            <a:endParaRPr lang="ru-RU" sz="4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51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9651"/>
            <a:ext cx="12192000" cy="85711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6837" y="4516583"/>
            <a:ext cx="97951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chemeClr val="accent1"/>
                </a:solidFill>
                <a:hlinkClick r:id="rId3" action="ppaction://hlinksldjump"/>
              </a:rPr>
              <a:t>Хто переклав оперу на російську мову та поставив її разом зі студентами Московської консерваторії?</a:t>
            </a:r>
            <a:endParaRPr lang="ru-RU" sz="44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Список використаних джерел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https://www.youtube.com/watch?v=tbbqyRoNwxA</a:t>
            </a:r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www.youtube.com/watch?v=pb0uVyeF8BU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www.youtube.com/watch?v=VilxbnHuE4Y&amp;t=34s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www.youtube.com/watch?v=yjJC8G9pQ_0</a:t>
            </a:r>
            <a:endParaRPr lang="uk-UA" dirty="0" smtClean="0"/>
          </a:p>
          <a:p>
            <a:r>
              <a:rPr lang="en-US" dirty="0">
                <a:hlinkClick r:id="rId5"/>
              </a:rPr>
              <a:t>https://ru.quizzclub.com/trivia/ko-yavlyaetsya-avtorom-opery-svadba-figaro</a:t>
            </a:r>
            <a:r>
              <a:rPr lang="en-US" dirty="0" smtClean="0">
                <a:hlinkClick r:id="rId5"/>
              </a:rPr>
              <a:t>/</a:t>
            </a:r>
            <a:endParaRPr lang="uk-UA" dirty="0"/>
          </a:p>
          <a:p>
            <a:r>
              <a:rPr lang="en-US" dirty="0">
                <a:hlinkClick r:id="rId6"/>
              </a:rPr>
              <a:t>https://music-education.ru/mocart-detstvo-istoriya-geniya</a:t>
            </a:r>
            <a:r>
              <a:rPr lang="en-US" dirty="0" smtClean="0">
                <a:hlinkClick r:id="rId6"/>
              </a:rPr>
              <a:t>/</a:t>
            </a:r>
            <a:endParaRPr lang="uk-UA" dirty="0" smtClean="0"/>
          </a:p>
          <a:p>
            <a:r>
              <a:rPr lang="en-US" dirty="0" smtClean="0">
                <a:hlinkClick r:id="rId7"/>
              </a:rPr>
              <a:t>https</a:t>
            </a:r>
            <a:r>
              <a:rPr lang="en-US" dirty="0">
                <a:hlinkClick r:id="rId7"/>
              </a:rPr>
              <a:t>://</a:t>
            </a:r>
            <a:r>
              <a:rPr lang="en-US" dirty="0" smtClean="0">
                <a:hlinkClick r:id="rId7"/>
              </a:rPr>
              <a:t>moscow.theatrehd.com/ru/films/le-nozze-di-figaro-1</a:t>
            </a:r>
            <a:endParaRPr lang="uk-UA" dirty="0" smtClean="0"/>
          </a:p>
          <a:p>
            <a:endParaRPr lang="ru-RU" dirty="0" smtClean="0"/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2758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982" y="4973782"/>
            <a:ext cx="11048999" cy="2022763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+mn-lt"/>
                <a:hlinkClick r:id="rId3" action="ppaction://hlinksldjump"/>
              </a:rPr>
              <a:t>До якого музичного напрямку належить </a:t>
            </a:r>
            <a:r>
              <a:rPr lang="uk-UA" b="1" i="1" dirty="0" err="1" smtClean="0">
                <a:solidFill>
                  <a:srgbClr val="002060"/>
                </a:solidFill>
                <a:latin typeface="+mn-lt"/>
                <a:hlinkClick r:id="rId3" action="ppaction://hlinksldjump"/>
              </a:rPr>
              <a:t>творість</a:t>
            </a:r>
            <a:r>
              <a:rPr lang="uk-UA" b="1" i="1" dirty="0" smtClean="0">
                <a:solidFill>
                  <a:srgbClr val="002060"/>
                </a:solidFill>
                <a:latin typeface="+mn-lt"/>
                <a:hlinkClick r:id="rId3" action="ppaction://hlinksldjump"/>
              </a:rPr>
              <a:t> </a:t>
            </a:r>
            <a:r>
              <a:rPr lang="uk-UA" b="1" i="1" dirty="0" err="1" smtClean="0">
                <a:solidFill>
                  <a:srgbClr val="002060"/>
                </a:solidFill>
                <a:latin typeface="+mn-lt"/>
                <a:hlinkClick r:id="rId3" action="ppaction://hlinksldjump"/>
              </a:rPr>
              <a:t>В.А.Моцарта</a:t>
            </a:r>
            <a:endParaRPr lang="uk-UA" b="1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211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727" y="5253246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+mn-lt"/>
                <a:hlinkClick r:id="rId3" action="ppaction://hlinksldjump"/>
              </a:rPr>
              <a:t>Яку назву має остання опера </a:t>
            </a:r>
            <a:r>
              <a:rPr lang="uk-UA" b="1" i="1" dirty="0" err="1" smtClean="0">
                <a:solidFill>
                  <a:srgbClr val="002060"/>
                </a:solidFill>
                <a:latin typeface="+mn-lt"/>
                <a:hlinkClick r:id="rId3" action="ppaction://hlinksldjump"/>
              </a:rPr>
              <a:t>В.А.Моцарта</a:t>
            </a:r>
            <a:r>
              <a:rPr lang="uk-UA" b="1" i="1" dirty="0" smtClean="0">
                <a:solidFill>
                  <a:srgbClr val="002060"/>
                </a:solidFill>
                <a:latin typeface="+mn-lt"/>
                <a:hlinkClick r:id="rId3" action="ppaction://hlinksldjump"/>
              </a:rPr>
              <a:t>?</a:t>
            </a:r>
            <a:endParaRPr lang="uk-UA" b="1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892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128" y="4920737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+mn-lt"/>
                <a:hlinkClick r:id="rId3" action="ppaction://hlinksldjump"/>
              </a:rPr>
              <a:t>Назвіть 5 опер </a:t>
            </a:r>
            <a:r>
              <a:rPr lang="uk-UA" b="1" i="1" dirty="0" err="1" smtClean="0">
                <a:solidFill>
                  <a:srgbClr val="002060"/>
                </a:solidFill>
                <a:latin typeface="+mn-lt"/>
                <a:hlinkClick r:id="rId3" action="ppaction://hlinksldjump"/>
              </a:rPr>
              <a:t>В.А.Моцарта</a:t>
            </a:r>
            <a:endParaRPr lang="uk-UA" b="1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501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30337"/>
            <a:ext cx="11845636" cy="1293028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+mn-lt"/>
                <a:hlinkClick r:id="rId3" action="ppaction://hlinksldjump"/>
              </a:rPr>
              <a:t>Скільки симфоній створив </a:t>
            </a:r>
            <a:r>
              <a:rPr lang="uk-UA" b="1" i="1" dirty="0" err="1" smtClean="0">
                <a:solidFill>
                  <a:srgbClr val="002060"/>
                </a:solidFill>
                <a:latin typeface="+mn-lt"/>
                <a:hlinkClick r:id="rId3" action="ppaction://hlinksldjump"/>
              </a:rPr>
              <a:t>В.А.Моцарт</a:t>
            </a:r>
            <a:r>
              <a:rPr lang="uk-UA" b="1" i="1" dirty="0" smtClean="0">
                <a:solidFill>
                  <a:srgbClr val="002060"/>
                </a:solidFill>
                <a:latin typeface="+mn-lt"/>
                <a:hlinkClick r:id="rId3" action="ppaction://hlinksldjump"/>
              </a:rPr>
              <a:t>?</a:t>
            </a:r>
            <a:endParaRPr lang="uk-UA" b="1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514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836" y="5405646"/>
            <a:ext cx="10958946" cy="1293028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+mn-lt"/>
                <a:hlinkClick r:id="rId3" action="ppaction://hlinksldjump"/>
              </a:rPr>
              <a:t>В якій тональності написана симфонія №40 </a:t>
            </a:r>
            <a:r>
              <a:rPr lang="uk-UA" b="1" i="1" dirty="0" err="1" smtClean="0">
                <a:solidFill>
                  <a:srgbClr val="002060"/>
                </a:solidFill>
                <a:latin typeface="+mn-lt"/>
                <a:hlinkClick r:id="rId3" action="ppaction://hlinksldjump"/>
              </a:rPr>
              <a:t>В.А.Моцарта</a:t>
            </a:r>
            <a:r>
              <a:rPr lang="uk-UA" b="1" i="1" dirty="0" smtClean="0">
                <a:solidFill>
                  <a:srgbClr val="002060"/>
                </a:solidFill>
                <a:latin typeface="+mn-lt"/>
                <a:hlinkClick r:id="rId3" action="ppaction://hlinksldjump"/>
              </a:rPr>
              <a:t>?</a:t>
            </a:r>
            <a:endParaRPr lang="uk-UA" b="1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720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19" y="-786871"/>
            <a:ext cx="12361719" cy="8241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089563" y="5453013"/>
            <a:ext cx="86590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002060"/>
                </a:solidFill>
                <a:hlinkClick r:id="rId4" action="ppaction://hlinksldjump"/>
              </a:rPr>
              <a:t>Що розшукувала </a:t>
            </a:r>
            <a:r>
              <a:rPr lang="uk-UA" sz="4400" b="1" i="1" dirty="0" err="1" smtClean="0">
                <a:solidFill>
                  <a:srgbClr val="002060"/>
                </a:solidFill>
                <a:hlinkClick r:id="rId4" action="ppaction://hlinksldjump"/>
              </a:rPr>
              <a:t>Барбаріна</a:t>
            </a:r>
            <a:r>
              <a:rPr lang="uk-UA" sz="4400" b="1" i="1" dirty="0" smtClean="0">
                <a:solidFill>
                  <a:srgbClr val="002060"/>
                </a:solidFill>
                <a:hlinkClick r:id="rId4" action="ppaction://hlinksldjump"/>
              </a:rPr>
              <a:t> виконуючи свою каватину?</a:t>
            </a:r>
            <a:endParaRPr lang="ru-RU" sz="4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306</TotalTime>
  <Words>293</Words>
  <Application>Microsoft Office PowerPoint</Application>
  <PresentationFormat>Произвольный</PresentationFormat>
  <Paragraphs>75</Paragraphs>
  <Slides>33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Поток</vt:lpstr>
      <vt:lpstr>Опера «Весілля Фігаро» В.А.Моцарта</vt:lpstr>
      <vt:lpstr>Презентация PowerPoint</vt:lpstr>
      <vt:lpstr>Назвіть роки життя В.А.Моцарта</vt:lpstr>
      <vt:lpstr>До якого музичного напрямку належить творість В.А.Моцарта</vt:lpstr>
      <vt:lpstr>Яку назву має остання опера В.А.Моцарта?</vt:lpstr>
      <vt:lpstr>Назвіть 5 опер В.А.Моцарта</vt:lpstr>
      <vt:lpstr>Скільки симфоній створив В.А.Моцарт?</vt:lpstr>
      <vt:lpstr>В якій тональності написана симфонія №40 В.А.Моцарта?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використаних джерел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Опера «Весілля Фігаро» В.А.Моцарта</dc:title>
  <dc:creator>Yana</dc:creator>
  <cp:lastModifiedBy>Техно</cp:lastModifiedBy>
  <cp:revision>25</cp:revision>
  <dcterms:created xsi:type="dcterms:W3CDTF">2020-10-21T16:25:42Z</dcterms:created>
  <dcterms:modified xsi:type="dcterms:W3CDTF">2021-07-21T16:44:53Z</dcterms:modified>
</cp:coreProperties>
</file>