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5"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81F"/>
    <a:srgbClr val="000000"/>
    <a:srgbClr val="FFFFFF"/>
    <a:srgbClr val="CC3300"/>
    <a:srgbClr val="E0E4D0"/>
    <a:srgbClr val="CCE7D4"/>
    <a:srgbClr val="7CD10E"/>
    <a:srgbClr val="D436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6" autoAdjust="0"/>
    <p:restoredTop sz="94660"/>
  </p:normalViewPr>
  <p:slideViewPr>
    <p:cSldViewPr>
      <p:cViewPr varScale="1">
        <p:scale>
          <a:sx n="82" d="100"/>
          <a:sy n="82" d="100"/>
        </p:scale>
        <p:origin x="-91"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1B1EE1DA-EBF5-4FFC-8E7B-04DA908B0A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289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fld id="{20C71733-D71A-409B-803A-CACCB971FBC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solidFill>
          <a:srgbClr val="FFFFFF"/>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3505200" y="5943600"/>
            <a:ext cx="2514600" cy="457200"/>
          </a:xfrm>
          <a:prstGeom prst="rect">
            <a:avLst/>
          </a:prstGeom>
          <a:noFill/>
          <a:ln w="9525">
            <a:noFill/>
            <a:miter lim="800000"/>
            <a:headEnd/>
            <a:tailEnd/>
          </a:ln>
          <a:effectLst/>
        </p:spPr>
        <p:txBody>
          <a:bodyPr>
            <a:spAutoFit/>
          </a:bodyPr>
          <a:lstStyle/>
          <a:p>
            <a:pPr algn="ctr">
              <a:defRPr/>
            </a:pPr>
            <a:r>
              <a:rPr lang="en-US" sz="2400">
                <a:solidFill>
                  <a:srgbClr val="D43636"/>
                </a:solidFill>
                <a:latin typeface="Arial Black" pitchFamily="34" charset="0"/>
              </a:rPr>
              <a:t>L/O/G/O</a:t>
            </a:r>
          </a:p>
        </p:txBody>
      </p:sp>
      <p:grpSp>
        <p:nvGrpSpPr>
          <p:cNvPr id="5" name="Group 164"/>
          <p:cNvGrpSpPr>
            <a:grpSpLocks/>
          </p:cNvGrpSpPr>
          <p:nvPr/>
        </p:nvGrpSpPr>
        <p:grpSpPr bwMode="auto">
          <a:xfrm>
            <a:off x="0" y="0"/>
            <a:ext cx="9144000" cy="6858000"/>
            <a:chOff x="0" y="0"/>
            <a:chExt cx="5760" cy="4320"/>
          </a:xfrm>
        </p:grpSpPr>
        <p:pic>
          <p:nvPicPr>
            <p:cNvPr id="6" name="Picture 161" descr="artplus_nature_naturalcity38_g"/>
            <p:cNvPicPr>
              <a:picLocks noChangeAspect="1" noChangeArrowheads="1"/>
            </p:cNvPicPr>
            <p:nvPr/>
          </p:nvPicPr>
          <p:blipFill>
            <a:blip r:embed="rId2" cstate="print">
              <a:lum bright="6000" contrast="6000"/>
            </a:blip>
            <a:srcRect l="12500"/>
            <a:stretch>
              <a:fillRect/>
            </a:stretch>
          </p:blipFill>
          <p:spPr bwMode="auto">
            <a:xfrm>
              <a:off x="1200" y="2949"/>
              <a:ext cx="1241" cy="1131"/>
            </a:xfrm>
            <a:prstGeom prst="rect">
              <a:avLst/>
            </a:prstGeom>
            <a:noFill/>
            <a:ln w="9525">
              <a:noFill/>
              <a:miter lim="800000"/>
              <a:headEnd/>
              <a:tailEnd/>
            </a:ln>
          </p:spPr>
        </p:pic>
        <p:pic>
          <p:nvPicPr>
            <p:cNvPr id="7" name="Picture 160" descr="artplus_nature_naturalcity38_g"/>
            <p:cNvPicPr>
              <a:picLocks noChangeAspect="1" noChangeArrowheads="1"/>
            </p:cNvPicPr>
            <p:nvPr/>
          </p:nvPicPr>
          <p:blipFill>
            <a:blip r:embed="rId2" cstate="print">
              <a:lum bright="6000" contrast="6000"/>
            </a:blip>
            <a:srcRect l="12500"/>
            <a:stretch>
              <a:fillRect/>
            </a:stretch>
          </p:blipFill>
          <p:spPr bwMode="auto">
            <a:xfrm>
              <a:off x="0" y="2019"/>
              <a:ext cx="1884" cy="2061"/>
            </a:xfrm>
            <a:prstGeom prst="rect">
              <a:avLst/>
            </a:prstGeom>
            <a:noFill/>
            <a:ln w="9525">
              <a:noFill/>
              <a:miter lim="800000"/>
              <a:headEnd/>
              <a:tailEnd/>
            </a:ln>
          </p:spPr>
        </p:pic>
        <p:pic>
          <p:nvPicPr>
            <p:cNvPr id="8" name="Picture 159" descr="artplus_nature_naturalcity38_e"/>
            <p:cNvPicPr>
              <a:picLocks noChangeAspect="1" noChangeArrowheads="1"/>
            </p:cNvPicPr>
            <p:nvPr/>
          </p:nvPicPr>
          <p:blipFill>
            <a:blip r:embed="rId3" cstate="print"/>
            <a:srcRect b="11525"/>
            <a:stretch>
              <a:fillRect/>
            </a:stretch>
          </p:blipFill>
          <p:spPr bwMode="auto">
            <a:xfrm>
              <a:off x="0" y="2592"/>
              <a:ext cx="5760" cy="1728"/>
            </a:xfrm>
            <a:prstGeom prst="rect">
              <a:avLst/>
            </a:prstGeom>
            <a:noFill/>
            <a:ln w="9525">
              <a:noFill/>
              <a:miter lim="800000"/>
              <a:headEnd/>
              <a:tailEnd/>
            </a:ln>
          </p:spPr>
        </p:pic>
        <p:grpSp>
          <p:nvGrpSpPr>
            <p:cNvPr id="9" name="Group 162"/>
            <p:cNvGrpSpPr>
              <a:grpSpLocks/>
            </p:cNvGrpSpPr>
            <p:nvPr/>
          </p:nvGrpSpPr>
          <p:grpSpPr bwMode="auto">
            <a:xfrm>
              <a:off x="0" y="0"/>
              <a:ext cx="5760" cy="2016"/>
              <a:chOff x="0" y="0"/>
              <a:chExt cx="5760" cy="2016"/>
            </a:xfrm>
          </p:grpSpPr>
          <p:pic>
            <p:nvPicPr>
              <p:cNvPr id="11" name="Picture 153" descr="7"/>
              <p:cNvPicPr>
                <a:picLocks noChangeAspect="1" noChangeArrowheads="1"/>
              </p:cNvPicPr>
              <p:nvPr/>
            </p:nvPicPr>
            <p:blipFill>
              <a:blip r:embed="rId4" cstate="print"/>
              <a:srcRect/>
              <a:stretch>
                <a:fillRect/>
              </a:stretch>
            </p:blipFill>
            <p:spPr bwMode="auto">
              <a:xfrm>
                <a:off x="0" y="0"/>
                <a:ext cx="5760" cy="2016"/>
              </a:xfrm>
              <a:prstGeom prst="rect">
                <a:avLst/>
              </a:prstGeom>
              <a:noFill/>
              <a:ln w="9525">
                <a:noFill/>
                <a:miter lim="800000"/>
                <a:headEnd/>
                <a:tailEnd/>
              </a:ln>
            </p:spPr>
          </p:pic>
          <p:pic>
            <p:nvPicPr>
              <p:cNvPr id="12" name="Picture 140" descr="04"/>
              <p:cNvPicPr>
                <a:picLocks noChangeAspect="1" noChangeArrowheads="1"/>
              </p:cNvPicPr>
              <p:nvPr/>
            </p:nvPicPr>
            <p:blipFill>
              <a:blip r:embed="rId5" cstate="print"/>
              <a:srcRect/>
              <a:stretch>
                <a:fillRect/>
              </a:stretch>
            </p:blipFill>
            <p:spPr bwMode="auto">
              <a:xfrm>
                <a:off x="3360" y="0"/>
                <a:ext cx="858" cy="733"/>
              </a:xfrm>
              <a:prstGeom prst="rect">
                <a:avLst/>
              </a:prstGeom>
              <a:noFill/>
              <a:ln w="9525">
                <a:noFill/>
                <a:miter lim="800000"/>
                <a:headEnd/>
                <a:tailEnd/>
              </a:ln>
            </p:spPr>
          </p:pic>
        </p:grpSp>
        <p:pic>
          <p:nvPicPr>
            <p:cNvPr id="10" name="Picture 163" descr="water_2"/>
            <p:cNvPicPr>
              <a:picLocks noChangeAspect="1" noChangeArrowheads="1"/>
            </p:cNvPicPr>
            <p:nvPr/>
          </p:nvPicPr>
          <p:blipFill>
            <a:blip r:embed="rId6" cstate="print"/>
            <a:srcRect/>
            <a:stretch>
              <a:fillRect/>
            </a:stretch>
          </p:blipFill>
          <p:spPr bwMode="auto">
            <a:xfrm>
              <a:off x="480" y="576"/>
              <a:ext cx="546" cy="336"/>
            </a:xfrm>
            <a:prstGeom prst="rect">
              <a:avLst/>
            </a:prstGeom>
            <a:noFill/>
            <a:ln w="9525">
              <a:noFill/>
              <a:miter lim="800000"/>
              <a:headEnd/>
              <a:tailEnd/>
            </a:ln>
          </p:spPr>
        </p:pic>
      </p:grpSp>
      <p:sp>
        <p:nvSpPr>
          <p:cNvPr id="3075" name="Rectangle 3"/>
          <p:cNvSpPr>
            <a:spLocks noGrp="1" noChangeArrowheads="1"/>
          </p:cNvSpPr>
          <p:nvPr>
            <p:ph type="subTitle" idx="1"/>
          </p:nvPr>
        </p:nvSpPr>
        <p:spPr>
          <a:xfrm>
            <a:off x="1066800" y="3581400"/>
            <a:ext cx="7010400" cy="381000"/>
          </a:xfrm>
        </p:spPr>
        <p:txBody>
          <a:bodyPr/>
          <a:lstStyle>
            <a:lvl1pPr marL="0" indent="0" algn="ctr">
              <a:buFont typeface="Wingdings" pitchFamily="2" charset="2"/>
              <a:buNone/>
              <a:defRPr sz="2000" b="0">
                <a:solidFill>
                  <a:srgbClr val="000000"/>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a:xfrm>
            <a:off x="1066800" y="2514600"/>
            <a:ext cx="7010400" cy="685800"/>
          </a:xfrm>
          <a:effectLst/>
        </p:spPr>
        <p:txBody>
          <a:bodyPr/>
          <a:lstStyle>
            <a:lvl1pPr algn="ctr">
              <a:defRPr sz="4500">
                <a:latin typeface="Arial" charset="0"/>
              </a:defRPr>
            </a:lvl1pPr>
          </a:lstStyle>
          <a:p>
            <a:r>
              <a:rPr lang="ru-RU" smtClean="0"/>
              <a:t>Образец заголовка</a:t>
            </a:r>
            <a:endParaRPr lang="en-US"/>
          </a:p>
        </p:txBody>
      </p:sp>
      <p:sp>
        <p:nvSpPr>
          <p:cNvPr id="13" name="Rectangle 5"/>
          <p:cNvSpPr>
            <a:spLocks noGrp="1" noChangeArrowheads="1"/>
          </p:cNvSpPr>
          <p:nvPr>
            <p:ph type="ftr" sz="quarter" idx="10"/>
          </p:nvPr>
        </p:nvSpPr>
        <p:spPr bwMode="gray">
          <a:xfrm>
            <a:off x="76200" y="6477000"/>
            <a:ext cx="2895600" cy="304800"/>
          </a:xfrm>
        </p:spPr>
        <p:txBody>
          <a:bodyPr/>
          <a:lstStyle>
            <a:lvl1pPr algn="l">
              <a:defRPr sz="1700" smtClean="0">
                <a:solidFill>
                  <a:srgbClr val="000000"/>
                </a:solidFill>
              </a:defRPr>
            </a:lvl1pPr>
          </a:lstStyle>
          <a:p>
            <a:pPr>
              <a:defRPr/>
            </a:pPr>
            <a:endParaRPr lang="ru-RU"/>
          </a:p>
        </p:txBody>
      </p:sp>
      <p:sp>
        <p:nvSpPr>
          <p:cNvPr id="14" name="Rectangle 154"/>
          <p:cNvSpPr>
            <a:spLocks noGrp="1" noChangeArrowheads="1"/>
          </p:cNvSpPr>
          <p:nvPr>
            <p:ph type="dt" sz="quarter" idx="11"/>
          </p:nvPr>
        </p:nvSpPr>
        <p:spPr bwMode="auto">
          <a:xfrm>
            <a:off x="6324600" y="6477000"/>
            <a:ext cx="2133600" cy="244475"/>
          </a:xfrm>
        </p:spPr>
        <p:txBody>
          <a:bodyPr/>
          <a:lstStyle>
            <a:lvl1pPr algn="ctr">
              <a:defRPr sz="1400" b="0" smtClean="0">
                <a:solidFill>
                  <a:schemeClr val="tx1"/>
                </a:solidFill>
                <a:latin typeface="Arial" charset="0"/>
              </a:defRPr>
            </a:lvl1pPr>
          </a:lstStyle>
          <a:p>
            <a:pPr>
              <a:defRPr/>
            </a:pPr>
            <a:endParaRPr lang="en-US"/>
          </a:p>
        </p:txBody>
      </p:sp>
      <p:sp>
        <p:nvSpPr>
          <p:cNvPr id="15" name="Rectangle 155"/>
          <p:cNvSpPr>
            <a:spLocks noGrp="1" noChangeArrowheads="1"/>
          </p:cNvSpPr>
          <p:nvPr>
            <p:ph type="sldNum" sz="quarter" idx="12"/>
          </p:nvPr>
        </p:nvSpPr>
        <p:spPr bwMode="auto">
          <a:xfrm>
            <a:off x="8534400" y="6477000"/>
            <a:ext cx="457200" cy="244475"/>
          </a:xfrm>
        </p:spPr>
        <p:txBody>
          <a:bodyPr/>
          <a:lstStyle>
            <a:lvl1pPr algn="ctr">
              <a:defRPr sz="1400" smtClean="0">
                <a:latin typeface="Arial" charset="0"/>
              </a:defRPr>
            </a:lvl1pPr>
          </a:lstStyle>
          <a:p>
            <a:pPr>
              <a:defRPr/>
            </a:pPr>
            <a:fld id="{B175A4F4-BDD7-4AF1-BC8F-74E9B082319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6E192809-234A-400B-9A14-696408DC2E4F}"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91300" y="350838"/>
            <a:ext cx="2095500" cy="5973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350838"/>
            <a:ext cx="6134100" cy="5973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E3BA148F-DFCD-4C20-A7EE-A1B02E5F1B8D}"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838"/>
            <a:ext cx="7239000" cy="5635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04800" y="1219200"/>
            <a:ext cx="8382000" cy="5105400"/>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C656446A-505E-4434-B12D-751474DDDB0C}"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50838"/>
            <a:ext cx="7239000" cy="563562"/>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304800" y="1219200"/>
            <a:ext cx="8382000" cy="5105400"/>
          </a:xfrm>
        </p:spPr>
        <p:txBody>
          <a:bodyPr/>
          <a:lstStyle/>
          <a:p>
            <a:pPr lvl="0"/>
            <a:r>
              <a:rPr lang="ru-RU" noProof="0" smtClean="0"/>
              <a:t>Вставка диаграммы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2E52579A-12C5-4A86-93EB-CB2E42B91844}"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644A92CE-037E-49EA-8555-527D84687CEC}"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sldNum" sz="quarter" idx="11"/>
          </p:nvPr>
        </p:nvSpPr>
        <p:spPr>
          <a:ln/>
        </p:spPr>
        <p:txBody>
          <a:bodyPr/>
          <a:lstStyle>
            <a:lvl1pPr>
              <a:defRPr/>
            </a:lvl1pPr>
          </a:lstStyle>
          <a:p>
            <a:pPr>
              <a:defRPr/>
            </a:pPr>
            <a:fld id="{7A76CD64-2F34-40BC-B8E1-E698F40E5580}" type="slidenum">
              <a:rPr lang="en-US"/>
              <a:pPr>
                <a:defRPr/>
              </a:pPr>
              <a:t>‹#›</a:t>
            </a:fld>
            <a:endParaRPr lang="en-US"/>
          </a:p>
        </p:txBody>
      </p:sp>
      <p:sp>
        <p:nvSpPr>
          <p:cNvPr id="6"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17280DAF-C15F-4980-A68F-AC892D2A19FC}"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sldNum" sz="quarter" idx="11"/>
          </p:nvPr>
        </p:nvSpPr>
        <p:spPr>
          <a:ln/>
        </p:spPr>
        <p:txBody>
          <a:bodyPr/>
          <a:lstStyle>
            <a:lvl1pPr>
              <a:defRPr/>
            </a:lvl1pPr>
          </a:lstStyle>
          <a:p>
            <a:pPr>
              <a:defRPr/>
            </a:pPr>
            <a:fld id="{F84AEB29-5435-40A2-9081-4918D977D5AF}" type="slidenum">
              <a:rPr lang="en-US"/>
              <a:pPr>
                <a:defRPr/>
              </a:pPr>
              <a:t>‹#›</a:t>
            </a:fld>
            <a:endParaRPr lang="en-US"/>
          </a:p>
        </p:txBody>
      </p:sp>
      <p:sp>
        <p:nvSpPr>
          <p:cNvPr id="9"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sldNum" sz="quarter" idx="11"/>
          </p:nvPr>
        </p:nvSpPr>
        <p:spPr>
          <a:ln/>
        </p:spPr>
        <p:txBody>
          <a:bodyPr/>
          <a:lstStyle>
            <a:lvl1pPr>
              <a:defRPr/>
            </a:lvl1pPr>
          </a:lstStyle>
          <a:p>
            <a:pPr>
              <a:defRPr/>
            </a:pPr>
            <a:fld id="{89FBA3B5-ED7B-4740-9B37-BF269224DE83}" type="slidenum">
              <a:rPr lang="en-US"/>
              <a:pPr>
                <a:defRPr/>
              </a:pPr>
              <a:t>‹#›</a:t>
            </a:fld>
            <a:endParaRPr lang="en-US"/>
          </a:p>
        </p:txBody>
      </p:sp>
      <p:sp>
        <p:nvSpPr>
          <p:cNvPr id="5"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sldNum" sz="quarter" idx="11"/>
          </p:nvPr>
        </p:nvSpPr>
        <p:spPr>
          <a:ln/>
        </p:spPr>
        <p:txBody>
          <a:bodyPr/>
          <a:lstStyle>
            <a:lvl1pPr>
              <a:defRPr/>
            </a:lvl1pPr>
          </a:lstStyle>
          <a:p>
            <a:pPr>
              <a:defRPr/>
            </a:pPr>
            <a:fld id="{29A4F440-0C01-4296-99B1-9D708844FDC5}" type="slidenum">
              <a:rPr lang="en-US"/>
              <a:pPr>
                <a:defRPr/>
              </a:pPr>
              <a:t>‹#›</a:t>
            </a:fld>
            <a:endParaRPr lang="en-US"/>
          </a:p>
        </p:txBody>
      </p:sp>
      <p:sp>
        <p:nvSpPr>
          <p:cNvPr id="4"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9D64AD47-F7B1-4B47-A7B8-4A564D308627}"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sldNum" sz="quarter" idx="11"/>
          </p:nvPr>
        </p:nvSpPr>
        <p:spPr>
          <a:ln/>
        </p:spPr>
        <p:txBody>
          <a:bodyPr/>
          <a:lstStyle>
            <a:lvl1pPr>
              <a:defRPr/>
            </a:lvl1pPr>
          </a:lstStyle>
          <a:p>
            <a:pPr>
              <a:defRPr/>
            </a:pPr>
            <a:fld id="{C578B507-B70E-4496-828C-5F925DF92EAE}" type="slidenum">
              <a:rPr lang="en-US"/>
              <a:pPr>
                <a:defRPr/>
              </a:pPr>
              <a:t>‹#›</a:t>
            </a:fld>
            <a:endParaRPr lang="en-US"/>
          </a:p>
        </p:txBody>
      </p:sp>
      <p:sp>
        <p:nvSpPr>
          <p:cNvPr id="7" name="Rectangle 159"/>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026" name="Group 166"/>
          <p:cNvGrpSpPr>
            <a:grpSpLocks/>
          </p:cNvGrpSpPr>
          <p:nvPr/>
        </p:nvGrpSpPr>
        <p:grpSpPr bwMode="auto">
          <a:xfrm>
            <a:off x="0" y="0"/>
            <a:ext cx="9144000" cy="6858000"/>
            <a:chOff x="0" y="0"/>
            <a:chExt cx="5760" cy="4320"/>
          </a:xfrm>
        </p:grpSpPr>
        <p:grpSp>
          <p:nvGrpSpPr>
            <p:cNvPr id="1033" name="Group 165"/>
            <p:cNvGrpSpPr>
              <a:grpSpLocks/>
            </p:cNvGrpSpPr>
            <p:nvPr/>
          </p:nvGrpSpPr>
          <p:grpSpPr bwMode="auto">
            <a:xfrm>
              <a:off x="0" y="0"/>
              <a:ext cx="5760" cy="1224"/>
              <a:chOff x="0" y="0"/>
              <a:chExt cx="5760" cy="1224"/>
            </a:xfrm>
          </p:grpSpPr>
          <p:pic>
            <p:nvPicPr>
              <p:cNvPr id="1036" name="Picture 149" descr="4_1"/>
              <p:cNvPicPr>
                <a:picLocks noChangeAspect="1" noChangeArrowheads="1"/>
              </p:cNvPicPr>
              <p:nvPr/>
            </p:nvPicPr>
            <p:blipFill>
              <a:blip r:embed="rId15" cstate="print"/>
              <a:srcRect/>
              <a:stretch>
                <a:fillRect/>
              </a:stretch>
            </p:blipFill>
            <p:spPr bwMode="gray">
              <a:xfrm>
                <a:off x="0" y="0"/>
                <a:ext cx="5760" cy="1224"/>
              </a:xfrm>
              <a:prstGeom prst="rect">
                <a:avLst/>
              </a:prstGeom>
              <a:noFill/>
              <a:ln w="9525">
                <a:noFill/>
                <a:miter lim="800000"/>
                <a:headEnd/>
                <a:tailEnd/>
              </a:ln>
            </p:spPr>
          </p:pic>
          <p:pic>
            <p:nvPicPr>
              <p:cNvPr id="1037" name="Picture 153" descr="6"/>
              <p:cNvPicPr>
                <a:picLocks noChangeAspect="1" noChangeArrowheads="1"/>
              </p:cNvPicPr>
              <p:nvPr/>
            </p:nvPicPr>
            <p:blipFill>
              <a:blip r:embed="rId16" cstate="print"/>
              <a:srcRect/>
              <a:stretch>
                <a:fillRect/>
              </a:stretch>
            </p:blipFill>
            <p:spPr bwMode="gray">
              <a:xfrm>
                <a:off x="5094" y="0"/>
                <a:ext cx="666" cy="846"/>
              </a:xfrm>
              <a:prstGeom prst="rect">
                <a:avLst/>
              </a:prstGeom>
              <a:noFill/>
              <a:ln w="9525">
                <a:noFill/>
                <a:miter lim="800000"/>
                <a:headEnd/>
                <a:tailEnd/>
              </a:ln>
            </p:spPr>
          </p:pic>
          <p:pic>
            <p:nvPicPr>
              <p:cNvPr id="1038" name="Picture 158" descr="123"/>
              <p:cNvPicPr>
                <a:picLocks noChangeAspect="1" noChangeArrowheads="1"/>
              </p:cNvPicPr>
              <p:nvPr/>
            </p:nvPicPr>
            <p:blipFill>
              <a:blip r:embed="rId17" cstate="print"/>
              <a:srcRect/>
              <a:stretch>
                <a:fillRect/>
              </a:stretch>
            </p:blipFill>
            <p:spPr bwMode="gray">
              <a:xfrm rot="930090">
                <a:off x="48" y="96"/>
                <a:ext cx="543" cy="524"/>
              </a:xfrm>
              <a:prstGeom prst="rect">
                <a:avLst/>
              </a:prstGeom>
              <a:noFill/>
              <a:ln w="9525">
                <a:noFill/>
                <a:miter lim="800000"/>
                <a:headEnd/>
                <a:tailEnd/>
              </a:ln>
            </p:spPr>
          </p:pic>
        </p:grpSp>
        <p:sp>
          <p:nvSpPr>
            <p:cNvPr id="1188" name="Rectangle 164"/>
            <p:cNvSpPr>
              <a:spLocks noChangeArrowheads="1"/>
            </p:cNvSpPr>
            <p:nvPr/>
          </p:nvSpPr>
          <p:spPr bwMode="gray">
            <a:xfrm>
              <a:off x="0" y="4128"/>
              <a:ext cx="5760" cy="192"/>
            </a:xfrm>
            <a:prstGeom prst="rect">
              <a:avLst/>
            </a:prstGeom>
            <a:gradFill rotWithShape="1">
              <a:gsLst>
                <a:gs pos="0">
                  <a:schemeClr val="hlink"/>
                </a:gs>
                <a:gs pos="100000">
                  <a:schemeClr val="hlink">
                    <a:gamma/>
                    <a:shade val="69804"/>
                    <a:invGamma/>
                  </a:schemeClr>
                </a:gs>
              </a:gsLst>
              <a:lin ang="0" scaled="1"/>
            </a:gradFill>
            <a:ln w="9525">
              <a:noFill/>
              <a:miter lim="800000"/>
              <a:headEnd/>
              <a:tailEnd/>
            </a:ln>
            <a:effectLst/>
          </p:spPr>
          <p:txBody>
            <a:bodyPr wrap="none" anchor="ctr"/>
            <a:lstStyle/>
            <a:p>
              <a:pPr>
                <a:defRPr/>
              </a:pPr>
              <a:endParaRPr lang="ru-RU"/>
            </a:p>
          </p:txBody>
        </p:sp>
        <p:pic>
          <p:nvPicPr>
            <p:cNvPr id="1035" name="Picture 163" descr="artplus_nature_naturalcity38_g"/>
            <p:cNvPicPr>
              <a:picLocks noChangeAspect="1" noChangeArrowheads="1"/>
            </p:cNvPicPr>
            <p:nvPr/>
          </p:nvPicPr>
          <p:blipFill>
            <a:blip r:embed="rId18" cstate="print">
              <a:lum bright="12000" contrast="12000"/>
            </a:blip>
            <a:srcRect r="31580"/>
            <a:stretch>
              <a:fillRect/>
            </a:stretch>
          </p:blipFill>
          <p:spPr bwMode="gray">
            <a:xfrm>
              <a:off x="4752" y="3353"/>
              <a:ext cx="1008" cy="967"/>
            </a:xfrm>
            <a:prstGeom prst="rect">
              <a:avLst/>
            </a:prstGeom>
            <a:noFill/>
            <a:ln w="9525">
              <a:noFill/>
              <a:miter lim="800000"/>
              <a:headEnd/>
              <a:tailEnd/>
            </a:ln>
          </p:spPr>
        </p:pic>
      </p:grpSp>
      <p:sp>
        <p:nvSpPr>
          <p:cNvPr id="1028" name="Rectangle 4"/>
          <p:cNvSpPr>
            <a:spLocks noGrp="1" noChangeArrowheads="1"/>
          </p:cNvSpPr>
          <p:nvPr>
            <p:ph type="dt" sz="half" idx="2"/>
          </p:nvPr>
        </p:nvSpPr>
        <p:spPr bwMode="gray">
          <a:xfrm>
            <a:off x="4114800" y="65373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smtClean="0">
                <a:solidFill>
                  <a:schemeClr val="bg1"/>
                </a:solidFill>
                <a:latin typeface="+mn-lt"/>
              </a:defRPr>
            </a:lvl1pPr>
          </a:lstStyle>
          <a:p>
            <a:pPr>
              <a:defRPr/>
            </a:pPr>
            <a:endParaRPr lang="ru-RU"/>
          </a:p>
        </p:txBody>
      </p:sp>
      <p:sp>
        <p:nvSpPr>
          <p:cNvPr id="2"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30" name="Rectangle 6"/>
          <p:cNvSpPr>
            <a:spLocks noGrp="1" noChangeArrowheads="1"/>
          </p:cNvSpPr>
          <p:nvPr>
            <p:ph type="sldNum" sz="quarter" idx="4"/>
          </p:nvPr>
        </p:nvSpPr>
        <p:spPr bwMode="gray">
          <a:xfrm>
            <a:off x="304800" y="65373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solidFill>
                  <a:schemeClr val="bg1"/>
                </a:solidFill>
                <a:latin typeface="+mn-lt"/>
              </a:defRPr>
            </a:lvl1pPr>
          </a:lstStyle>
          <a:p>
            <a:pPr>
              <a:defRPr/>
            </a:pPr>
            <a:fld id="{1238AF34-737C-4309-ADBE-0EB9F5C00D50}" type="slidenum">
              <a:rPr lang="en-US"/>
              <a:pPr>
                <a:defRPr/>
              </a:pPr>
              <a:t>‹#›</a:t>
            </a:fld>
            <a:endParaRPr lang="en-US"/>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pPr>
              <a:defRPr/>
            </a:pPr>
            <a:endParaRPr lang="ru-RU"/>
          </a:p>
        </p:txBody>
      </p:sp>
      <p:sp>
        <p:nvSpPr>
          <p:cNvPr id="3"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83" name="Rectangle 159"/>
          <p:cNvSpPr>
            <a:spLocks noGrp="1" noChangeArrowheads="1"/>
          </p:cNvSpPr>
          <p:nvPr>
            <p:ph type="ftr" sz="quarter" idx="3"/>
          </p:nvPr>
        </p:nvSpPr>
        <p:spPr bwMode="auto">
          <a:xfrm>
            <a:off x="9144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bg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iming>
    <p:tnLst>
      <p:par>
        <p:cTn id="1" dur="indefinite" restart="never" nodeType="tmRoot"/>
      </p:par>
    </p:tnLst>
  </p:timing>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Verdana" pitchFamily="34" charset="0"/>
        </a:defRPr>
      </a:lvl2pPr>
      <a:lvl3pPr algn="l" rtl="0" eaLnBrk="1" fontAlgn="base" hangingPunct="1">
        <a:spcBef>
          <a:spcPct val="0"/>
        </a:spcBef>
        <a:spcAft>
          <a:spcPct val="0"/>
        </a:spcAft>
        <a:defRPr sz="3200" b="1">
          <a:solidFill>
            <a:srgbClr val="000000"/>
          </a:solidFill>
          <a:latin typeface="Verdana" pitchFamily="34" charset="0"/>
        </a:defRPr>
      </a:lvl3pPr>
      <a:lvl4pPr algn="l" rtl="0" eaLnBrk="1" fontAlgn="base" hangingPunct="1">
        <a:spcBef>
          <a:spcPct val="0"/>
        </a:spcBef>
        <a:spcAft>
          <a:spcPct val="0"/>
        </a:spcAft>
        <a:defRPr sz="3200" b="1">
          <a:solidFill>
            <a:srgbClr val="000000"/>
          </a:solidFill>
          <a:latin typeface="Verdana" pitchFamily="34" charset="0"/>
        </a:defRPr>
      </a:lvl4pPr>
      <a:lvl5pPr algn="l" rtl="0" eaLnBrk="1" fontAlgn="base" hangingPunct="1">
        <a:spcBef>
          <a:spcPct val="0"/>
        </a:spcBef>
        <a:spcAft>
          <a:spcPct val="0"/>
        </a:spcAft>
        <a:defRPr sz="3200" b="1">
          <a:solidFill>
            <a:srgbClr val="000000"/>
          </a:solidFill>
          <a:latin typeface="Verdana" pitchFamily="34" charset="0"/>
        </a:defRPr>
      </a:lvl5pPr>
      <a:lvl6pPr marL="457200" algn="l" rtl="0" eaLnBrk="1" fontAlgn="base" hangingPunct="1">
        <a:spcBef>
          <a:spcPct val="0"/>
        </a:spcBef>
        <a:spcAft>
          <a:spcPct val="0"/>
        </a:spcAft>
        <a:defRPr sz="3200" b="1">
          <a:solidFill>
            <a:srgbClr val="000000"/>
          </a:solidFill>
          <a:latin typeface="Verdana" pitchFamily="34" charset="0"/>
        </a:defRPr>
      </a:lvl6pPr>
      <a:lvl7pPr marL="914400" algn="l" rtl="0" eaLnBrk="1" fontAlgn="base" hangingPunct="1">
        <a:spcBef>
          <a:spcPct val="0"/>
        </a:spcBef>
        <a:spcAft>
          <a:spcPct val="0"/>
        </a:spcAft>
        <a:defRPr sz="3200" b="1">
          <a:solidFill>
            <a:srgbClr val="000000"/>
          </a:solidFill>
          <a:latin typeface="Verdana" pitchFamily="34" charset="0"/>
        </a:defRPr>
      </a:lvl7pPr>
      <a:lvl8pPr marL="1371600" algn="l" rtl="0" eaLnBrk="1" fontAlgn="base" hangingPunct="1">
        <a:spcBef>
          <a:spcPct val="0"/>
        </a:spcBef>
        <a:spcAft>
          <a:spcPct val="0"/>
        </a:spcAft>
        <a:defRPr sz="3200" b="1">
          <a:solidFill>
            <a:srgbClr val="000000"/>
          </a:solidFill>
          <a:latin typeface="Verdana" pitchFamily="34" charset="0"/>
        </a:defRPr>
      </a:lvl8pPr>
      <a:lvl9pPr marL="1828800" algn="l" rtl="0" eaLnBrk="1" fontAlgn="base" hangingPunct="1">
        <a:spcBef>
          <a:spcPct val="0"/>
        </a:spcBef>
        <a:spcAft>
          <a:spcPct val="0"/>
        </a:spcAft>
        <a:defRPr sz="3200" b="1">
          <a:solidFill>
            <a:srgbClr val="000000"/>
          </a:solidFill>
          <a:latin typeface="Verdan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hlink"/>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kids.kiddle.co/National_Gallery" TargetMode="External"/><Relationship Id="rId13" Type="http://schemas.openxmlformats.org/officeDocument/2006/relationships/hyperlink" Target="https://kids.kiddle.co/Palace_of_Westminster" TargetMode="External"/><Relationship Id="rId3" Type="http://schemas.openxmlformats.org/officeDocument/2006/relationships/hyperlink" Target="https://kids.kiddle.co/Buckingham_Palace" TargetMode="External"/><Relationship Id="rId7" Type="http://schemas.openxmlformats.org/officeDocument/2006/relationships/hyperlink" Target="https://kids.kiddle.co/Madame_Tussauds" TargetMode="External"/><Relationship Id="rId12" Type="http://schemas.openxmlformats.org/officeDocument/2006/relationships/hyperlink" Target="https://kids.kiddle.co/Trafalgar_Square" TargetMode="External"/><Relationship Id="rId2" Type="http://schemas.openxmlformats.org/officeDocument/2006/relationships/hyperlink" Target="https://kids.kiddle.co/British_Museum" TargetMode="External"/><Relationship Id="rId1" Type="http://schemas.openxmlformats.org/officeDocument/2006/relationships/slideLayout" Target="../slideLayouts/slideLayout2.xml"/><Relationship Id="rId6" Type="http://schemas.openxmlformats.org/officeDocument/2006/relationships/hyperlink" Target="https://kids.kiddle.co/Tower_Bridge" TargetMode="External"/><Relationship Id="rId11" Type="http://schemas.openxmlformats.org/officeDocument/2006/relationships/hyperlink" Target="https://kids.kiddle.co/Royal_Observatory,_Greenwich" TargetMode="External"/><Relationship Id="rId5" Type="http://schemas.openxmlformats.org/officeDocument/2006/relationships/hyperlink" Target="https://kids.kiddle.co/London_Eye" TargetMode="External"/><Relationship Id="rId15" Type="http://schemas.openxmlformats.org/officeDocument/2006/relationships/hyperlink" Target="https://kids.kiddle.co/Westminster_Abbey" TargetMode="External"/><Relationship Id="rId10" Type="http://schemas.openxmlformats.org/officeDocument/2006/relationships/hyperlink" Target="https://kids.kiddle.co/St_Paul's_Cathedral" TargetMode="External"/><Relationship Id="rId4" Type="http://schemas.openxmlformats.org/officeDocument/2006/relationships/hyperlink" Target="https://kids.kiddle.co/Downing_Street" TargetMode="External"/><Relationship Id="rId9" Type="http://schemas.openxmlformats.org/officeDocument/2006/relationships/hyperlink" Target="https://kids.kiddle.co/Piccadilly_Circus" TargetMode="External"/><Relationship Id="rId14" Type="http://schemas.openxmlformats.org/officeDocument/2006/relationships/hyperlink" Target="https://kids.kiddle.co/Tower_of_Lond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ids.kiddle.co/Drawbridg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475656" y="1988840"/>
            <a:ext cx="6705600" cy="2070720"/>
          </a:xfrm>
          <a:effectLst>
            <a:outerShdw dist="28398" dir="1593903" algn="ctr" rotWithShape="0">
              <a:schemeClr val="bg1">
                <a:alpha val="50000"/>
              </a:schemeClr>
            </a:outerShdw>
          </a:effectLst>
        </p:spPr>
        <p:txBody>
          <a:bodyPr/>
          <a:lstStyle/>
          <a:p>
            <a:pPr>
              <a:tabLst>
                <a:tab pos="2743200" algn="l"/>
              </a:tabLst>
            </a:pPr>
            <a:r>
              <a:rPr lang="en-US" sz="5400" dirty="0" smtClean="0"/>
              <a:t>Famous places of London</a:t>
            </a:r>
          </a:p>
        </p:txBody>
      </p:sp>
      <p:sp>
        <p:nvSpPr>
          <p:cNvPr id="3075" name="Rectangle 5"/>
          <p:cNvSpPr>
            <a:spLocks noGrp="1" noChangeArrowheads="1"/>
          </p:cNvSpPr>
          <p:nvPr>
            <p:ph type="subTitle" idx="1"/>
          </p:nvPr>
        </p:nvSpPr>
        <p:spPr>
          <a:xfrm>
            <a:off x="2555776" y="5373216"/>
            <a:ext cx="5715000" cy="720080"/>
          </a:xfrm>
        </p:spPr>
        <p:txBody>
          <a:bodyPr/>
          <a:lstStyle/>
          <a:p>
            <a:pPr>
              <a:lnSpc>
                <a:spcPct val="80000"/>
              </a:lnSpc>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Аленушка\Desktop\Open School 9 клас\Cities of UK\St_Pauls_aerial_London.jpg"/>
          <p:cNvPicPr>
            <a:picLocks noChangeAspect="1" noChangeArrowheads="1"/>
          </p:cNvPicPr>
          <p:nvPr/>
        </p:nvPicPr>
        <p:blipFill>
          <a:blip r:embed="rId2" cstate="print"/>
          <a:srcRect/>
          <a:stretch>
            <a:fillRect/>
          </a:stretch>
        </p:blipFill>
        <p:spPr bwMode="auto">
          <a:xfrm>
            <a:off x="1763688" y="548680"/>
            <a:ext cx="5976664" cy="4105084"/>
          </a:xfrm>
          <a:prstGeom prst="rect">
            <a:avLst/>
          </a:prstGeom>
          <a:noFill/>
        </p:spPr>
      </p:pic>
      <p:sp>
        <p:nvSpPr>
          <p:cNvPr id="4" name="Rectangle 2"/>
          <p:cNvSpPr txBox="1">
            <a:spLocks noChangeArrowheads="1"/>
          </p:cNvSpPr>
          <p:nvPr/>
        </p:nvSpPr>
        <p:spPr bwMode="gray">
          <a:xfrm>
            <a:off x="755576" y="0"/>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mj-lt"/>
                <a:ea typeface="+mj-ea"/>
                <a:cs typeface="+mj-cs"/>
              </a:rPr>
              <a:t>St Paul’s Cathedral </a:t>
            </a:r>
          </a:p>
        </p:txBody>
      </p:sp>
      <p:sp>
        <p:nvSpPr>
          <p:cNvPr id="287746" name="Rectangle 2"/>
          <p:cNvSpPr>
            <a:spLocks noGrp="1" noChangeArrowheads="1"/>
          </p:cNvSpPr>
          <p:nvPr>
            <p:ph type="title"/>
          </p:nvPr>
        </p:nvSpPr>
        <p:spPr>
          <a:xfrm>
            <a:off x="0" y="4553744"/>
            <a:ext cx="8280920" cy="2304256"/>
          </a:xfrm>
        </p:spPr>
        <p:txBody>
          <a:bodyPr/>
          <a:lstStyle/>
          <a:p>
            <a:pPr algn="ctr">
              <a:defRPr/>
            </a:pPr>
            <a:r>
              <a:rPr lang="en-US" sz="2400" b="0" dirty="0" smtClean="0"/>
              <a:t>is an Anglican cathedral, was designed in the English Baroque style by </a:t>
            </a:r>
            <a:r>
              <a:rPr lang="en-US" sz="2400" dirty="0" smtClean="0"/>
              <a:t>Sir Christopher Wren</a:t>
            </a:r>
            <a:r>
              <a:rPr lang="en-US" sz="2400" b="0" dirty="0" smtClean="0"/>
              <a:t>. The wedding of Charles, Prince of Wales and Lady Diana Spencer was held there. You can see the memorial to Sir Christopher Wren there.</a:t>
            </a:r>
            <a:endParaRPr lang="en-US" sz="24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0" y="3861048"/>
            <a:ext cx="2915816" cy="2435770"/>
          </a:xfrm>
        </p:spPr>
        <p:txBody>
          <a:bodyPr/>
          <a:lstStyle/>
          <a:p>
            <a:pPr algn="ctr">
              <a:defRPr/>
            </a:pPr>
            <a:r>
              <a:rPr lang="en-US" sz="1600" b="0" dirty="0" smtClean="0"/>
              <a:t>is an observatory situated on a hill in Greenwich Park. It played a major role in the history of astronomy and navigation, and is best known as the location of the prime meridian. You can look at the stars there.</a:t>
            </a:r>
            <a:endParaRPr lang="en-US" sz="1800" dirty="0" smtClean="0"/>
          </a:p>
        </p:txBody>
      </p:sp>
      <p:pic>
        <p:nvPicPr>
          <p:cNvPr id="28675" name="Picture 3" descr="C:\Users\Аленушка\Desktop\Open School 9 клас\Cities of UK\The Royal Observatory Greenwich.jpg"/>
          <p:cNvPicPr>
            <a:picLocks noChangeAspect="1" noChangeArrowheads="1"/>
          </p:cNvPicPr>
          <p:nvPr/>
        </p:nvPicPr>
        <p:blipFill>
          <a:blip r:embed="rId2" cstate="print"/>
          <a:srcRect/>
          <a:stretch>
            <a:fillRect/>
          </a:stretch>
        </p:blipFill>
        <p:spPr bwMode="auto">
          <a:xfrm>
            <a:off x="2843808" y="2924944"/>
            <a:ext cx="5886450" cy="3333750"/>
          </a:xfrm>
          <a:prstGeom prst="rect">
            <a:avLst/>
          </a:prstGeom>
          <a:noFill/>
        </p:spPr>
      </p:pic>
      <p:pic>
        <p:nvPicPr>
          <p:cNvPr id="28674" name="Picture 2" descr="C:\Users\Аленушка\Desktop\Open School 9 клас\Cities of UK\The Royal Observatory (Greenwich).jpg"/>
          <p:cNvPicPr>
            <a:picLocks noChangeAspect="1" noChangeArrowheads="1"/>
          </p:cNvPicPr>
          <p:nvPr/>
        </p:nvPicPr>
        <p:blipFill>
          <a:blip r:embed="rId3" cstate="print"/>
          <a:srcRect/>
          <a:stretch>
            <a:fillRect/>
          </a:stretch>
        </p:blipFill>
        <p:spPr bwMode="auto">
          <a:xfrm>
            <a:off x="467544" y="332656"/>
            <a:ext cx="4608512" cy="3451935"/>
          </a:xfrm>
          <a:prstGeom prst="rect">
            <a:avLst/>
          </a:prstGeom>
          <a:noFill/>
        </p:spPr>
      </p:pic>
      <p:sp>
        <p:nvSpPr>
          <p:cNvPr id="5" name="Rectangle 2"/>
          <p:cNvSpPr txBox="1">
            <a:spLocks noChangeArrowheads="1"/>
          </p:cNvSpPr>
          <p:nvPr/>
        </p:nvSpPr>
        <p:spPr bwMode="gray">
          <a:xfrm>
            <a:off x="5364088" y="404664"/>
            <a:ext cx="3096344" cy="2435770"/>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mj-lt"/>
                <a:ea typeface="+mj-ea"/>
                <a:cs typeface="+mj-cs"/>
              </a:rPr>
              <a:t>The Royal Observatory (Greenwich) </a:t>
            </a:r>
            <a:r>
              <a:rPr kumimoji="0" lang="en-US" sz="3200" b="1" i="0" u="none" strike="noStrike" kern="0" cap="none" spc="0" normalizeH="0" baseline="0" noProof="0" dirty="0" smtClean="0">
                <a:ln>
                  <a:noFill/>
                </a:ln>
                <a:solidFill>
                  <a:srgbClr val="000000"/>
                </a:solidFill>
                <a:effectLst/>
                <a:uLnTx/>
                <a:uFillTx/>
                <a:latin typeface="+mj-lt"/>
                <a:ea typeface="+mj-ea"/>
                <a:cs typeface="+mj-cs"/>
              </a:rPr>
              <a:t/>
            </a:r>
            <a:br>
              <a:rPr kumimoji="0" lang="en-US" sz="3200" b="1" i="0" u="none" strike="noStrike" kern="0" cap="none" spc="0" normalizeH="0" baseline="0" noProof="0" dirty="0" smtClean="0">
                <a:ln>
                  <a:noFill/>
                </a:ln>
                <a:solidFill>
                  <a:srgbClr val="000000"/>
                </a:solidFill>
                <a:effectLst/>
                <a:uLnTx/>
                <a:uFillTx/>
                <a:latin typeface="+mj-lt"/>
                <a:ea typeface="+mj-ea"/>
                <a:cs typeface="+mj-cs"/>
              </a:rPr>
            </a:br>
            <a:endParaRPr kumimoji="0" lang="en-US" sz="32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899592" y="116632"/>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mj-lt"/>
                <a:ea typeface="+mj-ea"/>
                <a:cs typeface="+mj-cs"/>
              </a:rPr>
              <a:t>Trafalgar Square </a:t>
            </a:r>
          </a:p>
        </p:txBody>
      </p:sp>
      <p:pic>
        <p:nvPicPr>
          <p:cNvPr id="2050" name="Picture 2" descr="Трафальгарская площадь в Лондоне (Trafalgar Square) - история фото памятники"/>
          <p:cNvPicPr>
            <a:picLocks noChangeAspect="1" noChangeArrowheads="1"/>
          </p:cNvPicPr>
          <p:nvPr/>
        </p:nvPicPr>
        <p:blipFill>
          <a:blip r:embed="rId2" cstate="print"/>
          <a:srcRect/>
          <a:stretch>
            <a:fillRect/>
          </a:stretch>
        </p:blipFill>
        <p:spPr bwMode="auto">
          <a:xfrm>
            <a:off x="1763688" y="692696"/>
            <a:ext cx="5688633" cy="3866493"/>
          </a:xfrm>
          <a:prstGeom prst="rect">
            <a:avLst/>
          </a:prstGeom>
          <a:noFill/>
        </p:spPr>
      </p:pic>
      <p:sp>
        <p:nvSpPr>
          <p:cNvPr id="287746" name="Rectangle 2"/>
          <p:cNvSpPr>
            <a:spLocks noGrp="1" noChangeArrowheads="1"/>
          </p:cNvSpPr>
          <p:nvPr>
            <p:ph type="title"/>
          </p:nvPr>
        </p:nvSpPr>
        <p:spPr>
          <a:xfrm>
            <a:off x="539552" y="4437112"/>
            <a:ext cx="8064896" cy="2232248"/>
          </a:xfrm>
        </p:spPr>
        <p:txBody>
          <a:bodyPr/>
          <a:lstStyle/>
          <a:p>
            <a:pPr algn="ctr">
              <a:defRPr/>
            </a:pPr>
            <a:r>
              <a:rPr lang="en-US" sz="2000" b="0" dirty="0" smtClean="0"/>
              <a:t>It is a large pedestrian square, bounded on three sides by roads. </a:t>
            </a:r>
            <a:r>
              <a:rPr lang="en-US" sz="2000" dirty="0" smtClean="0"/>
              <a:t>The National Art Gallery</a:t>
            </a:r>
            <a:r>
              <a:rPr lang="en-US" sz="2000" b="0" dirty="0" smtClean="0"/>
              <a:t> is one of several important buildings facing the square. It contains a large </a:t>
            </a:r>
            <a:r>
              <a:rPr lang="en-US" sz="2000" dirty="0" smtClean="0"/>
              <a:t>statue of Admiral Lord Nelson</a:t>
            </a:r>
            <a:r>
              <a:rPr lang="en-US" sz="2000" b="0" dirty="0" smtClean="0"/>
              <a:t>. Mainly, it is used for pleasure and relaxation, but sometimes there are meetings and demonstrations in Trafalgar Square. </a:t>
            </a:r>
            <a:endParaRPr lang="en-US" sz="20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Westminster Palace</a:t>
            </a:r>
            <a:endParaRPr lang="ru-RU" dirty="0"/>
          </a:p>
        </p:txBody>
      </p:sp>
      <p:sp>
        <p:nvSpPr>
          <p:cNvPr id="4" name="Заголовок 1"/>
          <p:cNvSpPr txBox="1">
            <a:spLocks/>
          </p:cNvSpPr>
          <p:nvPr/>
        </p:nvSpPr>
        <p:spPr bwMode="gray">
          <a:xfrm>
            <a:off x="611560" y="5373216"/>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3200" b="1" i="0" u="none" strike="noStrike" kern="0" cap="none" spc="0" normalizeH="0" baseline="0" noProof="0">
              <a:ln>
                <a:noFill/>
              </a:ln>
              <a:solidFill>
                <a:srgbClr val="000000"/>
              </a:solidFill>
              <a:effectLst/>
              <a:uLnTx/>
              <a:uFillTx/>
              <a:latin typeface="+mj-lt"/>
              <a:ea typeface="+mj-ea"/>
              <a:cs typeface="+mj-cs"/>
            </a:endParaRPr>
          </a:p>
        </p:txBody>
      </p:sp>
      <p:pic>
        <p:nvPicPr>
          <p:cNvPr id="29698" name="Picture 2" descr="C:\Users\Аленушка\Desktop\Open School 9 клас\Cities of UK\Westminster_palace.jpg"/>
          <p:cNvPicPr>
            <a:picLocks noChangeAspect="1" noChangeArrowheads="1"/>
          </p:cNvPicPr>
          <p:nvPr/>
        </p:nvPicPr>
        <p:blipFill>
          <a:blip r:embed="rId2" cstate="print"/>
          <a:srcRect t="7560"/>
          <a:stretch>
            <a:fillRect/>
          </a:stretch>
        </p:blipFill>
        <p:spPr bwMode="auto">
          <a:xfrm>
            <a:off x="2123728" y="908720"/>
            <a:ext cx="4876800" cy="3521968"/>
          </a:xfrm>
          <a:prstGeom prst="rect">
            <a:avLst/>
          </a:prstGeom>
          <a:noFill/>
        </p:spPr>
      </p:pic>
      <p:sp>
        <p:nvSpPr>
          <p:cNvPr id="5" name="Заголовок 1"/>
          <p:cNvSpPr txBox="1">
            <a:spLocks/>
          </p:cNvSpPr>
          <p:nvPr/>
        </p:nvSpPr>
        <p:spPr bwMode="gray">
          <a:xfrm>
            <a:off x="179512" y="4365104"/>
            <a:ext cx="8280920" cy="265179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r>
              <a:rPr lang="en-US" sz="2000" kern="0" dirty="0" smtClean="0">
                <a:solidFill>
                  <a:srgbClr val="000000"/>
                </a:solidFill>
                <a:latin typeface="+mj-lt"/>
                <a:ea typeface="+mj-ea"/>
                <a:cs typeface="+mj-cs"/>
              </a:rPr>
              <a:t>is the meeting place of the House of Commons and the House of Lords, the two houses of the Parliament of the United Kingdom. Commonly known as </a:t>
            </a:r>
            <a:r>
              <a:rPr lang="en-US" sz="2000" b="1" kern="0" dirty="0" smtClean="0">
                <a:solidFill>
                  <a:srgbClr val="000000"/>
                </a:solidFill>
                <a:latin typeface="+mj-lt"/>
                <a:ea typeface="+mj-ea"/>
                <a:cs typeface="+mj-cs"/>
              </a:rPr>
              <a:t>the Houses of Parliament</a:t>
            </a:r>
            <a:r>
              <a:rPr lang="en-US" sz="2000" kern="0" dirty="0" smtClean="0">
                <a:solidFill>
                  <a:srgbClr val="000000"/>
                </a:solidFill>
                <a:latin typeface="+mj-lt"/>
                <a:ea typeface="+mj-ea"/>
                <a:cs typeface="+mj-cs"/>
              </a:rPr>
              <a:t> after its occupants. At the north end of the Palace rises the most famous of the towers, </a:t>
            </a:r>
            <a:r>
              <a:rPr lang="en-US" sz="2000" b="1" kern="0" dirty="0" smtClean="0">
                <a:solidFill>
                  <a:srgbClr val="000000"/>
                </a:solidFill>
                <a:latin typeface="+mj-lt"/>
                <a:ea typeface="+mj-ea"/>
                <a:cs typeface="+mj-cs"/>
              </a:rPr>
              <a:t>Elizabeth Tower</a:t>
            </a:r>
            <a:r>
              <a:rPr lang="en-US" sz="2000" kern="0" dirty="0" smtClean="0">
                <a:solidFill>
                  <a:srgbClr val="000000"/>
                </a:solidFill>
                <a:latin typeface="+mj-lt"/>
                <a:ea typeface="+mj-ea"/>
                <a:cs typeface="+mj-cs"/>
              </a:rPr>
              <a:t>, commonly known as </a:t>
            </a:r>
            <a:r>
              <a:rPr lang="en-US" sz="2000" b="1" kern="0" dirty="0" smtClean="0">
                <a:solidFill>
                  <a:srgbClr val="000000"/>
                </a:solidFill>
                <a:latin typeface="+mj-lt"/>
                <a:ea typeface="+mj-ea"/>
                <a:cs typeface="+mj-cs"/>
              </a:rPr>
              <a:t>Big Ben</a:t>
            </a:r>
            <a:r>
              <a:rPr lang="en-US" sz="2000" kern="0" dirty="0" smtClean="0">
                <a:solidFill>
                  <a:srgbClr val="000000"/>
                </a:solidFill>
                <a:latin typeface="+mj-lt"/>
                <a:ea typeface="+mj-ea"/>
                <a:cs typeface="+mj-cs"/>
              </a:rPr>
              <a:t>.</a:t>
            </a:r>
          </a:p>
          <a:p>
            <a:pPr lvl="0" algn="ctr"/>
            <a:endParaRPr kumimoji="0" lang="ru-RU" sz="2400"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Tower of London</a:t>
            </a:r>
            <a:endParaRPr lang="ru-RU" dirty="0"/>
          </a:p>
        </p:txBody>
      </p:sp>
      <p:sp>
        <p:nvSpPr>
          <p:cNvPr id="4" name="Заголовок 1"/>
          <p:cNvSpPr txBox="1">
            <a:spLocks/>
          </p:cNvSpPr>
          <p:nvPr/>
        </p:nvSpPr>
        <p:spPr bwMode="gray">
          <a:xfrm>
            <a:off x="395536" y="3933056"/>
            <a:ext cx="8064896" cy="237626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r>
              <a:rPr lang="en-US" sz="2000" kern="0" dirty="0" smtClean="0">
                <a:solidFill>
                  <a:srgbClr val="000000"/>
                </a:solidFill>
                <a:latin typeface="+mj-lt"/>
                <a:ea typeface="+mj-ea"/>
                <a:cs typeface="+mj-cs"/>
              </a:rPr>
              <a:t>officially </a:t>
            </a:r>
            <a:r>
              <a:rPr lang="en-US" sz="2000" b="1" kern="0" dirty="0" smtClean="0">
                <a:solidFill>
                  <a:srgbClr val="000000"/>
                </a:solidFill>
                <a:latin typeface="+mj-lt"/>
                <a:ea typeface="+mj-ea"/>
                <a:cs typeface="+mj-cs"/>
              </a:rPr>
              <a:t>Her Majesty's Royal Palace and Fortress of the Tower of London</a:t>
            </a:r>
            <a:r>
              <a:rPr lang="en-US" sz="2000" kern="0" dirty="0" smtClean="0">
                <a:solidFill>
                  <a:srgbClr val="000000"/>
                </a:solidFill>
                <a:latin typeface="+mj-lt"/>
                <a:ea typeface="+mj-ea"/>
                <a:cs typeface="+mj-cs"/>
              </a:rPr>
              <a:t>, is a historic castle located on the north bank of the River Thames in central London.  It is the home of </a:t>
            </a:r>
            <a:r>
              <a:rPr lang="en-US" sz="2000" b="1" kern="0" dirty="0" smtClean="0">
                <a:solidFill>
                  <a:srgbClr val="000000"/>
                </a:solidFill>
                <a:latin typeface="+mj-lt"/>
                <a:ea typeface="+mj-ea"/>
                <a:cs typeface="+mj-cs"/>
              </a:rPr>
              <a:t>the Crown Jewels of England</a:t>
            </a:r>
            <a:r>
              <a:rPr lang="en-US" sz="2000" kern="0" dirty="0" smtClean="0">
                <a:solidFill>
                  <a:srgbClr val="000000"/>
                </a:solidFill>
                <a:latin typeface="+mj-lt"/>
                <a:ea typeface="+mj-ea"/>
                <a:cs typeface="+mj-cs"/>
              </a:rPr>
              <a:t>. The present collection of Crown Jewels contains various crowns, some of which are used by every Sovereign.</a:t>
            </a:r>
            <a:endParaRPr kumimoji="0" lang="ru-RU" sz="2000" i="0" u="none" strike="noStrike" kern="0" cap="none" spc="0" normalizeH="0" baseline="0" noProof="0" dirty="0">
              <a:ln>
                <a:noFill/>
              </a:ln>
              <a:solidFill>
                <a:srgbClr val="000000"/>
              </a:solidFill>
              <a:effectLst/>
              <a:uLnTx/>
              <a:uFillTx/>
              <a:latin typeface="+mj-lt"/>
              <a:ea typeface="+mj-ea"/>
              <a:cs typeface="+mj-cs"/>
            </a:endParaRPr>
          </a:p>
        </p:txBody>
      </p:sp>
      <p:pic>
        <p:nvPicPr>
          <p:cNvPr id="30724" name="Picture 4" descr="C:\Users\Аленушка\Desktop\Open School 9 клас\Cities of UK\Tower_of_London_viewed_from_the_River_Thames.jpg"/>
          <p:cNvPicPr>
            <a:picLocks noChangeAspect="1" noChangeArrowheads="1"/>
          </p:cNvPicPr>
          <p:nvPr/>
        </p:nvPicPr>
        <p:blipFill>
          <a:blip r:embed="rId2" cstate="print"/>
          <a:srcRect/>
          <a:stretch>
            <a:fillRect/>
          </a:stretch>
        </p:blipFill>
        <p:spPr bwMode="auto">
          <a:xfrm>
            <a:off x="4283968" y="908720"/>
            <a:ext cx="4704906"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25" name="Picture 5" descr="C:\Users\Аленушка\Desktop\Open School 9 клас\Cities of UK\the tower of london.jpg"/>
          <p:cNvPicPr>
            <a:picLocks noChangeAspect="1" noChangeArrowheads="1"/>
          </p:cNvPicPr>
          <p:nvPr/>
        </p:nvPicPr>
        <p:blipFill>
          <a:blip r:embed="rId3" cstate="print"/>
          <a:srcRect/>
          <a:stretch>
            <a:fillRect/>
          </a:stretch>
        </p:blipFill>
        <p:spPr bwMode="auto">
          <a:xfrm>
            <a:off x="467544" y="908720"/>
            <a:ext cx="4425454" cy="29485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Аленушка\Desktop\Open School 9 клас\Cities of UK\westminster_abbey_shutterstock640x360.jpg"/>
          <p:cNvPicPr>
            <a:picLocks noChangeAspect="1" noChangeArrowheads="1"/>
          </p:cNvPicPr>
          <p:nvPr/>
        </p:nvPicPr>
        <p:blipFill>
          <a:blip r:embed="rId2" cstate="print"/>
          <a:srcRect/>
          <a:stretch>
            <a:fillRect/>
          </a:stretch>
        </p:blipFill>
        <p:spPr bwMode="auto">
          <a:xfrm>
            <a:off x="107504" y="620688"/>
            <a:ext cx="6912768"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747" name="Picture 3" descr="C:\Users\Аленушка\Desktop\Open School 9 клас\Cities of UK\Westminster_Abbey_London_900px.jpg"/>
          <p:cNvPicPr>
            <a:picLocks noChangeAspect="1" noChangeArrowheads="1"/>
          </p:cNvPicPr>
          <p:nvPr/>
        </p:nvPicPr>
        <p:blipFill>
          <a:blip r:embed="rId3" cstate="print"/>
          <a:srcRect/>
          <a:stretch>
            <a:fillRect/>
          </a:stretch>
        </p:blipFill>
        <p:spPr bwMode="auto">
          <a:xfrm>
            <a:off x="6372200" y="620688"/>
            <a:ext cx="2618709" cy="3924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827584" y="116632"/>
            <a:ext cx="7239000" cy="563562"/>
          </a:xfrm>
        </p:spPr>
        <p:txBody>
          <a:bodyPr/>
          <a:lstStyle/>
          <a:p>
            <a:pPr algn="ctr"/>
            <a:r>
              <a:rPr lang="en-US" sz="3600" dirty="0" smtClean="0"/>
              <a:t>Westminster Abbey</a:t>
            </a:r>
            <a:endParaRPr lang="ru-RU" sz="3600" dirty="0"/>
          </a:p>
        </p:txBody>
      </p:sp>
      <p:sp>
        <p:nvSpPr>
          <p:cNvPr id="4" name="Заголовок 1"/>
          <p:cNvSpPr txBox="1">
            <a:spLocks/>
          </p:cNvSpPr>
          <p:nvPr/>
        </p:nvSpPr>
        <p:spPr bwMode="gray">
          <a:xfrm>
            <a:off x="0" y="4149080"/>
            <a:ext cx="8568952" cy="2852936"/>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r>
              <a:rPr lang="en-US" sz="2600" kern="0" dirty="0" smtClean="0">
                <a:solidFill>
                  <a:srgbClr val="000000"/>
                </a:solidFill>
                <a:latin typeface="+mj-lt"/>
                <a:ea typeface="+mj-ea"/>
                <a:cs typeface="+mj-cs"/>
              </a:rPr>
              <a:t>formally titled </a:t>
            </a:r>
            <a:r>
              <a:rPr lang="en-US" sz="2600" b="1" kern="0" dirty="0" smtClean="0">
                <a:solidFill>
                  <a:srgbClr val="000000"/>
                </a:solidFill>
                <a:latin typeface="+mj-lt"/>
                <a:ea typeface="+mj-ea"/>
                <a:cs typeface="+mj-cs"/>
              </a:rPr>
              <a:t>the Collegiate Church of St Peter at Westminster</a:t>
            </a:r>
            <a:r>
              <a:rPr lang="en-US" sz="2600" kern="0" dirty="0" smtClean="0">
                <a:solidFill>
                  <a:srgbClr val="000000"/>
                </a:solidFill>
                <a:latin typeface="+mj-lt"/>
                <a:ea typeface="+mj-ea"/>
                <a:cs typeface="+mj-cs"/>
              </a:rPr>
              <a:t>, is a large, mainly Gothic abbey church. the traditional place of coronation and burial site for English and British monarchs. </a:t>
            </a:r>
            <a:endParaRPr kumimoji="0" lang="ru-RU" sz="2600"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See more</a:t>
            </a:r>
            <a:endParaRPr lang="ru-RU" dirty="0"/>
          </a:p>
        </p:txBody>
      </p:sp>
      <p:sp>
        <p:nvSpPr>
          <p:cNvPr id="3" name="Содержимое 2"/>
          <p:cNvSpPr>
            <a:spLocks noGrp="1"/>
          </p:cNvSpPr>
          <p:nvPr>
            <p:ph idx="1"/>
          </p:nvPr>
        </p:nvSpPr>
        <p:spPr>
          <a:xfrm>
            <a:off x="304800" y="980728"/>
            <a:ext cx="8839200" cy="5688632"/>
          </a:xfrm>
        </p:spPr>
        <p:txBody>
          <a:bodyPr/>
          <a:lstStyle/>
          <a:p>
            <a:pPr>
              <a:buNone/>
            </a:pPr>
            <a:r>
              <a:rPr lang="en-US" sz="1800" dirty="0" smtClean="0"/>
              <a:t>The British Museum</a:t>
            </a:r>
            <a:r>
              <a:rPr lang="en-US" sz="1800" b="0" dirty="0" smtClean="0"/>
              <a:t> </a:t>
            </a:r>
            <a:r>
              <a:rPr lang="en-US" sz="1800" b="0" dirty="0" smtClean="0">
                <a:hlinkClick r:id="rId2"/>
              </a:rPr>
              <a:t>https://kids.kiddle.co/British_Museum</a:t>
            </a:r>
            <a:r>
              <a:rPr lang="ru-RU" sz="1800" b="0" dirty="0" smtClean="0"/>
              <a:t>  </a:t>
            </a:r>
            <a:endParaRPr lang="en-US" sz="1800" b="0" dirty="0" smtClean="0"/>
          </a:p>
          <a:p>
            <a:pPr>
              <a:buNone/>
            </a:pPr>
            <a:r>
              <a:rPr lang="en-US" sz="1800" dirty="0" smtClean="0"/>
              <a:t>Buckingham Palace </a:t>
            </a:r>
            <a:r>
              <a:rPr lang="en-US" sz="1800" b="0" dirty="0" smtClean="0">
                <a:hlinkClick r:id="rId3"/>
              </a:rPr>
              <a:t>https://kids.kiddle.co/Buckingham_Palace</a:t>
            </a:r>
            <a:r>
              <a:rPr lang="ru-RU" sz="1800" b="0" dirty="0" smtClean="0"/>
              <a:t> </a:t>
            </a:r>
            <a:endParaRPr lang="en-US" sz="1800" b="0" dirty="0" smtClean="0"/>
          </a:p>
          <a:p>
            <a:pPr>
              <a:buNone/>
            </a:pPr>
            <a:r>
              <a:rPr lang="en-US" sz="1800" dirty="0" smtClean="0"/>
              <a:t>Downing Street </a:t>
            </a:r>
            <a:r>
              <a:rPr lang="en-US" sz="1800" b="0" dirty="0" smtClean="0">
                <a:hlinkClick r:id="rId4"/>
              </a:rPr>
              <a:t>https://kids.kiddle.co/Downing_Street</a:t>
            </a:r>
            <a:r>
              <a:rPr lang="ru-RU" sz="1800" b="0" dirty="0" smtClean="0"/>
              <a:t> </a:t>
            </a:r>
            <a:endParaRPr lang="en-US" sz="1800" b="0" dirty="0" smtClean="0"/>
          </a:p>
          <a:p>
            <a:pPr>
              <a:buNone/>
            </a:pPr>
            <a:r>
              <a:rPr lang="en-US" sz="1800" dirty="0" smtClean="0"/>
              <a:t>London Eye</a:t>
            </a:r>
            <a:r>
              <a:rPr lang="ru-RU" sz="1800" dirty="0" smtClean="0"/>
              <a:t> </a:t>
            </a:r>
            <a:r>
              <a:rPr lang="en-US" sz="1400" b="0" dirty="0" smtClean="0">
                <a:hlinkClick r:id="rId5"/>
              </a:rPr>
              <a:t>https://kids.kiddle.co/London_Eye#:~:text=The%20London%20Eye%20is%20located,is%20Europe's%20tallest%20Ferris%20wheel</a:t>
            </a:r>
            <a:r>
              <a:rPr lang="en-US" sz="1400" b="0" dirty="0" smtClean="0"/>
              <a:t>.</a:t>
            </a:r>
            <a:r>
              <a:rPr lang="ru-RU" sz="1400" b="0" dirty="0" smtClean="0"/>
              <a:t> </a:t>
            </a:r>
            <a:endParaRPr lang="en-US" sz="1800" b="0" dirty="0" smtClean="0"/>
          </a:p>
          <a:p>
            <a:pPr>
              <a:buNone/>
            </a:pPr>
            <a:r>
              <a:rPr lang="en-US" sz="1800" dirty="0" smtClean="0"/>
              <a:t>Tower Bridge</a:t>
            </a:r>
            <a:r>
              <a:rPr lang="en-US" sz="1800" b="0" dirty="0" smtClean="0"/>
              <a:t> </a:t>
            </a:r>
            <a:r>
              <a:rPr lang="en-US" sz="1800" b="0" dirty="0" smtClean="0">
                <a:hlinkClick r:id="rId6"/>
              </a:rPr>
              <a:t>https://kids.kiddle.co/Tower_Bridge</a:t>
            </a:r>
            <a:r>
              <a:rPr lang="ru-RU" sz="1800" b="0" dirty="0" smtClean="0"/>
              <a:t> </a:t>
            </a:r>
            <a:endParaRPr lang="en-US" sz="1800" b="0" dirty="0" smtClean="0"/>
          </a:p>
          <a:p>
            <a:pPr>
              <a:buNone/>
            </a:pPr>
            <a:r>
              <a:rPr lang="en-US" sz="1800" dirty="0" smtClean="0"/>
              <a:t>Madame </a:t>
            </a:r>
            <a:r>
              <a:rPr lang="en-US" sz="1800" dirty="0" err="1" smtClean="0"/>
              <a:t>Tussauds</a:t>
            </a:r>
            <a:r>
              <a:rPr lang="en-US" sz="1800" dirty="0" smtClean="0"/>
              <a:t> </a:t>
            </a:r>
            <a:r>
              <a:rPr lang="en-US" sz="1800" b="0" dirty="0" smtClean="0">
                <a:hlinkClick r:id="rId7"/>
              </a:rPr>
              <a:t>https://kids.kiddle.co/Madame_Tussauds</a:t>
            </a:r>
            <a:r>
              <a:rPr lang="ru-RU" sz="1800" b="0" dirty="0" smtClean="0"/>
              <a:t> </a:t>
            </a:r>
            <a:endParaRPr lang="en-US" sz="1800" b="0" dirty="0" smtClean="0"/>
          </a:p>
          <a:p>
            <a:pPr>
              <a:buNone/>
            </a:pPr>
            <a:r>
              <a:rPr lang="en-US" sz="1800" dirty="0" smtClean="0"/>
              <a:t>National Gallery </a:t>
            </a:r>
            <a:r>
              <a:rPr lang="en-US" sz="1800" b="0" dirty="0" smtClean="0">
                <a:hlinkClick r:id="rId8"/>
              </a:rPr>
              <a:t>https://kids.kiddle.co/National_Gallery</a:t>
            </a:r>
            <a:r>
              <a:rPr lang="ru-RU" sz="1800" b="0" dirty="0" smtClean="0"/>
              <a:t> </a:t>
            </a:r>
            <a:endParaRPr lang="en-US" sz="1800" b="0" dirty="0" smtClean="0"/>
          </a:p>
          <a:p>
            <a:pPr>
              <a:buNone/>
            </a:pPr>
            <a:r>
              <a:rPr lang="en-US" sz="1800" dirty="0" smtClean="0"/>
              <a:t>Piccadilly Circus </a:t>
            </a:r>
            <a:r>
              <a:rPr lang="en-US" sz="1800" b="0" dirty="0" smtClean="0">
                <a:hlinkClick r:id="rId9"/>
              </a:rPr>
              <a:t>https://kids.kiddle.co/Piccadilly_Circus</a:t>
            </a:r>
            <a:r>
              <a:rPr lang="ru-RU" sz="1800" b="0" dirty="0" smtClean="0"/>
              <a:t> </a:t>
            </a:r>
            <a:endParaRPr lang="en-US" sz="1800" b="0" dirty="0" smtClean="0"/>
          </a:p>
          <a:p>
            <a:pPr>
              <a:buNone/>
            </a:pPr>
            <a:r>
              <a:rPr lang="en-US" sz="1800" dirty="0" smtClean="0"/>
              <a:t>St Paul’s Cathedral </a:t>
            </a:r>
            <a:r>
              <a:rPr lang="en-US" sz="1800" b="0" dirty="0" smtClean="0">
                <a:hlinkClick r:id="rId10"/>
              </a:rPr>
              <a:t>https://kids.kiddle.co/St_Paul%27s_Cathedral</a:t>
            </a:r>
            <a:r>
              <a:rPr lang="ru-RU" sz="1800" b="0" dirty="0" smtClean="0"/>
              <a:t> </a:t>
            </a:r>
            <a:endParaRPr lang="en-US" sz="1800" b="0" dirty="0" smtClean="0"/>
          </a:p>
          <a:p>
            <a:pPr>
              <a:buNone/>
            </a:pPr>
            <a:r>
              <a:rPr lang="en-US" sz="1600" dirty="0" smtClean="0"/>
              <a:t>The Royal Observatory (Greenwich) </a:t>
            </a:r>
            <a:r>
              <a:rPr lang="en-US" sz="1200" b="0" dirty="0" smtClean="0">
                <a:hlinkClick r:id="rId11"/>
              </a:rPr>
              <a:t>https://kids.kiddle.co/Royal_Observatory,_Greenwich</a:t>
            </a:r>
            <a:r>
              <a:rPr lang="ru-RU" sz="1200" b="0" dirty="0" smtClean="0"/>
              <a:t> </a:t>
            </a:r>
            <a:endParaRPr lang="en-US" sz="1800" b="0" dirty="0" smtClean="0"/>
          </a:p>
          <a:p>
            <a:pPr>
              <a:buNone/>
            </a:pPr>
            <a:r>
              <a:rPr lang="en-US" sz="1800" dirty="0" smtClean="0"/>
              <a:t>Trafalgar Square</a:t>
            </a:r>
            <a:r>
              <a:rPr lang="en-US" sz="1800" b="0" dirty="0" smtClean="0"/>
              <a:t> </a:t>
            </a:r>
            <a:r>
              <a:rPr lang="en-US" sz="1800" b="0" dirty="0" smtClean="0">
                <a:hlinkClick r:id="rId12"/>
              </a:rPr>
              <a:t>https://kids.kiddle.co/Trafalgar_Square</a:t>
            </a:r>
            <a:r>
              <a:rPr lang="ru-RU" sz="1800" b="0" dirty="0" smtClean="0"/>
              <a:t> </a:t>
            </a:r>
            <a:endParaRPr lang="en-US" sz="1800" b="0" dirty="0" smtClean="0"/>
          </a:p>
          <a:p>
            <a:pPr>
              <a:buNone/>
            </a:pPr>
            <a:r>
              <a:rPr lang="en-US" sz="1800" dirty="0" smtClean="0"/>
              <a:t>Westminster Palace </a:t>
            </a:r>
            <a:r>
              <a:rPr lang="en-US" sz="1800" b="0" dirty="0" smtClean="0">
                <a:hlinkClick r:id="rId13"/>
              </a:rPr>
              <a:t>https://kids.kiddle.co/Palace_of_Westminster</a:t>
            </a:r>
            <a:r>
              <a:rPr lang="ru-RU" sz="1800" b="0" dirty="0" smtClean="0"/>
              <a:t> </a:t>
            </a:r>
            <a:endParaRPr lang="en-US" sz="1800" b="0" dirty="0" smtClean="0"/>
          </a:p>
          <a:p>
            <a:pPr>
              <a:buNone/>
            </a:pPr>
            <a:r>
              <a:rPr lang="en-US" sz="1800" dirty="0" smtClean="0"/>
              <a:t>The Tower of London </a:t>
            </a:r>
            <a:r>
              <a:rPr lang="en-US" sz="1800" b="0" dirty="0" smtClean="0">
                <a:hlinkClick r:id="rId14"/>
              </a:rPr>
              <a:t>https://kids.kiddle.co/Tower_of_London</a:t>
            </a:r>
            <a:r>
              <a:rPr lang="ru-RU" sz="1800" b="0" dirty="0" smtClean="0"/>
              <a:t> </a:t>
            </a:r>
            <a:endParaRPr lang="en-US" sz="1800" b="0" dirty="0" smtClean="0"/>
          </a:p>
          <a:p>
            <a:pPr>
              <a:buNone/>
            </a:pPr>
            <a:r>
              <a:rPr lang="en-US" sz="1800" dirty="0" smtClean="0"/>
              <a:t>Westminster Abbey </a:t>
            </a:r>
            <a:r>
              <a:rPr lang="en-US" sz="1800" b="0" dirty="0" smtClean="0">
                <a:hlinkClick r:id="rId15"/>
              </a:rPr>
              <a:t>https://kids.kiddle.co/Westminster_Abbey</a:t>
            </a:r>
            <a:r>
              <a:rPr lang="ru-RU" sz="1800" b="0" dirty="0" smtClean="0"/>
              <a:t> </a:t>
            </a:r>
            <a:endParaRPr lang="en-US" sz="1800" b="0"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043608" y="188640"/>
            <a:ext cx="7239000" cy="563562"/>
          </a:xfrm>
        </p:spPr>
        <p:txBody>
          <a:bodyPr/>
          <a:lstStyle/>
          <a:p>
            <a:pPr algn="ctr">
              <a:defRPr/>
            </a:pPr>
            <a:r>
              <a:rPr lang="en-US" dirty="0" smtClean="0"/>
              <a:t>The British Museum</a:t>
            </a:r>
          </a:p>
        </p:txBody>
      </p:sp>
      <p:pic>
        <p:nvPicPr>
          <p:cNvPr id="4132" name="Picture 36" descr="C:\Users\Аленушка\Desktop\Open School 9 клас\Cities of UK\british museum.jpg"/>
          <p:cNvPicPr>
            <a:picLocks noChangeAspect="1" noChangeArrowheads="1"/>
          </p:cNvPicPr>
          <p:nvPr/>
        </p:nvPicPr>
        <p:blipFill>
          <a:blip r:embed="rId2" cstate="print"/>
          <a:srcRect/>
          <a:stretch>
            <a:fillRect/>
          </a:stretch>
        </p:blipFill>
        <p:spPr bwMode="auto">
          <a:xfrm>
            <a:off x="323528" y="836712"/>
            <a:ext cx="8704318" cy="3168352"/>
          </a:xfrm>
          <a:prstGeom prst="rect">
            <a:avLst/>
          </a:prstGeom>
          <a:noFill/>
        </p:spPr>
      </p:pic>
      <p:sp>
        <p:nvSpPr>
          <p:cNvPr id="4" name="Rectangle 2"/>
          <p:cNvSpPr txBox="1">
            <a:spLocks noChangeArrowheads="1"/>
          </p:cNvSpPr>
          <p:nvPr/>
        </p:nvSpPr>
        <p:spPr bwMode="gray">
          <a:xfrm>
            <a:off x="251520" y="4221088"/>
            <a:ext cx="8712968" cy="1715690"/>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3200" dirty="0" smtClean="0"/>
              <a:t> </a:t>
            </a:r>
            <a:r>
              <a:rPr lang="en-US" sz="2800" dirty="0" smtClean="0"/>
              <a:t>You can find collections of art, literature, and other </a:t>
            </a:r>
            <a:r>
              <a:rPr lang="en-US" sz="2800" dirty="0" err="1" smtClean="0"/>
              <a:t>artefacts</a:t>
            </a:r>
            <a:r>
              <a:rPr lang="en-US" sz="2800" dirty="0" smtClean="0"/>
              <a:t> telling the story of human history. You’ll find separate wings for Ancient Egypt, Ancient Greece and Rome, Asia, Europe, the Middle East, and the Americas, spread across three floors.</a:t>
            </a:r>
            <a:endParaRPr kumimoji="0" lang="en-US" sz="32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99592" y="0"/>
            <a:ext cx="7239000" cy="563562"/>
          </a:xfrm>
        </p:spPr>
        <p:txBody>
          <a:bodyPr/>
          <a:lstStyle/>
          <a:p>
            <a:pPr algn="ctr">
              <a:defRPr/>
            </a:pPr>
            <a:r>
              <a:rPr lang="en-US" dirty="0" smtClean="0"/>
              <a:t>Buckingham Palace</a:t>
            </a:r>
          </a:p>
        </p:txBody>
      </p:sp>
      <p:pic>
        <p:nvPicPr>
          <p:cNvPr id="20482" name="Picture 2" descr="C:\Users\Аленушка\Desktop\Open School 9 клас\Cities of UK\Buckingham palace.jpg"/>
          <p:cNvPicPr>
            <a:picLocks noChangeAspect="1" noChangeArrowheads="1"/>
          </p:cNvPicPr>
          <p:nvPr/>
        </p:nvPicPr>
        <p:blipFill>
          <a:blip r:embed="rId2" cstate="print"/>
          <a:srcRect/>
          <a:stretch>
            <a:fillRect/>
          </a:stretch>
        </p:blipFill>
        <p:spPr bwMode="auto">
          <a:xfrm>
            <a:off x="1475656" y="620688"/>
            <a:ext cx="6120680" cy="4080454"/>
          </a:xfrm>
          <a:prstGeom prst="rect">
            <a:avLst/>
          </a:prstGeom>
          <a:noFill/>
        </p:spPr>
      </p:pic>
      <p:sp>
        <p:nvSpPr>
          <p:cNvPr id="4" name="Rectangle 2"/>
          <p:cNvSpPr txBox="1">
            <a:spLocks noChangeArrowheads="1"/>
          </p:cNvSpPr>
          <p:nvPr/>
        </p:nvSpPr>
        <p:spPr bwMode="gray">
          <a:xfrm>
            <a:off x="755576" y="4293096"/>
            <a:ext cx="7239000" cy="229175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400" dirty="0" smtClean="0"/>
              <a:t>Buckingham Palace has been the London home of the British king or queen since 1837. It is used by Queen Elizabeth II as her official residence, or place to stay. The queen and her family live in the palace.</a:t>
            </a:r>
            <a:endParaRPr kumimoji="0" lang="en-US" sz="24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683568" y="0"/>
            <a:ext cx="7239000" cy="923602"/>
          </a:xfrm>
        </p:spPr>
        <p:txBody>
          <a:bodyPr/>
          <a:lstStyle/>
          <a:p>
            <a:pPr algn="ctr">
              <a:defRPr/>
            </a:pPr>
            <a:r>
              <a:rPr lang="en-US" dirty="0" smtClean="0"/>
              <a:t>Downing Street</a:t>
            </a:r>
          </a:p>
        </p:txBody>
      </p:sp>
      <p:pic>
        <p:nvPicPr>
          <p:cNvPr id="21506" name="Picture 2" descr="C:\Users\Аленушка\Desktop\Open School 9 клас\Cities of UK\Downing Street.jpg"/>
          <p:cNvPicPr>
            <a:picLocks noChangeAspect="1" noChangeArrowheads="1"/>
          </p:cNvPicPr>
          <p:nvPr/>
        </p:nvPicPr>
        <p:blipFill>
          <a:blip r:embed="rId2" cstate="print"/>
          <a:srcRect/>
          <a:stretch>
            <a:fillRect/>
          </a:stretch>
        </p:blipFill>
        <p:spPr bwMode="auto">
          <a:xfrm>
            <a:off x="827584" y="692696"/>
            <a:ext cx="7205011" cy="4176464"/>
          </a:xfrm>
          <a:prstGeom prst="rect">
            <a:avLst/>
          </a:prstGeom>
          <a:noFill/>
        </p:spPr>
      </p:pic>
      <p:sp>
        <p:nvSpPr>
          <p:cNvPr id="5" name="Rectangle 2"/>
          <p:cNvSpPr txBox="1">
            <a:spLocks noChangeArrowheads="1"/>
          </p:cNvSpPr>
          <p:nvPr/>
        </p:nvSpPr>
        <p:spPr bwMode="gray">
          <a:xfrm>
            <a:off x="0" y="4869160"/>
            <a:ext cx="8424936" cy="157167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400" b="1" dirty="0" smtClean="0"/>
              <a:t>I</a:t>
            </a:r>
            <a:r>
              <a:rPr lang="en-US" sz="2400" dirty="0" smtClean="0"/>
              <a:t>s the address of the London residence and office of the Prime Minister of the United Kingdom. The residence was presented by George II in 1733 to Robert Walpole, the first official Prime Minister of the country.</a:t>
            </a:r>
            <a:endParaRPr kumimoji="0" lang="en-US" sz="24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27584" y="0"/>
            <a:ext cx="7239000" cy="563562"/>
          </a:xfrm>
        </p:spPr>
        <p:txBody>
          <a:bodyPr/>
          <a:lstStyle/>
          <a:p>
            <a:pPr algn="ctr">
              <a:defRPr/>
            </a:pPr>
            <a:r>
              <a:rPr lang="en-US" dirty="0" smtClean="0"/>
              <a:t>London Eye</a:t>
            </a:r>
          </a:p>
        </p:txBody>
      </p:sp>
      <p:pic>
        <p:nvPicPr>
          <p:cNvPr id="22530" name="Picture 2" descr="C:\Users\Аленушка\Desktop\Open School 9 клас\Cities of UK\london-eye-day-out-with-the-kids-in-london_59179-f8d5bc4.jpg"/>
          <p:cNvPicPr>
            <a:picLocks noChangeAspect="1" noChangeArrowheads="1"/>
          </p:cNvPicPr>
          <p:nvPr/>
        </p:nvPicPr>
        <p:blipFill>
          <a:blip r:embed="rId2" cstate="print"/>
          <a:srcRect/>
          <a:stretch>
            <a:fillRect/>
          </a:stretch>
        </p:blipFill>
        <p:spPr bwMode="auto">
          <a:xfrm>
            <a:off x="1475656" y="620688"/>
            <a:ext cx="6552729" cy="4361325"/>
          </a:xfrm>
          <a:prstGeom prst="rect">
            <a:avLst/>
          </a:prstGeom>
          <a:noFill/>
        </p:spPr>
      </p:pic>
      <p:sp>
        <p:nvSpPr>
          <p:cNvPr id="4" name="Rectangle 2"/>
          <p:cNvSpPr txBox="1">
            <a:spLocks noChangeArrowheads="1"/>
          </p:cNvSpPr>
          <p:nvPr/>
        </p:nvSpPr>
        <p:spPr bwMode="gray">
          <a:xfrm>
            <a:off x="611560" y="4941168"/>
            <a:ext cx="7743056" cy="157167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800" dirty="0" smtClean="0"/>
              <a:t>Is a large metal Ferris wheel. It is also known as the </a:t>
            </a:r>
            <a:r>
              <a:rPr lang="en-US" sz="2800" b="1" dirty="0" smtClean="0"/>
              <a:t>Millennium Wheel</a:t>
            </a:r>
            <a:r>
              <a:rPr lang="en-US" sz="2800" dirty="0" smtClean="0"/>
              <a:t> and is one of the largest observation wheels in the world.</a:t>
            </a:r>
            <a:endParaRPr kumimoji="0" lang="en-US" sz="28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99592" y="116632"/>
            <a:ext cx="7239000" cy="563562"/>
          </a:xfrm>
        </p:spPr>
        <p:txBody>
          <a:bodyPr/>
          <a:lstStyle/>
          <a:p>
            <a:pPr algn="ctr">
              <a:defRPr/>
            </a:pPr>
            <a:r>
              <a:rPr lang="en-US" dirty="0" smtClean="0"/>
              <a:t>Tower Bridge</a:t>
            </a:r>
          </a:p>
        </p:txBody>
      </p:sp>
      <p:pic>
        <p:nvPicPr>
          <p:cNvPr id="23554" name="Picture 2" descr="C:\Users\Аленушка\Desktop\Open School 9 клас\Cities of UK\londra_tower_bridge.jpg"/>
          <p:cNvPicPr>
            <a:picLocks noChangeAspect="1" noChangeArrowheads="1"/>
          </p:cNvPicPr>
          <p:nvPr/>
        </p:nvPicPr>
        <p:blipFill>
          <a:blip r:embed="rId2" cstate="print"/>
          <a:srcRect/>
          <a:stretch>
            <a:fillRect/>
          </a:stretch>
        </p:blipFill>
        <p:spPr bwMode="auto">
          <a:xfrm>
            <a:off x="899592" y="620688"/>
            <a:ext cx="7620000" cy="4000500"/>
          </a:xfrm>
          <a:prstGeom prst="rect">
            <a:avLst/>
          </a:prstGeom>
          <a:noFill/>
        </p:spPr>
      </p:pic>
      <p:sp>
        <p:nvSpPr>
          <p:cNvPr id="4" name="Rectangle 2"/>
          <p:cNvSpPr txBox="1">
            <a:spLocks noChangeArrowheads="1"/>
          </p:cNvSpPr>
          <p:nvPr/>
        </p:nvSpPr>
        <p:spPr bwMode="gray">
          <a:xfrm>
            <a:off x="611560" y="4350222"/>
            <a:ext cx="7704856" cy="2507778"/>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400" dirty="0" smtClean="0"/>
              <a:t>It crosses the River Thames near the Tower of London. It is a </a:t>
            </a:r>
            <a:r>
              <a:rPr lang="en-US" sz="2400" dirty="0" smtClean="0">
                <a:hlinkClick r:id="rId3" tooltip="Drawbridge"/>
              </a:rPr>
              <a:t>drawbridge</a:t>
            </a:r>
            <a:r>
              <a:rPr lang="en-US" sz="2400" dirty="0" smtClean="0"/>
              <a:t> (</a:t>
            </a:r>
            <a:r>
              <a:rPr lang="uk-UA" sz="2400" dirty="0" smtClean="0"/>
              <a:t>розвідний міст</a:t>
            </a:r>
            <a:r>
              <a:rPr lang="en-US" sz="2400" dirty="0" smtClean="0"/>
              <a:t>), which allows ships through the bridge deck when the deck is raised in the centre at an angle.</a:t>
            </a:r>
            <a:endParaRPr kumimoji="0" lang="en-US" sz="24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енушка\Desktop\Open School 9 клас\Cities of UK\madam tussauds museum.jpg"/>
          <p:cNvPicPr>
            <a:picLocks noChangeAspect="1" noChangeArrowheads="1"/>
          </p:cNvPicPr>
          <p:nvPr/>
        </p:nvPicPr>
        <p:blipFill>
          <a:blip r:embed="rId2" cstate="print"/>
          <a:srcRect/>
          <a:stretch>
            <a:fillRect/>
          </a:stretch>
        </p:blipFill>
        <p:spPr bwMode="auto">
          <a:xfrm>
            <a:off x="395536" y="764704"/>
            <a:ext cx="6254242" cy="3816424"/>
          </a:xfrm>
          <a:prstGeom prst="rect">
            <a:avLst/>
          </a:prstGeom>
          <a:noFill/>
        </p:spPr>
      </p:pic>
      <p:sp>
        <p:nvSpPr>
          <p:cNvPr id="4" name="Rectangle 2"/>
          <p:cNvSpPr txBox="1">
            <a:spLocks noChangeArrowheads="1"/>
          </p:cNvSpPr>
          <p:nvPr/>
        </p:nvSpPr>
        <p:spPr bwMode="gray">
          <a:xfrm>
            <a:off x="179512" y="4653136"/>
            <a:ext cx="8640960" cy="1715690"/>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800" dirty="0" smtClean="0"/>
              <a:t>is a wax museum in London displaying the waxworks of famous and historic people and also popular film characters. It used to be known as "Madame </a:t>
            </a:r>
            <a:r>
              <a:rPr lang="en-US" sz="2800" dirty="0" err="1" smtClean="0"/>
              <a:t>Tussaud's</a:t>
            </a:r>
            <a:r>
              <a:rPr lang="en-US" sz="2800" dirty="0" smtClean="0"/>
              <a:t>“; the apostrophe is no longer used.</a:t>
            </a:r>
            <a:endParaRPr kumimoji="0" lang="en-US" sz="2800" b="1" i="0" u="none" strike="noStrike" kern="0" cap="none" spc="0" normalizeH="0" baseline="0" noProof="0" dirty="0" smtClean="0">
              <a:ln>
                <a:noFill/>
              </a:ln>
              <a:solidFill>
                <a:srgbClr val="000000"/>
              </a:solidFill>
              <a:effectLst/>
              <a:uLnTx/>
              <a:uFillTx/>
              <a:latin typeface="+mj-lt"/>
              <a:ea typeface="+mj-ea"/>
              <a:cs typeface="+mj-cs"/>
            </a:endParaRPr>
          </a:p>
        </p:txBody>
      </p:sp>
      <p:pic>
        <p:nvPicPr>
          <p:cNvPr id="7170" name="Picture 2" descr="Michael Jackson | Madame Tussauds™ London"/>
          <p:cNvPicPr>
            <a:picLocks noChangeAspect="1" noChangeArrowheads="1"/>
          </p:cNvPicPr>
          <p:nvPr/>
        </p:nvPicPr>
        <p:blipFill>
          <a:blip r:embed="rId3" cstate="print"/>
          <a:srcRect/>
          <a:stretch>
            <a:fillRect/>
          </a:stretch>
        </p:blipFill>
        <p:spPr bwMode="auto">
          <a:xfrm>
            <a:off x="6300192" y="764704"/>
            <a:ext cx="2592289" cy="3888433"/>
          </a:xfrm>
          <a:prstGeom prst="rect">
            <a:avLst/>
          </a:prstGeom>
          <a:noFill/>
        </p:spPr>
      </p:pic>
      <p:sp>
        <p:nvSpPr>
          <p:cNvPr id="287746" name="Rectangle 2"/>
          <p:cNvSpPr>
            <a:spLocks noGrp="1" noChangeArrowheads="1"/>
          </p:cNvSpPr>
          <p:nvPr>
            <p:ph type="title"/>
          </p:nvPr>
        </p:nvSpPr>
        <p:spPr>
          <a:xfrm>
            <a:off x="899592" y="0"/>
            <a:ext cx="7239000" cy="764704"/>
          </a:xfrm>
        </p:spPr>
        <p:txBody>
          <a:bodyPr/>
          <a:lstStyle/>
          <a:p>
            <a:pPr algn="ctr">
              <a:defRPr/>
            </a:pPr>
            <a:r>
              <a:rPr lang="en-US" dirty="0" smtClean="0"/>
              <a:t>Madame </a:t>
            </a:r>
            <a:r>
              <a:rPr lang="en-US" dirty="0" err="1" smtClean="0"/>
              <a:t>Tussauds</a:t>
            </a:r>
            <a:endParaRPr lang="en-US" sz="24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27584" y="188640"/>
            <a:ext cx="7239000" cy="563562"/>
          </a:xfrm>
        </p:spPr>
        <p:txBody>
          <a:bodyPr/>
          <a:lstStyle/>
          <a:p>
            <a:pPr algn="ctr">
              <a:defRPr/>
            </a:pPr>
            <a:r>
              <a:rPr lang="en-US" dirty="0" smtClean="0"/>
              <a:t>National Gallery</a:t>
            </a:r>
          </a:p>
        </p:txBody>
      </p:sp>
      <p:pic>
        <p:nvPicPr>
          <p:cNvPr id="25602" name="Picture 2" descr="C:\Users\Аленушка\Desktop\Open School 9 клас\Cities of UK\national gallry.jpg"/>
          <p:cNvPicPr>
            <a:picLocks noChangeAspect="1" noChangeArrowheads="1"/>
          </p:cNvPicPr>
          <p:nvPr/>
        </p:nvPicPr>
        <p:blipFill>
          <a:blip r:embed="rId2" cstate="print"/>
          <a:srcRect/>
          <a:stretch>
            <a:fillRect/>
          </a:stretch>
        </p:blipFill>
        <p:spPr bwMode="auto">
          <a:xfrm>
            <a:off x="683568" y="764704"/>
            <a:ext cx="7613650" cy="4038600"/>
          </a:xfrm>
          <a:prstGeom prst="rect">
            <a:avLst/>
          </a:prstGeom>
          <a:noFill/>
        </p:spPr>
      </p:pic>
      <p:sp>
        <p:nvSpPr>
          <p:cNvPr id="4" name="Rectangle 2"/>
          <p:cNvSpPr txBox="1">
            <a:spLocks noChangeArrowheads="1"/>
          </p:cNvSpPr>
          <p:nvPr/>
        </p:nvSpPr>
        <p:spPr bwMode="gray">
          <a:xfrm>
            <a:off x="323528" y="5013176"/>
            <a:ext cx="8280920" cy="1296144"/>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dirty="0" smtClean="0"/>
              <a:t> </a:t>
            </a:r>
            <a:r>
              <a:rPr lang="en-US" sz="2400" dirty="0" smtClean="0"/>
              <a:t>is an art </a:t>
            </a:r>
            <a:r>
              <a:rPr lang="en-US" sz="2400" smtClean="0"/>
              <a:t>gallery in </a:t>
            </a:r>
            <a:r>
              <a:rPr lang="en-US" sz="2400" dirty="0" smtClean="0"/>
              <a:t>which has one of the finest collections of European paintings in the world. These rare paintings include works by Leonardo, Giorgione, Michelangelo, Caravaggio, Vermeer, Rousseau and Redon.</a:t>
            </a:r>
            <a:endParaRPr kumimoji="0" lang="en-US"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899592" y="116632"/>
            <a:ext cx="7239000" cy="563562"/>
          </a:xfrm>
        </p:spPr>
        <p:txBody>
          <a:bodyPr/>
          <a:lstStyle/>
          <a:p>
            <a:pPr algn="ctr">
              <a:defRPr/>
            </a:pPr>
            <a:r>
              <a:rPr lang="en-US" dirty="0" smtClean="0"/>
              <a:t>Piccadilly Circus </a:t>
            </a:r>
          </a:p>
        </p:txBody>
      </p:sp>
      <p:pic>
        <p:nvPicPr>
          <p:cNvPr id="26626" name="Picture 2" descr="C:\Users\Аленушка\Desktop\Open School 9 клас\Cities of UK\piccadily circus.jpg"/>
          <p:cNvPicPr>
            <a:picLocks noChangeAspect="1" noChangeArrowheads="1"/>
          </p:cNvPicPr>
          <p:nvPr/>
        </p:nvPicPr>
        <p:blipFill>
          <a:blip r:embed="rId2" cstate="print"/>
          <a:srcRect/>
          <a:stretch>
            <a:fillRect/>
          </a:stretch>
        </p:blipFill>
        <p:spPr bwMode="auto">
          <a:xfrm>
            <a:off x="1619672" y="692696"/>
            <a:ext cx="5760640" cy="3831050"/>
          </a:xfrm>
          <a:prstGeom prst="rect">
            <a:avLst/>
          </a:prstGeom>
          <a:noFill/>
        </p:spPr>
      </p:pic>
      <p:sp>
        <p:nvSpPr>
          <p:cNvPr id="4" name="Rectangle 2"/>
          <p:cNvSpPr txBox="1">
            <a:spLocks noChangeArrowheads="1"/>
          </p:cNvSpPr>
          <p:nvPr/>
        </p:nvSpPr>
        <p:spPr bwMode="gray">
          <a:xfrm>
            <a:off x="323528" y="4437112"/>
            <a:ext cx="8496944" cy="200372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lgn="ctr">
              <a:defRPr/>
            </a:pPr>
            <a:r>
              <a:rPr lang="en-US" sz="2400" dirty="0" smtClean="0"/>
              <a:t>is a road junction (</a:t>
            </a:r>
            <a:r>
              <a:rPr lang="uk-UA" sz="2400" dirty="0" smtClean="0"/>
              <a:t>транспортний вузол, перехрестя</a:t>
            </a:r>
            <a:r>
              <a:rPr lang="en-US" sz="2400" dirty="0" smtClean="0"/>
              <a:t>) and public space of London's West End in the City of Westminster, built in 1819 to connect Regent Street with Piccadilly. A circus, from the Latin word meaning "circle", is a round open space at a street junction.</a:t>
            </a:r>
            <a:endParaRPr kumimoji="0" lang="en-US" sz="2400" b="1"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4">
  <a:themeElements>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300TGp_natural_light">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00TGp_natural_light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2">
        <a:dk1>
          <a:srgbClr val="4D4D4D"/>
        </a:dk1>
        <a:lt1>
          <a:srgbClr val="FFFFFF"/>
        </a:lt1>
        <a:dk2>
          <a:srgbClr val="347436"/>
        </a:dk2>
        <a:lt2>
          <a:srgbClr val="DDDDDD"/>
        </a:lt2>
        <a:accent1>
          <a:srgbClr val="F28C1C"/>
        </a:accent1>
        <a:accent2>
          <a:srgbClr val="77AE26"/>
        </a:accent2>
        <a:accent3>
          <a:srgbClr val="FFFFFF"/>
        </a:accent3>
        <a:accent4>
          <a:srgbClr val="40404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
      <a:clrScheme name="300TGp_natural_light 3">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134</Template>
  <TotalTime>344</TotalTime>
  <Words>253</Words>
  <Application>Microsoft Office PowerPoint</Application>
  <PresentationFormat>Экран (4:3)</PresentationFormat>
  <Paragraphs>49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134</vt:lpstr>
      <vt:lpstr>Famous places of London</vt:lpstr>
      <vt:lpstr>The British Museum</vt:lpstr>
      <vt:lpstr>Buckingham Palace</vt:lpstr>
      <vt:lpstr>Downing Street</vt:lpstr>
      <vt:lpstr>London Eye</vt:lpstr>
      <vt:lpstr>Tower Bridge</vt:lpstr>
      <vt:lpstr>Madame Tussauds</vt:lpstr>
      <vt:lpstr>National Gallery</vt:lpstr>
      <vt:lpstr>Piccadilly Circus </vt:lpstr>
      <vt:lpstr>is an Anglican cathedral, was designed in the English Baroque style by Sir Christopher Wren. The wedding of Charles, Prince of Wales and Lady Diana Spencer was held there. You can see the memorial to Sir Christopher Wren there.</vt:lpstr>
      <vt:lpstr>is an observatory situated on a hill in Greenwich Park. It played a major role in the history of astronomy and navigation, and is best known as the location of the prime meridian. You can look at the stars there.</vt:lpstr>
      <vt:lpstr>It is a large pedestrian square, bounded on three sides by roads. The National Art Gallery is one of several important buildings facing the square. It contains a large statue of Admiral Lord Nelson. Mainly, it is used for pleasure and relaxation, but sometimes there are meetings and demonstrations in Trafalgar Square. </vt:lpstr>
      <vt:lpstr>Westminster Palace</vt:lpstr>
      <vt:lpstr>The Tower of London</vt:lpstr>
      <vt:lpstr>Westminster Abbey</vt:lpstr>
      <vt:lpstr>See more</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places of London</dc:title>
  <dc:creator>А</dc:creator>
  <cp:lastModifiedBy>А</cp:lastModifiedBy>
  <cp:revision>39</cp:revision>
  <dcterms:created xsi:type="dcterms:W3CDTF">2021-03-10T10:11:15Z</dcterms:created>
  <dcterms:modified xsi:type="dcterms:W3CDTF">2021-08-18T20:23:50Z</dcterms:modified>
</cp:coreProperties>
</file>