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3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95F72-72E4-431C-B4C1-0FA87BC28EE6}" type="datetimeFigureOut">
              <a:rPr lang="uk-UA" smtClean="0"/>
              <a:pPr/>
              <a:t>05.07.2021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B227D-8911-4341-8D9E-3F75C34AC19C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6FD1-9627-4023-A949-CDA14F0459B0}" type="datetimeFigureOut">
              <a:rPr lang="uk-UA" smtClean="0"/>
              <a:pPr/>
              <a:t>05.07.2021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48A3-B9CD-4C6C-AA3A-F1F2F6FF6BD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6FD1-9627-4023-A949-CDA14F0459B0}" type="datetimeFigureOut">
              <a:rPr lang="uk-UA" smtClean="0"/>
              <a:pPr/>
              <a:t>05.07.2021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48A3-B9CD-4C6C-AA3A-F1F2F6FF6BD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6FD1-9627-4023-A949-CDA14F0459B0}" type="datetimeFigureOut">
              <a:rPr lang="uk-UA" smtClean="0"/>
              <a:pPr/>
              <a:t>05.07.2021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48A3-B9CD-4C6C-AA3A-F1F2F6FF6BD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6FD1-9627-4023-A949-CDA14F0459B0}" type="datetimeFigureOut">
              <a:rPr lang="uk-UA" smtClean="0"/>
              <a:pPr/>
              <a:t>05.07.2021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48A3-B9CD-4C6C-AA3A-F1F2F6FF6BD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6FD1-9627-4023-A949-CDA14F0459B0}" type="datetimeFigureOut">
              <a:rPr lang="uk-UA" smtClean="0"/>
              <a:pPr/>
              <a:t>05.07.2021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48A3-B9CD-4C6C-AA3A-F1F2F6FF6BD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6FD1-9627-4023-A949-CDA14F0459B0}" type="datetimeFigureOut">
              <a:rPr lang="uk-UA" smtClean="0"/>
              <a:pPr/>
              <a:t>05.07.2021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48A3-B9CD-4C6C-AA3A-F1F2F6FF6BD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6FD1-9627-4023-A949-CDA14F0459B0}" type="datetimeFigureOut">
              <a:rPr lang="uk-UA" smtClean="0"/>
              <a:pPr/>
              <a:t>05.07.2021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48A3-B9CD-4C6C-AA3A-F1F2F6FF6BD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6FD1-9627-4023-A949-CDA14F0459B0}" type="datetimeFigureOut">
              <a:rPr lang="uk-UA" smtClean="0"/>
              <a:pPr/>
              <a:t>05.07.2021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48A3-B9CD-4C6C-AA3A-F1F2F6FF6BD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6FD1-9627-4023-A949-CDA14F0459B0}" type="datetimeFigureOut">
              <a:rPr lang="uk-UA" smtClean="0"/>
              <a:pPr/>
              <a:t>05.07.2021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48A3-B9CD-4C6C-AA3A-F1F2F6FF6BD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6FD1-9627-4023-A949-CDA14F0459B0}" type="datetimeFigureOut">
              <a:rPr lang="uk-UA" smtClean="0"/>
              <a:pPr/>
              <a:t>05.07.2021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48A3-B9CD-4C6C-AA3A-F1F2F6FF6BD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6FD1-9627-4023-A949-CDA14F0459B0}" type="datetimeFigureOut">
              <a:rPr lang="uk-UA" smtClean="0"/>
              <a:pPr/>
              <a:t>05.07.2021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48A3-B9CD-4C6C-AA3A-F1F2F6FF6BD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F6FD1-9627-4023-A949-CDA14F0459B0}" type="datetimeFigureOut">
              <a:rPr lang="uk-UA" smtClean="0"/>
              <a:pPr/>
              <a:t>05.07.2021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748A3-B9CD-4C6C-AA3A-F1F2F6FF6BD0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Перший день  в  школі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А чи знаєш, як відзначають перший навчальний день в інших країнах?</a:t>
            </a:r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6000768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Школа </a:t>
            </a:r>
            <a:r>
              <a:rPr lang="uk-UA" dirty="0"/>
              <a:t>для більшості англійських дітей починається не з першого класу, а з підготовчого </a:t>
            </a:r>
            <a:r>
              <a:rPr lang="uk-UA" dirty="0" smtClean="0"/>
              <a:t>. У </a:t>
            </a:r>
            <a:r>
              <a:rPr lang="uk-UA" dirty="0"/>
              <a:t>нього йдуть з 4 років.</a:t>
            </a:r>
          </a:p>
          <a:p>
            <a:r>
              <a:rPr lang="uk-UA" dirty="0" smtClean="0"/>
              <a:t>Саме </a:t>
            </a:r>
            <a:r>
              <a:rPr lang="uk-UA" dirty="0"/>
              <a:t>перед підготовчим класом батьки купують новачкам форму на найближчі роки, а школа "урочисто" дарує їм </a:t>
            </a:r>
            <a:r>
              <a:rPr lang="uk-UA" dirty="0" smtClean="0"/>
              <a:t>брендові </a:t>
            </a:r>
            <a:r>
              <a:rPr lang="uk-UA" dirty="0"/>
              <a:t>сумки.</a:t>
            </a:r>
          </a:p>
          <a:p>
            <a:r>
              <a:rPr lang="uk-UA" dirty="0"/>
              <a:t>Але і це відбувається не першого вересня.</a:t>
            </a:r>
          </a:p>
          <a:p>
            <a:r>
              <a:rPr lang="uk-UA" dirty="0" smtClean="0"/>
              <a:t>До дитини приходить довгоочікуваний лист-запрошення (красиво складений паперовий листок, </a:t>
            </a:r>
            <a:r>
              <a:rPr lang="uk-UA" dirty="0"/>
              <a:t>який надіслали зі </a:t>
            </a:r>
            <a:r>
              <a:rPr lang="uk-UA" dirty="0" smtClean="0"/>
              <a:t>школи),  із запрошенням  </a:t>
            </a:r>
            <a:r>
              <a:rPr lang="uk-UA" dirty="0"/>
              <a:t>на три ознайомчі зустрічі протягом літа.</a:t>
            </a:r>
          </a:p>
          <a:p>
            <a:r>
              <a:rPr lang="uk-UA" dirty="0"/>
              <a:t>Шкільне навчання починається з 5 років у </a:t>
            </a:r>
            <a:r>
              <a:rPr lang="uk-UA" dirty="0" smtClean="0"/>
              <a:t>школах</a:t>
            </a:r>
            <a:r>
              <a:rPr lang="uk-UA" dirty="0"/>
              <a:t>.</a:t>
            </a:r>
            <a:endParaRPr lang="uk-UA" dirty="0" smtClean="0"/>
          </a:p>
          <a:p>
            <a:r>
              <a:rPr lang="uk-UA" dirty="0" smtClean="0"/>
              <a:t>Навчання </a:t>
            </a:r>
            <a:r>
              <a:rPr lang="uk-UA" dirty="0"/>
              <a:t>є максимально наближеним до домашніх ігрових умов. Від 7 до 11 років діти відвідують початкову школу.</a:t>
            </a:r>
          </a:p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43240" y="0"/>
            <a:ext cx="292895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Англія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arina\Desktop\перший день у школі\англія bishopstro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071802" cy="1278365"/>
          </a:xfrm>
          <a:prstGeom prst="rect">
            <a:avLst/>
          </a:prstGeom>
          <a:noFill/>
        </p:spPr>
      </p:pic>
      <p:pic>
        <p:nvPicPr>
          <p:cNvPr id="1027" name="Picture 3" descr="C:\Users\Marina\Desktop\перший день у школі\британі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85860"/>
            <a:ext cx="4823456" cy="3014660"/>
          </a:xfrm>
          <a:prstGeom prst="rect">
            <a:avLst/>
          </a:prstGeom>
          <a:noFill/>
        </p:spPr>
      </p:pic>
      <p:pic>
        <p:nvPicPr>
          <p:cNvPr id="1028" name="Picture 4" descr="C:\Users\Marina\Desktop\перший день у школі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84583" y="3143224"/>
            <a:ext cx="4959417" cy="3714776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714744" y="0"/>
            <a:ext cx="42789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Школа </a:t>
            </a:r>
            <a:r>
              <a:rPr lang="ru-RU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Англії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00108"/>
            <a:ext cx="8401080" cy="5857892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Освіта в Австралії є обов'язковою для дітей </a:t>
            </a:r>
            <a:r>
              <a:rPr lang="uk-UA" dirty="0" smtClean="0"/>
              <a:t>з 5 </a:t>
            </a:r>
            <a:r>
              <a:rPr lang="uk-UA" dirty="0"/>
              <a:t>до 16. </a:t>
            </a:r>
          </a:p>
          <a:p>
            <a:r>
              <a:rPr lang="uk-UA" dirty="0"/>
              <a:t>В австралійських школах немає "першого вересня</a:t>
            </a:r>
            <a:r>
              <a:rPr lang="uk-UA" dirty="0" smtClean="0"/>
              <a:t>"</a:t>
            </a:r>
          </a:p>
          <a:p>
            <a:r>
              <a:rPr lang="uk-UA" dirty="0"/>
              <a:t>Н</a:t>
            </a:r>
            <a:r>
              <a:rPr lang="uk-UA" dirty="0" smtClean="0"/>
              <a:t>авчальний </a:t>
            </a:r>
            <a:r>
              <a:rPr lang="uk-UA" dirty="0"/>
              <a:t>рік тут розпочинається наприкінці січня - на початку лютого (в залежності від штату). </a:t>
            </a:r>
            <a:r>
              <a:rPr lang="uk-UA" dirty="0" smtClean="0"/>
              <a:t> Але </a:t>
            </a:r>
            <a:r>
              <a:rPr lang="uk-UA" dirty="0"/>
              <a:t>і, що найважливіше, аби не завдавати зайвого клопоту батькам та стресу дітям, котрі повертаються до навчання після канікул, чи малюкам, які вперше йдуть до школи. </a:t>
            </a:r>
            <a:endParaRPr lang="uk-UA" dirty="0" smtClean="0"/>
          </a:p>
          <a:p>
            <a:r>
              <a:rPr lang="uk-UA" dirty="0" smtClean="0"/>
              <a:t>Отже </a:t>
            </a:r>
            <a:r>
              <a:rPr lang="uk-UA" dirty="0"/>
              <a:t>ніякого "свята першого дзвоника" в Австралії не існує, просто у дітей закінчуються канікули і вони продовжують </a:t>
            </a:r>
            <a:r>
              <a:rPr lang="uk-UA" dirty="0" smtClean="0"/>
              <a:t>навчання.</a:t>
            </a:r>
            <a:endParaRPr lang="uk-UA" dirty="0"/>
          </a:p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28926" y="0"/>
            <a:ext cx="309892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err="1" smtClean="0">
                <a:ln/>
                <a:solidFill>
                  <a:schemeClr val="accent3"/>
                </a:solidFill>
                <a:effectLst/>
              </a:rPr>
              <a:t>Австралія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C:\Users\Marina\Desktop\перший день у школі\австралія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00493" y="2442851"/>
            <a:ext cx="5243507" cy="4415149"/>
          </a:xfrm>
          <a:prstGeom prst="rect">
            <a:avLst/>
          </a:prstGeom>
          <a:noFill/>
        </p:spPr>
      </p:pic>
      <p:pic>
        <p:nvPicPr>
          <p:cNvPr id="2051" name="Picture 3" descr="C:\Users\Marina\Desktop\перший день у школі\австралі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0"/>
            <a:ext cx="6683472" cy="2285992"/>
          </a:xfrm>
          <a:prstGeom prst="rect">
            <a:avLst/>
          </a:prstGeom>
          <a:noFill/>
        </p:spPr>
      </p:pic>
      <p:pic>
        <p:nvPicPr>
          <p:cNvPr id="2052" name="Picture 4" descr="C:\Users\Marina\Desktop\перший день у школі\австралія емблема SACS_Landscape_RGB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28604"/>
            <a:ext cx="2776522" cy="1448443"/>
          </a:xfrm>
          <a:prstGeom prst="rect">
            <a:avLst/>
          </a:prstGeom>
          <a:noFill/>
        </p:spPr>
      </p:pic>
      <p:pic>
        <p:nvPicPr>
          <p:cNvPr id="2053" name="Picture 5" descr="C:\Users\Marina\Desktop\перший день у школі\австралія 3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975927"/>
            <a:ext cx="5055703" cy="2882073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357158" y="2285992"/>
            <a:ext cx="292419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Школа </a:t>
            </a:r>
          </a:p>
          <a:p>
            <a:pPr algn="ctr"/>
            <a:r>
              <a:rPr lang="ru-RU" sz="5400" b="1" cap="none" spc="0" dirty="0" err="1" smtClean="0">
                <a:ln/>
                <a:solidFill>
                  <a:schemeClr val="accent3"/>
                </a:solidFill>
                <a:effectLst/>
              </a:rPr>
              <a:t>Австралії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70"/>
            <a:ext cx="8686800" cy="5929330"/>
          </a:xfrm>
        </p:spPr>
        <p:txBody>
          <a:bodyPr>
            <a:normAutofit lnSpcReduction="10000"/>
          </a:bodyPr>
          <a:lstStyle/>
          <a:p>
            <a:r>
              <a:rPr lang="uk-UA" dirty="0"/>
              <a:t>Перше вересня в американській </a:t>
            </a:r>
            <a:r>
              <a:rPr lang="uk-UA" b="1" dirty="0"/>
              <a:t>школі</a:t>
            </a:r>
            <a:r>
              <a:rPr lang="uk-UA" dirty="0"/>
              <a:t> – звичайний </a:t>
            </a:r>
            <a:r>
              <a:rPr lang="uk-UA" b="1" dirty="0"/>
              <a:t>день</a:t>
            </a:r>
            <a:r>
              <a:rPr lang="uk-UA" dirty="0" smtClean="0"/>
              <a:t>.</a:t>
            </a:r>
          </a:p>
          <a:p>
            <a:r>
              <a:rPr lang="uk-UA" dirty="0" smtClean="0"/>
              <a:t> </a:t>
            </a:r>
            <a:r>
              <a:rPr lang="uk-UA" dirty="0"/>
              <a:t>Навчання в різних шкільних округах починається в різний час, але і в цей, </a:t>
            </a:r>
            <a:r>
              <a:rPr lang="uk-UA" b="1" dirty="0"/>
              <a:t>перший день</a:t>
            </a:r>
            <a:r>
              <a:rPr lang="uk-UA" dirty="0"/>
              <a:t>, на яку б дату він не припав (наприклад, </a:t>
            </a:r>
            <a:r>
              <a:rPr lang="uk-UA" dirty="0" smtClean="0"/>
              <a:t>28-го </a:t>
            </a:r>
            <a:r>
              <a:rPr lang="uk-UA" dirty="0"/>
              <a:t>серпня) – урочистостей немає.</a:t>
            </a:r>
          </a:p>
          <a:p>
            <a:r>
              <a:rPr lang="uk-UA" dirty="0"/>
              <a:t>Освіта обов'язкова тільки до 16 років. Головне — це п'ять років початкової </a:t>
            </a:r>
            <a:r>
              <a:rPr lang="uk-UA" b="1" dirty="0"/>
              <a:t>школи</a:t>
            </a:r>
            <a:r>
              <a:rPr lang="uk-UA" dirty="0"/>
              <a:t>, в ході яких учні зазвичай навчаються разом один рік і потім переходять у наступний рік або «клас», три роки середньої </a:t>
            </a:r>
            <a:r>
              <a:rPr lang="uk-UA" b="1" dirty="0"/>
              <a:t>школи</a:t>
            </a:r>
            <a:r>
              <a:rPr lang="uk-UA" dirty="0"/>
              <a:t>, і чотири роки старшої </a:t>
            </a:r>
            <a:r>
              <a:rPr lang="uk-UA" b="1" dirty="0"/>
              <a:t>школи</a:t>
            </a:r>
            <a:r>
              <a:rPr lang="uk-UA" dirty="0"/>
              <a:t>.</a:t>
            </a:r>
          </a:p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488" y="0"/>
            <a:ext cx="28785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Америка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arina\Desktop\перший день у школі\америеа емблем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143116" cy="2143116"/>
          </a:xfrm>
          <a:prstGeom prst="rect">
            <a:avLst/>
          </a:prstGeom>
          <a:noFill/>
        </p:spPr>
      </p:pic>
      <p:pic>
        <p:nvPicPr>
          <p:cNvPr id="3075" name="Picture 3" descr="C:\Users\Marina\Desktop\перший день у школі\америка 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2" y="0"/>
            <a:ext cx="5572132" cy="2321722"/>
          </a:xfrm>
          <a:prstGeom prst="rect">
            <a:avLst/>
          </a:prstGeom>
          <a:noFill/>
        </p:spPr>
      </p:pic>
      <p:pic>
        <p:nvPicPr>
          <p:cNvPr id="3076" name="Picture 4" descr="C:\Users\Marina\Desktop\перший день у школі\америка 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2976" y="3358819"/>
            <a:ext cx="6929486" cy="3499181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2428860" y="2357430"/>
            <a:ext cx="51046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Школа Америки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226</Words>
  <Application>Microsoft Office PowerPoint</Application>
  <PresentationFormat>Экран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Перший день  в  школі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Перший день  в  школі</dc:title>
  <dc:creator>Пользователь Windows</dc:creator>
  <cp:lastModifiedBy>Пользователь Windows</cp:lastModifiedBy>
  <cp:revision>7</cp:revision>
  <dcterms:created xsi:type="dcterms:W3CDTF">2021-07-03T17:42:02Z</dcterms:created>
  <dcterms:modified xsi:type="dcterms:W3CDTF">2021-07-05T06:47:12Z</dcterms:modified>
</cp:coreProperties>
</file>