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84" r:id="rId3"/>
    <p:sldId id="285" r:id="rId4"/>
    <p:sldId id="286" r:id="rId5"/>
    <p:sldId id="275" r:id="rId6"/>
    <p:sldId id="287" r:id="rId7"/>
    <p:sldId id="282" r:id="rId8"/>
    <p:sldId id="288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509"/>
    <a:srgbClr val="294810"/>
    <a:srgbClr val="C00000"/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224" autoAdjust="0"/>
  </p:normalViewPr>
  <p:slideViewPr>
    <p:cSldViewPr snapToGrid="0">
      <p:cViewPr varScale="1">
        <p:scale>
          <a:sx n="68" d="100"/>
          <a:sy n="68" d="100"/>
        </p:scale>
        <p:origin x="-79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908E4-5C82-4D14-9360-6D857B5A8471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6B8C6-65C0-4FAB-90C1-78F880D3086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171223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784010302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657113432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098931189"/>
      </p:ext>
    </p:extLst>
  </p:cSld>
  <p:clrMapOvr>
    <a:masterClrMapping/>
  </p:clrMapOvr>
  <p:transition spd="slow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112236198"/>
      </p:ext>
    </p:extLst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825139988"/>
      </p:ext>
    </p:extLst>
  </p:cSld>
  <p:clrMapOvr>
    <a:masterClrMapping/>
  </p:clrMapOvr>
  <p:transition spd="slow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74415078"/>
      </p:ext>
    </p:extLst>
  </p:cSld>
  <p:clrMapOvr>
    <a:masterClrMapping/>
  </p:clrMapOvr>
  <p:transition spd="slow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190922261"/>
      </p:ext>
    </p:extLst>
  </p:cSld>
  <p:clrMapOvr>
    <a:masterClrMapping/>
  </p:clrMapOvr>
  <p:transition spd="slow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729757050"/>
      </p:ext>
    </p:extLst>
  </p:cSld>
  <p:clrMapOvr>
    <a:masterClrMapping/>
  </p:clrMapOvr>
  <p:transition spd="slow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645755273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41340395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566717849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390298675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429360646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62683369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964773012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847318796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949433371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1AC3DC2-DB43-43FF-8FD4-42AB59914D58}" type="datetimeFigureOut">
              <a:rPr lang="uk-UA" smtClean="0"/>
              <a:pPr/>
              <a:t>17.05.2021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203914-71E1-481A-B451-D4BA65A72C35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94527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>
    <p:cover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487295" cy="3478237"/>
          </a:xfr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sz="2800" b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ВІДМІНЮВАННЯ </a:t>
            </a:r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ІМЕННИКІВ. </a:t>
            </a:r>
            <a:br>
              <a:rPr lang="uk-UA" sz="2800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ЗАКІНЧЕННЯ ІМЕННИКІВ ПЕРШОЇ ВІДМІНИ </a:t>
            </a:r>
            <a:br>
              <a:rPr lang="uk-UA" sz="2800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В ОРУДНОМУ ВІДМІНКУ</a:t>
            </a:r>
            <a:endParaRPr lang="uk-UA" sz="2800" b="1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1026" name="Picture 2" descr="D:\Документи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0794" y="4176345"/>
            <a:ext cx="3923420" cy="21971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0753697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8718" y="348176"/>
            <a:ext cx="10018713" cy="98825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ПОВТОРИМО ВІДМІНИ ІМЕННИКІВ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392704" y="1505245"/>
          <a:ext cx="10142805" cy="4684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8561"/>
                <a:gridCol w="2028561"/>
                <a:gridCol w="2028561"/>
                <a:gridCol w="2028561"/>
                <a:gridCol w="2028561"/>
              </a:tblGrid>
              <a:tr h="595699">
                <a:tc rowSpan="2">
                  <a:txBody>
                    <a:bodyPr/>
                    <a:lstStyle/>
                    <a:p>
                      <a:pPr indent="190500" algn="r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Відміна 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90500" algn="l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uk-UA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90500" algn="l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uk-UA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90500" algn="l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uk-UA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90500" algn="l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endParaRPr lang="uk-UA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90500" algn="l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Група 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0500" algn="ctr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Перша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190500" algn="ctr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Друга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190500" algn="ctr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Третя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190500" algn="ctr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Четверта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70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жіночий, чоловічий, спільний рід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uk-UA" sz="16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-а(-я)</a:t>
                      </a:r>
                      <a:endParaRPr lang="ru-RU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ru-RU" sz="1600" dirty="0"/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чоловічий рід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–о</a:t>
                      </a:r>
                      <a:r>
                        <a:rPr lang="uk-UA" sz="1600" b="1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приголосний, середній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uk-UA" sz="16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-о,</a:t>
                      </a: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-е, -я</a:t>
                      </a:r>
                      <a:endParaRPr lang="ru-RU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ru-RU" sz="1600" dirty="0"/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жіночий рід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приголосний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 іменник </a:t>
                      </a:r>
                      <a:r>
                        <a:rPr lang="uk-UA" sz="16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мати</a:t>
                      </a:r>
                      <a:endParaRPr lang="ru-RU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ru-RU" sz="1600" dirty="0"/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0500" algn="ctr">
                        <a:lnSpc>
                          <a:spcPct val="12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середній рід на           </a:t>
                      </a:r>
                      <a:r>
                        <a:rPr lang="uk-UA" sz="16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-а(-я),</a:t>
                      </a: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що при відмінюванні набувають суфіксів </a:t>
                      </a:r>
                      <a:r>
                        <a:rPr lang="uk-UA" sz="1600" b="1" i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-ат-</a:t>
                      </a:r>
                      <a:r>
                        <a:rPr lang="uk-UA" sz="16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b="1" i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-ят-</a:t>
                      </a:r>
                      <a:r>
                        <a:rPr lang="uk-UA" sz="16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uk-UA" sz="1600" b="1" i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-ен-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219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тверда</a:t>
                      </a:r>
                      <a:endParaRPr lang="ru-RU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дівчина, хата; джура, Микита;</a:t>
                      </a:r>
                    </a:p>
                    <a:p>
                      <a:r>
                        <a:rPr lang="uk-UA" sz="1600" dirty="0" smtClean="0"/>
                        <a:t>базіка, плакса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Петро,батько; алмаз, інженер;</a:t>
                      </a:r>
                    </a:p>
                    <a:p>
                      <a:r>
                        <a:rPr lang="uk-UA" sz="1600" dirty="0" smtClean="0"/>
                        <a:t>крило, село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956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м'яка</a:t>
                      </a:r>
                      <a:endParaRPr lang="ru-RU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/>
                        <a:t>буря, земля; тесля, Ілля; нехлюя</a:t>
                      </a:r>
                      <a:endParaRPr lang="ru-RU" sz="1600" dirty="0" smtClean="0"/>
                    </a:p>
                    <a:p>
                      <a:r>
                        <a:rPr lang="uk-UA" sz="1600" dirty="0" smtClean="0"/>
                        <a:t>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обрій, Ігор;</a:t>
                      </a:r>
                    </a:p>
                    <a:p>
                      <a:r>
                        <a:rPr lang="uk-UA" sz="1600" dirty="0" smtClean="0"/>
                        <a:t>уміння, роздоріжжя;</a:t>
                      </a:r>
                    </a:p>
                    <a:p>
                      <a:r>
                        <a:rPr lang="uk-UA" sz="1600" dirty="0" smtClean="0"/>
                        <a:t>поле, сонце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56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мішана</a:t>
                      </a:r>
                      <a:endParaRPr lang="ru-RU" sz="1600" b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гуща, вежа; вельможа; листоноша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плащ, читач;</a:t>
                      </a:r>
                    </a:p>
                    <a:p>
                      <a:r>
                        <a:rPr lang="uk-UA" sz="1600" dirty="0" smtClean="0"/>
                        <a:t>плече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463039" y="1744394"/>
            <a:ext cx="1941342" cy="177252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</a:rPr>
              <a:t>Завдання: Згрупуйте іменники за відмінами у чотири стовпці. Іменники, які не належать до жодної відміни запишіть з абзацу, поясніть, чому не можна віднести їх до жодної відміни.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7107" y="3074520"/>
            <a:ext cx="907366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</a:rPr>
              <a:t>Мелодія, основа, стиль, галас, біль, галка, галченя, листя, сором, дощ, оселя, скатерть, скатертина, кров, мазь, небокрай, прізвище, круча, таксі, коліща, повість, олівець, успішність, канікули, дьоготь, </a:t>
            </a:r>
            <a:r>
              <a:rPr lang="uk-UA" sz="2400" b="1" i="1" dirty="0" err="1" smtClean="0">
                <a:solidFill>
                  <a:schemeClr val="tx2">
                    <a:lumMod val="50000"/>
                  </a:schemeClr>
                </a:solidFill>
              </a:rPr>
              <a:t>плем</a:t>
            </a:r>
            <a:r>
              <a:rPr lang="en-US" sz="2400" b="1" i="1" dirty="0" smtClean="0">
                <a:solidFill>
                  <a:schemeClr val="tx2">
                    <a:lumMod val="50000"/>
                  </a:schemeClr>
                </a:solidFill>
              </a:rPr>
              <a:t>’</a:t>
            </a: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</a:rPr>
              <a:t>я, знамено, нероба, хворий, пальто, лоша, лелека, трава, староста, сторіччя, непосида, насіння, місто, життя, зайча, мати.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4649" y="393894"/>
            <a:ext cx="10018713" cy="1012875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ГРУПИ ІМЕННИКІВ І ВІДМІНИ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85218" y="1732539"/>
          <a:ext cx="812799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Тверда група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М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’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яка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група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Мішана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група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162509"/>
                          </a:solidFill>
                        </a:rPr>
                        <a:t>ОСНОВА СЛАВА ЗАКІНЧУЄТЬСЯ</a:t>
                      </a:r>
                      <a:r>
                        <a:rPr lang="uk-UA" b="1" baseline="0" dirty="0" smtClean="0">
                          <a:solidFill>
                            <a:srgbClr val="162509"/>
                          </a:solidFill>
                        </a:rPr>
                        <a:t> НА:</a:t>
                      </a:r>
                      <a:endParaRPr lang="ru-RU" b="1" dirty="0">
                        <a:solidFill>
                          <a:srgbClr val="162509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Твердий приголосний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</a:t>
                      </a:r>
                      <a:r>
                        <a:rPr lang="en-US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’</a:t>
                      </a:r>
                      <a:r>
                        <a:rPr lang="uk-UA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який приголосний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Шиплячий (ж, ч, ш, щ)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ОБНО</a:t>
                      </a:r>
                      <a:r>
                        <a:rPr lang="uk-UA" b="1" dirty="0" err="1" smtClean="0"/>
                        <a:t>В</a:t>
                      </a:r>
                      <a:r>
                        <a:rPr lang="uk-UA" dirty="0" err="1" smtClean="0"/>
                        <a:t>а</a:t>
                      </a:r>
                      <a:r>
                        <a:rPr lang="uk-UA" dirty="0" smtClean="0"/>
                        <a:t>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ВО</a:t>
                      </a:r>
                      <a:r>
                        <a:rPr lang="uk-UA" b="1" dirty="0" err="1" smtClean="0"/>
                        <a:t>Л</a:t>
                      </a:r>
                      <a:r>
                        <a:rPr lang="uk-UA" dirty="0" err="1" smtClean="0"/>
                        <a:t>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АЛИ</a:t>
                      </a:r>
                      <a:r>
                        <a:rPr lang="uk-UA" b="1" dirty="0" err="1" smtClean="0"/>
                        <a:t>Ч</a:t>
                      </a:r>
                      <a:r>
                        <a:rPr lang="uk-UA" dirty="0" err="1" smtClean="0"/>
                        <a:t>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БЕРЕ</a:t>
                      </a:r>
                      <a:r>
                        <a:rPr lang="uk-UA" b="1" dirty="0" err="1" smtClean="0"/>
                        <a:t>З</a:t>
                      </a:r>
                      <a:r>
                        <a:rPr lang="uk-UA" dirty="0" err="1" smtClean="0"/>
                        <a:t>а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ЗО</a:t>
                      </a:r>
                      <a:r>
                        <a:rPr lang="uk-UA" b="1" dirty="0" err="1" smtClean="0"/>
                        <a:t>Ря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ВЕ</a:t>
                      </a:r>
                      <a:r>
                        <a:rPr lang="uk-UA" b="1" dirty="0" err="1" smtClean="0"/>
                        <a:t>Ж</a:t>
                      </a:r>
                      <a:r>
                        <a:rPr lang="uk-UA" dirty="0" err="1" smtClean="0"/>
                        <a:t>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МИКО</a:t>
                      </a:r>
                      <a:r>
                        <a:rPr lang="uk-UA" b="1" dirty="0" err="1" smtClean="0"/>
                        <a:t>Л</a:t>
                      </a:r>
                      <a:r>
                        <a:rPr lang="uk-UA" dirty="0" err="1" smtClean="0"/>
                        <a:t>а</a:t>
                      </a:r>
                      <a:r>
                        <a:rPr lang="uk-UA" dirty="0" smtClean="0"/>
                        <a:t> 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СВІТЛИ</a:t>
                      </a:r>
                      <a:r>
                        <a:rPr lang="uk-UA" b="1" dirty="0" err="1" smtClean="0"/>
                        <a:t>Ц</a:t>
                      </a:r>
                      <a:r>
                        <a:rPr lang="uk-UA" dirty="0" err="1" smtClean="0"/>
                        <a:t>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ПЛО</a:t>
                      </a:r>
                      <a:r>
                        <a:rPr lang="uk-UA" b="1" dirty="0" err="1" smtClean="0"/>
                        <a:t>Щ</a:t>
                      </a:r>
                      <a:r>
                        <a:rPr lang="uk-UA" dirty="0" err="1" smtClean="0"/>
                        <a:t>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ЛЕЛЕ</a:t>
                      </a:r>
                      <a:r>
                        <a:rPr lang="uk-UA" b="1" dirty="0" err="1" smtClean="0"/>
                        <a:t>К</a:t>
                      </a:r>
                      <a:r>
                        <a:rPr lang="uk-UA" dirty="0" err="1" smtClean="0"/>
                        <a:t>а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АГЕН</a:t>
                      </a:r>
                      <a:r>
                        <a:rPr lang="uk-UA" b="1" dirty="0" err="1" smtClean="0"/>
                        <a:t>Ц</a:t>
                      </a:r>
                      <a:r>
                        <a:rPr lang="uk-UA" dirty="0" err="1" smtClean="0"/>
                        <a:t>ія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ЛИСТОНО</a:t>
                      </a:r>
                      <a:r>
                        <a:rPr lang="uk-UA" b="1" dirty="0" err="1" smtClean="0"/>
                        <a:t>Ш</a:t>
                      </a:r>
                      <a:r>
                        <a:rPr lang="uk-UA" dirty="0" err="1" smtClean="0"/>
                        <a:t>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ЗАБІЯ</a:t>
                      </a:r>
                      <a:r>
                        <a:rPr lang="uk-UA" b="1" dirty="0" err="1" smtClean="0"/>
                        <a:t>Ка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err="1" smtClean="0"/>
                        <a:t>СУД</a:t>
                      </a:r>
                      <a:r>
                        <a:rPr lang="uk-UA" b="1" dirty="0" err="1" smtClean="0"/>
                        <a:t>Д</a:t>
                      </a:r>
                      <a:r>
                        <a:rPr lang="uk-UA" dirty="0" err="1" smtClean="0"/>
                        <a:t>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ПА</a:t>
                      </a:r>
                      <a:r>
                        <a:rPr lang="uk-UA" b="1" dirty="0" err="1" smtClean="0"/>
                        <a:t>Ш</a:t>
                      </a:r>
                      <a:r>
                        <a:rPr lang="uk-UA" dirty="0" err="1" smtClean="0"/>
                        <a:t>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26514" y="235633"/>
            <a:ext cx="10018713" cy="98825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ВІДМІНЮВАННЯ ІМЕННИКІВ ПЕРШОЇ ВІДМІНИ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7188590" y="2250829"/>
            <a:ext cx="4557933" cy="1908517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2000" b="1" u="sng" dirty="0" smtClean="0">
                <a:solidFill>
                  <a:srgbClr val="294810"/>
                </a:solidFill>
              </a:rPr>
              <a:t>Завдання: </a:t>
            </a:r>
            <a:r>
              <a:rPr lang="uk-UA" sz="2000" dirty="0" smtClean="0">
                <a:solidFill>
                  <a:srgbClr val="294810"/>
                </a:solidFill>
              </a:rPr>
              <a:t>Прокоментуйте  відмінювання іменників І відміни твердої і м</a:t>
            </a:r>
            <a:r>
              <a:rPr lang="en-US" sz="2000" dirty="0" smtClean="0">
                <a:solidFill>
                  <a:srgbClr val="294810"/>
                </a:solidFill>
              </a:rPr>
              <a:t>’</a:t>
            </a:r>
            <a:r>
              <a:rPr lang="uk-UA" sz="2000" dirty="0" smtClean="0">
                <a:solidFill>
                  <a:srgbClr val="294810"/>
                </a:solidFill>
              </a:rPr>
              <a:t>якої груп.   Зверніть увагу на закінчення іменників мішаної групи. Провідмінюйте іменники </a:t>
            </a:r>
            <a:r>
              <a:rPr lang="uk-UA" sz="2400" i="1" dirty="0" smtClean="0">
                <a:solidFill>
                  <a:srgbClr val="294810"/>
                </a:solidFill>
              </a:rPr>
              <a:t>вправа, відмінниця, задача. </a:t>
            </a:r>
            <a:endParaRPr lang="ru-RU" sz="2400" i="1" dirty="0">
              <a:solidFill>
                <a:srgbClr val="294810"/>
              </a:solidFill>
            </a:endParaRPr>
          </a:p>
        </p:txBody>
      </p:sp>
      <p:pic>
        <p:nvPicPr>
          <p:cNvPr id="2049" name="Picture 1" descr="D:\Документи\unnamed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4317" y="1378635"/>
            <a:ext cx="5540040" cy="502216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93432"/>
            <a:ext cx="10018713" cy="1480624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ІМЕННИКИ ПЕРШОЇ ВІДМІНИ </a:t>
            </a:r>
            <a:b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В ОРУДНОМУ ВІДМІНКУ ОДНИНИ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425895" y="1774743"/>
          <a:ext cx="8127999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Іменники на -а (-я) з основою на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твердий приголосний</a:t>
                      </a:r>
                      <a:endParaRPr lang="ru-RU" b="1" dirty="0">
                        <a:solidFill>
                          <a:srgbClr val="2948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м</a:t>
                      </a:r>
                      <a:r>
                        <a:rPr lang="en-US" b="1" dirty="0" smtClean="0">
                          <a:solidFill>
                            <a:srgbClr val="294810"/>
                          </a:solidFill>
                        </a:rPr>
                        <a:t>’</a:t>
                      </a:r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який приголосний </a:t>
                      </a:r>
                    </a:p>
                    <a:p>
                      <a:pPr algn="ctr"/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та  </a:t>
                      </a:r>
                      <a:r>
                        <a:rPr lang="en-US" b="1" dirty="0" smtClean="0">
                          <a:solidFill>
                            <a:srgbClr val="294810"/>
                          </a:solidFill>
                        </a:rPr>
                        <a:t>[</a:t>
                      </a:r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ж</a:t>
                      </a:r>
                      <a:r>
                        <a:rPr lang="en-US" b="1" dirty="0" smtClean="0">
                          <a:solidFill>
                            <a:srgbClr val="294810"/>
                          </a:solidFill>
                        </a:rPr>
                        <a:t>]</a:t>
                      </a:r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,</a:t>
                      </a:r>
                      <a:r>
                        <a:rPr lang="en-US" b="1" baseline="0" dirty="0" smtClean="0">
                          <a:solidFill>
                            <a:srgbClr val="294810"/>
                          </a:solidFill>
                        </a:rPr>
                        <a:t> [</a:t>
                      </a:r>
                      <a:r>
                        <a:rPr lang="uk-UA" b="1" baseline="0" dirty="0" smtClean="0">
                          <a:solidFill>
                            <a:srgbClr val="294810"/>
                          </a:solidFill>
                        </a:rPr>
                        <a:t>ч</a:t>
                      </a:r>
                      <a:r>
                        <a:rPr lang="en-US" b="1" baseline="0" dirty="0" smtClean="0">
                          <a:solidFill>
                            <a:srgbClr val="294810"/>
                          </a:solidFill>
                        </a:rPr>
                        <a:t>]</a:t>
                      </a:r>
                      <a:r>
                        <a:rPr lang="uk-UA" b="1" baseline="0" dirty="0" smtClean="0">
                          <a:solidFill>
                            <a:srgbClr val="294810"/>
                          </a:solidFill>
                        </a:rPr>
                        <a:t>,</a:t>
                      </a:r>
                      <a:r>
                        <a:rPr lang="en-US" b="1" baseline="0" dirty="0" smtClean="0">
                          <a:solidFill>
                            <a:srgbClr val="294810"/>
                          </a:solidFill>
                        </a:rPr>
                        <a:t> [</a:t>
                      </a:r>
                      <a:r>
                        <a:rPr lang="uk-UA" b="1" baseline="0" dirty="0" smtClean="0">
                          <a:solidFill>
                            <a:srgbClr val="294810"/>
                          </a:solidFill>
                        </a:rPr>
                        <a:t>ш</a:t>
                      </a:r>
                      <a:r>
                        <a:rPr lang="en-US" b="1" baseline="0" dirty="0" smtClean="0">
                          <a:solidFill>
                            <a:srgbClr val="294810"/>
                          </a:solidFill>
                        </a:rPr>
                        <a:t>]</a:t>
                      </a:r>
                      <a:endParaRPr lang="ru-RU" b="1" dirty="0">
                        <a:solidFill>
                          <a:srgbClr val="2948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solidFill>
                            <a:srgbClr val="294810"/>
                          </a:solidFill>
                        </a:rPr>
                        <a:t>[</a:t>
                      </a:r>
                      <a:r>
                        <a:rPr lang="uk-UA" b="1" baseline="0" dirty="0" smtClean="0">
                          <a:solidFill>
                            <a:srgbClr val="294810"/>
                          </a:solidFill>
                        </a:rPr>
                        <a:t>й</a:t>
                      </a:r>
                      <a:r>
                        <a:rPr lang="en-US" b="1" baseline="0" dirty="0" smtClean="0">
                          <a:solidFill>
                            <a:srgbClr val="294810"/>
                          </a:solidFill>
                        </a:rPr>
                        <a:t>]</a:t>
                      </a:r>
                      <a:endParaRPr lang="ru-RU" b="1" dirty="0">
                        <a:solidFill>
                          <a:srgbClr val="29481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294810"/>
                          </a:solidFill>
                        </a:rPr>
                        <a:t>в</a:t>
                      </a:r>
                      <a:r>
                        <a:rPr lang="uk-UA" sz="2000" b="1" baseline="0" dirty="0" smtClean="0">
                          <a:solidFill>
                            <a:srgbClr val="294810"/>
                          </a:solidFill>
                        </a:rPr>
                        <a:t> орудному відмінку однини мають закінчення</a:t>
                      </a:r>
                      <a:endParaRPr lang="ru-RU" sz="2000" b="1" dirty="0">
                        <a:solidFill>
                          <a:srgbClr val="29481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-ОЮ</a:t>
                      </a:r>
                      <a:endParaRPr lang="ru-RU" b="1" dirty="0">
                        <a:solidFill>
                          <a:srgbClr val="2948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-ЕЮ</a:t>
                      </a:r>
                      <a:endParaRPr lang="ru-RU" b="1" dirty="0">
                        <a:solidFill>
                          <a:srgbClr val="29481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294810"/>
                          </a:solidFill>
                        </a:rPr>
                        <a:t>-ЄЮ</a:t>
                      </a:r>
                      <a:endParaRPr lang="ru-RU" b="1" dirty="0">
                        <a:solidFill>
                          <a:srgbClr val="29481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донькОЮ</a:t>
                      </a:r>
                      <a:endParaRPr lang="uk-UA" dirty="0" smtClean="0"/>
                    </a:p>
                    <a:p>
                      <a:pPr algn="ctr"/>
                      <a:r>
                        <a:rPr lang="uk-UA" dirty="0" err="1" smtClean="0"/>
                        <a:t>книжкОЮ</a:t>
                      </a:r>
                      <a:endParaRPr lang="uk-UA" dirty="0" smtClean="0"/>
                    </a:p>
                    <a:p>
                      <a:pPr algn="ctr"/>
                      <a:r>
                        <a:rPr lang="uk-UA" dirty="0" err="1" smtClean="0"/>
                        <a:t>МиколОЮ</a:t>
                      </a:r>
                      <a:endParaRPr lang="uk-UA" dirty="0" smtClean="0"/>
                    </a:p>
                    <a:p>
                      <a:pPr algn="ctr"/>
                      <a:r>
                        <a:rPr lang="uk-UA" dirty="0" err="1" smtClean="0"/>
                        <a:t>лежебокОЮ</a:t>
                      </a:r>
                      <a:endParaRPr lang="uk-UA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бурЕЮ</a:t>
                      </a:r>
                      <a:endParaRPr lang="uk-UA" dirty="0" smtClean="0"/>
                    </a:p>
                    <a:p>
                      <a:pPr algn="ctr"/>
                      <a:r>
                        <a:rPr lang="uk-UA" dirty="0" err="1" smtClean="0"/>
                        <a:t>гривнЕЮ</a:t>
                      </a:r>
                      <a:endParaRPr lang="ru-RU" dirty="0" smtClean="0"/>
                    </a:p>
                    <a:p>
                      <a:pPr algn="ctr"/>
                      <a:r>
                        <a:rPr lang="uk-UA" dirty="0" err="1" smtClean="0"/>
                        <a:t>статтЕЮ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/>
                        <a:t>надіЄЮ</a:t>
                      </a:r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сім</a:t>
                      </a:r>
                      <a:r>
                        <a:rPr lang="en-US" dirty="0" smtClean="0"/>
                        <a:t>’</a:t>
                      </a:r>
                      <a:r>
                        <a:rPr lang="uk-UA" dirty="0" smtClean="0"/>
                        <a:t>ЄЮ</a:t>
                      </a:r>
                    </a:p>
                    <a:p>
                      <a:pPr algn="ctr"/>
                      <a:r>
                        <a:rPr lang="uk-UA" dirty="0" err="1" smtClean="0"/>
                        <a:t>дуеньЄЮ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243" y="320040"/>
            <a:ext cx="10018713" cy="1752599"/>
          </a:xfrm>
        </p:spPr>
        <p:txBody>
          <a:bodyPr>
            <a:normAutofit fontScale="90000"/>
          </a:bodyPr>
          <a:lstStyle/>
          <a:p>
            <a:pPr algn="l"/>
            <a:r>
              <a:rPr lang="uk-UA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tx2">
                    <a:lumMod val="50000"/>
                  </a:schemeClr>
                </a:solidFill>
              </a:rPr>
              <a:t>        </a:t>
            </a:r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У три стовпчики </a:t>
            </a:r>
            <a:r>
              <a:rPr lang="uk-UA" sz="3600" b="1" dirty="0" err="1" smtClean="0">
                <a:solidFill>
                  <a:schemeClr val="accent1">
                    <a:lumMod val="50000"/>
                  </a:schemeClr>
                </a:solidFill>
              </a:rPr>
              <a:t>погрупуйте</a:t>
            </a:r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  слова, залежно від того, до якої групи вони належать. Через дефіс запишіть кожний іменник в орудному відмінку.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97613" y="2666557"/>
            <a:ext cx="9115864" cy="2343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uk-UA" sz="2800" b="1" dirty="0" smtClean="0">
                <a:solidFill>
                  <a:srgbClr val="162509"/>
                </a:solidFill>
              </a:rPr>
              <a:t>        </a:t>
            </a:r>
            <a:r>
              <a:rPr lang="uk-UA" sz="2400" b="1" dirty="0" smtClean="0">
                <a:solidFill>
                  <a:srgbClr val="294810"/>
                </a:solidFill>
              </a:rPr>
              <a:t>Вулиця, перемога, буря, площа, суддя, картина, стеля, біганина, купівля, круча, Софія, трава, староста, гречка, ружа, непосида, Оксана, муха, Марія, доня, дочка, Галя, Галина, душа, площа.</a:t>
            </a:r>
            <a:endParaRPr lang="ru-RU" sz="2400" b="1" dirty="0">
              <a:solidFill>
                <a:srgbClr val="294810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8383" y="1330568"/>
            <a:ext cx="8930747" cy="211038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i="1" dirty="0" smtClean="0">
                <a:solidFill>
                  <a:schemeClr val="accent1">
                    <a:lumMod val="50000"/>
                  </a:schemeClr>
                </a:solidFill>
              </a:rPr>
              <a:t>Дякую за роботу.</a:t>
            </a:r>
            <a:br>
              <a:rPr lang="uk-UA" sz="48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4800" b="1" i="1" dirty="0" smtClean="0">
                <a:solidFill>
                  <a:schemeClr val="accent1">
                    <a:lumMod val="50000"/>
                  </a:schemeClr>
                </a:solidFill>
              </a:rPr>
              <a:t>Успіхів у подальшому вивченні рідної мови!</a:t>
            </a:r>
            <a:endParaRPr lang="ru-RU" sz="4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315200" y="4777380"/>
            <a:ext cx="4187826" cy="1524945"/>
          </a:xfrm>
        </p:spPr>
        <p:txBody>
          <a:bodyPr>
            <a:noAutofit/>
          </a:bodyPr>
          <a:lstStyle/>
          <a:p>
            <a:pPr algn="l"/>
            <a:r>
              <a:rPr lang="uk-UA" sz="1800" dirty="0" smtClean="0">
                <a:solidFill>
                  <a:srgbClr val="162509"/>
                </a:solidFill>
                <a:latin typeface="Arial" pitchFamily="34" charset="0"/>
                <a:cs typeface="Arial" pitchFamily="34" charset="0"/>
              </a:rPr>
              <a:t>Презентацію підготувала </a:t>
            </a:r>
          </a:p>
          <a:p>
            <a:pPr algn="l"/>
            <a:r>
              <a:rPr lang="uk-UA" sz="1800" dirty="0" err="1" smtClean="0">
                <a:solidFill>
                  <a:srgbClr val="162509"/>
                </a:solidFill>
                <a:latin typeface="Arial" pitchFamily="34" charset="0"/>
                <a:cs typeface="Arial" pitchFamily="34" charset="0"/>
              </a:rPr>
              <a:t>Трачуки</a:t>
            </a:r>
            <a:r>
              <a:rPr lang="uk-UA" sz="1800" dirty="0" smtClean="0">
                <a:solidFill>
                  <a:srgbClr val="162509"/>
                </a:solidFill>
                <a:latin typeface="Arial" pitchFamily="34" charset="0"/>
                <a:cs typeface="Arial" pitchFamily="34" charset="0"/>
              </a:rPr>
              <a:t> В.М., учитель української</a:t>
            </a:r>
          </a:p>
          <a:p>
            <a:pPr algn="l"/>
            <a:r>
              <a:rPr lang="uk-UA" sz="1800" dirty="0" smtClean="0">
                <a:solidFill>
                  <a:srgbClr val="162509"/>
                </a:solidFill>
                <a:latin typeface="Arial" pitchFamily="34" charset="0"/>
                <a:cs typeface="Arial" pitchFamily="34" charset="0"/>
              </a:rPr>
              <a:t>мови і літератури</a:t>
            </a:r>
            <a:endParaRPr lang="ru-RU" sz="1800" dirty="0">
              <a:solidFill>
                <a:srgbClr val="16250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762</TotalTime>
  <Words>449</Words>
  <Application>Microsoft Office PowerPoint</Application>
  <PresentationFormat>Произвольный</PresentationFormat>
  <Paragraphs>89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Параллакс</vt:lpstr>
      <vt:lpstr>ВІДМІНЮВАННЯ ІМЕННИКІВ.  ЗАКІНЧЕННЯ ІМЕННИКІВ ПЕРШОЇ ВІДМІНИ  В ОРУДНОМУ ВІДМІНКУ</vt:lpstr>
      <vt:lpstr>ПОВТОРИМО ВІДМІНИ ІМЕННИКІВ</vt:lpstr>
      <vt:lpstr>Завдання: Згрупуйте іменники за відмінами у чотири стовпці. Іменники, які не належать до жодної відміни запишіть з абзацу, поясніть, чому не можна віднести їх до жодної відміни.</vt:lpstr>
      <vt:lpstr>ГРУПИ ІМЕННИКІВ І ВІДМІНИ</vt:lpstr>
      <vt:lpstr>ВІДМІНЮВАННЯ ІМЕННИКІВ ПЕРШОЇ ВІДМІНИ</vt:lpstr>
      <vt:lpstr>ІМЕННИКИ ПЕРШОЇ ВІДМІНИ  В ОРУДНОМУ ВІДМІНКУ ОДНИНИ</vt:lpstr>
      <vt:lpstr>         У три стовпчики погрупуйте  слова, залежно від того, до якої групи вони належать. Через дефіс запишіть кожний іменник в орудному відмінку. </vt:lpstr>
      <vt:lpstr>Дякую за роботу. Успіхів у подальшому вивченні рідної мови!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Вимоги до оформлення мультимедійної презентації</dc:title>
  <dc:creator>Діма</dc:creator>
  <cp:lastModifiedBy>Vira</cp:lastModifiedBy>
  <cp:revision>62</cp:revision>
  <dcterms:created xsi:type="dcterms:W3CDTF">2018-03-24T11:15:49Z</dcterms:created>
  <dcterms:modified xsi:type="dcterms:W3CDTF">2021-05-17T01:27:57Z</dcterms:modified>
</cp:coreProperties>
</file>