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5" r:id="rId9"/>
    <p:sldId id="261" r:id="rId10"/>
    <p:sldId id="264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9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86%D0%B2%D0%B0%D0%BD%D0%BE%D0%B2_%D0%9E%D0%BB%D0%B5%D0%BA%D1%81%D0%B0%D0%BD%D0%B4%D1%80_%D0%90%D0%BD%D0%B4%D1%80%D1%96%D0%B9%D0%BE%D0%B2%D0%B8%D1%8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C%D0%BE%D0%B4%D0%B5%D1%80%D0%BD%D1%96%D0%B7%D0%BC_(%D0%BD%D0%B5%D0%BA%D0%BB%D0%B0%D1%81%D0%B8%D1%87%D0%BD%D0%B5_%D0%BC%D0%B8%D1%81%D1%82%D0%B5%D1%86%D1%82%D0%B2%D0%BE)" TargetMode="External"/><Relationship Id="rId3" Type="http://schemas.openxmlformats.org/officeDocument/2006/relationships/hyperlink" Target="https://uk.wikipedia.org/wiki/%D0%9B%D1%96%D1%82%D0%B5%D1%80%D0%B0%D1%82%D1%83%D1%80%D0%B0" TargetMode="External"/><Relationship Id="rId7" Type="http://schemas.openxmlformats.org/officeDocument/2006/relationships/hyperlink" Target="https://uk.wikipedia.org/wiki/%D0%9D%D0%B0%D1%82%D1%83%D1%80%D0%B0%D0%BB%D1%96%D0%B7%D0%BC" TargetMode="External"/><Relationship Id="rId2" Type="http://schemas.openxmlformats.org/officeDocument/2006/relationships/hyperlink" Target="https://uk.wikipedia.org/wiki/%D0%95%D1%81%D1%82%D0%B5%D1%82%D0%B8%D0%B7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F%D0%BE%D0%B7%D0%B8%D1%82%D0%B8%D0%B2%D1%96%D0%B7%D0%BC" TargetMode="External"/><Relationship Id="rId5" Type="http://schemas.openxmlformats.org/officeDocument/2006/relationships/hyperlink" Target="https://uk.wikipedia.org/wiki/%D0%9C%D1%83%D0%B7%D0%B8%D0%BA%D0%B0" TargetMode="External"/><Relationship Id="rId4" Type="http://schemas.openxmlformats.org/officeDocument/2006/relationships/hyperlink" Target="https://uk.wikipedia.org/wiki/%D0%96%D0%B8%D0%B2%D0%BE%D0%BF%D0%B8%D1%8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1%D0%B8%D0%BC%D0%B2%D0%BE%D0%BB%D1%96%D0%B7%D0%BC" TargetMode="External"/><Relationship Id="rId3" Type="http://schemas.openxmlformats.org/officeDocument/2006/relationships/hyperlink" Target="https://uk.wikipedia.org/wiki/%D0%96%D0%B8%D0%B2%D0%BE%D0%BF%D0%B8%D1%81" TargetMode="External"/><Relationship Id="rId7" Type="http://schemas.openxmlformats.org/officeDocument/2006/relationships/hyperlink" Target="https://uk.wikipedia.org/wiki/%D0%A4%D1%80%D0%B0%D0%BD%D1%86%D1%96%D1%8F" TargetMode="External"/><Relationship Id="rId12" Type="http://schemas.openxmlformats.org/officeDocument/2006/relationships/hyperlink" Target="https://uk.wikipedia.org/wiki/%D0%9D%D0%B0%D1%82%D1%83%D1%80%D0%B0%D0%BB%D1%96%D0%B7%D0%BC_(%D0%BC%D0%B8%D1%81%D1%82%D0%B5%D1%86%D1%82%D0%B2%D0%BE)" TargetMode="External"/><Relationship Id="rId2" Type="http://schemas.openxmlformats.org/officeDocument/2006/relationships/hyperlink" Target="https://uk.wikipedia.org/wiki/%D0%A4%D1%80%D0%B0%D0%BD%D1%86%D1%83%D0%B7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1860-%D1%82%D1%96" TargetMode="External"/><Relationship Id="rId11" Type="http://schemas.openxmlformats.org/officeDocument/2006/relationships/hyperlink" Target="https://uk.wikipedia.org/wiki/%D0%9D%D0%B5%D0%BE%D0%BA%D0%BB%D0%B0%D1%81%D0%B8%D1%86%D0%B8%D0%B7%D0%BC" TargetMode="External"/><Relationship Id="rId5" Type="http://schemas.openxmlformats.org/officeDocument/2006/relationships/hyperlink" Target="https://uk.wikipedia.org/wiki/%D0%9C%D1%83%D0%B7%D0%B8%D0%BA%D0%B0" TargetMode="External"/><Relationship Id="rId10" Type="http://schemas.openxmlformats.org/officeDocument/2006/relationships/hyperlink" Target="https://uk.wikipedia.org/wiki/%D0%A0%D0%B5%D0%B0%D0%BB%D1%96%D0%B7%D0%BC" TargetMode="External"/><Relationship Id="rId4" Type="http://schemas.openxmlformats.org/officeDocument/2006/relationships/hyperlink" Target="https://uk.wikipedia.org/wiki/%D0%9B%D1%96%D1%82%D0%B5%D1%80%D0%B0%D1%82%D1%83%D1%80%D0%B0" TargetMode="External"/><Relationship Id="rId9" Type="http://schemas.openxmlformats.org/officeDocument/2006/relationships/hyperlink" Target="https://uk.wikipedia.org/wiki/%D0%95%D0%BA%D1%81%D0%BF%D1%80%D0%B5%D1%81%D1%96%D0%BE%D0%BD%D1%96%D0%B7%D0%B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1872" TargetMode="External"/><Relationship Id="rId2" Type="http://schemas.openxmlformats.org/officeDocument/2006/relationships/hyperlink" Target="https://uk.wikipedia.org/wiki/%D0%92%D1%80%D0%B0%D0%B6%D0%B5%D0%BD%D0%BD%D1%8F._%D0%A1%D1%85%D1%96%D0%B4_%D1%81%D0%BE%D0%BD%D1%86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0%D0%BD%D1%80%D1%96_%D0%A2%D1%83%D0%BB%D1%83%D0%B7-%D0%9B%D0%BE%D1%82%D1%80%D0%B5%D0%BA" TargetMode="External"/><Relationship Id="rId3" Type="http://schemas.openxmlformats.org/officeDocument/2006/relationships/hyperlink" Target="https://uk.wikipedia.org/wiki/%D0%9E%D0%B1%D1%80%D0%B0%D0%B7%D0%BE%D1%82%D0%B2%D0%BE%D1%80%D1%87%D0%B5_%D0%BC%D0%B8%D1%81%D1%82%D0%B5%D1%86%D1%82%D0%B2%D0%BE" TargetMode="External"/><Relationship Id="rId7" Type="http://schemas.openxmlformats.org/officeDocument/2006/relationships/hyperlink" Target="https://uk.wikipedia.org/wiki/%D0%9F%D0%BE%D0%BB%D1%8C_%D0%A1%D0%B5%D0%B7%D0%B0%D0%BD%D0%BD" TargetMode="External"/><Relationship Id="rId2" Type="http://schemas.openxmlformats.org/officeDocument/2006/relationships/hyperlink" Target="https://uk.wikipedia.org/wiki/%D0%A4%D1%80%D0%B0%D0%BD%D1%86%D1%83%D0%B7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F%D0%BE%D0%BB%D1%8C_%D0%93%D0%BE%D0%B3%D0%B5%D0%BD" TargetMode="External"/><Relationship Id="rId5" Type="http://schemas.openxmlformats.org/officeDocument/2006/relationships/hyperlink" Target="https://uk.wikipedia.org/wiki/%D0%92%D1%96%D0%BD%D1%81%D0%B5%D0%BD%D1%82_%D0%B2%D0%B0%D0%BD_%D0%93%D0%BE%D0%B3" TargetMode="External"/><Relationship Id="rId4" Type="http://schemas.openxmlformats.org/officeDocument/2006/relationships/hyperlink" Target="https://uk.wikipedia.org/wiki/1880-%D1%82%D1%96" TargetMode="External"/><Relationship Id="rId9" Type="http://schemas.openxmlformats.org/officeDocument/2006/relationships/hyperlink" Target="https://uk.wikipedia.org/wiki/%D0%86%D0%BC%D0%BF%D1%80%D0%B5%D1%81%D1%96%D0%BE%D0%BD%D1%96%D0%B7%D0%BC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0%BE%D0%BB%D1%8C%D1%89%D0%B0" TargetMode="External"/><Relationship Id="rId13" Type="http://schemas.openxmlformats.org/officeDocument/2006/relationships/hyperlink" Target="https://uk.wikipedia.org/wiki/%D0%A0%D0%B0%D1%86%D1%96%D0%BE%D0%BD%D0%B0%D0%BB%D1%96%D0%B7%D0%BC" TargetMode="External"/><Relationship Id="rId3" Type="http://schemas.openxmlformats.org/officeDocument/2006/relationships/hyperlink" Target="https://uk.wikipedia.org/wiki/%D0%9B%D1%96%D1%82%D0%B5%D1%80%D0%B0%D1%82%D1%83%D1%80%D0%B0" TargetMode="External"/><Relationship Id="rId7" Type="http://schemas.openxmlformats.org/officeDocument/2006/relationships/hyperlink" Target="https://uk.wikipedia.org/wiki/%D0%A0%D0%BE%D1%81%D1%96%D0%B9%D1%81%D1%8C%D0%BA%D0%B0_%D1%96%D0%BC%D0%BF%D0%B5%D1%80%D1%96%D1%8F" TargetMode="External"/><Relationship Id="rId12" Type="http://schemas.openxmlformats.org/officeDocument/2006/relationships/hyperlink" Target="https://uk.wikipedia.org/wiki/%D0%9F%D1%96%D0%B2%D0%B4%D0%B5%D0%BD%D0%BD%D0%B0_%D0%90%D0%BC%D0%B5%D1%80%D0%B8%D0%BA%D0%B0" TargetMode="External"/><Relationship Id="rId2" Type="http://schemas.openxmlformats.org/officeDocument/2006/relationships/hyperlink" Target="https://uk.wikipedia.org/wiki/%D0%A4%D1%80%D0%B0%D0%BD%D1%86%D1%83%D0%B7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4%D1%80%D0%B0%D0%BD%D1%86%D1%96%D1%8F" TargetMode="External"/><Relationship Id="rId11" Type="http://schemas.openxmlformats.org/officeDocument/2006/relationships/hyperlink" Target="https://uk.wikipedia.org/wiki/%D0%9F%D1%96%D0%B2%D0%BD%D1%96%D1%87%D0%BD%D0%B0_%D0%90%D0%BC%D0%B5%D1%80%D0%B8%D0%BA%D0%B0" TargetMode="External"/><Relationship Id="rId5" Type="http://schemas.openxmlformats.org/officeDocument/2006/relationships/hyperlink" Target="https://uk.wikipedia.org/wiki/%D0%92%D0%B5%D0%BB%D0%B8%D0%BA%D0%B0_%D0%91%D1%80%D0%B8%D1%82%D0%B0%D0%BD%D1%96%D1%8F" TargetMode="External"/><Relationship Id="rId15" Type="http://schemas.openxmlformats.org/officeDocument/2006/relationships/hyperlink" Target="https://uk.wikipedia.org/wiki/%D0%A4%D0%BE%D0%BB%D1%8C%D0%BA%D0%BB%D0%BE%D1%80" TargetMode="External"/><Relationship Id="rId10" Type="http://schemas.openxmlformats.org/officeDocument/2006/relationships/hyperlink" Target="https://uk.wikipedia.org/wiki/%D0%84%D0%B2%D1%80%D0%BE%D0%BF%D0%B0" TargetMode="External"/><Relationship Id="rId4" Type="http://schemas.openxmlformats.org/officeDocument/2006/relationships/hyperlink" Target="https://uk.wikipedia.org/wiki/%D0%9D%D1%96%D0%BC%D0%B5%D1%87%D1%87%D0%B8%D0%BD%D0%B0" TargetMode="External"/><Relationship Id="rId9" Type="http://schemas.openxmlformats.org/officeDocument/2006/relationships/hyperlink" Target="https://uk.wikipedia.org/wiki/%D0%90%D0%B2%D1%81%D1%82%D1%80%D1%96%D1%8F" TargetMode="External"/><Relationship Id="rId14" Type="http://schemas.openxmlformats.org/officeDocument/2006/relationships/hyperlink" Target="https://uk.wikipedia.org/wiki/%D0%86%D1%81%D1%82%D0%BE%D1%80%D0%B8%D0%B7%D0%BC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0%BE%D1%81%D1%82%D1%96%D0%BC%D0%BF%D1%80%D0%B5%D1%81%D1%96%D0%BE%D0%BD%D1%96%D0%B7%D0%BC" TargetMode="External"/><Relationship Id="rId3" Type="http://schemas.openxmlformats.org/officeDocument/2006/relationships/hyperlink" Target="https://uk.wikipedia.org/wiki/1839" TargetMode="External"/><Relationship Id="rId7" Type="http://schemas.openxmlformats.org/officeDocument/2006/relationships/hyperlink" Target="https://uk.wikipedia.org/wiki/%D0%86%D0%BC%D0%BF%D1%80%D0%B5%D1%81%D1%96%D0%BE%D0%BD%D1%96%D0%B7%D0%BC" TargetMode="External"/><Relationship Id="rId2" Type="http://schemas.openxmlformats.org/officeDocument/2006/relationships/hyperlink" Target="https://uk.wikipedia.org/wiki/19_%D1%81%D1%96%D1%87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5%D1%83%D0%B4%D0%BE%D0%B6%D0%BD%D0%B8%D0%BA" TargetMode="External"/><Relationship Id="rId5" Type="http://schemas.openxmlformats.org/officeDocument/2006/relationships/hyperlink" Target="https://uk.wikipedia.org/wiki/1906" TargetMode="External"/><Relationship Id="rId10" Type="http://schemas.openxmlformats.org/officeDocument/2006/relationships/hyperlink" Target="https://uk.wikipedia.org/w/index.php?title=%D0%9D%D0%B0%D1%82%D1%8E%D1%80%D0%BC%D0%BE%D1%80%D1%82_%D0%B7_%D0%B3%D0%BB%D0%B5%D1%87%D0%B8%D0%BA%D0%BE%D0%BC_%D1%96_%D0%B4%D1%80%D0%B0%D0%BF%D1%83%D0%B2%D0%B0%D0%BD%D0%BD%D1%8F%D0%BC&amp;action=edit&amp;redlink=1" TargetMode="External"/><Relationship Id="rId4" Type="http://schemas.openxmlformats.org/officeDocument/2006/relationships/hyperlink" Target="https://uk.wikipedia.org/wiki/22_%D0%B6%D0%BE%D0%B2%D1%82%D0%BD%D1%8F" TargetMode="External"/><Relationship Id="rId9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0%B5%D0%B9%D0%B7%D0%B0%D0%B6" TargetMode="External"/><Relationship Id="rId3" Type="http://schemas.openxmlformats.org/officeDocument/2006/relationships/hyperlink" Target="https://uk.wikipedia.org/wiki/1853" TargetMode="External"/><Relationship Id="rId7" Type="http://schemas.openxmlformats.org/officeDocument/2006/relationships/hyperlink" Target="https://uk.wikipedia.org/wiki/%D0%9F%D0%BE%D1%81%D1%82%D1%96%D0%BC%D0%BF%D1%80%D0%B5%D1%81%D1%96%D0%BE%D0%BD%D1%96%D0%B7%D0%BC" TargetMode="External"/><Relationship Id="rId12" Type="http://schemas.openxmlformats.org/officeDocument/2006/relationships/hyperlink" Target="https://uk.wikipedia.org/wiki/%D0%96%D0%B8%D0%B2%D0%BE%D0%BF%D0%B8%D1%81" TargetMode="External"/><Relationship Id="rId2" Type="http://schemas.openxmlformats.org/officeDocument/2006/relationships/hyperlink" Target="https://uk.wikipedia.org/wiki/30_%D0%B1%D0%B5%D1%80%D0%B5%D0%B7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D%D1%96%D0%B4%D0%B5%D1%80%D0%BB%D0%B0%D0%BD%D0%B4%D1%86%D1%96" TargetMode="External"/><Relationship Id="rId11" Type="http://schemas.openxmlformats.org/officeDocument/2006/relationships/hyperlink" Target="https://uk.wikipedia.org/wiki/%D0%90%D0%B2%D1%82%D0%BE%D0%BF%D0%BE%D1%80%D1%82%D1%80%D0%B5%D1%82" TargetMode="External"/><Relationship Id="rId5" Type="http://schemas.openxmlformats.org/officeDocument/2006/relationships/hyperlink" Target="https://uk.wikipedia.org/wiki/1890" TargetMode="External"/><Relationship Id="rId10" Type="http://schemas.openxmlformats.org/officeDocument/2006/relationships/hyperlink" Target="https://uk.wikipedia.org/wiki/%D0%9F%D0%BE%D1%80%D1%82%D1%80%D0%B5%D1%82" TargetMode="External"/><Relationship Id="rId4" Type="http://schemas.openxmlformats.org/officeDocument/2006/relationships/hyperlink" Target="https://uk.wikipedia.org/wiki/29_%D0%BB%D0%B8%D0%BF%D0%BD%D1%8F" TargetMode="External"/><Relationship Id="rId9" Type="http://schemas.openxmlformats.org/officeDocument/2006/relationships/hyperlink" Target="https://uk.wikipedia.org/wiki/%D0%9D%D0%B0%D1%82%D1%8E%D1%80%D0%BC%D0%BE%D1%80%D1%8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uk.wikipedia.org/wiki/%D0%A1%D0%BE%D0%BD%D1%8F%D1%88%D0%BD%D0%B8%D0%BA%D0%B8_(%D0%B2%D0%B0%D0%BD_%D0%93%D0%BE%D0%B3)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uk.wikipedia.org/wiki/%D0%9F%D0%BE%D1%80%D1%82%D1%80%D0%B5%D1%82_%D0%B4%D0%BE%D0%BA%D1%82%D0%BE%D1%80%D0%B0_%D0%93%D0%B0%D1%88%D0%B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5%D1%83%D0%B4%D0%BE%D0%B6%D0%BD%D0%B8%D0%BA" TargetMode="External"/><Relationship Id="rId3" Type="http://schemas.openxmlformats.org/officeDocument/2006/relationships/hyperlink" Target="https://uk.wikipedia.org/wiki/1848" TargetMode="External"/><Relationship Id="rId7" Type="http://schemas.openxmlformats.org/officeDocument/2006/relationships/hyperlink" Target="https://uk.wikipedia.org/wiki/1903" TargetMode="External"/><Relationship Id="rId2" Type="http://schemas.openxmlformats.org/officeDocument/2006/relationships/hyperlink" Target="https://uk.wikipedia.org/wiki/7_%D1%87%D0%B5%D1%80%D0%B2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8_%D1%82%D1%80%D0%B0%D0%B2%D0%BD%D1%8F" TargetMode="External"/><Relationship Id="rId5" Type="http://schemas.openxmlformats.org/officeDocument/2006/relationships/hyperlink" Target="https://uk.wikipedia.org/wiki/%D0%A4%D1%80%D0%B0%D0%BD%D1%86%D1%96%D1%8F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s://uk.wikipedia.org/wiki/%D0%9F%D0%B0%D1%80%D0%B8%D0%B6" TargetMode="External"/><Relationship Id="rId9" Type="http://schemas.openxmlformats.org/officeDocument/2006/relationships/hyperlink" Target="https://uk.wikipedia.org/wiki/%D0%9F%D0%BE%D1%81%D1%82%D1%96%D0%BC%D0%BF%D1%80%D0%B5%D1%81%D1%96%D0%BE%D0%BD%D1%96%D0%B7%D0%BC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2%D0%B5%D0%BD%D0%B4%D0%B5%D0%BD%D1%86%D1%96%D1%8F" TargetMode="External"/><Relationship Id="rId13" Type="http://schemas.openxmlformats.org/officeDocument/2006/relationships/hyperlink" Target="https://uk.wikipedia.org/wiki/%D0%A0%D0%B5%D0%B3%D1%96%D0%BE%D0%BD" TargetMode="External"/><Relationship Id="rId18" Type="http://schemas.openxmlformats.org/officeDocument/2006/relationships/hyperlink" Target="https://uk.wikipedia.org/wiki/%D0%94%D0%B0%D0%B4%D0%B0%D1%97%D0%B7%D0%BC" TargetMode="External"/><Relationship Id="rId26" Type="http://schemas.openxmlformats.org/officeDocument/2006/relationships/hyperlink" Target="https://uk.wikipedia.org/wiki/%D0%9B%D1%96%D1%82%D0%B5%D1%80%D0%B0%D1%82%D1%83%D1%80%D0%B0" TargetMode="External"/><Relationship Id="rId3" Type="http://schemas.openxmlformats.org/officeDocument/2006/relationships/hyperlink" Target="https://uk.wikipedia.org/wiki/XX_%D1%81%D1%82%D0%BE%D0%BB%D1%96%D1%82%D1%82%D1%8F" TargetMode="External"/><Relationship Id="rId21" Type="http://schemas.openxmlformats.org/officeDocument/2006/relationships/hyperlink" Target="https://uk.wikipedia.org/wiki/%D0%9A%D0%BE%D0%BD%D1%81%D1%82%D1%80%D1%83%D0%BA%D1%82%D0%B8%D0%B2%D1%96%D0%B7%D0%BC" TargetMode="External"/><Relationship Id="rId7" Type="http://schemas.openxmlformats.org/officeDocument/2006/relationships/hyperlink" Target="https://uk.wikipedia.org/wiki/%D0%95%D0%BF%D0%BE%D1%85%D0%B0" TargetMode="External"/><Relationship Id="rId12" Type="http://schemas.openxmlformats.org/officeDocument/2006/relationships/hyperlink" Target="https://uk.wikipedia.org/wiki/%D0%9B%D0%B0%D1%82%D0%B8%D0%BD%D1%81%D1%8C%D0%BA%D0%B0_%D0%90%D0%BC%D0%B5%D1%80%D0%B8%D0%BA%D0%B0" TargetMode="External"/><Relationship Id="rId17" Type="http://schemas.openxmlformats.org/officeDocument/2006/relationships/hyperlink" Target="https://uk.wikipedia.org/wiki/%D0%90%D0%B1%D1%81%D1%82%D1%80%D0%B0%D0%BA%D1%86%D1%96%D0%BE%D0%BD%D1%96%D0%B7%D0%BC" TargetMode="External"/><Relationship Id="rId25" Type="http://schemas.openxmlformats.org/officeDocument/2006/relationships/hyperlink" Target="https://uk.wikipedia.org/wiki/%D0%90%D1%80%D1%85%D1%96%D1%82%D0%B5%D0%BA%D1%82%D1%83%D1%80%D0%B0" TargetMode="External"/><Relationship Id="rId2" Type="http://schemas.openxmlformats.org/officeDocument/2006/relationships/hyperlink" Target="https://uk.wikipedia.org/wiki/%D0%9C%D0%B8%D1%81%D1%82%D0%B5%D1%86%D1%82%D0%B2%D0%BE" TargetMode="External"/><Relationship Id="rId16" Type="http://schemas.openxmlformats.org/officeDocument/2006/relationships/hyperlink" Target="https://uk.wikipedia.org/wiki/%D0%A4%D1%83%D1%82%D1%83%D1%80%D0%B8%D0%B7%D0%BC" TargetMode="External"/><Relationship Id="rId20" Type="http://schemas.openxmlformats.org/officeDocument/2006/relationships/hyperlink" Target="https://uk.wikipedia.org/wiki/%D0%95%D0%BA%D1%81%D0%BF%D1%80%D0%B5%D1%81%D1%96%D0%BE%D0%BD%D1%96%D0%B7%D0%BC" TargetMode="External"/><Relationship Id="rId29" Type="http://schemas.openxmlformats.org/officeDocument/2006/relationships/hyperlink" Target="https://uk.wikipedia.org/wiki/%D0%95%D0%BA%D1%81%D0%BF%D0%B5%D1%80%D0%B8%D0%BC%D0%B5%D0%BD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/index.php?title=%D0%9A%D0%B0%D0%BD%D0%BE%D0%BD_(%D0%BC%D0%B8%D1%81%D1%82%D0%B5%D1%86%D1%82%D0%B2%D0%BE)&amp;action=edit&amp;redlink=1" TargetMode="External"/><Relationship Id="rId11" Type="http://schemas.openxmlformats.org/officeDocument/2006/relationships/hyperlink" Target="https://uk.wikipedia.org/wiki/%D0%A0%D0%BE%D1%81%D1%96%D1%8F" TargetMode="External"/><Relationship Id="rId24" Type="http://schemas.openxmlformats.org/officeDocument/2006/relationships/hyperlink" Target="https://uk.wikipedia.org/wiki/%D0%A1%D0%BA%D1%83%D0%BB%D1%8C%D0%BF%D1%82%D1%83%D1%80%D0%B0" TargetMode="External"/><Relationship Id="rId5" Type="http://schemas.openxmlformats.org/officeDocument/2006/relationships/hyperlink" Target="https://uk.wikipedia.org/wiki/%D0%A2%D0%B2%D0%BE%D1%80%D1%87%D1%96%D1%81%D1%82%D1%8C" TargetMode="External"/><Relationship Id="rId15" Type="http://schemas.openxmlformats.org/officeDocument/2006/relationships/hyperlink" Target="https://uk.wikipedia.org/wiki/%D0%9A%D1%83%D0%B1%D1%96%D0%B7%D0%BC" TargetMode="External"/><Relationship Id="rId23" Type="http://schemas.openxmlformats.org/officeDocument/2006/relationships/hyperlink" Target="https://uk.wikipedia.org/wiki/%D0%96%D0%B8%D0%B2%D0%BE%D0%BF%D0%B8%D1%81" TargetMode="External"/><Relationship Id="rId28" Type="http://schemas.openxmlformats.org/officeDocument/2006/relationships/hyperlink" Target="https://uk.wikipedia.org/wiki/%D0%9A%D1%96%D0%BD%D0%BE%D0%BC%D0%B8%D1%81%D1%82%D0%B5%D1%86%D1%82%D0%B2%D0%BE" TargetMode="External"/><Relationship Id="rId10" Type="http://schemas.openxmlformats.org/officeDocument/2006/relationships/hyperlink" Target="https://uk.wikipedia.org/wiki/%D0%A1%D0%BF%D0%BE%D0%BB%D1%83%D1%87%D0%B5%D0%BD%D1%96_%D0%A8%D1%82%D0%B0%D1%82%D0%B8_%D0%90%D0%BC%D0%B5%D1%80%D0%B8%D0%BA%D0%B8" TargetMode="External"/><Relationship Id="rId19" Type="http://schemas.openxmlformats.org/officeDocument/2006/relationships/hyperlink" Target="https://uk.wikipedia.org/wiki/%D0%A1%D1%8E%D1%80%D1%80%D0%B5%D0%B0%D0%BB%D1%96%D0%B7%D0%BC" TargetMode="External"/><Relationship Id="rId4" Type="http://schemas.openxmlformats.org/officeDocument/2006/relationships/hyperlink" Target="https://uk.wikipedia.org/wiki/%D0%9F%D1%80%D0%B8%D0%BD%D1%86%D0%B8%D0%BF" TargetMode="External"/><Relationship Id="rId9" Type="http://schemas.openxmlformats.org/officeDocument/2006/relationships/hyperlink" Target="https://uk.wikipedia.org/wiki/%D0%97%D0%B0%D1%85%D1%96%D0%B4%D0%BD%D0%B0_%D0%84%D0%B2%D1%80%D0%BE%D0%BF%D0%B0" TargetMode="External"/><Relationship Id="rId14" Type="http://schemas.openxmlformats.org/officeDocument/2006/relationships/hyperlink" Target="https://uk.wikipedia.org/wiki/%D0%A4%D0%BE%D0%B2%D1%96%D0%B7%D0%BC" TargetMode="External"/><Relationship Id="rId22" Type="http://schemas.openxmlformats.org/officeDocument/2006/relationships/hyperlink" Target="https://uk.wikipedia.org/wiki/%D0%86%D0%BC%D0%B0%D0%B6%D0%B8%D0%B7%D0%BC" TargetMode="External"/><Relationship Id="rId27" Type="http://schemas.openxmlformats.org/officeDocument/2006/relationships/hyperlink" Target="https://uk.wikipedia.org/wiki/%D0%9C%D1%83%D0%B7%D0%B8%D0%BA%D0%B0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A%D1%83%D0%B1%D1%96%D0%B7%D0%B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8_%D0%BA%D0%B2%D1%96%D1%82%D0%BD%D1%8F" TargetMode="External"/><Relationship Id="rId13" Type="http://schemas.openxmlformats.org/officeDocument/2006/relationships/hyperlink" Target="https://uk.wikipedia.org/wiki/20_%D1%81%D1%82%D0%BE%D0%BB%D1%96%D1%82%D1%82%D1%8F" TargetMode="External"/><Relationship Id="rId3" Type="http://schemas.openxmlformats.org/officeDocument/2006/relationships/hyperlink" Target="https://uk.wikipedia.org/wiki/%D0%86%D1%81%D0%BF%D0%B0%D0%BD%D1%81%D1%8C%D0%BA%D0%B0_%D0%BC%D0%BE%D0%B2%D0%B0" TargetMode="External"/><Relationship Id="rId7" Type="http://schemas.openxmlformats.org/officeDocument/2006/relationships/hyperlink" Target="https://uk.wikipedia.org/wiki/%D0%86%D1%81%D0%BF%D0%B0%D0%BD%D1%96%D1%8F" TargetMode="External"/><Relationship Id="rId12" Type="http://schemas.openxmlformats.org/officeDocument/2006/relationships/hyperlink" Target="https://uk.wikipedia.org/wiki/%D0%A5%D1%83%D0%B4%D0%BE%D0%B6%D0%BD%D0%B8%D0%BA" TargetMode="External"/><Relationship Id="rId2" Type="http://schemas.openxmlformats.org/officeDocument/2006/relationships/hyperlink" Target="https://uk.wikipedia.org/wiki/%D0%9F%D0%B0%D0%B1%D0%BB%D0%BE_%D0%9F%D1%96%D0%BA%D0%B0%D1%81%D1%81%D0%BE#cite_note-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C%D0%B0%D0%BB%D0%B0%D0%B3%D0%B0" TargetMode="External"/><Relationship Id="rId11" Type="http://schemas.openxmlformats.org/officeDocument/2006/relationships/hyperlink" Target="https://uk.wikipedia.org/wiki/%D0%A4%D1%80%D0%B0%D0%BD%D1%86%D1%96%D1%8F" TargetMode="External"/><Relationship Id="rId5" Type="http://schemas.openxmlformats.org/officeDocument/2006/relationships/hyperlink" Target="https://uk.wikipedia.org/wiki/1881" TargetMode="External"/><Relationship Id="rId10" Type="http://schemas.openxmlformats.org/officeDocument/2006/relationships/hyperlink" Target="https://uk.wikipedia.org/wiki/%D0%9C%D1%83%D0%B6%D0%B5%D0%BD" TargetMode="External"/><Relationship Id="rId4" Type="http://schemas.openxmlformats.org/officeDocument/2006/relationships/hyperlink" Target="https://uk.wikipedia.org/wiki/25_%D0%B6%D0%BE%D0%B2%D1%82%D0%BD%D1%8F" TargetMode="External"/><Relationship Id="rId9" Type="http://schemas.openxmlformats.org/officeDocument/2006/relationships/hyperlink" Target="https://uk.wikipedia.org/wiki/1973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m/url?sa=i&amp;url=https://www.wikiart.org/uk/vasil-kandinskiy/poperechna-liniya-1923&amp;psig=AOvVaw1aYkKWyZ-A31pGFkufnp2i&amp;ust=1620212981606000&amp;source=images&amp;cd=vfe&amp;ved=0CA0QjhxqFwoTCKD3i-zxr_ACFQAAAAAdAAAAABAI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m/url?sa=i&amp;url=https://jyvopys.com/zhovte-chervone-sinye-vasil-kandinskij/&amp;psig=AOvVaw0iijWGmSxKMeSKvQFNixku&amp;ust=1620213577780000&amp;source=images&amp;cd=vfe&amp;ved=0CA0QjhxqFwoTCJCfxov0r_ACFQAAAAAdAAAAABAD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0%B0%D1%80%D0%BB_%D0%91%D1%80%D1%8E%D0%BB%D0%BB%D0%BE%D0%B2" TargetMode="External"/><Relationship Id="rId7" Type="http://schemas.openxmlformats.org/officeDocument/2006/relationships/hyperlink" Target="https://uk.wikipedia.org/wiki/%D0%92%D0%B8%D0%B2%D0%B5%D1%80%D0%B6%D0%B5%D0%BD%D0%BD%D1%8F_%D0%92%D0%B5%D0%B7%D1%83%D0%B2%D1%96%D1%8E_79_%D1%80%D0%BE%D0%BA%D1%83" TargetMode="External"/><Relationship Id="rId2" Type="http://schemas.openxmlformats.org/officeDocument/2006/relationships/hyperlink" Target="https://uk.wikipedia.org/wiki/%D0%A0%D0%BE%D1%81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F%D0%BE%D0%BC%D0%BF%D0%B5%D1%97" TargetMode="External"/><Relationship Id="rId5" Type="http://schemas.openxmlformats.org/officeDocument/2006/relationships/hyperlink" Target="https://uk.wikipedia.org/wiki/%D0%A1%D0%B0%D0%BD%D0%BA%D1%82-%D0%9F%D0%B5%D1%82%D0%B5%D1%80%D0%B1%D1%83%D1%80%D0%B3" TargetMode="External"/><Relationship Id="rId4" Type="http://schemas.openxmlformats.org/officeDocument/2006/relationships/hyperlink" Target="https://uk.wikipedia.org/wiki/%D0%94%D0%B5%D1%80%D0%B6%D0%B0%D0%B2%D0%BD%D0%B8%D0%B9_%D1%80%D0%BE%D1%81%D1%96%D0%B9%D1%81%D1%8C%D0%BA%D0%B8%D0%B9_%D0%BC%D1%83%D0%B7%D0%B5%D0%B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8000" b="1" i="1" dirty="0"/>
              <a:t>ЖИВОПИС </a:t>
            </a:r>
            <a:r>
              <a:rPr lang="uk-UA" dirty="0"/>
              <a:t/>
            </a:r>
            <a:br>
              <a:rPr lang="uk-UA" dirty="0"/>
            </a:br>
            <a:r>
              <a:rPr lang="uk-UA" b="1" i="1" dirty="0" smtClean="0"/>
              <a:t>К.Х</a:t>
            </a:r>
            <a:r>
              <a:rPr lang="en-US" b="1" i="1" smtClean="0"/>
              <a:t>Viii</a:t>
            </a:r>
            <a:r>
              <a:rPr lang="uk-UA" b="1" i="1" smtClean="0"/>
              <a:t> </a:t>
            </a:r>
            <a:r>
              <a:rPr lang="uk-UA" b="1" i="1" dirty="0"/>
              <a:t>– ПОЧ. ХХ СТ.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876424" y="5257799"/>
            <a:ext cx="87915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658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Олександр </a:t>
            </a:r>
            <a:r>
              <a:rPr lang="uk-UA" b="1" dirty="0" err="1" smtClean="0"/>
              <a:t>іванов</a:t>
            </a:r>
            <a:r>
              <a:rPr lang="uk-UA" b="1" dirty="0" smtClean="0"/>
              <a:t>  </a:t>
            </a:r>
            <a:br>
              <a:rPr lang="uk-UA" b="1" dirty="0" smtClean="0"/>
            </a:br>
            <a:r>
              <a:rPr lang="uk-UA" dirty="0" smtClean="0"/>
              <a:t>«явлення </a:t>
            </a:r>
            <a:r>
              <a:rPr lang="uk-UA" dirty="0" err="1" smtClean="0"/>
              <a:t>христа</a:t>
            </a:r>
            <a:r>
              <a:rPr lang="uk-UA" dirty="0" smtClean="0"/>
              <a:t> народові»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588653"/>
            <a:ext cx="9905999" cy="3202547"/>
          </a:xfrm>
        </p:spPr>
        <p:txBody>
          <a:bodyPr>
            <a:normAutofit/>
          </a:bodyPr>
          <a:lstStyle/>
          <a:p>
            <a:r>
              <a:rPr lang="ru-RU" sz="3200" b="1" dirty="0"/>
              <a:t>«</a:t>
            </a:r>
            <a:r>
              <a:rPr lang="ru-RU" sz="3200" b="1" dirty="0" err="1"/>
              <a:t>Явлення</a:t>
            </a:r>
            <a:r>
              <a:rPr lang="ru-RU" sz="3200" b="1" dirty="0"/>
              <a:t> Христа народу»</a:t>
            </a:r>
            <a:r>
              <a:rPr lang="ru-RU" sz="3200" dirty="0"/>
              <a:t> («</a:t>
            </a:r>
            <a:r>
              <a:rPr lang="ru-RU" sz="3200" dirty="0" err="1"/>
              <a:t>Явлення</a:t>
            </a:r>
            <a:r>
              <a:rPr lang="ru-RU" sz="3200" dirty="0"/>
              <a:t> </a:t>
            </a:r>
            <a:r>
              <a:rPr lang="ru-RU" sz="3200" dirty="0" err="1"/>
              <a:t>Месії</a:t>
            </a:r>
            <a:r>
              <a:rPr lang="ru-RU" sz="3200" dirty="0"/>
              <a:t>») — картина </a:t>
            </a:r>
            <a:r>
              <a:rPr lang="ru-RU" sz="3200" dirty="0" err="1"/>
              <a:t>російського</a:t>
            </a:r>
            <a:r>
              <a:rPr lang="ru-RU" sz="3200" dirty="0"/>
              <a:t> художника </a:t>
            </a:r>
            <a:r>
              <a:rPr lang="ru-RU" sz="3200" dirty="0" err="1">
                <a:hlinkClick r:id="rId2"/>
              </a:rPr>
              <a:t>Олександра</a:t>
            </a:r>
            <a:r>
              <a:rPr lang="ru-RU" sz="3200" dirty="0">
                <a:hlinkClick r:id="rId2"/>
              </a:rPr>
              <a:t> </a:t>
            </a:r>
            <a:r>
              <a:rPr lang="ru-RU" sz="3200" dirty="0" err="1">
                <a:hlinkClick r:id="rId2"/>
              </a:rPr>
              <a:t>Андрійовича</a:t>
            </a:r>
            <a:r>
              <a:rPr lang="ru-RU" sz="3200" dirty="0">
                <a:hlinkClick r:id="rId2"/>
              </a:rPr>
              <a:t> </a:t>
            </a:r>
            <a:r>
              <a:rPr lang="ru-RU" sz="3200" dirty="0" err="1">
                <a:hlinkClick r:id="rId2"/>
              </a:rPr>
              <a:t>Іванова</a:t>
            </a:r>
            <a:r>
              <a:rPr lang="ru-RU" sz="3200" dirty="0"/>
              <a:t>. Сюжет </a:t>
            </a:r>
            <a:r>
              <a:rPr lang="ru-RU" sz="3200" dirty="0" err="1"/>
              <a:t>картини</a:t>
            </a:r>
            <a:r>
              <a:rPr lang="ru-RU" sz="3200" dirty="0"/>
              <a:t> </a:t>
            </a:r>
            <a:r>
              <a:rPr lang="ru-RU" sz="3200" dirty="0" err="1"/>
              <a:t>ґрунтується</a:t>
            </a:r>
            <a:r>
              <a:rPr lang="ru-RU" sz="3200" dirty="0"/>
              <a:t> на </a:t>
            </a:r>
            <a:r>
              <a:rPr lang="ru-RU" sz="3200" dirty="0" err="1"/>
              <a:t>першому</a:t>
            </a:r>
            <a:r>
              <a:rPr lang="ru-RU" sz="3200" dirty="0"/>
              <a:t> </a:t>
            </a:r>
            <a:r>
              <a:rPr lang="ru-RU" sz="3200" dirty="0" err="1"/>
              <a:t>розділі</a:t>
            </a:r>
            <a:r>
              <a:rPr lang="ru-RU" sz="3200" dirty="0"/>
              <a:t> </a:t>
            </a:r>
            <a:r>
              <a:rPr lang="ru-RU" sz="3200" dirty="0" err="1"/>
              <a:t>Євангелія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Івана</a:t>
            </a:r>
            <a:r>
              <a:rPr lang="ru-RU" sz="3200" dirty="0"/>
              <a:t> (</a:t>
            </a:r>
            <a:r>
              <a:rPr lang="ru-RU" sz="3200" dirty="0" err="1"/>
              <a:t>Ін</a:t>
            </a:r>
            <a:r>
              <a:rPr lang="ru-RU" sz="3200" dirty="0"/>
              <a:t>. 1:29—31) і </a:t>
            </a:r>
            <a:r>
              <a:rPr lang="ru-RU" sz="3200" dirty="0" err="1"/>
              <a:t>третьому</a:t>
            </a:r>
            <a:r>
              <a:rPr lang="ru-RU" sz="3200" dirty="0"/>
              <a:t> </a:t>
            </a:r>
            <a:r>
              <a:rPr lang="ru-RU" sz="3200" dirty="0" err="1"/>
              <a:t>розділі</a:t>
            </a:r>
            <a:r>
              <a:rPr lang="ru-RU" sz="3200" dirty="0"/>
              <a:t> </a:t>
            </a:r>
            <a:r>
              <a:rPr lang="ru-RU" sz="3200" dirty="0" err="1"/>
              <a:t>Євангелія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Матвія</a:t>
            </a:r>
            <a:r>
              <a:rPr lang="ru-RU" sz="3200" dirty="0"/>
              <a:t> (Мт. 3:1—17).</a:t>
            </a:r>
          </a:p>
        </p:txBody>
      </p:sp>
    </p:spTree>
    <p:extLst>
      <p:ext uri="{BB962C8B-B14F-4D97-AF65-F5344CB8AC3E}">
        <p14:creationId xmlns:p14="http://schemas.microsoft.com/office/powerpoint/2010/main" val="3936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 </a:t>
            </a:r>
            <a:r>
              <a:rPr lang="uk-UA" b="1" dirty="0">
                <a:solidFill>
                  <a:prstClr val="white"/>
                </a:solidFill>
              </a:rPr>
              <a:t>Олександр </a:t>
            </a:r>
            <a:r>
              <a:rPr lang="uk-UA" b="1" dirty="0" err="1">
                <a:solidFill>
                  <a:prstClr val="white"/>
                </a:solidFill>
              </a:rPr>
              <a:t>іванов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«явлення </a:t>
            </a:r>
            <a:r>
              <a:rPr lang="uk-UA" dirty="0" err="1"/>
              <a:t>христа</a:t>
            </a:r>
            <a:r>
              <a:rPr lang="uk-UA" dirty="0"/>
              <a:t> народові»</a:t>
            </a:r>
            <a:endParaRPr lang="ru-RU" dirty="0"/>
          </a:p>
        </p:txBody>
      </p:sp>
      <p:pic>
        <p:nvPicPr>
          <p:cNvPr id="6146" name="Picture 2" descr="Явлення Христа народу — Вікіпеді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60" y="1867437"/>
            <a:ext cx="7731753" cy="47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11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неоромантизм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Неороманти́зм</a:t>
            </a:r>
            <a:r>
              <a:rPr lang="ru-RU" dirty="0"/>
              <a:t> 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грецьк</a:t>
            </a:r>
            <a:r>
              <a:rPr lang="ru-RU" dirty="0"/>
              <a:t>. </a:t>
            </a:r>
            <a:r>
              <a:rPr lang="el-GR" dirty="0"/>
              <a:t>νέος - </a:t>
            </a:r>
            <a:r>
              <a:rPr lang="ru-RU" dirty="0" err="1"/>
              <a:t>молодий</a:t>
            </a:r>
            <a:r>
              <a:rPr lang="ru-RU" dirty="0"/>
              <a:t>, </a:t>
            </a:r>
            <a:r>
              <a:rPr lang="ru-RU" dirty="0" err="1"/>
              <a:t>новий</a:t>
            </a:r>
            <a:r>
              <a:rPr lang="ru-RU" dirty="0"/>
              <a:t> і фр. </a:t>
            </a:r>
            <a:r>
              <a:rPr lang="en-US" dirty="0" err="1"/>
              <a:t>romantisme</a:t>
            </a:r>
            <a:r>
              <a:rPr lang="en-US" dirty="0"/>
              <a:t>) — </a:t>
            </a:r>
            <a:r>
              <a:rPr lang="ru-RU" dirty="0" err="1"/>
              <a:t>умовна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 </a:t>
            </a:r>
            <a:r>
              <a:rPr lang="ru-RU" dirty="0" err="1">
                <a:hlinkClick r:id="rId2" tooltip="Естетизм"/>
              </a:rPr>
              <a:t>естетичних</a:t>
            </a:r>
            <a:r>
              <a:rPr lang="ru-RU" dirty="0"/>
              <a:t> </a:t>
            </a:r>
            <a:r>
              <a:rPr lang="ru-RU" dirty="0" err="1"/>
              <a:t>тенденцій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в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культурі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в </a:t>
            </a:r>
            <a:r>
              <a:rPr lang="ru-RU" dirty="0" err="1">
                <a:hlinkClick r:id="rId3" tooltip="Література"/>
              </a:rPr>
              <a:t>літературі</a:t>
            </a:r>
            <a:r>
              <a:rPr lang="ru-RU" dirty="0"/>
              <a:t>, </a:t>
            </a:r>
            <a:r>
              <a:rPr lang="ru-RU" dirty="0" err="1">
                <a:hlinkClick r:id="rId4" tooltip="Живопис"/>
              </a:rPr>
              <a:t>живописі</a:t>
            </a:r>
            <a:r>
              <a:rPr lang="ru-RU" dirty="0"/>
              <a:t> та </a:t>
            </a:r>
            <a:r>
              <a:rPr lang="ru-RU" dirty="0" err="1">
                <a:hlinkClick r:id="rId5" tooltip="Музика"/>
              </a:rPr>
              <a:t>музиці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традиційно</a:t>
            </a:r>
            <a:r>
              <a:rPr lang="ru-RU" dirty="0"/>
              <a:t> </a:t>
            </a:r>
            <a:r>
              <a:rPr lang="ru-RU" dirty="0" err="1"/>
              <a:t>пов'язують</a:t>
            </a:r>
            <a:r>
              <a:rPr lang="ru-RU" dirty="0"/>
              <a:t> з </a:t>
            </a:r>
            <a:r>
              <a:rPr lang="ru-RU" dirty="0" err="1"/>
              <a:t>модерністськими</a:t>
            </a:r>
            <a:r>
              <a:rPr lang="ru-RU" dirty="0"/>
              <a:t> </a:t>
            </a:r>
            <a:r>
              <a:rPr lang="ru-RU" dirty="0" err="1"/>
              <a:t>реакціями</a:t>
            </a:r>
            <a:r>
              <a:rPr lang="ru-RU" dirty="0"/>
              <a:t> на </a:t>
            </a:r>
            <a:r>
              <a:rPr lang="ru-RU" dirty="0" err="1">
                <a:hlinkClick r:id="rId6" tooltip="Позитивізм"/>
              </a:rPr>
              <a:t>позитивізм</a:t>
            </a:r>
            <a:r>
              <a:rPr lang="ru-RU" dirty="0"/>
              <a:t> і </a:t>
            </a:r>
            <a:r>
              <a:rPr lang="ru-RU" dirty="0" err="1">
                <a:hlinkClick r:id="rId7"/>
              </a:rPr>
              <a:t>натуралізм</a:t>
            </a:r>
            <a:r>
              <a:rPr lang="ru-RU" dirty="0"/>
              <a:t> </a:t>
            </a:r>
            <a:r>
              <a:rPr lang="ru-RU" dirty="0" err="1"/>
              <a:t>наприкінці</a:t>
            </a:r>
            <a:r>
              <a:rPr lang="ru-RU" dirty="0"/>
              <a:t> 19 – на початку 20 ст. </a:t>
            </a:r>
            <a:r>
              <a:rPr lang="ru-RU" dirty="0" err="1"/>
              <a:t>Течія</a:t>
            </a:r>
            <a:r>
              <a:rPr lang="ru-RU" dirty="0"/>
              <a:t> </a:t>
            </a:r>
            <a:r>
              <a:rPr lang="ru-RU" dirty="0" err="1"/>
              <a:t>раннього</a:t>
            </a:r>
            <a:r>
              <a:rPr lang="ru-RU" dirty="0"/>
              <a:t> </a:t>
            </a:r>
            <a:r>
              <a:rPr lang="ru-RU" dirty="0" err="1">
                <a:hlinkClick r:id="rId8" tooltip="Модернізм (некласичне мистецтво)"/>
              </a:rPr>
              <a:t>модернізму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808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42857"/>
          </a:xfrm>
        </p:spPr>
        <p:txBody>
          <a:bodyPr/>
          <a:lstStyle/>
          <a:p>
            <a:r>
              <a:rPr lang="uk-UA" b="1" dirty="0" smtClean="0"/>
              <a:t>імпресіонізм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416676"/>
            <a:ext cx="9905999" cy="4374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u="sng" dirty="0" err="1"/>
              <a:t>Імпресіоні́зм</a:t>
            </a:r>
            <a:r>
              <a:rPr lang="ru-RU" dirty="0"/>
              <a:t> (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>
                <a:hlinkClick r:id="rId2" tooltip="Французька мова"/>
              </a:rPr>
              <a:t>фр.</a:t>
            </a:r>
            <a:r>
              <a:rPr lang="ru-RU" dirty="0"/>
              <a:t> </a:t>
            </a:r>
            <a:r>
              <a:rPr lang="en-US" i="1" dirty="0"/>
              <a:t>impression</a:t>
            </a:r>
            <a:r>
              <a:rPr lang="en-US" dirty="0"/>
              <a:t> — </a:t>
            </a:r>
            <a:r>
              <a:rPr lang="ru-RU" dirty="0" err="1"/>
              <a:t>враження</a:t>
            </a:r>
            <a:r>
              <a:rPr lang="ru-RU" dirty="0"/>
              <a:t>) — </a:t>
            </a:r>
            <a:r>
              <a:rPr lang="ru-RU" dirty="0" err="1"/>
              <a:t>мистецька</a:t>
            </a:r>
            <a:r>
              <a:rPr lang="ru-RU" dirty="0"/>
              <a:t> </a:t>
            </a:r>
            <a:r>
              <a:rPr lang="ru-RU" dirty="0" err="1"/>
              <a:t>течія</a:t>
            </a:r>
            <a:r>
              <a:rPr lang="ru-RU" dirty="0"/>
              <a:t> у </a:t>
            </a:r>
            <a:r>
              <a:rPr lang="ru-RU" dirty="0" err="1">
                <a:hlinkClick r:id="rId3" tooltip="Живопис"/>
              </a:rPr>
              <a:t>живописі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 </a:t>
            </a:r>
            <a:r>
              <a:rPr lang="ru-RU" dirty="0" err="1">
                <a:hlinkClick r:id="rId4" tooltip="Література"/>
              </a:rPr>
              <a:t>літературі</a:t>
            </a:r>
            <a:r>
              <a:rPr lang="ru-RU" dirty="0"/>
              <a:t> та </a:t>
            </a:r>
            <a:r>
              <a:rPr lang="ru-RU" dirty="0" err="1">
                <a:hlinkClick r:id="rId5" tooltip="Музика"/>
              </a:rPr>
              <a:t>музиці</a:t>
            </a:r>
            <a:r>
              <a:rPr lang="ru-RU" dirty="0"/>
              <a:t>, яка </a:t>
            </a:r>
            <a:r>
              <a:rPr lang="ru-RU" dirty="0" err="1"/>
              <a:t>виникла</a:t>
            </a:r>
            <a:r>
              <a:rPr lang="ru-RU" dirty="0"/>
              <a:t> в </a:t>
            </a:r>
            <a:r>
              <a:rPr lang="ru-RU" dirty="0">
                <a:hlinkClick r:id="rId6" tooltip="Експресіонізм"/>
              </a:rPr>
              <a:t>1860-х</a:t>
            </a:r>
            <a:r>
              <a:rPr lang="ru-RU" dirty="0"/>
              <a:t> роках та остаточно </a:t>
            </a:r>
            <a:r>
              <a:rPr lang="ru-RU" dirty="0" err="1"/>
              <a:t>сформувалася</a:t>
            </a:r>
            <a:r>
              <a:rPr lang="ru-RU" dirty="0"/>
              <a:t> на початку 20 </a:t>
            </a:r>
            <a:r>
              <a:rPr lang="ru-RU" dirty="0" err="1"/>
              <a:t>століття</a:t>
            </a:r>
            <a:r>
              <a:rPr lang="ru-RU" dirty="0"/>
              <a:t> у </a:t>
            </a:r>
            <a:r>
              <a:rPr lang="ru-RU" dirty="0" err="1">
                <a:hlinkClick r:id="rId7" tooltip="Франція"/>
              </a:rPr>
              <a:t>Франції</a:t>
            </a:r>
            <a:r>
              <a:rPr lang="ru-RU" dirty="0"/>
              <a:t>. </a:t>
            </a:r>
            <a:r>
              <a:rPr lang="ru-RU" dirty="0" err="1"/>
              <a:t>Засновники</a:t>
            </a:r>
            <a:r>
              <a:rPr lang="ru-RU" dirty="0"/>
              <a:t> </a:t>
            </a:r>
            <a:r>
              <a:rPr lang="ru-RU" dirty="0" err="1"/>
              <a:t>імпресіонізму</a:t>
            </a:r>
            <a:r>
              <a:rPr lang="ru-RU" dirty="0"/>
              <a:t> — як і </a:t>
            </a:r>
            <a:r>
              <a:rPr lang="ru-RU" dirty="0" err="1">
                <a:hlinkClick r:id="rId8" tooltip="Символізм"/>
              </a:rPr>
              <a:t>символізму</a:t>
            </a:r>
            <a:r>
              <a:rPr lang="ru-RU" dirty="0"/>
              <a:t>, та </a:t>
            </a:r>
            <a:r>
              <a:rPr lang="ru-RU" dirty="0" err="1">
                <a:hlinkClick r:id="rId9"/>
              </a:rPr>
              <a:t>експресіонізму</a:t>
            </a:r>
            <a:r>
              <a:rPr lang="ru-RU" dirty="0"/>
              <a:t> — </a:t>
            </a:r>
            <a:r>
              <a:rPr lang="ru-RU" dirty="0" err="1"/>
              <a:t>діяли</a:t>
            </a:r>
            <a:r>
              <a:rPr lang="ru-RU" dirty="0"/>
              <a:t> на </a:t>
            </a:r>
            <a:r>
              <a:rPr lang="ru-RU" dirty="0" err="1"/>
              <a:t>противагу</a:t>
            </a:r>
            <a:r>
              <a:rPr lang="ru-RU" dirty="0"/>
              <a:t> </a:t>
            </a:r>
            <a:r>
              <a:rPr lang="ru-RU" dirty="0" err="1">
                <a:hlinkClick r:id="rId10" tooltip="Реалізм"/>
              </a:rPr>
              <a:t>реалізму</a:t>
            </a:r>
            <a:r>
              <a:rPr lang="ru-RU" dirty="0"/>
              <a:t> (особливо </a:t>
            </a:r>
            <a:r>
              <a:rPr lang="ru-RU" dirty="0" err="1">
                <a:hlinkClick r:id="rId11" tooltip="Неокласицизм"/>
              </a:rPr>
              <a:t>неокласицизму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і </a:t>
            </a:r>
            <a:r>
              <a:rPr lang="ru-RU" dirty="0" err="1">
                <a:hlinkClick r:id="rId12" tooltip="Натуралізм (мистецтво)"/>
              </a:rPr>
              <a:t>натуралізму</a:t>
            </a:r>
            <a:r>
              <a:rPr lang="ru-RU" dirty="0"/>
              <a:t>). </a:t>
            </a:r>
            <a:r>
              <a:rPr lang="ru-RU" dirty="0" err="1"/>
              <a:t>Імпресіоністи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творах</a:t>
            </a:r>
            <a:r>
              <a:rPr lang="ru-RU" dirty="0"/>
              <a:t>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відтворити</a:t>
            </a:r>
            <a:r>
              <a:rPr lang="ru-RU" dirty="0"/>
              <a:t> </a:t>
            </a:r>
            <a:r>
              <a:rPr lang="ru-RU" dirty="0" err="1"/>
              <a:t>шляхетні</a:t>
            </a:r>
            <a:r>
              <a:rPr lang="ru-RU" dirty="0"/>
              <a:t>, </a:t>
            </a:r>
            <a:r>
              <a:rPr lang="ru-RU" dirty="0" err="1"/>
              <a:t>витончені</a:t>
            </a:r>
            <a:r>
              <a:rPr lang="ru-RU" dirty="0"/>
              <a:t>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 та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мінливих</a:t>
            </a:r>
            <a:r>
              <a:rPr lang="ru-RU" dirty="0"/>
              <a:t> </a:t>
            </a:r>
            <a:r>
              <a:rPr lang="ru-RU" dirty="0" err="1"/>
              <a:t>миттєвих</a:t>
            </a:r>
            <a:r>
              <a:rPr lang="ru-RU" dirty="0"/>
              <a:t> </a:t>
            </a:r>
            <a:r>
              <a:rPr lang="ru-RU" dirty="0" err="1"/>
              <a:t>відчуттів</a:t>
            </a:r>
            <a:r>
              <a:rPr lang="ru-RU" dirty="0"/>
              <a:t> і </a:t>
            </a:r>
            <a:r>
              <a:rPr lang="ru-RU" dirty="0" err="1"/>
              <a:t>переживань</a:t>
            </a:r>
            <a:r>
              <a:rPr lang="ru-RU" dirty="0"/>
              <a:t>, природу, </a:t>
            </a:r>
            <a:r>
              <a:rPr lang="ru-RU" dirty="0" err="1"/>
              <a:t>схопити</a:t>
            </a:r>
            <a:r>
              <a:rPr lang="ru-RU" dirty="0"/>
              <a:t> </a:t>
            </a:r>
            <a:r>
              <a:rPr lang="ru-RU" dirty="0" err="1"/>
              <a:t>мінливі</a:t>
            </a:r>
            <a:r>
              <a:rPr lang="ru-RU" dirty="0"/>
              <a:t> </a:t>
            </a:r>
            <a:r>
              <a:rPr lang="ru-RU" dirty="0" err="1"/>
              <a:t>ефекти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, </a:t>
            </a:r>
            <a:r>
              <a:rPr lang="ru-RU" dirty="0" err="1"/>
              <a:t>проте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 err="1">
                <a:hlinkClick r:id="rId11" tooltip="Неокласицизм"/>
              </a:rPr>
              <a:t>неокласицизму</a:t>
            </a:r>
            <a:r>
              <a:rPr lang="ru-RU" dirty="0">
                <a:hlinkClick r:id="rId11" tooltip="Неокласицизм"/>
              </a:rPr>
              <a:t>,</a:t>
            </a:r>
            <a:r>
              <a:rPr lang="ru-RU" dirty="0"/>
              <a:t> не </a:t>
            </a:r>
            <a:r>
              <a:rPr lang="ru-RU" dirty="0" err="1"/>
              <a:t>мають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об'єктивно</a:t>
            </a:r>
            <a:r>
              <a:rPr lang="ru-RU" dirty="0"/>
              <a:t> </a:t>
            </a:r>
            <a:r>
              <a:rPr lang="ru-RU" dirty="0" err="1"/>
              <a:t>відображати</a:t>
            </a:r>
            <a:r>
              <a:rPr lang="ru-RU" dirty="0"/>
              <a:t> </a:t>
            </a:r>
            <a:r>
              <a:rPr lang="ru-RU" dirty="0" err="1"/>
              <a:t>реальність</a:t>
            </a:r>
            <a:r>
              <a:rPr lang="ru-RU" dirty="0"/>
              <a:t>, а </a:t>
            </a:r>
            <a:r>
              <a:rPr lang="ru-RU" dirty="0" err="1"/>
              <a:t>ставлять</a:t>
            </a:r>
            <a:r>
              <a:rPr lang="ru-RU" dirty="0"/>
              <a:t> за </a:t>
            </a:r>
            <a:r>
              <a:rPr lang="ru-RU" dirty="0" err="1"/>
              <a:t>ціль</a:t>
            </a:r>
            <a:r>
              <a:rPr lang="ru-RU" dirty="0"/>
              <a:t> </a:t>
            </a:r>
            <a:r>
              <a:rPr lang="ru-RU" dirty="0" err="1"/>
              <a:t>поділитися</a:t>
            </a:r>
            <a:r>
              <a:rPr lang="ru-RU" dirty="0"/>
              <a:t> </a:t>
            </a:r>
            <a:r>
              <a:rPr lang="ru-RU" dirty="0" err="1"/>
              <a:t>власними</a:t>
            </a:r>
            <a:r>
              <a:rPr lang="ru-RU" dirty="0"/>
              <a:t> </a:t>
            </a:r>
            <a:r>
              <a:rPr lang="ru-RU" dirty="0" err="1"/>
              <a:t>почуттями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споглядальником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, </a:t>
            </a:r>
            <a:r>
              <a:rPr lang="ru-RU" dirty="0" err="1"/>
              <a:t>вплинути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959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uk-UA" b="1">
                <a:solidFill>
                  <a:prstClr val="white"/>
                </a:solidFill>
              </a:rPr>
              <a:t>Едуард мане</a:t>
            </a:r>
            <a:r>
              <a:rPr lang="en-US" smtClean="0"/>
              <a:t>       </a:t>
            </a:r>
            <a:r>
              <a:rPr lang="uk-UA" dirty="0" smtClean="0"/>
              <a:t>«у </a:t>
            </a:r>
            <a:r>
              <a:rPr lang="uk-UA" dirty="0"/>
              <a:t>човні»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Робота “У </a:t>
            </a:r>
            <a:r>
              <a:rPr lang="ru-RU" dirty="0" err="1"/>
              <a:t>човні</a:t>
            </a:r>
            <a:r>
              <a:rPr lang="ru-RU" dirty="0"/>
              <a:t>”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світлою</a:t>
            </a:r>
            <a:r>
              <a:rPr lang="ru-RU" dirty="0"/>
              <a:t>, </a:t>
            </a:r>
            <a:r>
              <a:rPr lang="ru-RU" dirty="0" err="1"/>
              <a:t>святкової</a:t>
            </a:r>
            <a:r>
              <a:rPr lang="ru-RU" dirty="0"/>
              <a:t>, в </a:t>
            </a:r>
            <a:r>
              <a:rPr lang="ru-RU" dirty="0" err="1"/>
              <a:t>ній</a:t>
            </a:r>
            <a:r>
              <a:rPr lang="ru-RU" dirty="0"/>
              <a:t> Мане </a:t>
            </a:r>
            <a:r>
              <a:rPr lang="ru-RU" dirty="0" err="1"/>
              <a:t>відходить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 </a:t>
            </a:r>
            <a:r>
              <a:rPr lang="ru-RU" dirty="0" err="1"/>
              <a:t>іспанської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передбачала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темного колориту.</a:t>
            </a:r>
          </a:p>
          <a:p>
            <a:r>
              <a:rPr lang="ru-RU" dirty="0" err="1"/>
              <a:t>Зображуючи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/>
              <a:t>, Мане запросив </a:t>
            </a:r>
            <a:r>
              <a:rPr lang="ru-RU" dirty="0" err="1"/>
              <a:t>позувати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шурина, Рудольфа </a:t>
            </a:r>
            <a:r>
              <a:rPr lang="ru-RU" dirty="0" err="1"/>
              <a:t>Леенхоффа</a:t>
            </a:r>
            <a:r>
              <a:rPr lang="ru-RU" dirty="0"/>
              <a:t>, </a:t>
            </a:r>
            <a:r>
              <a:rPr lang="ru-RU" dirty="0" err="1"/>
              <a:t>теж</a:t>
            </a:r>
            <a:r>
              <a:rPr lang="ru-RU" dirty="0"/>
              <a:t> художника.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асистував</a:t>
            </a:r>
            <a:r>
              <a:rPr lang="ru-RU" dirty="0"/>
              <a:t> у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, </a:t>
            </a:r>
            <a:r>
              <a:rPr lang="ru-RU" dirty="0" err="1"/>
              <a:t>достеменно</a:t>
            </a:r>
            <a:r>
              <a:rPr lang="ru-RU" dirty="0"/>
              <a:t> </a:t>
            </a:r>
            <a:r>
              <a:rPr lang="ru-RU" dirty="0" err="1"/>
              <a:t>невідомо</a:t>
            </a:r>
            <a:r>
              <a:rPr lang="ru-RU" dirty="0"/>
              <a:t>, але, </a:t>
            </a:r>
            <a:r>
              <a:rPr lang="ru-RU" dirty="0" err="1"/>
              <a:t>ймовірно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перша дружина К. Моне – </a:t>
            </a:r>
            <a:r>
              <a:rPr lang="ru-RU" dirty="0" err="1"/>
              <a:t>Камілла</a:t>
            </a:r>
            <a:r>
              <a:rPr lang="ru-RU" dirty="0"/>
              <a:t> </a:t>
            </a:r>
            <a:r>
              <a:rPr lang="ru-RU" dirty="0" err="1"/>
              <a:t>Донс</a:t>
            </a:r>
            <a:r>
              <a:rPr lang="ru-RU" dirty="0"/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Паризькому</a:t>
            </a:r>
            <a:r>
              <a:rPr lang="ru-RU" dirty="0"/>
              <a:t> </a:t>
            </a:r>
            <a:r>
              <a:rPr lang="ru-RU" dirty="0" err="1"/>
              <a:t>салоні</a:t>
            </a:r>
            <a:r>
              <a:rPr lang="ru-RU" dirty="0"/>
              <a:t> 1879 року, роботу </a:t>
            </a:r>
            <a:r>
              <a:rPr lang="ru-RU" dirty="0" err="1"/>
              <a:t>придбав</a:t>
            </a:r>
            <a:r>
              <a:rPr lang="ru-RU" dirty="0"/>
              <a:t> </a:t>
            </a:r>
            <a:r>
              <a:rPr lang="ru-RU" dirty="0" err="1"/>
              <a:t>французький</a:t>
            </a:r>
            <a:r>
              <a:rPr lang="ru-RU" dirty="0"/>
              <a:t> </a:t>
            </a:r>
            <a:r>
              <a:rPr lang="ru-RU" dirty="0" err="1"/>
              <a:t>колекціонер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перепродажу, картина </a:t>
            </a:r>
            <a:r>
              <a:rPr lang="ru-RU" dirty="0" err="1"/>
              <a:t>вирушила</a:t>
            </a:r>
            <a:r>
              <a:rPr lang="ru-RU" dirty="0"/>
              <a:t> за океан, і зараз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колекції</a:t>
            </a:r>
            <a:r>
              <a:rPr lang="ru-RU" dirty="0"/>
              <a:t> музею </a:t>
            </a:r>
            <a:r>
              <a:rPr lang="ru-RU" dirty="0" err="1"/>
              <a:t>Метрополітен</a:t>
            </a:r>
            <a:r>
              <a:rPr lang="ru-RU" dirty="0"/>
              <a:t>, Нью-Йорк.</a:t>
            </a:r>
          </a:p>
        </p:txBody>
      </p:sp>
    </p:spTree>
    <p:extLst>
      <p:ext uri="{BB962C8B-B14F-4D97-AF65-F5344CB8AC3E}">
        <p14:creationId xmlns:p14="http://schemas.microsoft.com/office/powerpoint/2010/main" val="2071728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Едуард мане  </a:t>
            </a:r>
            <a:r>
              <a:rPr lang="uk-UA" dirty="0" smtClean="0"/>
              <a:t>«у човні»</a:t>
            </a:r>
            <a:endParaRPr lang="ru-RU" dirty="0"/>
          </a:p>
        </p:txBody>
      </p:sp>
      <p:pic>
        <p:nvPicPr>
          <p:cNvPr id="7170" name="Picture 2" descr="У човні (1874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4" y="1803043"/>
            <a:ext cx="8461419" cy="491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230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Клод моне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err="1">
                <a:hlinkClick r:id="rId2" tooltip="Враження. Схід сонця"/>
              </a:rPr>
              <a:t>Враження</a:t>
            </a:r>
            <a:r>
              <a:rPr lang="ru-RU" dirty="0">
                <a:hlinkClick r:id="rId2" tooltip="Враження. Схід сонця"/>
              </a:rPr>
              <a:t>. </a:t>
            </a:r>
            <a:r>
              <a:rPr lang="ru-RU" dirty="0" err="1">
                <a:hlinkClick r:id="rId2" tooltip="Враження. Схід сонця"/>
              </a:rPr>
              <a:t>Схід</a:t>
            </a:r>
            <a:r>
              <a:rPr lang="ru-RU" dirty="0">
                <a:hlinkClick r:id="rId2" tooltip="Враження. Схід сонця"/>
              </a:rPr>
              <a:t> </a:t>
            </a:r>
            <a:r>
              <a:rPr lang="ru-RU" dirty="0" err="1">
                <a:hlinkClick r:id="rId2" tooltip="Враження. Схід сонця"/>
              </a:rPr>
              <a:t>сонця</a:t>
            </a:r>
            <a:r>
              <a:rPr lang="ru-RU" dirty="0"/>
              <a:t>, </a:t>
            </a:r>
            <a:r>
              <a:rPr lang="ru-RU" u="sng" dirty="0">
                <a:hlinkClick r:id="rId3" tooltip="1872"/>
              </a:rPr>
              <a:t>1872</a:t>
            </a:r>
            <a:endParaRPr lang="ru-RU" dirty="0"/>
          </a:p>
        </p:txBody>
      </p:sp>
      <p:pic>
        <p:nvPicPr>
          <p:cNvPr id="8194" name="Picture 2" descr="https://upload.wikimedia.org/wikipedia/commons/thumb/5/5c/Claude_Monet%2C_Impression%2C_soleil_levant%2C_1872.jpg/800px-Claude_Monet%2C_Impression%2C_soleil_levant%2C_187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59" y="1996224"/>
            <a:ext cx="9208394" cy="45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291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31936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b="1" dirty="0">
                <a:solidFill>
                  <a:prstClr val="white"/>
                </a:solidFill>
              </a:rPr>
              <a:t>Клод моне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FFFF00"/>
                </a:solidFill>
              </a:rPr>
              <a:t>«</a:t>
            </a:r>
            <a:r>
              <a:rPr lang="ru-RU" dirty="0" smtClean="0">
                <a:solidFill>
                  <a:srgbClr val="FFFF00"/>
                </a:solidFill>
              </a:rPr>
              <a:t>Бульвар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Капуцинок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у </a:t>
            </a:r>
            <a:r>
              <a:rPr lang="ru-RU" dirty="0" err="1" smtClean="0">
                <a:solidFill>
                  <a:srgbClr val="FFFF00"/>
                </a:solidFill>
              </a:rPr>
              <a:t>Парижі</a:t>
            </a:r>
            <a:r>
              <a:rPr lang="ru-RU" dirty="0" smtClean="0">
                <a:solidFill>
                  <a:srgbClr val="FFFF00"/>
                </a:solidFill>
              </a:rPr>
              <a:t>»,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1873</a:t>
            </a:r>
            <a:r>
              <a:rPr lang="uk-UA" dirty="0">
                <a:solidFill>
                  <a:srgbClr val="FFFF00"/>
                </a:solidFill>
              </a:rPr>
              <a:t/>
            </a:r>
            <a:br>
              <a:rPr lang="uk-UA" dirty="0">
                <a:solidFill>
                  <a:srgbClr val="FFFF00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9218" name="Picture 2" descr="https://upload.wikimedia.org/wikipedia/commons/1/1d/Claude_Monet_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037" y="528034"/>
            <a:ext cx="4675030" cy="601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028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812" y="450573"/>
            <a:ext cx="9905998" cy="4842643"/>
          </a:xfrm>
        </p:spPr>
        <p:txBody>
          <a:bodyPr/>
          <a:lstStyle/>
          <a:p>
            <a:r>
              <a:rPr lang="uk-UA" b="1" dirty="0">
                <a:solidFill>
                  <a:prstClr val="white"/>
                </a:solidFill>
              </a:rPr>
              <a:t>Клод моне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FFFF00"/>
                </a:solidFill>
              </a:rPr>
              <a:t/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«</a:t>
            </a:r>
            <a:r>
              <a:rPr lang="ru-RU" dirty="0" err="1" smtClean="0">
                <a:solidFill>
                  <a:srgbClr val="FFFF00"/>
                </a:solidFill>
              </a:rPr>
              <a:t>Руанський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собор, 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портал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(</a:t>
            </a:r>
            <a:r>
              <a:rPr lang="ru-RU" dirty="0" err="1">
                <a:solidFill>
                  <a:srgbClr val="FFFF00"/>
                </a:solidFill>
              </a:rPr>
              <a:t>сонячне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світло</a:t>
            </a:r>
            <a:r>
              <a:rPr lang="ru-RU" dirty="0" smtClean="0">
                <a:solidFill>
                  <a:srgbClr val="FFFF00"/>
                </a:solidFill>
              </a:rPr>
              <a:t>)», </a:t>
            </a:r>
            <a:r>
              <a:rPr lang="ru-RU" dirty="0">
                <a:solidFill>
                  <a:srgbClr val="FFFF00"/>
                </a:solidFill>
              </a:rPr>
              <a:t>1894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957" y="4592810"/>
            <a:ext cx="990599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https://upload.wikimedia.org/wikipedia/commons/thumb/3/39/Claude_Monet_-_Rouen_Cathedral_-_The_Portal_%28Sunlight%29.jpg/320px-Claude_Monet_-_Rouen_Cathedral_-_The_Portal_%28Sunlight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74" y="450574"/>
            <a:ext cx="5290139" cy="653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157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31819"/>
            <a:ext cx="9905998" cy="721217"/>
          </a:xfrm>
        </p:spPr>
        <p:txBody>
          <a:bodyPr/>
          <a:lstStyle/>
          <a:p>
            <a:r>
              <a:rPr lang="uk-UA" b="1" dirty="0" smtClean="0"/>
              <a:t>постімпресіонізм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734096"/>
            <a:ext cx="9905999" cy="5859887"/>
          </a:xfrm>
        </p:spPr>
        <p:txBody>
          <a:bodyPr>
            <a:normAutofit fontScale="92500"/>
          </a:bodyPr>
          <a:lstStyle/>
          <a:p>
            <a:r>
              <a:rPr lang="ru-RU" b="1" dirty="0" err="1"/>
              <a:t>Постімпресіонізм</a:t>
            </a:r>
            <a:r>
              <a:rPr lang="ru-RU" dirty="0"/>
              <a:t> (</a:t>
            </a:r>
            <a:r>
              <a:rPr lang="ru-RU" dirty="0">
                <a:hlinkClick r:id="rId2" tooltip="Французька мова"/>
              </a:rPr>
              <a:t>фр.</a:t>
            </a:r>
            <a:r>
              <a:rPr lang="ru-RU" dirty="0"/>
              <a:t> </a:t>
            </a:r>
            <a:r>
              <a:rPr lang="en-US" i="1" dirty="0" err="1"/>
              <a:t>postimpressionisme</a:t>
            </a:r>
            <a:r>
              <a:rPr lang="en-US" dirty="0"/>
              <a:t>) — </a:t>
            </a:r>
            <a:r>
              <a:rPr lang="ru-RU" dirty="0" err="1"/>
              <a:t>напрям</a:t>
            </a:r>
            <a:r>
              <a:rPr lang="ru-RU" dirty="0"/>
              <a:t> в </a:t>
            </a:r>
            <a:r>
              <a:rPr lang="ru-RU" dirty="0" err="1">
                <a:hlinkClick r:id="rId3" tooltip="Образотворче мистецтво"/>
              </a:rPr>
              <a:t>образотворчому</a:t>
            </a:r>
            <a:r>
              <a:rPr lang="ru-RU" dirty="0">
                <a:hlinkClick r:id="rId3" tooltip="Образотворче мистецтво"/>
              </a:rPr>
              <a:t> </a:t>
            </a:r>
            <a:r>
              <a:rPr lang="ru-RU" dirty="0" err="1">
                <a:hlinkClick r:id="rId3" tooltip="Образотворче мистецтво"/>
              </a:rPr>
              <a:t>мистецтві</a:t>
            </a:r>
            <a:r>
              <a:rPr lang="ru-RU" dirty="0"/>
              <a:t>. </a:t>
            </a:r>
            <a:r>
              <a:rPr lang="ru-RU" dirty="0" err="1"/>
              <a:t>Виник</a:t>
            </a:r>
            <a:r>
              <a:rPr lang="ru-RU" dirty="0"/>
              <a:t> у </a:t>
            </a:r>
            <a:r>
              <a:rPr lang="ru-RU" dirty="0">
                <a:hlinkClick r:id="rId4" tooltip="1880-ті"/>
              </a:rPr>
              <a:t>1880-х</a:t>
            </a:r>
            <a:r>
              <a:rPr lang="ru-RU" dirty="0"/>
              <a:t> роках. Художники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не </a:t>
            </a:r>
            <a:r>
              <a:rPr lang="ru-RU" dirty="0" err="1"/>
              <a:t>дотримувалися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зорових</a:t>
            </a:r>
            <a:r>
              <a:rPr lang="ru-RU" dirty="0"/>
              <a:t> </a:t>
            </a:r>
            <a:r>
              <a:rPr lang="ru-RU" dirty="0" err="1"/>
              <a:t>вражень</a:t>
            </a:r>
            <a:r>
              <a:rPr lang="ru-RU" dirty="0"/>
              <a:t>, а </a:t>
            </a:r>
            <a:r>
              <a:rPr lang="ru-RU" dirty="0" err="1"/>
              <a:t>прагнули</a:t>
            </a:r>
            <a:r>
              <a:rPr lang="ru-RU" dirty="0"/>
              <a:t> </a:t>
            </a:r>
            <a:r>
              <a:rPr lang="ru-RU" dirty="0" err="1"/>
              <a:t>вільно</a:t>
            </a:r>
            <a:r>
              <a:rPr lang="ru-RU" dirty="0"/>
              <a:t> та </a:t>
            </a:r>
            <a:r>
              <a:rPr lang="ru-RU" dirty="0" err="1"/>
              <a:t>узагальнено</a:t>
            </a:r>
            <a:r>
              <a:rPr lang="ru-RU" dirty="0"/>
              <a:t> </a:t>
            </a:r>
            <a:r>
              <a:rPr lang="ru-RU" dirty="0" err="1"/>
              <a:t>передавати</a:t>
            </a:r>
            <a:r>
              <a:rPr lang="ru-RU" dirty="0"/>
              <a:t> </a:t>
            </a:r>
            <a:r>
              <a:rPr lang="ru-RU" dirty="0" err="1"/>
              <a:t>матеріальність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вдавалися</a:t>
            </a:r>
            <a:r>
              <a:rPr lang="ru-RU" dirty="0"/>
              <a:t> до </a:t>
            </a:r>
            <a:r>
              <a:rPr lang="ru-RU" dirty="0" err="1"/>
              <a:t>декоративної</a:t>
            </a:r>
            <a:r>
              <a:rPr lang="ru-RU" dirty="0"/>
              <a:t> </a:t>
            </a:r>
            <a:r>
              <a:rPr lang="ru-RU" dirty="0" err="1"/>
              <a:t>стилізації</a:t>
            </a:r>
            <a:r>
              <a:rPr lang="ru-RU" dirty="0"/>
              <a:t>. До </a:t>
            </a:r>
            <a:r>
              <a:rPr lang="ru-RU" dirty="0" err="1"/>
              <a:t>видатних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постімпресіонізму</a:t>
            </a:r>
            <a:r>
              <a:rPr lang="ru-RU" dirty="0"/>
              <a:t> в </a:t>
            </a:r>
            <a:r>
              <a:rPr lang="ru-RU" dirty="0" err="1"/>
              <a:t>живопису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 </a:t>
            </a:r>
            <a:r>
              <a:rPr lang="ru-RU" dirty="0" err="1">
                <a:hlinkClick r:id="rId5" tooltip="Вінсент ван Гог"/>
              </a:rPr>
              <a:t>Вінсент</a:t>
            </a:r>
            <a:r>
              <a:rPr lang="ru-RU" dirty="0">
                <a:hlinkClick r:id="rId5" tooltip="Вінсент ван Гог"/>
              </a:rPr>
              <a:t> </a:t>
            </a:r>
            <a:r>
              <a:rPr lang="ru-RU" dirty="0" err="1">
                <a:hlinkClick r:id="rId5" tooltip="Вінсент ван Гог"/>
              </a:rPr>
              <a:t>ван</a:t>
            </a:r>
            <a:r>
              <a:rPr lang="ru-RU" dirty="0">
                <a:hlinkClick r:id="rId5" tooltip="Вінсент ван Гог"/>
              </a:rPr>
              <a:t> Гог</a:t>
            </a:r>
            <a:r>
              <a:rPr lang="ru-RU" dirty="0"/>
              <a:t>, </a:t>
            </a:r>
            <a:r>
              <a:rPr lang="ru-RU" dirty="0">
                <a:hlinkClick r:id="rId6" tooltip="Поль Гоген"/>
              </a:rPr>
              <a:t>Поль Гоген</a:t>
            </a:r>
            <a:r>
              <a:rPr lang="ru-RU" dirty="0"/>
              <a:t>, </a:t>
            </a:r>
            <a:r>
              <a:rPr lang="ru-RU" dirty="0">
                <a:hlinkClick r:id="rId7"/>
              </a:rPr>
              <a:t>Поль Сезанн</a:t>
            </a:r>
            <a:r>
              <a:rPr lang="ru-RU" dirty="0"/>
              <a:t>, </a:t>
            </a:r>
            <a:r>
              <a:rPr lang="ru-RU" dirty="0" err="1">
                <a:hlinkClick r:id="rId8" tooltip="Анрі Тулуз-Лотрек"/>
              </a:rPr>
              <a:t>Анрі</a:t>
            </a:r>
            <a:r>
              <a:rPr lang="ru-RU" dirty="0">
                <a:hlinkClick r:id="rId8" tooltip="Анрі Тулуз-Лотрек"/>
              </a:rPr>
              <a:t> Тулуз-Лотрек</a:t>
            </a:r>
            <a:r>
              <a:rPr lang="ru-RU" dirty="0"/>
              <a:t>.</a:t>
            </a:r>
          </a:p>
          <a:p>
            <a:r>
              <a:rPr lang="ru-RU" dirty="0"/>
              <a:t>Початок </a:t>
            </a:r>
            <a:r>
              <a:rPr lang="ru-RU" dirty="0" err="1"/>
              <a:t>постімпресіонізму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на кризу </a:t>
            </a:r>
            <a:r>
              <a:rPr lang="ru-RU" dirty="0" err="1">
                <a:hlinkClick r:id="rId9" tooltip="Імпресіонізм"/>
              </a:rPr>
              <a:t>імпресіонізму</a:t>
            </a:r>
            <a:r>
              <a:rPr lang="ru-RU" dirty="0"/>
              <a:t> 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відбулася</a:t>
            </a:r>
            <a:r>
              <a:rPr lang="ru-RU" dirty="0"/>
              <a:t> </a:t>
            </a:r>
            <a:r>
              <a:rPr lang="ru-RU" dirty="0" err="1"/>
              <a:t>остання</a:t>
            </a:r>
            <a:r>
              <a:rPr lang="ru-RU" dirty="0"/>
              <a:t> </a:t>
            </a:r>
            <a:r>
              <a:rPr lang="ru-RU" dirty="0" err="1"/>
              <a:t>виставка</a:t>
            </a:r>
            <a:r>
              <a:rPr lang="ru-RU" dirty="0"/>
              <a:t> </a:t>
            </a:r>
            <a:r>
              <a:rPr lang="ru-RU" dirty="0" err="1" smtClean="0"/>
              <a:t>імпресіоністів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Постімпресіоністи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примикали</a:t>
            </a:r>
            <a:r>
              <a:rPr lang="ru-RU" dirty="0"/>
              <a:t> до </a:t>
            </a:r>
            <a:r>
              <a:rPr lang="ru-RU" dirty="0" err="1"/>
              <a:t>імпресіонізму</a:t>
            </a:r>
            <a:r>
              <a:rPr lang="ru-RU" dirty="0"/>
              <a:t>, почали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вираження</a:t>
            </a:r>
            <a:endParaRPr lang="ru-RU" dirty="0" smtClean="0"/>
          </a:p>
          <a:p>
            <a:r>
              <a:rPr lang="ru-RU" dirty="0" smtClean="0"/>
              <a:t> Для </a:t>
            </a:r>
            <a:r>
              <a:rPr lang="ru-RU" dirty="0" err="1"/>
              <a:t>постімпресіонізму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і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вплинули</a:t>
            </a:r>
            <a:r>
              <a:rPr lang="ru-RU" dirty="0"/>
              <a:t> на </a:t>
            </a:r>
            <a:r>
              <a:rPr lang="ru-RU" dirty="0" err="1"/>
              <a:t>подальший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образотворчого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964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b="1" i="1" dirty="0" smtClean="0"/>
              <a:t>РОМАНТИЗМ</a:t>
            </a:r>
            <a:endParaRPr lang="ru-RU" sz="7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7474" y="2133555"/>
            <a:ext cx="9905999" cy="44475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Романтизм</a:t>
            </a:r>
            <a:r>
              <a:rPr lang="ru-RU" dirty="0"/>
              <a:t> (</a:t>
            </a:r>
            <a:r>
              <a:rPr lang="ru-RU" dirty="0">
                <a:hlinkClick r:id="rId2" tooltip="Французька мова"/>
              </a:rPr>
              <a:t>фр.</a:t>
            </a:r>
            <a:r>
              <a:rPr lang="ru-RU" dirty="0"/>
              <a:t> </a:t>
            </a:r>
            <a:r>
              <a:rPr lang="en-US" i="1" dirty="0" err="1"/>
              <a:t>romantisme</a:t>
            </a:r>
            <a:r>
              <a:rPr lang="en-US" dirty="0"/>
              <a:t>) — </a:t>
            </a:r>
            <a:r>
              <a:rPr lang="ru-RU" dirty="0" err="1"/>
              <a:t>ідейний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у </a:t>
            </a:r>
            <a:r>
              <a:rPr lang="ru-RU" dirty="0" err="1">
                <a:hlinkClick r:id="rId3" tooltip="Література"/>
              </a:rPr>
              <a:t>літературі</a:t>
            </a:r>
            <a:r>
              <a:rPr lang="ru-RU" dirty="0"/>
              <a:t> й </a:t>
            </a:r>
            <a:r>
              <a:rPr lang="ru-RU" dirty="0" err="1"/>
              <a:t>мистецтві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18 </a:t>
            </a:r>
            <a:r>
              <a:rPr lang="ru-RU" dirty="0" err="1"/>
              <a:t>століття</a:t>
            </a:r>
            <a:r>
              <a:rPr lang="ru-RU" dirty="0"/>
              <a:t> у </a:t>
            </a:r>
            <a:r>
              <a:rPr lang="ru-RU" dirty="0" err="1">
                <a:hlinkClick r:id="rId4" tooltip="Німеччина"/>
              </a:rPr>
              <a:t>Німеччині</a:t>
            </a:r>
            <a:r>
              <a:rPr lang="ru-RU" dirty="0"/>
              <a:t>, </a:t>
            </a:r>
            <a:r>
              <a:rPr lang="ru-RU" u="sng" dirty="0" err="1">
                <a:hlinkClick r:id="rId5" tooltip="Велика Британія"/>
              </a:rPr>
              <a:t>Великій</a:t>
            </a:r>
            <a:r>
              <a:rPr lang="ru-RU" u="sng" dirty="0">
                <a:hlinkClick r:id="rId5" tooltip="Велика Британія"/>
              </a:rPr>
              <a:t> </a:t>
            </a:r>
            <a:r>
              <a:rPr lang="ru-RU" u="sng" dirty="0" err="1">
                <a:hlinkClick r:id="rId5" tooltip="Велика Британія"/>
              </a:rPr>
              <a:t>Британії</a:t>
            </a:r>
            <a:r>
              <a:rPr lang="ru-RU" dirty="0"/>
              <a:t> й </a:t>
            </a:r>
            <a:r>
              <a:rPr lang="ru-RU" dirty="0" err="1">
                <a:hlinkClick r:id="rId6" tooltip="Франція"/>
              </a:rPr>
              <a:t>Франції</a:t>
            </a:r>
            <a:r>
              <a:rPr lang="ru-RU" dirty="0"/>
              <a:t>, </a:t>
            </a:r>
            <a:r>
              <a:rPr lang="ru-RU" dirty="0" err="1"/>
              <a:t>поширився</a:t>
            </a:r>
            <a:r>
              <a:rPr lang="ru-RU" dirty="0"/>
              <a:t> на початку 19 </a:t>
            </a:r>
            <a:r>
              <a:rPr lang="ru-RU" dirty="0" err="1"/>
              <a:t>століття</a:t>
            </a:r>
            <a:r>
              <a:rPr lang="ru-RU" dirty="0"/>
              <a:t> в </a:t>
            </a:r>
            <a:r>
              <a:rPr lang="ru-RU" dirty="0" err="1">
                <a:hlinkClick r:id="rId7"/>
              </a:rPr>
              <a:t>Російській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імперії</a:t>
            </a:r>
            <a:r>
              <a:rPr lang="ru-RU" dirty="0"/>
              <a:t>, </a:t>
            </a:r>
            <a:r>
              <a:rPr lang="ru-RU" dirty="0" err="1">
                <a:hlinkClick r:id="rId8" tooltip="Польща"/>
              </a:rPr>
              <a:t>Польщі</a:t>
            </a:r>
            <a:r>
              <a:rPr lang="ru-RU" dirty="0"/>
              <a:t> й </a:t>
            </a:r>
            <a:r>
              <a:rPr lang="ru-RU" dirty="0" err="1">
                <a:hlinkClick r:id="rId9" tooltip="Австрія"/>
              </a:rPr>
              <a:t>Австрії</a:t>
            </a:r>
            <a:r>
              <a:rPr lang="ru-RU" dirty="0"/>
              <a:t>, а з </a:t>
            </a:r>
            <a:r>
              <a:rPr lang="ru-RU" dirty="0" err="1"/>
              <a:t>середини</a:t>
            </a:r>
            <a:r>
              <a:rPr lang="ru-RU" dirty="0"/>
              <a:t> 19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охопив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 </a:t>
            </a:r>
            <a:r>
              <a:rPr lang="ru-RU" dirty="0" err="1">
                <a:hlinkClick r:id="rId10" tooltip="Європа"/>
              </a:rPr>
              <a:t>Європи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 </a:t>
            </a:r>
            <a:r>
              <a:rPr lang="ru-RU" dirty="0" err="1">
                <a:hlinkClick r:id="rId11" tooltip="Північна Америка"/>
              </a:rPr>
              <a:t>Північної</a:t>
            </a:r>
            <a:r>
              <a:rPr lang="ru-RU" dirty="0"/>
              <a:t> та </a:t>
            </a:r>
            <a:r>
              <a:rPr lang="ru-RU" dirty="0" err="1">
                <a:hlinkClick r:id="rId12" tooltip="Південна Америка"/>
              </a:rPr>
              <a:t>Південної</a:t>
            </a:r>
            <a:r>
              <a:rPr lang="ru-RU" dirty="0">
                <a:hlinkClick r:id="rId12" tooltip="Південна Америка"/>
              </a:rPr>
              <a:t> Америки</a:t>
            </a:r>
            <a:r>
              <a:rPr lang="ru-RU" dirty="0" smtClean="0"/>
              <a:t>.</a:t>
            </a:r>
          </a:p>
          <a:p>
            <a:r>
              <a:rPr lang="ru-RU" dirty="0" err="1"/>
              <a:t>Характерними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 романтизму є </a:t>
            </a:r>
            <a:r>
              <a:rPr lang="ru-RU" dirty="0" err="1"/>
              <a:t>заперечення</a:t>
            </a:r>
            <a:r>
              <a:rPr lang="ru-RU" dirty="0"/>
              <a:t> </a:t>
            </a:r>
            <a:r>
              <a:rPr lang="ru-RU" dirty="0" err="1">
                <a:hlinkClick r:id="rId13" tooltip="Раціоналізм"/>
              </a:rPr>
              <a:t>раціоналізму</a:t>
            </a:r>
            <a:r>
              <a:rPr lang="ru-RU" dirty="0"/>
              <a:t>,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суворої</a:t>
            </a:r>
            <a:r>
              <a:rPr lang="ru-RU" dirty="0"/>
              <a:t> </a:t>
            </a:r>
            <a:r>
              <a:rPr lang="ru-RU" dirty="0" err="1"/>
              <a:t>нормативності</a:t>
            </a:r>
            <a:r>
              <a:rPr lang="ru-RU" dirty="0"/>
              <a:t> в </a:t>
            </a:r>
            <a:r>
              <a:rPr lang="ru-RU" dirty="0" err="1"/>
              <a:t>художній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, культ </a:t>
            </a:r>
            <a:r>
              <a:rPr lang="ru-RU" dirty="0" err="1"/>
              <a:t>почуттів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; </a:t>
            </a:r>
            <a:r>
              <a:rPr lang="ru-RU" dirty="0" err="1"/>
              <a:t>увага</a:t>
            </a:r>
            <a:r>
              <a:rPr lang="ru-RU" dirty="0"/>
              <a:t> до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рис; </a:t>
            </a:r>
            <a:r>
              <a:rPr lang="ru-RU" dirty="0" err="1"/>
              <a:t>неприйняття</a:t>
            </a:r>
            <a:r>
              <a:rPr lang="ru-RU" dirty="0"/>
              <a:t> </a:t>
            </a:r>
            <a:r>
              <a:rPr lang="ru-RU" dirty="0" err="1"/>
              <a:t>буденності</a:t>
            </a:r>
            <a:r>
              <a:rPr lang="ru-RU" dirty="0"/>
              <a:t> й </a:t>
            </a:r>
            <a:r>
              <a:rPr lang="ru-RU" dirty="0" err="1"/>
              <a:t>звеличення</a:t>
            </a:r>
            <a:r>
              <a:rPr lang="ru-RU" dirty="0"/>
              <a:t> «</a:t>
            </a:r>
            <a:r>
              <a:rPr lang="ru-RU" dirty="0" err="1"/>
              <a:t>життя</a:t>
            </a:r>
            <a:r>
              <a:rPr lang="ru-RU" dirty="0"/>
              <a:t> духу»;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мотивів</a:t>
            </a:r>
            <a:r>
              <a:rPr lang="ru-RU" dirty="0"/>
              <a:t> </a:t>
            </a:r>
            <a:r>
              <a:rPr lang="ru-RU" dirty="0" err="1"/>
              <a:t>самостійності</a:t>
            </a:r>
            <a:r>
              <a:rPr lang="ru-RU" dirty="0"/>
              <a:t>,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скорботи</a:t>
            </a:r>
            <a:r>
              <a:rPr lang="ru-RU" dirty="0"/>
              <a:t> (</a:t>
            </a:r>
            <a:r>
              <a:rPr lang="ru-RU" dirty="0" err="1"/>
              <a:t>національної</a:t>
            </a:r>
            <a:r>
              <a:rPr lang="ru-RU" dirty="0"/>
              <a:t> туги) та романтичного бунту, </a:t>
            </a:r>
            <a:r>
              <a:rPr lang="ru-RU" dirty="0" err="1"/>
              <a:t>нескореності</a:t>
            </a:r>
            <a:r>
              <a:rPr lang="ru-RU" dirty="0"/>
              <a:t>, </a:t>
            </a:r>
            <a:r>
              <a:rPr lang="ru-RU" dirty="0" err="1">
                <a:hlinkClick r:id="rId14" tooltip="Історизм"/>
              </a:rPr>
              <a:t>історизму</a:t>
            </a:r>
            <a:r>
              <a:rPr lang="ru-RU" dirty="0"/>
              <a:t> та </a:t>
            </a:r>
            <a:r>
              <a:rPr lang="ru-RU" dirty="0" err="1"/>
              <a:t>захоплення</a:t>
            </a:r>
            <a:r>
              <a:rPr lang="ru-RU" dirty="0"/>
              <a:t> </a:t>
            </a:r>
            <a:r>
              <a:rPr lang="ru-RU" dirty="0">
                <a:hlinkClick r:id="rId15" tooltip="Фольклор"/>
              </a:rPr>
              <a:t>фольклором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562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Поль </a:t>
            </a:r>
            <a:r>
              <a:rPr lang="ru-RU" b="1" dirty="0" err="1" smtClean="0"/>
              <a:t>сезанн</a:t>
            </a:r>
            <a:r>
              <a:rPr lang="ru-RU" dirty="0"/>
              <a:t> </a:t>
            </a:r>
            <a:r>
              <a:rPr lang="ru-RU" sz="2700" dirty="0" smtClean="0"/>
              <a:t>(</a:t>
            </a:r>
            <a:r>
              <a:rPr lang="en-US" sz="2700" dirty="0" smtClean="0">
                <a:hlinkClick r:id="rId2" tooltip="19 січня"/>
              </a:rPr>
              <a:t>19 </a:t>
            </a:r>
            <a:r>
              <a:rPr lang="ru-RU" sz="2700" dirty="0" err="1">
                <a:hlinkClick r:id="rId2" tooltip="19 січня"/>
              </a:rPr>
              <a:t>січня</a:t>
            </a:r>
            <a:r>
              <a:rPr lang="ru-RU" sz="2700" dirty="0"/>
              <a:t> </a:t>
            </a:r>
            <a:r>
              <a:rPr lang="ru-RU" sz="2700" dirty="0">
                <a:hlinkClick r:id="rId3" tooltip="1839"/>
              </a:rPr>
              <a:t>1839</a:t>
            </a:r>
            <a:r>
              <a:rPr lang="ru-RU" sz="2700" dirty="0"/>
              <a:t> — </a:t>
            </a:r>
            <a:r>
              <a:rPr lang="ru-RU" sz="2700" dirty="0">
                <a:hlinkClick r:id="rId4" tooltip="22 жовтня"/>
              </a:rPr>
              <a:t>22 </a:t>
            </a:r>
            <a:r>
              <a:rPr lang="ru-RU" sz="2700" dirty="0" err="1">
                <a:hlinkClick r:id="rId4" tooltip="22 жовтня"/>
              </a:rPr>
              <a:t>жовтня</a:t>
            </a:r>
            <a:r>
              <a:rPr lang="ru-RU" sz="2700" dirty="0"/>
              <a:t> </a:t>
            </a:r>
            <a:r>
              <a:rPr lang="ru-RU" sz="2700" dirty="0">
                <a:hlinkClick r:id="rId5" tooltip="Автопортрет"/>
              </a:rPr>
              <a:t>1906</a:t>
            </a:r>
            <a:r>
              <a:rPr lang="ru-RU" sz="2700" dirty="0"/>
              <a:t>) — </a:t>
            </a:r>
            <a:r>
              <a:rPr lang="ru-RU" sz="2700" dirty="0" err="1"/>
              <a:t>французький</a:t>
            </a:r>
            <a:r>
              <a:rPr lang="ru-RU" sz="2700" dirty="0"/>
              <a:t> </a:t>
            </a:r>
            <a:r>
              <a:rPr lang="ru-RU" sz="2700" dirty="0">
                <a:hlinkClick r:id="rId6" tooltip="Художник"/>
              </a:rPr>
              <a:t>художник</a:t>
            </a:r>
            <a:r>
              <a:rPr lang="ru-RU" sz="2700" dirty="0"/>
              <a:t>, </a:t>
            </a:r>
            <a:r>
              <a:rPr lang="ru-RU" sz="2700" dirty="0" err="1"/>
              <a:t>що</a:t>
            </a:r>
            <a:r>
              <a:rPr lang="ru-RU" sz="2700" dirty="0"/>
              <a:t> </a:t>
            </a:r>
            <a:r>
              <a:rPr lang="ru-RU" sz="2700" dirty="0" err="1"/>
              <a:t>працював</a:t>
            </a:r>
            <a:r>
              <a:rPr lang="ru-RU" sz="2700" dirty="0"/>
              <a:t> у </a:t>
            </a:r>
            <a:r>
              <a:rPr lang="ru-RU" sz="2700" dirty="0" err="1"/>
              <a:t>напрямках</a:t>
            </a:r>
            <a:r>
              <a:rPr lang="ru-RU" sz="2700" dirty="0"/>
              <a:t> </a:t>
            </a:r>
            <a:r>
              <a:rPr lang="ru-RU" sz="2700" dirty="0" err="1">
                <a:hlinkClick r:id="rId7" tooltip="Імпресіонізм"/>
              </a:rPr>
              <a:t>імпресіонізму</a:t>
            </a:r>
            <a:r>
              <a:rPr lang="ru-RU" sz="2700" dirty="0"/>
              <a:t> і </a:t>
            </a:r>
            <a:r>
              <a:rPr lang="ru-RU" sz="2700" dirty="0" err="1">
                <a:hlinkClick r:id="rId8"/>
              </a:rPr>
              <a:t>постімпресіонізму</a:t>
            </a:r>
            <a:r>
              <a:rPr lang="ru-RU" sz="2700" dirty="0"/>
              <a:t>.</a:t>
            </a:r>
          </a:p>
        </p:txBody>
      </p:sp>
      <p:pic>
        <p:nvPicPr>
          <p:cNvPr id="11266" name="Picture 2" descr="Rideau, Cruchon et Compotier, par Paul Cézanne, Yorck Project.jpg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92" y="2249488"/>
            <a:ext cx="6117463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2986" y="309701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BA0000"/>
                </a:solidFill>
                <a:latin typeface="Arial" panose="020B0604020202020204" pitchFamily="34" charset="0"/>
                <a:hlinkClick r:id="rId10" tooltip="Натюрморт з глечиком і драпуванням (ще не написана)"/>
              </a:rPr>
              <a:t>«Натюрморт з </a:t>
            </a:r>
            <a:r>
              <a:rPr lang="ru-RU" sz="2800" dirty="0" err="1" smtClean="0">
                <a:solidFill>
                  <a:srgbClr val="BA0000"/>
                </a:solidFill>
                <a:latin typeface="Arial" panose="020B0604020202020204" pitchFamily="34" charset="0"/>
                <a:hlinkClick r:id="rId10" tooltip="Натюрморт з глечиком і драпуванням (ще не написана)"/>
              </a:rPr>
              <a:t>глечиком</a:t>
            </a:r>
            <a:endParaRPr lang="ru-RU" sz="2800" dirty="0" smtClean="0">
              <a:solidFill>
                <a:srgbClr val="BA0000"/>
              </a:solidFill>
              <a:latin typeface="Arial" panose="020B0604020202020204" pitchFamily="34" charset="0"/>
              <a:hlinkClick r:id="rId10" tooltip="Натюрморт з глечиком і драпуванням (ще не написана)"/>
            </a:endParaRPr>
          </a:p>
          <a:p>
            <a:r>
              <a:rPr lang="ru-RU" sz="2800" dirty="0" smtClean="0">
                <a:solidFill>
                  <a:srgbClr val="BA0000"/>
                </a:solidFill>
                <a:latin typeface="Arial" panose="020B0604020202020204" pitchFamily="34" charset="0"/>
                <a:hlinkClick r:id="rId10" tooltip="Натюрморт з глечиком і драпуванням (ще не написана)"/>
              </a:rPr>
              <a:t> </a:t>
            </a:r>
            <a:r>
              <a:rPr lang="ru-RU" sz="2800" dirty="0">
                <a:solidFill>
                  <a:srgbClr val="BA0000"/>
                </a:solidFill>
                <a:latin typeface="Arial" panose="020B0604020202020204" pitchFamily="34" charset="0"/>
                <a:hlinkClick r:id="rId10" tooltip="Натюрморт з глечиком і драпуванням (ще не написана)"/>
              </a:rPr>
              <a:t>і </a:t>
            </a:r>
            <a:r>
              <a:rPr lang="ru-RU" sz="2800" dirty="0" err="1">
                <a:solidFill>
                  <a:srgbClr val="BA0000"/>
                </a:solidFill>
                <a:latin typeface="Arial" panose="020B0604020202020204" pitchFamily="34" charset="0"/>
                <a:hlinkClick r:id="rId10" tooltip="Натюрморт з глечиком і драпуванням (ще не написана)"/>
              </a:rPr>
              <a:t>драпуванням</a:t>
            </a:r>
            <a:r>
              <a:rPr lang="ru-RU" sz="2800" dirty="0">
                <a:solidFill>
                  <a:srgbClr val="BA0000"/>
                </a:solidFill>
                <a:latin typeface="Arial" panose="020B0604020202020204" pitchFamily="34" charset="0"/>
                <a:hlinkClick r:id="rId10" tooltip="Натюрморт з глечиком і драпуванням (ще не написана)"/>
              </a:rPr>
              <a:t>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(1893—1894</a:t>
            </a:r>
            <a:r>
              <a:rPr lang="ru-RU" sz="2800" dirty="0" smtClean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67244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90484"/>
            <a:ext cx="9905998" cy="965584"/>
          </a:xfrm>
        </p:spPr>
        <p:txBody>
          <a:bodyPr/>
          <a:lstStyle/>
          <a:p>
            <a:r>
              <a:rPr lang="uk-UA" b="1" dirty="0" smtClean="0"/>
              <a:t>Вінсент ван </a:t>
            </a:r>
            <a:r>
              <a:rPr lang="uk-UA" b="1" dirty="0" err="1" smtClean="0"/>
              <a:t>гог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056068"/>
            <a:ext cx="9905999" cy="5640947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 tooltip="30 березня"/>
              </a:rPr>
              <a:t>30</a:t>
            </a:r>
            <a:r>
              <a:rPr lang="en-US" dirty="0">
                <a:hlinkClick r:id="rId2" tooltip="30 березня"/>
              </a:rPr>
              <a:t> </a:t>
            </a:r>
            <a:r>
              <a:rPr lang="ru-RU" dirty="0" err="1">
                <a:hlinkClick r:id="rId2" tooltip="30 березня"/>
              </a:rPr>
              <a:t>березня</a:t>
            </a:r>
            <a:r>
              <a:rPr lang="ru-RU" dirty="0"/>
              <a:t> </a:t>
            </a:r>
            <a:r>
              <a:rPr lang="ru-RU" dirty="0">
                <a:hlinkClick r:id="rId3" tooltip="1853"/>
              </a:rPr>
              <a:t>1853</a:t>
            </a:r>
            <a:r>
              <a:rPr lang="ru-RU" dirty="0"/>
              <a:t> — </a:t>
            </a:r>
            <a:r>
              <a:rPr lang="ru-RU" dirty="0">
                <a:hlinkClick r:id="rId4" tooltip="29 липня"/>
              </a:rPr>
              <a:t>29 </a:t>
            </a:r>
            <a:r>
              <a:rPr lang="ru-RU" dirty="0" err="1">
                <a:hlinkClick r:id="rId4" tooltip="29 липня"/>
              </a:rPr>
              <a:t>липня</a:t>
            </a:r>
            <a:r>
              <a:rPr lang="ru-RU" dirty="0"/>
              <a:t> </a:t>
            </a:r>
            <a:r>
              <a:rPr lang="ru-RU" dirty="0" smtClean="0">
                <a:hlinkClick r:id="rId5" tooltip="1890"/>
              </a:rPr>
              <a:t>1890</a:t>
            </a:r>
            <a:r>
              <a:rPr lang="ru-RU" dirty="0"/>
              <a:t> — </a:t>
            </a:r>
            <a:r>
              <a:rPr lang="ru-RU" dirty="0" err="1">
                <a:hlinkClick r:id="rId6" tooltip="Нідерландці"/>
              </a:rPr>
              <a:t>нідерландський</a:t>
            </a:r>
            <a:r>
              <a:rPr lang="ru-RU" dirty="0"/>
              <a:t> </a:t>
            </a:r>
            <a:r>
              <a:rPr lang="ru-RU" dirty="0">
                <a:hlinkClick r:id="rId7"/>
              </a:rPr>
              <a:t>художник—</a:t>
            </a:r>
            <a:r>
              <a:rPr lang="ru-RU" dirty="0" err="1">
                <a:hlinkClick r:id="rId7"/>
              </a:rPr>
              <a:t>постімпресіоніст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є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найвідоміших</a:t>
            </a:r>
            <a:r>
              <a:rPr lang="ru-RU" dirty="0"/>
              <a:t> і </a:t>
            </a:r>
            <a:r>
              <a:rPr lang="ru-RU" dirty="0" err="1"/>
              <a:t>найвпливовіших</a:t>
            </a:r>
            <a:r>
              <a:rPr lang="ru-RU" dirty="0"/>
              <a:t> </a:t>
            </a:r>
            <a:r>
              <a:rPr lang="ru-RU" dirty="0" err="1"/>
              <a:t>постатей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західного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 За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як </a:t>
            </a:r>
            <a:r>
              <a:rPr lang="ru-RU" dirty="0" err="1"/>
              <a:t>десятиліття</a:t>
            </a:r>
            <a:r>
              <a:rPr lang="ru-RU" dirty="0"/>
              <a:t> створив </a:t>
            </a:r>
            <a:r>
              <a:rPr lang="ru-RU" dirty="0" err="1"/>
              <a:t>близько</a:t>
            </a:r>
            <a:r>
              <a:rPr lang="ru-RU" dirty="0"/>
              <a:t> 2100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860 </a:t>
            </a:r>
            <a:r>
              <a:rPr lang="ru-RU" dirty="0" err="1"/>
              <a:t>олійних</a:t>
            </a:r>
            <a:r>
              <a:rPr lang="ru-RU" dirty="0"/>
              <a:t> картин, </a:t>
            </a:r>
            <a:r>
              <a:rPr lang="ru-RU" dirty="0" err="1"/>
              <a:t>більшість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датовані</a:t>
            </a:r>
            <a:r>
              <a:rPr lang="ru-RU" dirty="0"/>
              <a:t> </a:t>
            </a:r>
            <a:r>
              <a:rPr lang="ru-RU" dirty="0" err="1"/>
              <a:t>останніми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роками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 </a:t>
            </a:r>
            <a:r>
              <a:rPr lang="ru-RU" dirty="0" err="1">
                <a:hlinkClick r:id="rId8" tooltip="Пейзаж"/>
              </a:rPr>
              <a:t>пейзажі</a:t>
            </a:r>
            <a:r>
              <a:rPr lang="ru-RU" dirty="0"/>
              <a:t>, </a:t>
            </a:r>
            <a:r>
              <a:rPr lang="ru-RU" dirty="0" err="1">
                <a:hlinkClick r:id="rId9" tooltip="Натюрморт"/>
              </a:rPr>
              <a:t>натюрморти</a:t>
            </a:r>
            <a:r>
              <a:rPr lang="ru-RU" dirty="0"/>
              <a:t>, </a:t>
            </a:r>
            <a:r>
              <a:rPr lang="ru-RU" dirty="0" err="1">
                <a:hlinkClick r:id="rId10" tooltip="Портрет"/>
              </a:rPr>
              <a:t>портрети</a:t>
            </a:r>
            <a:r>
              <a:rPr lang="ru-RU" dirty="0"/>
              <a:t> та </a:t>
            </a:r>
            <a:r>
              <a:rPr lang="ru-RU" dirty="0" err="1">
                <a:hlinkClick r:id="rId11" tooltip="Автопортрет"/>
              </a:rPr>
              <a:t>автопортрети</a:t>
            </a:r>
            <a:r>
              <a:rPr lang="ru-RU" dirty="0"/>
              <a:t>, і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сміливими</a:t>
            </a:r>
            <a:r>
              <a:rPr lang="ru-RU" dirty="0"/>
              <a:t> </a:t>
            </a:r>
            <a:r>
              <a:rPr lang="ru-RU" dirty="0" err="1"/>
              <a:t>кольорами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драматичним</a:t>
            </a:r>
            <a:r>
              <a:rPr lang="ru-RU" dirty="0"/>
              <a:t>, </a:t>
            </a:r>
            <a:r>
              <a:rPr lang="ru-RU" dirty="0" err="1"/>
              <a:t>імпульсивним</a:t>
            </a:r>
            <a:r>
              <a:rPr lang="ru-RU" dirty="0"/>
              <a:t> та </a:t>
            </a:r>
            <a:r>
              <a:rPr lang="ru-RU" dirty="0" err="1"/>
              <a:t>виразним</a:t>
            </a:r>
            <a:r>
              <a:rPr lang="ru-RU" dirty="0"/>
              <a:t> </a:t>
            </a:r>
            <a:r>
              <a:rPr lang="ru-RU" dirty="0" err="1"/>
              <a:t>малярством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творчий</a:t>
            </a:r>
            <a:r>
              <a:rPr lang="ru-RU" dirty="0"/>
              <a:t> </a:t>
            </a:r>
            <a:r>
              <a:rPr lang="ru-RU" dirty="0" err="1"/>
              <a:t>спадок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величезний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на </a:t>
            </a:r>
            <a:r>
              <a:rPr lang="ru-RU" dirty="0" err="1"/>
              <a:t>французький</a:t>
            </a:r>
            <a:r>
              <a:rPr lang="ru-RU" dirty="0"/>
              <a:t> </a:t>
            </a:r>
            <a:r>
              <a:rPr lang="ru-RU" dirty="0" err="1">
                <a:hlinkClick r:id="rId12" tooltip="Живопис"/>
              </a:rPr>
              <a:t>живопис</a:t>
            </a:r>
            <a:r>
              <a:rPr lang="ru-RU" dirty="0"/>
              <a:t>. За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ван</a:t>
            </a:r>
            <a:r>
              <a:rPr lang="ru-RU" dirty="0"/>
              <a:t> Гог не </a:t>
            </a:r>
            <a:r>
              <a:rPr lang="ru-RU" dirty="0" err="1"/>
              <a:t>зумів</a:t>
            </a:r>
            <a:r>
              <a:rPr lang="ru-RU" dirty="0"/>
              <a:t> </a:t>
            </a:r>
            <a:r>
              <a:rPr lang="ru-RU" dirty="0" err="1"/>
              <a:t>здобути</a:t>
            </a:r>
            <a:r>
              <a:rPr lang="ru-RU" dirty="0"/>
              <a:t> </a:t>
            </a:r>
            <a:r>
              <a:rPr lang="ru-RU" dirty="0" err="1"/>
              <a:t>комерційного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, і у </a:t>
            </a:r>
            <a:r>
              <a:rPr lang="ru-RU" dirty="0" err="1"/>
              <a:t>віці</a:t>
            </a:r>
            <a:r>
              <a:rPr lang="ru-RU" dirty="0"/>
              <a:t> 37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психічної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депресії</a:t>
            </a:r>
            <a:r>
              <a:rPr lang="ru-RU" dirty="0"/>
              <a:t> та </a:t>
            </a:r>
            <a:r>
              <a:rPr lang="ru-RU" dirty="0" err="1"/>
              <a:t>бідності</a:t>
            </a:r>
            <a:r>
              <a:rPr lang="ru-RU" dirty="0"/>
              <a:t> вчинив </a:t>
            </a:r>
            <a:r>
              <a:rPr lang="ru-RU" dirty="0" err="1"/>
              <a:t>самогубство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0282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954" y="1777615"/>
            <a:ext cx="9905998" cy="3206507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prstClr val="white"/>
                </a:solidFill>
              </a:rPr>
              <a:t>Вінсент ван </a:t>
            </a:r>
            <a:r>
              <a:rPr lang="uk-UA" b="1" dirty="0" err="1">
                <a:solidFill>
                  <a:prstClr val="white"/>
                </a:solidFill>
              </a:rPr>
              <a:t>гог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>
                <a:hlinkClick r:id="rId2" tooltip="Соняшники (ван Гог)"/>
              </a:rPr>
              <a:t>«</a:t>
            </a:r>
            <a:r>
              <a:rPr lang="ru-RU" dirty="0" err="1">
                <a:hlinkClick r:id="rId2" tooltip="Соняшники (ван Гог)"/>
              </a:rPr>
              <a:t>Соняшники</a:t>
            </a:r>
            <a:r>
              <a:rPr lang="ru-RU" dirty="0">
                <a:hlinkClick r:id="rId2" tooltip="Соняшники (ван Гог)"/>
              </a:rPr>
              <a:t>»</a:t>
            </a:r>
            <a:r>
              <a:rPr lang="ru-RU" dirty="0"/>
              <a:t> (1888)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https://upload.wikimedia.org/wikipedia/commons/thumb/b/b4/Vincent_Willem_van_Gogh_128.jpg/800px-Vincent_Willem_van_Gogh_12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075" y="510840"/>
            <a:ext cx="5174610" cy="63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037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838" y="2627622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prstClr val="white"/>
                </a:solidFill>
              </a:rPr>
              <a:t>Вінсент ван </a:t>
            </a:r>
            <a:r>
              <a:rPr lang="uk-UA" b="1" dirty="0" err="1">
                <a:solidFill>
                  <a:prstClr val="white"/>
                </a:solidFill>
              </a:rPr>
              <a:t>гог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«зоряна ніч»</a:t>
            </a:r>
            <a:br>
              <a:rPr lang="uk-UA" dirty="0" smtClean="0"/>
            </a:br>
            <a:r>
              <a:rPr lang="uk-UA" dirty="0" smtClean="0"/>
              <a:t>1888 р.</a:t>
            </a:r>
            <a:endParaRPr lang="ru-RU" dirty="0"/>
          </a:p>
        </p:txBody>
      </p:sp>
      <p:pic>
        <p:nvPicPr>
          <p:cNvPr id="13314" name="Picture 2" descr="Картина &quot;Зоряна ніч&quot;, вільна копія Вінсент ван Гог, олія, полотно на  підрамнику, 30*40 №70299 - купити в Україні на Crafta.u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837" y="618518"/>
            <a:ext cx="5534207" cy="601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92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4404243"/>
          </a:xfrm>
        </p:spPr>
        <p:txBody>
          <a:bodyPr/>
          <a:lstStyle/>
          <a:p>
            <a:r>
              <a:rPr lang="ru-RU" b="1" u="sng" dirty="0" smtClean="0">
                <a:hlinkClick r:id="rId2" tooltip="Портрет доктора Гаше"/>
              </a:rPr>
              <a:t/>
            </a:r>
            <a:br>
              <a:rPr lang="ru-RU" b="1" u="sng" dirty="0" smtClean="0">
                <a:hlinkClick r:id="rId2" tooltip="Портрет доктора Гаше"/>
              </a:rPr>
            </a:br>
            <a:r>
              <a:rPr lang="uk-UA" b="1" dirty="0">
                <a:solidFill>
                  <a:prstClr val="white"/>
                </a:solidFill>
              </a:rPr>
              <a:t>Вінсент ван </a:t>
            </a:r>
            <a:r>
              <a:rPr lang="uk-UA" b="1" dirty="0" err="1">
                <a:solidFill>
                  <a:prstClr val="white"/>
                </a:solidFill>
              </a:rPr>
              <a:t>гог</a:t>
            </a:r>
            <a:r>
              <a:rPr lang="ru-RU" b="1" u="sng" dirty="0" smtClean="0">
                <a:hlinkClick r:id="rId2" tooltip="Портрет доктора Гаше"/>
              </a:rPr>
              <a:t/>
            </a:r>
            <a:br>
              <a:rPr lang="ru-RU" b="1" u="sng" dirty="0" smtClean="0">
                <a:hlinkClick r:id="rId2" tooltip="Портрет доктора Гаше"/>
              </a:rPr>
            </a:br>
            <a:r>
              <a:rPr lang="ru-RU" dirty="0" smtClean="0">
                <a:hlinkClick r:id="rId2" tooltip="Портрет доктора Гаше"/>
              </a:rPr>
              <a:t>«Портрет</a:t>
            </a:r>
            <a:br>
              <a:rPr lang="ru-RU" dirty="0" smtClean="0">
                <a:hlinkClick r:id="rId2" tooltip="Портрет доктора Гаше"/>
              </a:rPr>
            </a:br>
            <a:r>
              <a:rPr lang="ru-RU" dirty="0" smtClean="0">
                <a:hlinkClick r:id="rId2" tooltip="Портрет доктора Гаше"/>
              </a:rPr>
              <a:t> </a:t>
            </a:r>
            <a:r>
              <a:rPr lang="ru-RU" dirty="0">
                <a:hlinkClick r:id="rId2" tooltip="Портрет доктора Гаше"/>
              </a:rPr>
              <a:t>доктора </a:t>
            </a:r>
            <a:r>
              <a:rPr lang="ru-RU" dirty="0" err="1">
                <a:hlinkClick r:id="rId2" tooltip="Портрет доктора Гаше"/>
              </a:rPr>
              <a:t>Гаше</a:t>
            </a:r>
            <a:r>
              <a:rPr lang="ru-RU" dirty="0" smtClean="0">
                <a:hlinkClick r:id="rId2" tooltip="Портрет доктора Гаше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</a:t>
            </a:r>
            <a:r>
              <a:rPr lang="ru-RU" dirty="0" smtClean="0"/>
              <a:t>(1890</a:t>
            </a:r>
            <a:r>
              <a:rPr lang="ru-RU" dirty="0"/>
              <a:t>)</a:t>
            </a:r>
          </a:p>
        </p:txBody>
      </p:sp>
      <p:pic>
        <p:nvPicPr>
          <p:cNvPr id="14338" name="Picture 2" descr="https://upload.wikimedia.org/wikipedia/commons/thumb/1/1e/Portrait_of_Dr._Gachet.jpg/800px-Portrait_of_Dr._Gache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231820"/>
            <a:ext cx="5144669" cy="662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0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Поль </a:t>
            </a:r>
            <a:r>
              <a:rPr lang="uk-UA" b="1" dirty="0" err="1" smtClean="0"/>
              <a:t>гоген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791" y="2769704"/>
            <a:ext cx="19633515" cy="4600852"/>
          </a:xfrm>
        </p:spPr>
        <p:txBody>
          <a:bodyPr/>
          <a:lstStyle/>
          <a:p>
            <a:r>
              <a:rPr lang="ru-RU" dirty="0"/>
              <a:t>  </a:t>
            </a:r>
            <a:r>
              <a:rPr lang="ru-RU" dirty="0">
                <a:hlinkClick r:id="rId2" tooltip="7 червня"/>
              </a:rPr>
              <a:t>7 </a:t>
            </a:r>
            <a:r>
              <a:rPr lang="ru-RU" dirty="0" err="1">
                <a:hlinkClick r:id="rId2" tooltip="7 червня"/>
              </a:rPr>
              <a:t>червня</a:t>
            </a:r>
            <a:r>
              <a:rPr lang="ru-RU" dirty="0"/>
              <a:t> </a:t>
            </a:r>
            <a:r>
              <a:rPr lang="ru-RU" dirty="0">
                <a:hlinkClick r:id="rId3" tooltip="1848"/>
              </a:rPr>
              <a:t>1848</a:t>
            </a:r>
            <a:r>
              <a:rPr lang="ru-RU" dirty="0"/>
              <a:t>, </a:t>
            </a:r>
            <a:r>
              <a:rPr lang="ru-RU" dirty="0">
                <a:hlinkClick r:id="rId4" tooltip="Париж"/>
              </a:rPr>
              <a:t>Париж</a:t>
            </a:r>
            <a:r>
              <a:rPr lang="ru-RU" dirty="0"/>
              <a:t>, </a:t>
            </a:r>
            <a:r>
              <a:rPr lang="ru-RU" dirty="0" err="1">
                <a:hlinkClick r:id="rId5" tooltip="Франція"/>
              </a:rPr>
              <a:t>Франція</a:t>
            </a:r>
            <a:r>
              <a:rPr lang="ru-RU" dirty="0"/>
              <a:t> — </a:t>
            </a:r>
            <a:r>
              <a:rPr lang="ru-RU" dirty="0">
                <a:hlinkClick r:id="rId6" tooltip="8 травня"/>
              </a:rPr>
              <a:t>8 </a:t>
            </a:r>
            <a:r>
              <a:rPr lang="ru-RU" dirty="0" err="1">
                <a:hlinkClick r:id="rId6" tooltip="8 травня"/>
              </a:rPr>
              <a:t>травня</a:t>
            </a:r>
            <a:r>
              <a:rPr lang="ru-RU" dirty="0"/>
              <a:t> </a:t>
            </a:r>
            <a:r>
              <a:rPr lang="ru-RU" dirty="0" smtClean="0">
                <a:hlinkClick r:id="rId7" tooltip="1903"/>
              </a:rPr>
              <a:t>1903</a:t>
            </a:r>
            <a:endParaRPr lang="ru-RU" dirty="0"/>
          </a:p>
          <a:p>
            <a:r>
              <a:rPr lang="ru-RU" dirty="0"/>
              <a:t> — </a:t>
            </a:r>
            <a:r>
              <a:rPr lang="ru-RU" dirty="0" err="1">
                <a:hlinkClick r:id="rId5" tooltip="Франція"/>
              </a:rPr>
              <a:t>французький</a:t>
            </a:r>
            <a:r>
              <a:rPr lang="ru-RU" dirty="0"/>
              <a:t> </a:t>
            </a:r>
            <a:r>
              <a:rPr lang="ru-RU" dirty="0">
                <a:hlinkClick r:id="rId8" tooltip="Художник"/>
              </a:rPr>
              <a:t>художник</a:t>
            </a:r>
            <a:r>
              <a:rPr lang="ru-RU" dirty="0"/>
              <a:t>, скульптор, </a:t>
            </a:r>
            <a:r>
              <a:rPr lang="ru-RU" dirty="0" err="1" smtClean="0"/>
              <a:t>графік</a:t>
            </a:r>
            <a:r>
              <a:rPr lang="ru-RU" dirty="0"/>
              <a:t>, </a:t>
            </a:r>
            <a:r>
              <a:rPr lang="ru-RU" u="sng" dirty="0" err="1" smtClean="0">
                <a:hlinkClick r:id="rId9" tooltip="Постімпресіонізм"/>
              </a:rPr>
              <a:t>постімпресіоніст</a:t>
            </a:r>
            <a:endParaRPr lang="ru-RU" u="sng" dirty="0" smtClean="0"/>
          </a:p>
          <a:p>
            <a:endParaRPr lang="ru-RU" dirty="0"/>
          </a:p>
        </p:txBody>
      </p:sp>
      <p:pic>
        <p:nvPicPr>
          <p:cNvPr id="15362" name="Picture 2" descr="PaulGauguinblackwhit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470" y="185530"/>
            <a:ext cx="24384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44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prstClr val="white"/>
                </a:solidFill>
              </a:rPr>
              <a:t>Поль </a:t>
            </a:r>
            <a:r>
              <a:rPr lang="uk-UA" b="1" dirty="0" err="1">
                <a:solidFill>
                  <a:prstClr val="white"/>
                </a:solidFill>
              </a:rPr>
              <a:t>гоген</a:t>
            </a:r>
            <a:endParaRPr lang="ru-RU" dirty="0"/>
          </a:p>
        </p:txBody>
      </p:sp>
      <p:pic>
        <p:nvPicPr>
          <p:cNvPr id="16386" name="Picture 2" descr="https://upload.wikimedia.org/wikipedia/commons/thumb/d/d6/Paul_Gauguin_116.jpg/800px-Paul_Gauguin_1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25" y="1357803"/>
            <a:ext cx="6516709" cy="464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2690" y="209708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</a:rPr>
              <a:t>«</a:t>
            </a:r>
            <a:r>
              <a:rPr lang="ru-RU" sz="3600" dirty="0" smtClean="0">
                <a:latin typeface="Arial" panose="020B0604020202020204" pitchFamily="34" charset="0"/>
              </a:rPr>
              <a:t>Натюрморт</a:t>
            </a:r>
          </a:p>
          <a:p>
            <a:r>
              <a:rPr lang="ru-RU" sz="3600" dirty="0" smtClean="0">
                <a:latin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</a:rPr>
              <a:t>з </a:t>
            </a:r>
            <a:r>
              <a:rPr lang="ru-RU" sz="3600" dirty="0" err="1">
                <a:latin typeface="Arial" panose="020B0604020202020204" pitchFamily="34" charset="0"/>
              </a:rPr>
              <a:t>яблуками</a:t>
            </a:r>
            <a:r>
              <a:rPr lang="ru-RU" sz="3600" dirty="0">
                <a:latin typeface="Arial" panose="020B0604020202020204" pitchFamily="34" charset="0"/>
              </a:rPr>
              <a:t>, </a:t>
            </a:r>
            <a:endParaRPr lang="ru-RU" sz="3600" dirty="0" smtClean="0">
              <a:latin typeface="Arial" panose="020B0604020202020204" pitchFamily="34" charset="0"/>
            </a:endParaRPr>
          </a:p>
          <a:p>
            <a:r>
              <a:rPr lang="ru-RU" sz="3600" dirty="0" smtClean="0">
                <a:latin typeface="Arial" panose="020B0604020202020204" pitchFamily="34" charset="0"/>
              </a:rPr>
              <a:t>та </a:t>
            </a:r>
            <a:r>
              <a:rPr lang="ru-RU" sz="3600" dirty="0" err="1">
                <a:latin typeface="Arial" panose="020B0604020202020204" pitchFamily="34" charset="0"/>
              </a:rPr>
              <a:t>фігурним</a:t>
            </a:r>
            <a:r>
              <a:rPr lang="ru-RU" sz="3600" dirty="0">
                <a:latin typeface="Arial" panose="020B0604020202020204" pitchFamily="34" charset="0"/>
              </a:rPr>
              <a:t> </a:t>
            </a:r>
            <a:endParaRPr lang="ru-RU" sz="3600" dirty="0" smtClean="0">
              <a:latin typeface="Arial" panose="020B0604020202020204" pitchFamily="34" charset="0"/>
            </a:endParaRPr>
          </a:p>
          <a:p>
            <a:r>
              <a:rPr lang="ru-RU" sz="3600" dirty="0" err="1" smtClean="0">
                <a:latin typeface="Arial" panose="020B0604020202020204" pitchFamily="34" charset="0"/>
              </a:rPr>
              <a:t>кухликом</a:t>
            </a:r>
            <a:r>
              <a:rPr lang="ru-RU" sz="3600" dirty="0" smtClean="0">
                <a:latin typeface="Arial" panose="020B0604020202020204" pitchFamily="34" charset="0"/>
              </a:rPr>
              <a:t>»,</a:t>
            </a:r>
          </a:p>
          <a:p>
            <a:r>
              <a:rPr lang="ru-RU" sz="3600" dirty="0" smtClean="0">
                <a:latin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</a:rPr>
              <a:t>1889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30524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uk-UA" b="1" dirty="0" smtClean="0"/>
              <a:t>авангардизм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940158"/>
            <a:ext cx="9905999" cy="5917841"/>
          </a:xfrm>
        </p:spPr>
        <p:txBody>
          <a:bodyPr>
            <a:normAutofit fontScale="92500"/>
          </a:bodyPr>
          <a:lstStyle/>
          <a:p>
            <a:r>
              <a:rPr lang="ru-RU" dirty="0"/>
              <a:t>Комплекс </a:t>
            </a:r>
            <a:r>
              <a:rPr lang="ru-RU" dirty="0" err="1"/>
              <a:t>явищ</a:t>
            </a:r>
            <a:r>
              <a:rPr lang="ru-RU" dirty="0"/>
              <a:t> у </a:t>
            </a:r>
            <a:r>
              <a:rPr lang="ru-RU" dirty="0" err="1">
                <a:hlinkClick r:id="rId2" tooltip="Мистецтво"/>
              </a:rPr>
              <a:t>мистецтві</a:t>
            </a:r>
            <a:r>
              <a:rPr lang="ru-RU" dirty="0"/>
              <a:t> 1-ї </a:t>
            </a:r>
            <a:r>
              <a:rPr lang="ru-RU" dirty="0" err="1"/>
              <a:t>третини</a:t>
            </a:r>
            <a:r>
              <a:rPr lang="ru-RU" dirty="0"/>
              <a:t> </a:t>
            </a:r>
            <a:r>
              <a:rPr lang="en-US" dirty="0">
                <a:hlinkClick r:id="rId3" tooltip="XX століття"/>
              </a:rPr>
              <a:t>XX </a:t>
            </a:r>
            <a:r>
              <a:rPr lang="ru-RU" dirty="0">
                <a:hlinkClick r:id="rId3" tooltip="XX століття"/>
              </a:rPr>
              <a:t>ст</a:t>
            </a:r>
            <a:r>
              <a:rPr lang="ru-RU" dirty="0"/>
              <a:t>.,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притаманне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до радикального </a:t>
            </a:r>
            <a:r>
              <a:rPr lang="ru-RU" dirty="0" err="1"/>
              <a:t>оновлення</a:t>
            </a:r>
            <a:r>
              <a:rPr lang="ru-RU" dirty="0"/>
              <a:t> </a:t>
            </a:r>
            <a:r>
              <a:rPr lang="ru-RU" dirty="0" err="1"/>
              <a:t>змістовних</a:t>
            </a:r>
            <a:r>
              <a:rPr lang="ru-RU" dirty="0"/>
              <a:t> та </a:t>
            </a:r>
            <a:r>
              <a:rPr lang="ru-RU" dirty="0" err="1"/>
              <a:t>формальних</a:t>
            </a:r>
            <a:r>
              <a:rPr lang="ru-RU" dirty="0"/>
              <a:t> </a:t>
            </a:r>
            <a:r>
              <a:rPr lang="ru-RU" dirty="0" err="1">
                <a:hlinkClick r:id="rId4"/>
              </a:rPr>
              <a:t>принципів</a:t>
            </a:r>
            <a:r>
              <a:rPr lang="ru-RU" dirty="0"/>
              <a:t> </a:t>
            </a:r>
            <a:r>
              <a:rPr lang="ru-RU" dirty="0" err="1">
                <a:hlinkClick r:id="rId5" tooltip="Творчість"/>
              </a:rPr>
              <a:t>творчості</a:t>
            </a:r>
            <a:r>
              <a:rPr lang="ru-RU" dirty="0"/>
              <a:t>, і як </a:t>
            </a:r>
            <a:r>
              <a:rPr lang="ru-RU" dirty="0" err="1"/>
              <a:t>наслідок</a:t>
            </a:r>
            <a:r>
              <a:rPr lang="ru-RU" dirty="0"/>
              <a:t>,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 err="1">
                <a:hlinkClick r:id="rId6" tooltip="Канон (мистецтво) (ще не написана)"/>
              </a:rPr>
              <a:t>канонів</a:t>
            </a:r>
            <a:r>
              <a:rPr lang="ru-RU" dirty="0"/>
              <a:t> </a:t>
            </a:r>
            <a:r>
              <a:rPr lang="ru-RU" dirty="0" err="1">
                <a:hlinkClick r:id="rId2" tooltip="Мистецтво"/>
              </a:rPr>
              <a:t>мистецтва</a:t>
            </a:r>
            <a:r>
              <a:rPr lang="ru-RU" dirty="0"/>
              <a:t> </a:t>
            </a:r>
            <a:r>
              <a:rPr lang="ru-RU" dirty="0" err="1">
                <a:hlinkClick r:id="rId7" tooltip="Епоха"/>
              </a:rPr>
              <a:t>епох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передували </a:t>
            </a:r>
            <a:r>
              <a:rPr lang="ru-RU" dirty="0" err="1"/>
              <a:t>йому</a:t>
            </a:r>
            <a:r>
              <a:rPr lang="ru-RU" dirty="0"/>
              <a:t>. </a:t>
            </a:r>
            <a:r>
              <a:rPr lang="ru-RU" dirty="0" err="1"/>
              <a:t>Авангардистські</a:t>
            </a:r>
            <a:r>
              <a:rPr lang="ru-RU" dirty="0"/>
              <a:t> </a:t>
            </a:r>
            <a:r>
              <a:rPr lang="ru-RU" dirty="0" err="1">
                <a:hlinkClick r:id="rId8" tooltip="Тенденція"/>
              </a:rPr>
              <a:t>тенденції</a:t>
            </a:r>
            <a:r>
              <a:rPr lang="ru-RU" dirty="0"/>
              <a:t> </a:t>
            </a:r>
            <a:r>
              <a:rPr lang="ru-RU" dirty="0" err="1"/>
              <a:t>виявились</a:t>
            </a:r>
            <a:r>
              <a:rPr lang="ru-RU" dirty="0"/>
              <a:t> у </a:t>
            </a:r>
            <a:r>
              <a:rPr lang="ru-RU" dirty="0" err="1">
                <a:hlinkClick r:id="rId2" tooltip="Мистецтво"/>
              </a:rPr>
              <a:t>мистецтві</a:t>
            </a:r>
            <a:r>
              <a:rPr lang="ru-RU" dirty="0"/>
              <a:t> </a:t>
            </a:r>
            <a:r>
              <a:rPr lang="ru-RU" dirty="0" err="1">
                <a:hlinkClick r:id="rId9" tooltip="Західна Європа"/>
              </a:rPr>
              <a:t>Західної</a:t>
            </a:r>
            <a:r>
              <a:rPr lang="ru-RU" dirty="0">
                <a:hlinkClick r:id="rId9" tooltip="Західна Європа"/>
              </a:rPr>
              <a:t> </a:t>
            </a:r>
            <a:r>
              <a:rPr lang="ru-RU" dirty="0" err="1">
                <a:hlinkClick r:id="rId9" tooltip="Західна Європа"/>
              </a:rPr>
              <a:t>Європи</a:t>
            </a:r>
            <a:r>
              <a:rPr lang="ru-RU" dirty="0"/>
              <a:t>, </a:t>
            </a:r>
            <a:r>
              <a:rPr lang="ru-RU" dirty="0">
                <a:hlinkClick r:id="rId10" tooltip="Сполучені Штати Америки"/>
              </a:rPr>
              <a:t>США</a:t>
            </a:r>
            <a:r>
              <a:rPr lang="ru-RU" dirty="0"/>
              <a:t>, </a:t>
            </a:r>
            <a:r>
              <a:rPr lang="ru-RU" dirty="0" err="1">
                <a:hlinkClick r:id="rId11" tooltip="Росія"/>
              </a:rPr>
              <a:t>Росії</a:t>
            </a:r>
            <a:r>
              <a:rPr lang="ru-RU" dirty="0"/>
              <a:t>, </a:t>
            </a:r>
            <a:r>
              <a:rPr lang="ru-RU" dirty="0" err="1">
                <a:hlinkClick r:id="rId12" tooltip="Латинська Америка"/>
              </a:rPr>
              <a:t>Латинської</a:t>
            </a:r>
            <a:r>
              <a:rPr lang="ru-RU" dirty="0">
                <a:hlinkClick r:id="rId12" tooltip="Латинська Америка"/>
              </a:rPr>
              <a:t> Америки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в кожному </a:t>
            </a:r>
            <a:r>
              <a:rPr lang="ru-RU" dirty="0" err="1">
                <a:hlinkClick r:id="rId13" tooltip="Регіон"/>
              </a:rPr>
              <a:t>регіоні</a:t>
            </a:r>
            <a:r>
              <a:rPr lang="ru-RU" dirty="0"/>
              <a:t> 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найхарактерніші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російський</a:t>
            </a:r>
            <a:r>
              <a:rPr lang="ru-RU" dirty="0"/>
              <a:t> авангардизм початку </a:t>
            </a:r>
            <a:r>
              <a:rPr lang="ru-RU" dirty="0" err="1"/>
              <a:t>століття</a:t>
            </a:r>
            <a:r>
              <a:rPr lang="ru-RU" dirty="0"/>
              <a:t>). Авангардизм </a:t>
            </a:r>
            <a:r>
              <a:rPr lang="ru-RU" dirty="0" err="1"/>
              <a:t>проявився</a:t>
            </a:r>
            <a:r>
              <a:rPr lang="ru-RU" dirty="0"/>
              <a:t> в </a:t>
            </a:r>
            <a:r>
              <a:rPr lang="ru-RU" dirty="0" err="1"/>
              <a:t>цілій</a:t>
            </a:r>
            <a:r>
              <a:rPr lang="ru-RU" dirty="0"/>
              <a:t> </a:t>
            </a:r>
            <a:r>
              <a:rPr lang="ru-RU" dirty="0" err="1"/>
              <a:t>низці</a:t>
            </a:r>
            <a:r>
              <a:rPr lang="ru-RU" dirty="0"/>
              <a:t> </a:t>
            </a:r>
            <a:r>
              <a:rPr lang="ru-RU" dirty="0" err="1"/>
              <a:t>течій</a:t>
            </a:r>
            <a:r>
              <a:rPr lang="ru-RU" dirty="0"/>
              <a:t> та </a:t>
            </a:r>
            <a:r>
              <a:rPr lang="ru-RU" dirty="0" err="1"/>
              <a:t>шкіл</a:t>
            </a:r>
            <a:r>
              <a:rPr lang="ru-RU" dirty="0"/>
              <a:t> (</a:t>
            </a:r>
            <a:r>
              <a:rPr lang="ru-RU" dirty="0" err="1">
                <a:hlinkClick r:id="rId14"/>
              </a:rPr>
              <a:t>фовізм</a:t>
            </a:r>
            <a:r>
              <a:rPr lang="ru-RU" dirty="0"/>
              <a:t>, </a:t>
            </a:r>
            <a:r>
              <a:rPr lang="ru-RU" dirty="0" err="1">
                <a:hlinkClick r:id="rId15" tooltip="Кубізм"/>
              </a:rPr>
              <a:t>кубізм</a:t>
            </a:r>
            <a:r>
              <a:rPr lang="ru-RU" dirty="0"/>
              <a:t>, </a:t>
            </a:r>
            <a:r>
              <a:rPr lang="ru-RU" dirty="0">
                <a:hlinkClick r:id="rId16" tooltip="Футуризм"/>
              </a:rPr>
              <a:t>футуризм</a:t>
            </a:r>
            <a:r>
              <a:rPr lang="ru-RU" dirty="0"/>
              <a:t>, </a:t>
            </a:r>
            <a:r>
              <a:rPr lang="ru-RU" dirty="0" err="1">
                <a:hlinkClick r:id="rId17"/>
              </a:rPr>
              <a:t>абстракціонізм</a:t>
            </a:r>
            <a:r>
              <a:rPr lang="ru-RU" dirty="0"/>
              <a:t>, </a:t>
            </a:r>
            <a:r>
              <a:rPr lang="ru-RU" dirty="0" err="1">
                <a:hlinkClick r:id="rId18" tooltip="Дадаїзм"/>
              </a:rPr>
              <a:t>дадаїзм</a:t>
            </a:r>
            <a:r>
              <a:rPr lang="ru-RU" dirty="0"/>
              <a:t>, </a:t>
            </a:r>
            <a:r>
              <a:rPr lang="ru-RU" dirty="0" err="1">
                <a:hlinkClick r:id="rId19" tooltip="Сюрреалізм"/>
              </a:rPr>
              <a:t>сюрреалізм</a:t>
            </a:r>
            <a:r>
              <a:rPr lang="ru-RU" dirty="0"/>
              <a:t>, </a:t>
            </a:r>
            <a:r>
              <a:rPr lang="ru-RU" dirty="0" err="1">
                <a:hlinkClick r:id="rId20" tooltip="Експресіонізм"/>
              </a:rPr>
              <a:t>експресіонізм</a:t>
            </a:r>
            <a:r>
              <a:rPr lang="ru-RU" dirty="0"/>
              <a:t>, </a:t>
            </a:r>
            <a:r>
              <a:rPr lang="ru-RU" dirty="0" err="1">
                <a:hlinkClick r:id="rId21" tooltip="Конструктивізм"/>
              </a:rPr>
              <a:t>конструктивізм</a:t>
            </a:r>
            <a:r>
              <a:rPr lang="ru-RU" dirty="0"/>
              <a:t>, </a:t>
            </a:r>
            <a:r>
              <a:rPr lang="ru-RU" dirty="0" err="1">
                <a:hlinkClick r:id="rId22" tooltip="Імажизм"/>
              </a:rPr>
              <a:t>імажизм</a:t>
            </a:r>
            <a:r>
              <a:rPr lang="ru-RU" dirty="0"/>
              <a:t>) — </a:t>
            </a:r>
            <a:r>
              <a:rPr lang="ru-RU" dirty="0" err="1"/>
              <a:t>торкнувся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царин</a:t>
            </a:r>
            <a:r>
              <a:rPr lang="ru-RU" dirty="0"/>
              <a:t> </a:t>
            </a:r>
            <a:r>
              <a:rPr lang="ru-RU" dirty="0" err="1">
                <a:hlinkClick r:id="rId2" tooltip="Мистецтво"/>
              </a:rPr>
              <a:t>мистецтва</a:t>
            </a:r>
            <a:r>
              <a:rPr lang="ru-RU" dirty="0"/>
              <a:t> (</a:t>
            </a:r>
            <a:r>
              <a:rPr lang="ru-RU" dirty="0" err="1">
                <a:hlinkClick r:id="rId23" tooltip="Фовізм"/>
              </a:rPr>
              <a:t>живопис</a:t>
            </a:r>
            <a:r>
              <a:rPr lang="ru-RU" dirty="0"/>
              <a:t>, </a:t>
            </a:r>
            <a:r>
              <a:rPr lang="ru-RU" dirty="0">
                <a:hlinkClick r:id="rId24"/>
              </a:rPr>
              <a:t>скульптура</a:t>
            </a:r>
            <a:r>
              <a:rPr lang="ru-RU" dirty="0"/>
              <a:t>, </a:t>
            </a:r>
            <a:r>
              <a:rPr lang="ru-RU" dirty="0" err="1">
                <a:hlinkClick r:id="rId25" tooltip="Архітектура"/>
              </a:rPr>
              <a:t>архітектура</a:t>
            </a:r>
            <a:r>
              <a:rPr lang="ru-RU" dirty="0"/>
              <a:t>, </a:t>
            </a:r>
            <a:r>
              <a:rPr lang="ru-RU" dirty="0" err="1">
                <a:hlinkClick r:id="rId26" tooltip="Література"/>
              </a:rPr>
              <a:t>література</a:t>
            </a:r>
            <a:r>
              <a:rPr lang="ru-RU" dirty="0"/>
              <a:t>, </a:t>
            </a:r>
            <a:r>
              <a:rPr lang="ru-RU" dirty="0" err="1">
                <a:hlinkClick r:id="rId27" tooltip="Музика"/>
              </a:rPr>
              <a:t>музика</a:t>
            </a:r>
            <a:r>
              <a:rPr lang="ru-RU" dirty="0"/>
              <a:t>, </a:t>
            </a:r>
            <a:r>
              <a:rPr lang="ru-RU" dirty="0" err="1">
                <a:hlinkClick r:id="rId28" tooltip="Кіномистецтво"/>
              </a:rPr>
              <a:t>кіно</a:t>
            </a:r>
            <a:r>
              <a:rPr lang="ru-RU" dirty="0"/>
              <a:t>).</a:t>
            </a:r>
          </a:p>
          <a:p>
            <a:r>
              <a:rPr lang="ru-RU" dirty="0" err="1">
                <a:hlinkClick r:id="rId2"/>
              </a:rPr>
              <a:t>Мистецтво</a:t>
            </a:r>
            <a:r>
              <a:rPr lang="ru-RU" dirty="0"/>
              <a:t> авангардизму складне і </a:t>
            </a:r>
            <a:r>
              <a:rPr lang="ru-RU" dirty="0" err="1"/>
              <a:t>суперечливе</a:t>
            </a:r>
            <a:r>
              <a:rPr lang="ru-RU" dirty="0"/>
              <a:t>,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у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продуктивні</a:t>
            </a:r>
            <a:r>
              <a:rPr lang="ru-RU" dirty="0"/>
              <a:t> </a:t>
            </a:r>
            <a:r>
              <a:rPr lang="ru-RU" dirty="0" err="1"/>
              <a:t>пошуки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форм і </a:t>
            </a:r>
            <a:r>
              <a:rPr lang="ru-RU" dirty="0" err="1"/>
              <a:t>бачення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 </a:t>
            </a:r>
            <a:r>
              <a:rPr lang="ru-RU" dirty="0" err="1">
                <a:hlinkClick r:id="rId29" tooltip="Мистецтво"/>
              </a:rPr>
              <a:t>експериментів</a:t>
            </a:r>
            <a:r>
              <a:rPr lang="ru-RU" dirty="0"/>
              <a:t> є </a:t>
            </a:r>
            <a:r>
              <a:rPr lang="ru-RU" dirty="0" err="1"/>
              <a:t>невдалі</a:t>
            </a:r>
            <a:r>
              <a:rPr lang="ru-RU" dirty="0"/>
              <a:t> «</a:t>
            </a:r>
            <a:r>
              <a:rPr lang="ru-RU" dirty="0" err="1"/>
              <a:t>одноднівки</a:t>
            </a:r>
            <a:r>
              <a:rPr lang="ru-RU" dirty="0"/>
              <a:t>», </a:t>
            </a:r>
            <a:r>
              <a:rPr lang="ru-RU" dirty="0" err="1"/>
              <a:t>данина</a:t>
            </a:r>
            <a:r>
              <a:rPr lang="ru-RU" dirty="0"/>
              <a:t> </a:t>
            </a:r>
            <a:r>
              <a:rPr lang="ru-RU" dirty="0" err="1"/>
              <a:t>швидкоплинній</a:t>
            </a:r>
            <a:r>
              <a:rPr lang="ru-RU" dirty="0"/>
              <a:t> </a:t>
            </a:r>
            <a:r>
              <a:rPr lang="ru-RU" dirty="0" err="1"/>
              <a:t>моді</a:t>
            </a:r>
            <a:r>
              <a:rPr lang="ru-RU" dirty="0"/>
              <a:t>, але </a:t>
            </a:r>
            <a:r>
              <a:rPr lang="ru-RU" dirty="0" err="1"/>
              <a:t>залишається</a:t>
            </a:r>
            <a:r>
              <a:rPr lang="ru-RU" dirty="0"/>
              <a:t> й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визначило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імпульси</a:t>
            </a:r>
            <a:r>
              <a:rPr lang="ru-RU" dirty="0"/>
              <a:t> в </a:t>
            </a:r>
            <a:r>
              <a:rPr lang="ru-RU" dirty="0" err="1"/>
              <a:t>культурі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часу.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335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Загальними</a:t>
            </a:r>
            <a:r>
              <a:rPr lang="ru-RU" b="1" dirty="0"/>
              <a:t> рисами авангардизму є: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96980"/>
            <a:ext cx="9905999" cy="498412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атмосфера бунту;</a:t>
            </a:r>
          </a:p>
          <a:p>
            <a:r>
              <a:rPr lang="ru-RU" dirty="0" err="1"/>
              <a:t>настанова</a:t>
            </a:r>
            <a:r>
              <a:rPr lang="ru-RU" dirty="0"/>
              <a:t> на </a:t>
            </a:r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оновлення</a:t>
            </a:r>
            <a:r>
              <a:rPr lang="ru-RU" dirty="0"/>
              <a:t> та </a:t>
            </a:r>
            <a:r>
              <a:rPr lang="ru-RU" dirty="0" err="1"/>
              <a:t>творчий</a:t>
            </a:r>
            <a:r>
              <a:rPr lang="ru-RU" dirty="0"/>
              <a:t> </a:t>
            </a:r>
            <a:r>
              <a:rPr lang="ru-RU" dirty="0" err="1"/>
              <a:t>експеримент</a:t>
            </a:r>
            <a:r>
              <a:rPr lang="ru-RU" dirty="0"/>
              <a:t>;</a:t>
            </a:r>
          </a:p>
          <a:p>
            <a:r>
              <a:rPr lang="ru-RU" dirty="0" err="1"/>
              <a:t>зовнішньо</a:t>
            </a:r>
            <a:r>
              <a:rPr lang="ru-RU" dirty="0"/>
              <a:t>-формальна новизна;</a:t>
            </a:r>
          </a:p>
          <a:p>
            <a:r>
              <a:rPr lang="ru-RU" dirty="0" err="1"/>
              <a:t>епатаж</a:t>
            </a:r>
            <a:r>
              <a:rPr lang="ru-RU" dirty="0"/>
              <a:t>;</a:t>
            </a:r>
          </a:p>
          <a:p>
            <a:r>
              <a:rPr lang="ru-RU" dirty="0" smtClean="0"/>
              <a:t>принцип </a:t>
            </a:r>
            <a:r>
              <a:rPr lang="ru-RU" dirty="0" err="1"/>
              <a:t>деструкції</a:t>
            </a:r>
            <a:r>
              <a:rPr lang="ru-RU" dirty="0"/>
              <a:t> </a:t>
            </a:r>
            <a:r>
              <a:rPr lang="ru-RU" dirty="0" err="1"/>
              <a:t>цілого</a:t>
            </a:r>
            <a:r>
              <a:rPr lang="ru-RU" dirty="0"/>
              <a:t> та монтажу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уламків</a:t>
            </a:r>
            <a:r>
              <a:rPr lang="ru-RU" dirty="0"/>
              <a:t>;</a:t>
            </a:r>
          </a:p>
          <a:p>
            <a:r>
              <a:rPr lang="ru-RU" dirty="0" err="1"/>
              <a:t>колажування</a:t>
            </a:r>
            <a:r>
              <a:rPr lang="ru-RU" dirty="0"/>
              <a:t>;</a:t>
            </a:r>
          </a:p>
          <a:p>
            <a:r>
              <a:rPr lang="ru-RU" dirty="0" err="1"/>
              <a:t>мозаїчність</a:t>
            </a:r>
            <a:r>
              <a:rPr lang="ru-RU" dirty="0"/>
              <a:t>;</a:t>
            </a:r>
          </a:p>
          <a:p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;</a:t>
            </a:r>
          </a:p>
          <a:p>
            <a:r>
              <a:rPr lang="ru-RU" dirty="0" err="1"/>
              <a:t>ігрові</a:t>
            </a:r>
            <a:r>
              <a:rPr lang="ru-RU" dirty="0"/>
              <a:t> </a:t>
            </a:r>
            <a:r>
              <a:rPr lang="ru-RU" dirty="0" err="1"/>
              <a:t>перевтілення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086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кубізм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hlinkClick r:id="rId2"/>
              </a:rPr>
              <a:t>Кубізм</a:t>
            </a:r>
            <a:r>
              <a:rPr lang="uk-UA" sz="3600" dirty="0">
                <a:hlinkClick r:id="rId2"/>
              </a:rPr>
              <a:t> —</a:t>
            </a:r>
            <a:r>
              <a:rPr lang="uk-UA" sz="3600" u="sng" dirty="0">
                <a:hlinkClick r:id="rId2"/>
              </a:rPr>
              <a:t> </a:t>
            </a:r>
            <a:r>
              <a:rPr lang="uk-UA" sz="3600" dirty="0">
                <a:hlinkClick r:id="rId2"/>
              </a:rPr>
              <a:t>авангардна течія в образотворчому мистецтві початку XX століття, яка передувала абстрактному мистецтву. Кубізму притаманні підкреслено геометризовані форми, прагнення подрібнити об'єкти на стереометричні </a:t>
            </a:r>
            <a:r>
              <a:rPr lang="uk-UA" sz="3600" dirty="0" smtClean="0">
                <a:hlinkClick r:id="rId2"/>
              </a:rPr>
              <a:t>складові</a:t>
            </a:r>
            <a:endParaRPr lang="uk-UA" sz="3600" dirty="0">
              <a:hlinkClick r:id="rId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98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5220751" cy="5395916"/>
          </a:xfrm>
        </p:spPr>
        <p:txBody>
          <a:bodyPr/>
          <a:lstStyle/>
          <a:p>
            <a:r>
              <a:rPr lang="uk-UA" b="1" dirty="0" smtClean="0"/>
              <a:t>Ежен </a:t>
            </a:r>
            <a:r>
              <a:rPr lang="uk-UA" b="1" dirty="0" err="1" smtClean="0"/>
              <a:t>делакруа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sz="2800" dirty="0"/>
              <a:t> </a:t>
            </a:r>
            <a:r>
              <a:rPr lang="ru-RU" sz="2800" dirty="0" err="1"/>
              <a:t>французький</a:t>
            </a:r>
            <a:r>
              <a:rPr lang="ru-RU" sz="2800" dirty="0"/>
              <a:t> художник </a:t>
            </a:r>
            <a:r>
              <a:rPr lang="ru-RU" sz="2800" dirty="0" smtClean="0"/>
              <a:t>  </a:t>
            </a:r>
            <a:r>
              <a:rPr lang="ru-RU" sz="2800" dirty="0" err="1" smtClean="0"/>
              <a:t>доби</a:t>
            </a:r>
            <a:r>
              <a:rPr lang="ru-RU" sz="2800" dirty="0" smtClean="0"/>
              <a:t> </a:t>
            </a:r>
            <a:r>
              <a:rPr lang="ru-RU" sz="2800" dirty="0"/>
              <a:t>романтизму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/>
              <a:t>Малював</a:t>
            </a:r>
            <a:r>
              <a:rPr lang="ru-RU" sz="2800" dirty="0"/>
              <a:t> </a:t>
            </a:r>
            <a:r>
              <a:rPr lang="ru-RU" sz="2800" dirty="0" err="1"/>
              <a:t>історичні</a:t>
            </a:r>
            <a:r>
              <a:rPr lang="ru-RU" sz="2800" dirty="0"/>
              <a:t> </a:t>
            </a:r>
            <a:r>
              <a:rPr lang="ru-RU" sz="2800" dirty="0" err="1"/>
              <a:t>картини</a:t>
            </a:r>
            <a:r>
              <a:rPr lang="ru-RU" sz="2800" dirty="0"/>
              <a:t>, </a:t>
            </a:r>
            <a:r>
              <a:rPr lang="ru-RU" sz="2800" dirty="0" err="1"/>
              <a:t>іноді</a:t>
            </a:r>
            <a:r>
              <a:rPr lang="ru-RU" sz="2800" dirty="0"/>
              <a:t> </a:t>
            </a:r>
            <a:r>
              <a:rPr lang="ru-RU" sz="2800" dirty="0" err="1"/>
              <a:t>натюрморти</a:t>
            </a:r>
            <a:r>
              <a:rPr lang="ru-RU" sz="2800" dirty="0"/>
              <a:t> та </a:t>
            </a:r>
            <a:r>
              <a:rPr lang="ru-RU" sz="2800" dirty="0" err="1"/>
              <a:t>портрети</a:t>
            </a:r>
            <a:r>
              <a:rPr lang="ru-RU" sz="2800" dirty="0"/>
              <a:t>, </a:t>
            </a:r>
            <a:r>
              <a:rPr lang="ru-RU" sz="2800" dirty="0" err="1"/>
              <a:t>займався</a:t>
            </a:r>
            <a:r>
              <a:rPr lang="ru-RU" sz="2800" dirty="0"/>
              <a:t> </a:t>
            </a:r>
            <a:r>
              <a:rPr lang="ru-RU" sz="2800" dirty="0" err="1"/>
              <a:t>стінописом</a:t>
            </a:r>
            <a:endParaRPr lang="ru-RU" sz="2800" dirty="0"/>
          </a:p>
        </p:txBody>
      </p:sp>
      <p:pic>
        <p:nvPicPr>
          <p:cNvPr id="1026" name="Picture 2" descr="Eugene delacroi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64" y="1133341"/>
            <a:ext cx="4378817" cy="497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370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89729"/>
            <a:ext cx="9905998" cy="823917"/>
          </a:xfrm>
        </p:spPr>
        <p:txBody>
          <a:bodyPr>
            <a:normAutofit/>
          </a:bodyPr>
          <a:lstStyle/>
          <a:p>
            <a:r>
              <a:rPr lang="uk-UA" b="1" dirty="0" err="1" smtClean="0"/>
              <a:t>Пабло</a:t>
            </a:r>
            <a:r>
              <a:rPr lang="uk-UA" b="1" dirty="0" smtClean="0"/>
              <a:t> </a:t>
            </a:r>
            <a:r>
              <a:rPr lang="uk-UA" b="1" dirty="0" err="1" smtClean="0"/>
              <a:t>пікассо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32586"/>
            <a:ext cx="9905999" cy="5100034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Па́бло</a:t>
            </a:r>
            <a:r>
              <a:rPr lang="ru-RU" sz="2800" b="1" dirty="0"/>
              <a:t> </a:t>
            </a:r>
            <a:r>
              <a:rPr lang="ru-RU" sz="2800" b="1" dirty="0" err="1"/>
              <a:t>Ру́їс</a:t>
            </a:r>
            <a:r>
              <a:rPr lang="ru-RU" sz="2800" b="1" dirty="0"/>
              <a:t> </a:t>
            </a:r>
            <a:r>
              <a:rPr lang="ru-RU" sz="2800" b="1" dirty="0" err="1"/>
              <a:t>Піка́ссо</a:t>
            </a:r>
            <a:r>
              <a:rPr lang="ru-RU" sz="2800" baseline="30000" dirty="0">
                <a:hlinkClick r:id="rId2"/>
              </a:rPr>
              <a:t>[3]</a:t>
            </a:r>
            <a:r>
              <a:rPr lang="ru-RU" sz="2800" dirty="0"/>
              <a:t> (</a:t>
            </a:r>
            <a:r>
              <a:rPr lang="ru-RU" sz="2800" dirty="0" err="1"/>
              <a:t>повне</a:t>
            </a:r>
            <a:r>
              <a:rPr lang="ru-RU" sz="2800" dirty="0"/>
              <a:t> </a:t>
            </a:r>
            <a:r>
              <a:rPr lang="ru-RU" sz="2800" dirty="0" err="1"/>
              <a:t>ім'я</a:t>
            </a:r>
            <a:r>
              <a:rPr lang="ru-RU" sz="2800" dirty="0"/>
              <a:t> — </a:t>
            </a:r>
            <a:r>
              <a:rPr lang="ru-RU" sz="2800" b="1" dirty="0" err="1"/>
              <a:t>Па́бло</a:t>
            </a:r>
            <a:r>
              <a:rPr lang="ru-RU" sz="2800" b="1" dirty="0"/>
              <a:t> </a:t>
            </a:r>
            <a:r>
              <a:rPr lang="ru-RU" sz="2800" b="1" dirty="0" err="1"/>
              <a:t>Діє́го</a:t>
            </a:r>
            <a:r>
              <a:rPr lang="ru-RU" sz="2800" b="1" dirty="0"/>
              <a:t> Хосе́ </a:t>
            </a:r>
            <a:r>
              <a:rPr lang="ru-RU" sz="2800" b="1" dirty="0" err="1"/>
              <a:t>Франсі́ско</a:t>
            </a:r>
            <a:r>
              <a:rPr lang="ru-RU" sz="2800" b="1" dirty="0"/>
              <a:t> де </a:t>
            </a:r>
            <a:r>
              <a:rPr lang="ru-RU" sz="2800" b="1" dirty="0" err="1"/>
              <a:t>Па́ула</a:t>
            </a:r>
            <a:r>
              <a:rPr lang="ru-RU" sz="2800" b="1" dirty="0"/>
              <a:t> </a:t>
            </a:r>
            <a:r>
              <a:rPr lang="ru-RU" sz="2800" b="1" dirty="0" err="1"/>
              <a:t>Хуа́н</a:t>
            </a:r>
            <a:r>
              <a:rPr lang="ru-RU" sz="2800" b="1" dirty="0"/>
              <a:t> </a:t>
            </a:r>
            <a:r>
              <a:rPr lang="ru-RU" sz="2800" b="1" dirty="0" err="1"/>
              <a:t>Непомусе́но</a:t>
            </a:r>
            <a:r>
              <a:rPr lang="ru-RU" sz="2800" b="1" dirty="0"/>
              <a:t> </a:t>
            </a:r>
            <a:r>
              <a:rPr lang="ru-RU" sz="2800" b="1" dirty="0" err="1"/>
              <a:t>Марі́я</a:t>
            </a:r>
            <a:r>
              <a:rPr lang="ru-RU" sz="2800" b="1" dirty="0"/>
              <a:t> де </a:t>
            </a:r>
            <a:r>
              <a:rPr lang="ru-RU" sz="2800" b="1" dirty="0" err="1"/>
              <a:t>лос</a:t>
            </a:r>
            <a:r>
              <a:rPr lang="ru-RU" sz="2800" b="1" dirty="0"/>
              <a:t> </a:t>
            </a:r>
            <a:r>
              <a:rPr lang="ru-RU" sz="2800" b="1" dirty="0" err="1"/>
              <a:t>Реме́діос</a:t>
            </a:r>
            <a:r>
              <a:rPr lang="ru-RU" sz="2800" b="1" dirty="0"/>
              <a:t> </a:t>
            </a:r>
            <a:r>
              <a:rPr lang="ru-RU" sz="2800" b="1" dirty="0" err="1"/>
              <a:t>Сіпріа́но</a:t>
            </a:r>
            <a:r>
              <a:rPr lang="ru-RU" sz="2800" b="1" dirty="0"/>
              <a:t> де ла </a:t>
            </a:r>
            <a:r>
              <a:rPr lang="ru-RU" sz="2800" b="1" dirty="0" err="1"/>
              <a:t>Санті́сіма</a:t>
            </a:r>
            <a:r>
              <a:rPr lang="ru-RU" sz="2800" b="1" dirty="0"/>
              <a:t> </a:t>
            </a:r>
            <a:r>
              <a:rPr lang="ru-RU" sz="2800" b="1" dirty="0" err="1"/>
              <a:t>Триніда́д</a:t>
            </a:r>
            <a:r>
              <a:rPr lang="ru-RU" sz="2800" b="1" dirty="0"/>
              <a:t> </a:t>
            </a:r>
            <a:r>
              <a:rPr lang="ru-RU" sz="2800" b="1" dirty="0" err="1"/>
              <a:t>Клі́то</a:t>
            </a:r>
            <a:r>
              <a:rPr lang="ru-RU" sz="2800" b="1" dirty="0"/>
              <a:t> </a:t>
            </a:r>
            <a:r>
              <a:rPr lang="ru-RU" sz="2800" b="1" dirty="0" err="1"/>
              <a:t>Ру́їс-і-Піка́ссо</a:t>
            </a:r>
            <a:r>
              <a:rPr lang="ru-RU" sz="2800" dirty="0"/>
              <a:t>, </a:t>
            </a:r>
            <a:r>
              <a:rPr lang="ru-RU" sz="2800" dirty="0" err="1">
                <a:hlinkClick r:id="rId3" tooltip="Іспанська мова"/>
              </a:rPr>
              <a:t>ісп</a:t>
            </a:r>
            <a:r>
              <a:rPr lang="ru-RU" sz="2800" dirty="0">
                <a:hlinkClick r:id="rId3" tooltip="Іспанська мова"/>
              </a:rPr>
              <a:t>.</a:t>
            </a:r>
            <a:r>
              <a:rPr lang="ru-RU" sz="2800" dirty="0"/>
              <a:t> </a:t>
            </a:r>
            <a:r>
              <a:rPr lang="en-US" sz="2800" i="1" dirty="0"/>
              <a:t>Pablo Diego José Francisco de Paula Juan Nepomuceno </a:t>
            </a:r>
            <a:r>
              <a:rPr lang="en-US" sz="2800" i="1" dirty="0" err="1"/>
              <a:t>María</a:t>
            </a:r>
            <a:r>
              <a:rPr lang="en-US" sz="2800" i="1" dirty="0"/>
              <a:t> de los </a:t>
            </a:r>
            <a:r>
              <a:rPr lang="en-US" sz="2800" i="1" dirty="0" err="1"/>
              <a:t>Remedios</a:t>
            </a:r>
            <a:r>
              <a:rPr lang="en-US" sz="2800" i="1" dirty="0"/>
              <a:t> </a:t>
            </a:r>
            <a:r>
              <a:rPr lang="en-US" sz="2800" i="1" dirty="0" err="1"/>
              <a:t>Cipriano</a:t>
            </a:r>
            <a:r>
              <a:rPr lang="en-US" sz="2800" i="1" dirty="0"/>
              <a:t> de la </a:t>
            </a:r>
            <a:r>
              <a:rPr lang="en-US" sz="2800" i="1" dirty="0" err="1"/>
              <a:t>Santísima</a:t>
            </a:r>
            <a:r>
              <a:rPr lang="en-US" sz="2800" i="1" dirty="0"/>
              <a:t> Trinidad </a:t>
            </a:r>
            <a:r>
              <a:rPr lang="en-US" sz="2800" i="1" dirty="0" err="1"/>
              <a:t>Clito</a:t>
            </a:r>
            <a:r>
              <a:rPr lang="en-US" sz="2800" i="1" dirty="0"/>
              <a:t> Ruiz y Picasso</a:t>
            </a:r>
            <a:r>
              <a:rPr lang="en-US" sz="2800" dirty="0"/>
              <a:t>; </a:t>
            </a:r>
            <a:r>
              <a:rPr lang="en-US" sz="2800" dirty="0">
                <a:hlinkClick r:id="rId4" tooltip="25 жовтня"/>
              </a:rPr>
              <a:t>25 </a:t>
            </a:r>
            <a:r>
              <a:rPr lang="ru-RU" sz="2800" dirty="0" err="1">
                <a:hlinkClick r:id="rId4" tooltip="25 жовтня"/>
              </a:rPr>
              <a:t>жовтня</a:t>
            </a:r>
            <a:r>
              <a:rPr lang="ru-RU" sz="2800" dirty="0"/>
              <a:t> </a:t>
            </a:r>
            <a:r>
              <a:rPr lang="ru-RU" sz="2800" dirty="0">
                <a:hlinkClick r:id="rId5" tooltip="1881"/>
              </a:rPr>
              <a:t>1881</a:t>
            </a:r>
            <a:r>
              <a:rPr lang="ru-RU" sz="2800" dirty="0"/>
              <a:t>, </a:t>
            </a:r>
            <a:r>
              <a:rPr lang="ru-RU" sz="2800" dirty="0">
                <a:hlinkClick r:id="rId6" tooltip="Малага"/>
              </a:rPr>
              <a:t>Малага</a:t>
            </a:r>
            <a:r>
              <a:rPr lang="ru-RU" sz="2800" dirty="0"/>
              <a:t>, </a:t>
            </a:r>
            <a:r>
              <a:rPr lang="ru-RU" sz="2800" dirty="0" err="1">
                <a:hlinkClick r:id="rId7" tooltip="Іспанія"/>
              </a:rPr>
              <a:t>Іспанія</a:t>
            </a:r>
            <a:r>
              <a:rPr lang="ru-RU" sz="2800" dirty="0"/>
              <a:t> — </a:t>
            </a:r>
            <a:r>
              <a:rPr lang="ru-RU" sz="2800" dirty="0">
                <a:hlinkClick r:id="rId8" tooltip="8 квітня"/>
              </a:rPr>
              <a:t>8 </a:t>
            </a:r>
            <a:r>
              <a:rPr lang="ru-RU" sz="2800" dirty="0" err="1">
                <a:hlinkClick r:id="rId8" tooltip="8 квітня"/>
              </a:rPr>
              <a:t>квітня</a:t>
            </a:r>
            <a:r>
              <a:rPr lang="ru-RU" sz="2800" dirty="0"/>
              <a:t> </a:t>
            </a:r>
            <a:r>
              <a:rPr lang="ru-RU" sz="2800" dirty="0">
                <a:hlinkClick r:id="rId9" tooltip="1973"/>
              </a:rPr>
              <a:t>1973</a:t>
            </a:r>
            <a:r>
              <a:rPr lang="ru-RU" sz="2800" dirty="0"/>
              <a:t>, </a:t>
            </a:r>
            <a:r>
              <a:rPr lang="ru-RU" sz="2800" dirty="0" err="1">
                <a:hlinkClick r:id="rId10" tooltip="Мужен"/>
              </a:rPr>
              <a:t>Мужен</a:t>
            </a:r>
            <a:r>
              <a:rPr lang="ru-RU" sz="2800" dirty="0"/>
              <a:t>, </a:t>
            </a:r>
            <a:r>
              <a:rPr lang="ru-RU" sz="2800" dirty="0" err="1">
                <a:hlinkClick r:id="rId11"/>
              </a:rPr>
              <a:t>Франція</a:t>
            </a:r>
            <a:r>
              <a:rPr lang="ru-RU" sz="2800" dirty="0"/>
              <a:t>) — </a:t>
            </a:r>
            <a:r>
              <a:rPr lang="ru-RU" sz="2800" dirty="0" err="1">
                <a:hlinkClick r:id="rId7" tooltip="Іспанія"/>
              </a:rPr>
              <a:t>іспанський</a:t>
            </a:r>
            <a:r>
              <a:rPr lang="ru-RU" sz="2800" dirty="0"/>
              <a:t> і </a:t>
            </a:r>
            <a:r>
              <a:rPr lang="ru-RU" sz="2800" dirty="0" err="1">
                <a:hlinkClick r:id="rId11" tooltip="Франція"/>
              </a:rPr>
              <a:t>французький</a:t>
            </a:r>
            <a:r>
              <a:rPr lang="ru-RU" sz="2800" dirty="0"/>
              <a:t> </a:t>
            </a:r>
            <a:r>
              <a:rPr lang="ru-RU" sz="2800" dirty="0">
                <a:hlinkClick r:id="rId12" tooltip="Художник"/>
              </a:rPr>
              <a:t>художник</a:t>
            </a:r>
            <a:r>
              <a:rPr lang="ru-RU" sz="2800" dirty="0"/>
              <a:t>, </a:t>
            </a:r>
            <a:r>
              <a:rPr lang="ru-RU" sz="2800" dirty="0" err="1"/>
              <a:t>працював</a:t>
            </a:r>
            <a:r>
              <a:rPr lang="ru-RU" sz="2800" dirty="0"/>
              <a:t> в основному у </a:t>
            </a:r>
            <a:r>
              <a:rPr lang="ru-RU" sz="2800" dirty="0" err="1">
                <a:hlinkClick r:id="rId11" tooltip="Франція"/>
              </a:rPr>
              <a:t>Франції</a:t>
            </a:r>
            <a:r>
              <a:rPr lang="ru-RU" sz="2800" dirty="0"/>
              <a:t>, один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найвидатніших</a:t>
            </a:r>
            <a:r>
              <a:rPr lang="ru-RU" sz="2800" dirty="0"/>
              <a:t> </a:t>
            </a:r>
            <a:r>
              <a:rPr lang="ru-RU" sz="2800" dirty="0" err="1"/>
              <a:t>митців</a:t>
            </a:r>
            <a:r>
              <a:rPr lang="ru-RU" sz="2800" dirty="0"/>
              <a:t> </a:t>
            </a:r>
            <a:r>
              <a:rPr lang="en-US" sz="2800" dirty="0">
                <a:hlinkClick r:id="rId13" tooltip="20 століття"/>
              </a:rPr>
              <a:t>XX </a:t>
            </a:r>
            <a:r>
              <a:rPr lang="ru-RU" sz="2800" dirty="0" err="1">
                <a:hlinkClick r:id="rId13" tooltip="20 століття"/>
              </a:rPr>
              <a:t>століття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2825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3966361"/>
          </a:xfrm>
        </p:spPr>
        <p:txBody>
          <a:bodyPr/>
          <a:lstStyle/>
          <a:p>
            <a:r>
              <a:rPr lang="uk-UA" b="1" dirty="0" err="1" smtClean="0"/>
              <a:t>Пабло</a:t>
            </a:r>
            <a:r>
              <a:rPr lang="uk-UA" b="1" dirty="0" smtClean="0"/>
              <a:t> </a:t>
            </a:r>
            <a:r>
              <a:rPr lang="uk-UA" b="1" dirty="0" err="1"/>
              <a:t>П</a:t>
            </a:r>
            <a:r>
              <a:rPr lang="uk-UA" b="1" dirty="0" err="1" smtClean="0"/>
              <a:t>Ікассо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«геній</a:t>
            </a:r>
            <a:br>
              <a:rPr lang="uk-UA" b="1" dirty="0" smtClean="0"/>
            </a:br>
            <a:r>
              <a:rPr lang="uk-UA" b="1" dirty="0" smtClean="0"/>
              <a:t> і мільйонер»</a:t>
            </a:r>
            <a:endParaRPr lang="ru-RU" b="1" dirty="0"/>
          </a:p>
        </p:txBody>
      </p:sp>
      <p:pic>
        <p:nvPicPr>
          <p:cNvPr id="17410" name="Picture 2" descr="Геній та мільйонер. Пабло Пікасс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66" y="1357803"/>
            <a:ext cx="5651393" cy="515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21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330953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prstClr val="white"/>
                </a:solidFill>
              </a:rPr>
              <a:t>Поль </a:t>
            </a:r>
            <a:r>
              <a:rPr lang="uk-UA" b="1" dirty="0" err="1">
                <a:solidFill>
                  <a:prstClr val="white"/>
                </a:solidFill>
              </a:rPr>
              <a:t>гоген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«</a:t>
            </a:r>
            <a:r>
              <a:rPr lang="ru-RU" i="1" dirty="0" smtClean="0"/>
              <a:t>Скрипка </a:t>
            </a:r>
            <a:r>
              <a:rPr lang="ru-RU" i="1" dirty="0"/>
              <a:t>та </a:t>
            </a:r>
            <a:r>
              <a:rPr lang="ru-RU" i="1" dirty="0" err="1" smtClean="0"/>
              <a:t>гітара</a:t>
            </a:r>
            <a:r>
              <a:rPr lang="ru-RU" i="1" dirty="0" smtClean="0"/>
              <a:t>»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1913)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Picture 2" descr="Картина Пабло Пікассо Скрипка та гітара 19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41" y="167425"/>
            <a:ext cx="6181859" cy="649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668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926" y="682911"/>
            <a:ext cx="9905998" cy="4262575"/>
          </a:xfrm>
        </p:spPr>
        <p:txBody>
          <a:bodyPr/>
          <a:lstStyle/>
          <a:p>
            <a:r>
              <a:rPr lang="uk-UA" b="1" dirty="0">
                <a:solidFill>
                  <a:prstClr val="white"/>
                </a:solidFill>
              </a:rPr>
              <a:t>Поль </a:t>
            </a:r>
            <a:r>
              <a:rPr lang="uk-UA" b="1" dirty="0" err="1">
                <a:solidFill>
                  <a:prstClr val="white"/>
                </a:solidFill>
              </a:rPr>
              <a:t>гоген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«три музиканти»</a:t>
            </a:r>
            <a:br>
              <a:rPr lang="uk-UA" dirty="0" smtClean="0"/>
            </a:br>
            <a:r>
              <a:rPr lang="uk-UA" dirty="0" smtClean="0"/>
              <a:t>1921 р.</a:t>
            </a:r>
            <a:endParaRPr lang="ru-RU" dirty="0"/>
          </a:p>
        </p:txBody>
      </p:sp>
      <p:pic>
        <p:nvPicPr>
          <p:cNvPr id="21506" name="Picture 2" descr="Три музиканти – Пабло Пікасс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900" y="-148106"/>
            <a:ext cx="6600306" cy="70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33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Супрематизм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96980"/>
            <a:ext cx="9905999" cy="5100034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Супремати́зм</a:t>
            </a:r>
            <a:r>
              <a:rPr lang="ru-RU" sz="3200" dirty="0"/>
              <a:t> — </a:t>
            </a:r>
            <a:r>
              <a:rPr lang="ru-RU" sz="3200" dirty="0" err="1"/>
              <a:t>напрям</a:t>
            </a:r>
            <a:r>
              <a:rPr lang="ru-RU" sz="3200" dirty="0"/>
              <a:t> авангардного </a:t>
            </a:r>
            <a:r>
              <a:rPr lang="ru-RU" sz="3200" dirty="0" err="1"/>
              <a:t>мистецтва</a:t>
            </a:r>
            <a:r>
              <a:rPr lang="ru-RU" sz="3200" dirty="0"/>
              <a:t>, </a:t>
            </a:r>
            <a:r>
              <a:rPr lang="ru-RU" sz="3200" dirty="0" err="1"/>
              <a:t>безпредметність</a:t>
            </a:r>
            <a:r>
              <a:rPr lang="ru-RU" sz="3200" dirty="0"/>
              <a:t>, </a:t>
            </a:r>
            <a:r>
              <a:rPr lang="ru-RU" sz="3200" dirty="0" err="1"/>
              <a:t>абстрактний</a:t>
            </a:r>
            <a:r>
              <a:rPr lang="ru-RU" sz="3200" dirty="0"/>
              <a:t> </a:t>
            </a:r>
            <a:r>
              <a:rPr lang="ru-RU" sz="3200" dirty="0" err="1"/>
              <a:t>геометризм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виник</a:t>
            </a:r>
            <a:r>
              <a:rPr lang="ru-RU" sz="3200" dirty="0"/>
              <a:t> на початку </a:t>
            </a:r>
            <a:r>
              <a:rPr lang="en-US" sz="3200" dirty="0"/>
              <a:t>XX </a:t>
            </a:r>
            <a:r>
              <a:rPr lang="ru-RU" sz="3200" dirty="0" err="1"/>
              <a:t>століття</a:t>
            </a:r>
            <a:r>
              <a:rPr lang="ru-RU" sz="3200" dirty="0"/>
              <a:t>. </a:t>
            </a:r>
            <a:endParaRPr lang="ru-RU" sz="3200" dirty="0" smtClean="0"/>
          </a:p>
          <a:p>
            <a:r>
              <a:rPr lang="ru-RU" sz="3200" dirty="0" smtClean="0"/>
              <a:t>Зачинателем </a:t>
            </a:r>
            <a:r>
              <a:rPr lang="ru-RU" sz="3200" dirty="0" err="1"/>
              <a:t>вважається</a:t>
            </a:r>
            <a:r>
              <a:rPr lang="ru-RU" sz="3200" dirty="0"/>
              <a:t> К. Малевич. </a:t>
            </a:r>
            <a:endParaRPr lang="ru-RU" sz="3200" dirty="0" smtClean="0"/>
          </a:p>
          <a:p>
            <a:r>
              <a:rPr lang="ru-RU" sz="3200" dirty="0" err="1" smtClean="0"/>
              <a:t>Напрям</a:t>
            </a:r>
            <a:r>
              <a:rPr lang="ru-RU" sz="3200" dirty="0" smtClean="0"/>
              <a:t> </a:t>
            </a:r>
            <a:r>
              <a:rPr lang="ru-RU" sz="3200" dirty="0" err="1"/>
              <a:t>вийшов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кубізму</a:t>
            </a:r>
            <a:r>
              <a:rPr lang="ru-RU" sz="3200" dirty="0"/>
              <a:t> і футуризму, </a:t>
            </a:r>
            <a:r>
              <a:rPr lang="ru-RU" sz="3200" dirty="0" err="1"/>
              <a:t>він</a:t>
            </a:r>
            <a:r>
              <a:rPr lang="ru-RU" sz="3200" dirty="0"/>
              <a:t> </a:t>
            </a:r>
            <a:r>
              <a:rPr lang="ru-RU" sz="3200" dirty="0" err="1"/>
              <a:t>знайшов</a:t>
            </a:r>
            <a:r>
              <a:rPr lang="ru-RU" sz="3200" dirty="0"/>
              <a:t> </a:t>
            </a:r>
            <a:r>
              <a:rPr lang="ru-RU" sz="3200" dirty="0" err="1"/>
              <a:t>застосування</a:t>
            </a:r>
            <a:r>
              <a:rPr lang="ru-RU" sz="3200" dirty="0"/>
              <a:t> в </a:t>
            </a:r>
            <a:r>
              <a:rPr lang="ru-RU" sz="3200" dirty="0" err="1"/>
              <a:t>урбаністиці</a:t>
            </a:r>
            <a:r>
              <a:rPr lang="ru-RU" sz="3200" dirty="0"/>
              <a:t>, </a:t>
            </a:r>
            <a:r>
              <a:rPr lang="ru-RU" sz="3200" dirty="0" err="1"/>
              <a:t>плакаті</a:t>
            </a:r>
            <a:r>
              <a:rPr lang="ru-RU" sz="3200" dirty="0"/>
              <a:t> і </a:t>
            </a:r>
            <a:r>
              <a:rPr lang="ru-RU" sz="3200" dirty="0" err="1"/>
              <a:t>графіці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88240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6980" y="465056"/>
            <a:ext cx="5641566" cy="1478570"/>
          </a:xfrm>
        </p:spPr>
        <p:txBody>
          <a:bodyPr/>
          <a:lstStyle/>
          <a:p>
            <a:r>
              <a:rPr lang="uk-UA" b="1" dirty="0" smtClean="0"/>
              <a:t>Казимир </a:t>
            </a:r>
            <a:r>
              <a:rPr lang="uk-UA" b="1" dirty="0" err="1" smtClean="0"/>
              <a:t>малевич</a:t>
            </a:r>
            <a:r>
              <a:rPr lang="uk-UA" b="1" dirty="0" smtClean="0"/>
              <a:t>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5655" y="2408681"/>
            <a:ext cx="9905999" cy="3541714"/>
          </a:xfrm>
        </p:spPr>
        <p:txBody>
          <a:bodyPr/>
          <a:lstStyle/>
          <a:p>
            <a:r>
              <a:rPr lang="ru-RU" sz="3200" b="1" dirty="0"/>
              <a:t>Малевич Казимир </a:t>
            </a:r>
            <a:r>
              <a:rPr lang="ru-RU" sz="3200" b="1" dirty="0" err="1" smtClean="0"/>
              <a:t>Северинович</a:t>
            </a:r>
            <a:r>
              <a:rPr lang="ru-RU" sz="3200" b="1" dirty="0" smtClean="0"/>
              <a:t> - </a:t>
            </a:r>
          </a:p>
          <a:p>
            <a:pPr marL="0" indent="0">
              <a:buNone/>
            </a:pPr>
            <a:r>
              <a:rPr lang="ru-RU" sz="3200" dirty="0" err="1" smtClean="0"/>
              <a:t>російський</a:t>
            </a:r>
            <a:r>
              <a:rPr lang="ru-RU" sz="3200" dirty="0" smtClean="0"/>
              <a:t> </a:t>
            </a:r>
            <a:r>
              <a:rPr lang="ru-RU" sz="3200" dirty="0"/>
              <a:t>та </a:t>
            </a:r>
            <a:r>
              <a:rPr lang="ru-RU" sz="3200" dirty="0" err="1"/>
              <a:t>український</a:t>
            </a:r>
            <a:r>
              <a:rPr lang="ru-RU" sz="3200" dirty="0"/>
              <a:t> художник-авангардист, </a:t>
            </a:r>
            <a:r>
              <a:rPr lang="ru-RU" sz="3200" dirty="0" err="1"/>
              <a:t>визначний</a:t>
            </a:r>
            <a:r>
              <a:rPr lang="ru-RU" sz="3200" dirty="0"/>
              <a:t> </a:t>
            </a:r>
            <a:r>
              <a:rPr lang="ru-RU" sz="3200" dirty="0" err="1"/>
              <a:t>діяч</a:t>
            </a:r>
            <a:r>
              <a:rPr lang="ru-RU" sz="3200" dirty="0"/>
              <a:t> </a:t>
            </a:r>
            <a:r>
              <a:rPr lang="ru-RU" sz="3200" dirty="0" err="1"/>
              <a:t>українського</a:t>
            </a:r>
            <a:r>
              <a:rPr lang="ru-RU" sz="3200" dirty="0"/>
              <a:t> авангарду, </a:t>
            </a:r>
            <a:r>
              <a:rPr lang="ru-RU" sz="3200" dirty="0" err="1"/>
              <a:t>засновник</a:t>
            </a:r>
            <a:r>
              <a:rPr lang="ru-RU" sz="3200" dirty="0"/>
              <a:t> супрематизму, один з </a:t>
            </a:r>
            <a:r>
              <a:rPr lang="ru-RU" sz="3200" dirty="0" err="1"/>
              <a:t>фундаторів</a:t>
            </a:r>
            <a:r>
              <a:rPr lang="ru-RU" sz="3200" dirty="0"/>
              <a:t> </a:t>
            </a:r>
            <a:r>
              <a:rPr lang="ru-RU" sz="3200" dirty="0" err="1"/>
              <a:t>кубофутуризму</a:t>
            </a:r>
            <a:r>
              <a:rPr lang="ru-RU" sz="3200" dirty="0"/>
              <a:t>; педагог, теоретик </a:t>
            </a:r>
            <a:r>
              <a:rPr lang="ru-RU" sz="3200" dirty="0" err="1"/>
              <a:t>мистецтва</a:t>
            </a:r>
            <a:r>
              <a:rPr lang="ru-RU" sz="3200" dirty="0"/>
              <a:t>. </a:t>
            </a:r>
          </a:p>
        </p:txBody>
      </p:sp>
      <p:pic>
        <p:nvPicPr>
          <p:cNvPr id="22530" name="Picture 2" descr="Casimir Malevich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5" y="0"/>
            <a:ext cx="24574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786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3837572"/>
          </a:xfrm>
        </p:spPr>
        <p:txBody>
          <a:bodyPr/>
          <a:lstStyle/>
          <a:p>
            <a:r>
              <a:rPr lang="uk-UA" b="1" dirty="0">
                <a:solidFill>
                  <a:prstClr val="white"/>
                </a:solidFill>
              </a:rPr>
              <a:t>Казимир </a:t>
            </a:r>
            <a:r>
              <a:rPr lang="uk-UA" b="1" dirty="0" err="1">
                <a:solidFill>
                  <a:prstClr val="white"/>
                </a:solidFill>
              </a:rPr>
              <a:t>малевич</a:t>
            </a:r>
            <a:r>
              <a:rPr lang="uk-UA" b="1" dirty="0">
                <a:solidFill>
                  <a:prstClr val="white"/>
                </a:solidFill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«</a:t>
            </a:r>
            <a:r>
              <a:rPr lang="ru-RU" dirty="0" err="1" smtClean="0"/>
              <a:t>чорний</a:t>
            </a:r>
            <a:r>
              <a:rPr lang="ru-RU" dirty="0" smtClean="0"/>
              <a:t> квадрат»</a:t>
            </a:r>
            <a:br>
              <a:rPr lang="ru-RU" dirty="0" smtClean="0"/>
            </a:br>
            <a:r>
              <a:rPr lang="ru-RU" dirty="0" smtClean="0"/>
              <a:t>1915 р.</a:t>
            </a:r>
            <a:endParaRPr lang="ru-RU" dirty="0"/>
          </a:p>
        </p:txBody>
      </p:sp>
      <p:pic>
        <p:nvPicPr>
          <p:cNvPr id="23554" name="Picture 2" descr="https://upload.wikimedia.org/wikipedia/commons/thumb/d/dc/Kazimir_Malevich%2C_1915%2C_Black_Suprematic_Square%2C_oil_on_linen_canvas%2C_79.5_x_79.5_cm%2C_Tretyakov_Gallery%2C_Moscow.jpg/220px-Kazimir_Malevich%2C_1915%2C_Black_Suprematic_Square%2C_oil_on_linen_canvas%2C_79.5_x_79.5_cm%2C_Tretyakov_Gallery%2C_Mosc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72" y="1390917"/>
            <a:ext cx="6027313" cy="522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56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3701043" cy="3760299"/>
          </a:xfrm>
        </p:spPr>
        <p:txBody>
          <a:bodyPr/>
          <a:lstStyle/>
          <a:p>
            <a:r>
              <a:rPr lang="uk-UA" b="1" dirty="0">
                <a:solidFill>
                  <a:prstClr val="white"/>
                </a:solidFill>
              </a:rPr>
              <a:t>Казимир </a:t>
            </a:r>
            <a:r>
              <a:rPr lang="uk-UA" b="1" dirty="0" err="1">
                <a:solidFill>
                  <a:prstClr val="white"/>
                </a:solidFill>
              </a:rPr>
              <a:t>малевич</a:t>
            </a:r>
            <a:r>
              <a:rPr lang="uk-UA" b="1" dirty="0">
                <a:solidFill>
                  <a:prstClr val="white"/>
                </a:solidFill>
              </a:rPr>
              <a:t>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«біле на </a:t>
            </a:r>
            <a:br>
              <a:rPr lang="uk-UA" dirty="0" smtClean="0"/>
            </a:br>
            <a:r>
              <a:rPr lang="uk-UA" dirty="0" smtClean="0"/>
              <a:t>білому» </a:t>
            </a:r>
            <a:br>
              <a:rPr lang="uk-UA" dirty="0" smtClean="0"/>
            </a:br>
            <a:r>
              <a:rPr lang="uk-UA" dirty="0" smtClean="0"/>
              <a:t>1918 р.</a:t>
            </a:r>
            <a:endParaRPr lang="ru-RU" dirty="0"/>
          </a:p>
        </p:txBody>
      </p:sp>
      <p:pic>
        <p:nvPicPr>
          <p:cNvPr id="24578" name="Picture 2" descr="White on White (Malevich, 1918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456" y="734096"/>
            <a:ext cx="6104585" cy="543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293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4525291" cy="4584547"/>
          </a:xfrm>
        </p:spPr>
        <p:txBody>
          <a:bodyPr/>
          <a:lstStyle/>
          <a:p>
            <a:r>
              <a:rPr lang="uk-UA" b="1" dirty="0">
                <a:solidFill>
                  <a:prstClr val="white"/>
                </a:solidFill>
              </a:rPr>
              <a:t>Казимир </a:t>
            </a:r>
            <a:r>
              <a:rPr lang="uk-UA" b="1" dirty="0" err="1">
                <a:solidFill>
                  <a:prstClr val="white"/>
                </a:solidFill>
              </a:rPr>
              <a:t>малевич</a:t>
            </a:r>
            <a:r>
              <a:rPr lang="uk-UA" b="1" dirty="0">
                <a:solidFill>
                  <a:prstClr val="white"/>
                </a:solidFill>
              </a:rPr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«</a:t>
            </a:r>
            <a:r>
              <a:rPr lang="uk-UA" dirty="0" err="1" smtClean="0"/>
              <a:t>супрематична</a:t>
            </a:r>
            <a:r>
              <a:rPr lang="uk-UA" dirty="0" smtClean="0"/>
              <a:t> композиція»</a:t>
            </a:r>
            <a:br>
              <a:rPr lang="uk-UA" dirty="0" smtClean="0"/>
            </a:br>
            <a:r>
              <a:rPr lang="uk-UA" dirty="0" smtClean="0"/>
              <a:t>1916 р.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25602" name="Picture 2" descr="Suprematist Composition - Kazimir Malevic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01" y="723693"/>
            <a:ext cx="5125791" cy="589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862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3515931"/>
            <a:ext cx="9905999" cy="301365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 </a:t>
            </a:r>
            <a:r>
              <a:rPr lang="ru-RU" sz="3600" dirty="0" err="1"/>
              <a:t>живописець</a:t>
            </a:r>
            <a:r>
              <a:rPr lang="ru-RU" sz="3600" dirty="0"/>
              <a:t>, </a:t>
            </a:r>
            <a:r>
              <a:rPr lang="ru-RU" sz="3600" dirty="0" err="1"/>
              <a:t>графік</a:t>
            </a:r>
            <a:r>
              <a:rPr lang="ru-RU" sz="3600" dirty="0"/>
              <a:t> і теоретик </a:t>
            </a:r>
            <a:r>
              <a:rPr lang="ru-RU" sz="3600" dirty="0" err="1"/>
              <a:t>мистецтва</a:t>
            </a:r>
            <a:r>
              <a:rPr lang="ru-RU" sz="3600" dirty="0"/>
              <a:t>. Жив та творив в </a:t>
            </a:r>
            <a:r>
              <a:rPr lang="ru-RU" sz="3600" dirty="0" err="1"/>
              <a:t>Україні</a:t>
            </a:r>
            <a:r>
              <a:rPr lang="ru-RU" sz="3600" dirty="0"/>
              <a:t>, </a:t>
            </a:r>
            <a:r>
              <a:rPr lang="ru-RU" sz="3600" dirty="0" err="1"/>
              <a:t>Німеччині</a:t>
            </a:r>
            <a:r>
              <a:rPr lang="ru-RU" sz="3600" dirty="0"/>
              <a:t>, </a:t>
            </a:r>
            <a:r>
              <a:rPr lang="ru-RU" sz="3600" dirty="0" err="1"/>
              <a:t>Франції</a:t>
            </a:r>
            <a:r>
              <a:rPr lang="ru-RU" sz="3600" dirty="0"/>
              <a:t> та </a:t>
            </a:r>
            <a:r>
              <a:rPr lang="ru-RU" sz="3600" dirty="0" err="1"/>
              <a:t>Росії</a:t>
            </a:r>
            <a:r>
              <a:rPr lang="ru-RU" sz="3600" dirty="0"/>
              <a:t>. </a:t>
            </a:r>
            <a:r>
              <a:rPr lang="ru-RU" sz="3600" dirty="0" err="1"/>
              <a:t>Кандинський</a:t>
            </a:r>
            <a:r>
              <a:rPr lang="ru-RU" sz="3600" dirty="0"/>
              <a:t> </a:t>
            </a:r>
            <a:r>
              <a:rPr lang="ru-RU" sz="3600" dirty="0" err="1"/>
              <a:t>вважається</a:t>
            </a:r>
            <a:r>
              <a:rPr lang="ru-RU" sz="3600" dirty="0"/>
              <a:t> першим </a:t>
            </a:r>
            <a:r>
              <a:rPr lang="ru-RU" sz="3600" dirty="0" err="1" smtClean="0"/>
              <a:t>абстракціоністом</a:t>
            </a:r>
            <a:endParaRPr lang="ru-RU" sz="3600" dirty="0" smtClean="0"/>
          </a:p>
          <a:p>
            <a:r>
              <a:rPr lang="ru-RU" sz="3600" dirty="0" err="1"/>
              <a:t>б</a:t>
            </a:r>
            <a:r>
              <a:rPr lang="ru-RU" sz="3600" dirty="0" err="1" smtClean="0"/>
              <a:t>атько</a:t>
            </a:r>
            <a:r>
              <a:rPr lang="ru-RU" sz="3600" dirty="0" smtClean="0"/>
              <a:t> </a:t>
            </a:r>
            <a:r>
              <a:rPr lang="ru-RU" sz="3600" dirty="0"/>
              <a:t>авангардизму, юрист в </a:t>
            </a:r>
            <a:r>
              <a:rPr lang="ru-RU" sz="3600" dirty="0" err="1"/>
              <a:t>минулому</a:t>
            </a:r>
            <a:r>
              <a:rPr lang="ru-RU" sz="3600" dirty="0"/>
              <a:t> та художник, </a:t>
            </a:r>
            <a:r>
              <a:rPr lang="ru-RU" sz="3600" dirty="0" err="1"/>
              <a:t>котрий</a:t>
            </a:r>
            <a:r>
              <a:rPr lang="ru-RU" sz="3600" dirty="0"/>
              <a:t> не </a:t>
            </a:r>
            <a:r>
              <a:rPr lang="ru-RU" sz="3600" dirty="0" err="1"/>
              <a:t>побоявся</a:t>
            </a:r>
            <a:r>
              <a:rPr lang="ru-RU" sz="3600" dirty="0"/>
              <a:t> </a:t>
            </a:r>
            <a:r>
              <a:rPr lang="ru-RU" sz="3600" dirty="0" err="1"/>
              <a:t>звернутися</a:t>
            </a:r>
            <a:r>
              <a:rPr lang="ru-RU" sz="3600" dirty="0"/>
              <a:t> до </a:t>
            </a:r>
            <a:r>
              <a:rPr lang="ru-RU" sz="3600" dirty="0" err="1"/>
              <a:t>мистецтва</a:t>
            </a:r>
            <a:r>
              <a:rPr lang="ru-RU" sz="3600" dirty="0"/>
              <a:t> у </a:t>
            </a:r>
            <a:r>
              <a:rPr lang="ru-RU" sz="3600" dirty="0" err="1"/>
              <a:t>віці</a:t>
            </a:r>
            <a:r>
              <a:rPr lang="ru-RU" sz="3600" dirty="0"/>
              <a:t> 30 </a:t>
            </a:r>
            <a:r>
              <a:rPr lang="ru-RU" sz="3600" dirty="0" err="1"/>
              <a:t>років</a:t>
            </a:r>
            <a:r>
              <a:rPr lang="ru-RU" sz="3600" dirty="0"/>
              <a:t>. Василя </a:t>
            </a:r>
            <a:r>
              <a:rPr lang="ru-RU" sz="3600" dirty="0" err="1"/>
              <a:t>Кандинського</a:t>
            </a:r>
            <a:r>
              <a:rPr lang="ru-RU" sz="3600" dirty="0"/>
              <a:t> </a:t>
            </a:r>
            <a:r>
              <a:rPr lang="ru-RU" sz="3600" dirty="0" err="1"/>
              <a:t>знають</a:t>
            </a:r>
            <a:r>
              <a:rPr lang="ru-RU" sz="3600" dirty="0"/>
              <a:t> по </a:t>
            </a:r>
            <a:r>
              <a:rPr lang="ru-RU" sz="3600" dirty="0" err="1"/>
              <a:t>всьому</a:t>
            </a:r>
            <a:r>
              <a:rPr lang="ru-RU" sz="3600" dirty="0"/>
              <a:t> </a:t>
            </a:r>
            <a:r>
              <a:rPr lang="ru-RU" sz="3600" dirty="0" err="1"/>
              <a:t>світові</a:t>
            </a:r>
            <a:r>
              <a:rPr lang="ru-RU" sz="3600" dirty="0"/>
              <a:t> як </a:t>
            </a:r>
            <a:r>
              <a:rPr lang="ru-RU" sz="3600" dirty="0" err="1"/>
              <a:t>майстра</a:t>
            </a:r>
            <a:r>
              <a:rPr lang="ru-RU" sz="3600" dirty="0"/>
              <a:t> </a:t>
            </a:r>
            <a:r>
              <a:rPr lang="ru-RU" sz="3600" dirty="0" err="1"/>
              <a:t>нефігуративного</a:t>
            </a:r>
            <a:r>
              <a:rPr lang="ru-RU" sz="3600" dirty="0"/>
              <a:t> </a:t>
            </a:r>
            <a:r>
              <a:rPr lang="ru-RU" sz="3600" dirty="0" err="1"/>
              <a:t>живопису</a:t>
            </a:r>
            <a:r>
              <a:rPr lang="ru-RU" sz="3600" dirty="0"/>
              <a:t>, </a:t>
            </a:r>
            <a:r>
              <a:rPr lang="ru-RU" sz="3600" dirty="0" err="1"/>
              <a:t>видатного</a:t>
            </a:r>
            <a:r>
              <a:rPr lang="ru-RU" sz="3600" dirty="0"/>
              <a:t> теоретика та практика.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1413" y="824581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/>
              <a:t>                        Василь </a:t>
            </a:r>
            <a:r>
              <a:rPr lang="uk-UA" b="1" dirty="0" err="1" smtClean="0"/>
              <a:t>КАндинський</a:t>
            </a:r>
            <a:r>
              <a:rPr lang="uk-UA" b="1" dirty="0" smtClean="0"/>
              <a:t> </a:t>
            </a:r>
            <a:endParaRPr lang="ru-RU" b="1" dirty="0"/>
          </a:p>
        </p:txBody>
      </p:sp>
      <p:pic>
        <p:nvPicPr>
          <p:cNvPr id="7" name="Picture 2" descr="Василь Кандинський: Кожен витвір мистецтва – дитя свого часу | Український  інтер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02276"/>
            <a:ext cx="3270205" cy="301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22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76519"/>
            <a:ext cx="9905998" cy="811369"/>
          </a:xfrm>
        </p:spPr>
        <p:txBody>
          <a:bodyPr/>
          <a:lstStyle/>
          <a:p>
            <a:r>
              <a:rPr lang="uk-UA" b="1" dirty="0"/>
              <a:t>Ежен </a:t>
            </a:r>
            <a:r>
              <a:rPr lang="uk-UA" b="1" dirty="0" err="1"/>
              <a:t>делакруа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609858"/>
            <a:ext cx="9905999" cy="511291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Перша </a:t>
            </a:r>
            <a:r>
              <a:rPr lang="ru-RU" dirty="0" err="1"/>
              <a:t>самостійна</a:t>
            </a:r>
            <a:r>
              <a:rPr lang="ru-RU" dirty="0"/>
              <a:t> робота Е. Делакруа “Данте і </a:t>
            </a:r>
            <a:r>
              <a:rPr lang="ru-RU" dirty="0" err="1"/>
              <a:t>Вергілій</a:t>
            </a:r>
            <a:r>
              <a:rPr lang="ru-RU" dirty="0"/>
              <a:t>”, написана на сюжет “</a:t>
            </a:r>
            <a:r>
              <a:rPr lang="ru-RU" dirty="0" err="1"/>
              <a:t>Божественної</a:t>
            </a:r>
            <a:r>
              <a:rPr lang="ru-RU" dirty="0"/>
              <a:t> </a:t>
            </a:r>
            <a:r>
              <a:rPr lang="ru-RU" dirty="0" err="1"/>
              <a:t>комедії</a:t>
            </a:r>
            <a:r>
              <a:rPr lang="ru-RU" dirty="0"/>
              <a:t>”, принесла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широку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 і </a:t>
            </a:r>
            <a:r>
              <a:rPr lang="ru-RU" dirty="0" err="1"/>
              <a:t>змусила</a:t>
            </a:r>
            <a:r>
              <a:rPr lang="ru-RU" dirty="0"/>
              <a:t> </a:t>
            </a:r>
            <a:r>
              <a:rPr lang="ru-RU" dirty="0" err="1"/>
              <a:t>заговорити</a:t>
            </a:r>
            <a:r>
              <a:rPr lang="ru-RU" dirty="0"/>
              <a:t> про </a:t>
            </a:r>
            <a:r>
              <a:rPr lang="ru-RU" dirty="0" err="1"/>
              <a:t>народження</a:t>
            </a:r>
            <a:r>
              <a:rPr lang="ru-RU" dirty="0"/>
              <a:t> нового художника-романтика. </a:t>
            </a:r>
            <a:r>
              <a:rPr lang="ru-RU" dirty="0" err="1"/>
              <a:t>Потужний</a:t>
            </a:r>
            <a:r>
              <a:rPr lang="ru-RU" dirty="0"/>
              <a:t> </a:t>
            </a:r>
            <a:r>
              <a:rPr lang="ru-RU" dirty="0" err="1"/>
              <a:t>емоційний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полотна 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нетрадиційним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классицистов, </a:t>
            </a:r>
            <a:r>
              <a:rPr lang="ru-RU" dirty="0" err="1"/>
              <a:t>відводять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другорядне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малюнком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, Е. Делакруа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вважає</a:t>
            </a:r>
            <a:r>
              <a:rPr lang="ru-RU" dirty="0"/>
              <a:t> </a:t>
            </a:r>
            <a:r>
              <a:rPr lang="ru-RU" dirty="0" err="1"/>
              <a:t>найважливішим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. </a:t>
            </a:r>
            <a:r>
              <a:rPr lang="ru-RU" dirty="0" err="1"/>
              <a:t>Колірне</a:t>
            </a:r>
            <a:r>
              <a:rPr lang="ru-RU" dirty="0"/>
              <a:t> </a:t>
            </a:r>
            <a:r>
              <a:rPr lang="ru-RU" dirty="0" err="1"/>
              <a:t>звучання</a:t>
            </a:r>
            <a:r>
              <a:rPr lang="ru-RU" dirty="0"/>
              <a:t> “Данте і </a:t>
            </a:r>
            <a:r>
              <a:rPr lang="ru-RU" dirty="0" err="1"/>
              <a:t>Вергілія</a:t>
            </a:r>
            <a:r>
              <a:rPr lang="ru-RU" dirty="0"/>
              <a:t>” </a:t>
            </a:r>
            <a:r>
              <a:rPr lang="ru-RU" dirty="0" err="1"/>
              <a:t>посилюється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контрастних</a:t>
            </a:r>
            <a:r>
              <a:rPr lang="ru-RU" dirty="0"/>
              <a:t> </a:t>
            </a:r>
            <a:r>
              <a:rPr lang="ru-RU" dirty="0" err="1"/>
              <a:t>тонів</a:t>
            </a:r>
            <a:r>
              <a:rPr lang="ru-RU" dirty="0"/>
              <a:t>: </a:t>
            </a:r>
            <a:r>
              <a:rPr lang="ru-RU" dirty="0" err="1"/>
              <a:t>яскраві</a:t>
            </a:r>
            <a:r>
              <a:rPr lang="ru-RU" dirty="0"/>
              <a:t> </a:t>
            </a:r>
            <a:r>
              <a:rPr lang="ru-RU" dirty="0" err="1"/>
              <a:t>плями</a:t>
            </a:r>
            <a:r>
              <a:rPr lang="ru-RU" dirty="0"/>
              <a:t> </a:t>
            </a:r>
            <a:r>
              <a:rPr lang="ru-RU" dirty="0" err="1"/>
              <a:t>червоного</a:t>
            </a:r>
            <a:r>
              <a:rPr lang="ru-RU" dirty="0"/>
              <a:t> і </a:t>
            </a:r>
            <a:r>
              <a:rPr lang="ru-RU" dirty="0" err="1"/>
              <a:t>синього</a:t>
            </a:r>
            <a:r>
              <a:rPr lang="ru-RU" dirty="0"/>
              <a:t> в </a:t>
            </a:r>
            <a:r>
              <a:rPr lang="ru-RU" dirty="0" err="1"/>
              <a:t>зображенні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 і </a:t>
            </a:r>
            <a:r>
              <a:rPr lang="ru-RU" dirty="0" err="1"/>
              <a:t>світлих</a:t>
            </a:r>
            <a:r>
              <a:rPr lang="ru-RU" dirty="0"/>
              <a:t> </a:t>
            </a:r>
            <a:r>
              <a:rPr lang="ru-RU" dirty="0" err="1"/>
              <a:t>відтінків</a:t>
            </a:r>
            <a:r>
              <a:rPr lang="ru-RU" dirty="0"/>
              <a:t> </a:t>
            </a:r>
            <a:r>
              <a:rPr lang="ru-RU" dirty="0" err="1"/>
              <a:t>оголених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на </a:t>
            </a:r>
            <a:r>
              <a:rPr lang="ru-RU" dirty="0" err="1"/>
              <a:t>зеленаво-синьому</a:t>
            </a:r>
            <a:r>
              <a:rPr lang="ru-RU" dirty="0"/>
              <a:t> і коричневому </a:t>
            </a:r>
            <a:r>
              <a:rPr lang="ru-RU" dirty="0" err="1"/>
              <a:t>тлі</a:t>
            </a:r>
            <a:r>
              <a:rPr lang="ru-RU" dirty="0"/>
              <a:t>.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– “</a:t>
            </a:r>
            <a:r>
              <a:rPr lang="ru-RU" dirty="0" err="1"/>
              <a:t>Човен</a:t>
            </a:r>
            <a:r>
              <a:rPr lang="ru-RU" dirty="0"/>
              <a:t> Данте” і “Данте і </a:t>
            </a:r>
            <a:r>
              <a:rPr lang="ru-RU" dirty="0" err="1"/>
              <a:t>Вергілій</a:t>
            </a:r>
            <a:r>
              <a:rPr lang="ru-RU" dirty="0"/>
              <a:t> у </a:t>
            </a:r>
            <a:r>
              <a:rPr lang="ru-RU" dirty="0" err="1"/>
              <a:t>Пеклі</a:t>
            </a:r>
            <a:r>
              <a:rPr lang="ru-RU" dirty="0"/>
              <a:t>”.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449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954" y="1133672"/>
            <a:ext cx="5375297" cy="4919398"/>
          </a:xfrm>
        </p:spPr>
        <p:txBody>
          <a:bodyPr/>
          <a:lstStyle/>
          <a:p>
            <a:r>
              <a:rPr lang="ru-RU" b="1" dirty="0" smtClean="0"/>
              <a:t>Василь </a:t>
            </a:r>
            <a:r>
              <a:rPr lang="ru-RU" b="1" dirty="0" err="1" smtClean="0"/>
              <a:t>кандинський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/>
            </a:r>
            <a:br>
              <a:rPr lang="en-US" dirty="0"/>
            </a:br>
            <a:r>
              <a:rPr lang="uk-UA" dirty="0" smtClean="0">
                <a:hlinkClick r:id="rId2" tooltip="Поперечна лінія, 1923 - Василь Кандінський - WikiArt.org"/>
              </a:rPr>
              <a:t>«</a:t>
            </a:r>
            <a:r>
              <a:rPr lang="ru-RU" u="sng" dirty="0" smtClean="0">
                <a:hlinkClick r:id="rId2" tooltip="Поперечна лінія, 1923 - Василь Кандінський - WikiArt.org"/>
              </a:rPr>
              <a:t>Поперечна </a:t>
            </a:r>
            <a:r>
              <a:rPr lang="ru-RU" u="sng" dirty="0" err="1" smtClean="0">
                <a:hlinkClick r:id="rId2" tooltip="Поперечна лінія, 1923 - Василь Кандінський - WikiArt.org"/>
              </a:rPr>
              <a:t>лінія</a:t>
            </a:r>
            <a:r>
              <a:rPr lang="ru-RU" u="sng" dirty="0" smtClean="0">
                <a:hlinkClick r:id="rId2" tooltip="Поперечна лінія, 1923 - Василь Кандінський - WikiArt.org"/>
              </a:rPr>
              <a:t>» </a:t>
            </a:r>
            <a:br>
              <a:rPr lang="ru-RU" u="sng" dirty="0" smtClean="0">
                <a:hlinkClick r:id="rId2" tooltip="Поперечна лінія, 1923 - Василь Кандінський - WikiArt.org"/>
              </a:rPr>
            </a:br>
            <a:r>
              <a:rPr lang="ru-RU" u="sng" dirty="0" smtClean="0">
                <a:hlinkClick r:id="rId2" tooltip="Поперечна лінія, 1923 - Василь Кандінський - WikiArt.org"/>
              </a:rPr>
              <a:t>1923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7650" name="Picture 2" descr="Поперечна лінія, 1923 - Василь Кандінський - WikiArt.or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34" y="901521"/>
            <a:ext cx="5456513" cy="499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8098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4409381" cy="4584547"/>
          </a:xfrm>
        </p:spPr>
        <p:txBody>
          <a:bodyPr/>
          <a:lstStyle/>
          <a:p>
            <a:r>
              <a:rPr lang="ru-RU" b="1" dirty="0">
                <a:solidFill>
                  <a:prstClr val="white"/>
                </a:solidFill>
              </a:rPr>
              <a:t>Василь </a:t>
            </a:r>
            <a:r>
              <a:rPr lang="ru-RU" b="1" dirty="0" err="1">
                <a:solidFill>
                  <a:prstClr val="white"/>
                </a:solidFill>
              </a:rPr>
              <a:t>кандинський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«</a:t>
            </a:r>
            <a:r>
              <a:rPr lang="ru-RU" b="1" i="1" u="sng" dirty="0" err="1" smtClean="0">
                <a:hlinkClick r:id="rId2" tooltip="Жовте-червоне-синє – Василь Кандінський"/>
              </a:rPr>
              <a:t>Жовте-червоне-синє</a:t>
            </a:r>
            <a:r>
              <a:rPr lang="ru-RU" b="1" i="1" u="sng" dirty="0" smtClean="0"/>
              <a:t>»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29698" name="Picture 2" descr="Жовте-червоне-синє – Василь Кандінський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41" y="231821"/>
            <a:ext cx="5859887" cy="632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53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висновок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Друга половина XIX — початок XX ст. — один з </a:t>
            </a:r>
            <a:r>
              <a:rPr lang="ru-RU" sz="3200" dirty="0" err="1"/>
              <a:t>яскравих</a:t>
            </a:r>
            <a:r>
              <a:rPr lang="ru-RU" sz="3200" dirty="0"/>
              <a:t> </a:t>
            </a:r>
            <a:r>
              <a:rPr lang="ru-RU" sz="3200" dirty="0" err="1"/>
              <a:t>періодів</a:t>
            </a:r>
            <a:r>
              <a:rPr lang="ru-RU" sz="3200" dirty="0"/>
              <a:t> </a:t>
            </a:r>
            <a:r>
              <a:rPr lang="ru-RU" sz="3200" dirty="0" err="1"/>
              <a:t>розвитку</a:t>
            </a:r>
            <a:r>
              <a:rPr lang="ru-RU" sz="3200" dirty="0"/>
              <a:t> </a:t>
            </a:r>
            <a:r>
              <a:rPr lang="ru-RU" sz="3200" dirty="0" err="1"/>
              <a:t>образотворчого</a:t>
            </a:r>
            <a:r>
              <a:rPr lang="ru-RU" sz="3200" dirty="0"/>
              <a:t> </a:t>
            </a:r>
            <a:r>
              <a:rPr lang="ru-RU" sz="3200" dirty="0" err="1"/>
              <a:t>мистецтва</a:t>
            </a:r>
            <a:r>
              <a:rPr lang="ru-RU" sz="3200" dirty="0"/>
              <a:t> </a:t>
            </a:r>
            <a:r>
              <a:rPr lang="ru-RU" sz="3200" dirty="0" err="1"/>
              <a:t>України</a:t>
            </a:r>
            <a:r>
              <a:rPr lang="ru-RU" sz="3200" dirty="0"/>
              <a:t>, </a:t>
            </a:r>
            <a:r>
              <a:rPr lang="ru-RU" sz="3200" dirty="0" err="1"/>
              <a:t>адже</a:t>
            </a:r>
            <a:r>
              <a:rPr lang="ru-RU" sz="3200" dirty="0"/>
              <a:t> </a:t>
            </a:r>
            <a:r>
              <a:rPr lang="ru-RU" sz="3200" dirty="0" err="1"/>
              <a:t>саме</a:t>
            </a:r>
            <a:r>
              <a:rPr lang="ru-RU" sz="3200" dirty="0"/>
              <a:t> в </a:t>
            </a:r>
            <a:r>
              <a:rPr lang="ru-RU" sz="3200" dirty="0" err="1"/>
              <a:t>ці</a:t>
            </a:r>
            <a:r>
              <a:rPr lang="ru-RU" sz="3200" dirty="0"/>
              <a:t> роки </a:t>
            </a:r>
            <a:r>
              <a:rPr lang="ru-RU" sz="3200" dirty="0" err="1"/>
              <a:t>відбулося</a:t>
            </a:r>
            <a:r>
              <a:rPr lang="ru-RU" sz="3200" dirty="0"/>
              <a:t> </a:t>
            </a:r>
            <a:r>
              <a:rPr lang="ru-RU" sz="3200" dirty="0" err="1"/>
              <a:t>становлення</a:t>
            </a:r>
            <a:r>
              <a:rPr lang="ru-RU" sz="3200" dirty="0"/>
              <a:t> критичного </a:t>
            </a:r>
            <a:r>
              <a:rPr lang="ru-RU" sz="3200" dirty="0" err="1"/>
              <a:t>реалізму</a:t>
            </a:r>
            <a:r>
              <a:rPr lang="ru-RU" sz="3200" dirty="0"/>
              <a:t> та </a:t>
            </a:r>
            <a:r>
              <a:rPr lang="ru-RU" sz="3200" dirty="0" err="1"/>
              <a:t>зародження</a:t>
            </a:r>
            <a:r>
              <a:rPr lang="ru-RU" sz="3200" dirty="0"/>
              <a:t> </a:t>
            </a:r>
            <a:r>
              <a:rPr lang="ru-RU" sz="3200" dirty="0" err="1"/>
              <a:t>найновіших</a:t>
            </a:r>
            <a:r>
              <a:rPr lang="ru-RU" sz="3200" dirty="0"/>
              <a:t> </a:t>
            </a:r>
            <a:r>
              <a:rPr lang="ru-RU" sz="3200" dirty="0" err="1"/>
              <a:t>мистецьких</a:t>
            </a:r>
            <a:r>
              <a:rPr lang="ru-RU" sz="3200" dirty="0"/>
              <a:t> </a:t>
            </a:r>
            <a:r>
              <a:rPr lang="ru-RU" sz="3200" dirty="0" err="1"/>
              <a:t>течій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208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uk-UA" b="1" dirty="0">
                <a:solidFill>
                  <a:prstClr val="white"/>
                </a:solidFill>
              </a:rPr>
              <a:t>Ежен </a:t>
            </a:r>
            <a:r>
              <a:rPr lang="uk-UA" b="1" dirty="0" err="1">
                <a:solidFill>
                  <a:prstClr val="white"/>
                </a:solidFill>
              </a:rPr>
              <a:t>делакруа</a:t>
            </a:r>
            <a:r>
              <a:rPr lang="ru-RU" smtClean="0"/>
              <a:t>    </a:t>
            </a:r>
            <a:r>
              <a:rPr lang="ru-RU" dirty="0" smtClean="0"/>
              <a:t>“Данте і </a:t>
            </a:r>
            <a:r>
              <a:rPr lang="ru-RU" dirty="0" err="1" smtClean="0"/>
              <a:t>Вергілій</a:t>
            </a:r>
            <a:r>
              <a:rPr lang="ru-RU" dirty="0" smtClean="0"/>
              <a:t>”</a:t>
            </a:r>
            <a:endParaRPr lang="ru-RU" dirty="0"/>
          </a:p>
        </p:txBody>
      </p:sp>
      <p:pic>
        <p:nvPicPr>
          <p:cNvPr id="4098" name="Picture 2" descr="Човен Данте   Ежен Делакру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66" y="1700011"/>
            <a:ext cx="8832245" cy="491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48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prstClr val="white"/>
                </a:solidFill>
              </a:rPr>
              <a:t>Ежен </a:t>
            </a:r>
            <a:r>
              <a:rPr lang="uk-UA" b="1" dirty="0" err="1">
                <a:solidFill>
                  <a:prstClr val="white"/>
                </a:solidFill>
              </a:rPr>
              <a:t>делакруа</a:t>
            </a:r>
            <a:r>
              <a:rPr lang="uk-UA" b="1" dirty="0" smtClean="0"/>
              <a:t>    </a:t>
            </a:r>
            <a:r>
              <a:rPr lang="uk-UA" dirty="0" smtClean="0"/>
              <a:t>«битва при </a:t>
            </a:r>
            <a:r>
              <a:rPr lang="uk-UA" dirty="0" err="1" smtClean="0"/>
              <a:t>пуатьє</a:t>
            </a:r>
            <a:r>
              <a:rPr lang="uk-UA" dirty="0" smtClean="0"/>
              <a:t>»</a:t>
            </a:r>
            <a:endParaRPr lang="ru-RU" dirty="0"/>
          </a:p>
        </p:txBody>
      </p:sp>
      <p:pic>
        <p:nvPicPr>
          <p:cNvPr id="2050" name="Picture 2" descr="Битва при Пуатье « Делакруа, Эжен « Зарубежная живопись « Музей «  Воскресный ден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50" y="1674254"/>
            <a:ext cx="7714444" cy="481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3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prstClr val="white"/>
                </a:solidFill>
              </a:rPr>
              <a:t>Ежен </a:t>
            </a:r>
            <a:r>
              <a:rPr lang="uk-UA" b="1" dirty="0" err="1">
                <a:solidFill>
                  <a:prstClr val="white"/>
                </a:solidFill>
              </a:rPr>
              <a:t>делакруа</a:t>
            </a:r>
            <a:r>
              <a:rPr lang="uk-UA" b="1" dirty="0" smtClean="0"/>
              <a:t> </a:t>
            </a:r>
            <a:r>
              <a:rPr lang="uk-UA" dirty="0" smtClean="0"/>
              <a:t>«свобода на барикадах»</a:t>
            </a:r>
            <a:endParaRPr lang="ru-RU" dirty="0"/>
          </a:p>
        </p:txBody>
      </p:sp>
      <p:pic>
        <p:nvPicPr>
          <p:cNvPr id="3074" name="Picture 2" descr="Описание картины «Свобода, ведущая народ (Свобода на баррикадах)» — Эжен  Делакруа 👍 - Делакруа Эже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69" y="1815921"/>
            <a:ext cx="8500056" cy="488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5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Карл </a:t>
            </a:r>
            <a:r>
              <a:rPr lang="uk-UA" b="1" dirty="0" err="1" smtClean="0"/>
              <a:t>брюллов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«</a:t>
            </a:r>
            <a:r>
              <a:rPr lang="ru-RU" b="1" dirty="0" err="1"/>
              <a:t>Останній</a:t>
            </a:r>
            <a:r>
              <a:rPr lang="ru-RU" b="1" dirty="0"/>
              <a:t> день </a:t>
            </a:r>
            <a:r>
              <a:rPr lang="ru-RU" b="1" dirty="0" err="1"/>
              <a:t>Помпеї</a:t>
            </a:r>
            <a:r>
              <a:rPr lang="ru-RU" b="1" dirty="0"/>
              <a:t>»</a:t>
            </a:r>
            <a:r>
              <a:rPr lang="ru-RU" dirty="0"/>
              <a:t> (</a:t>
            </a:r>
            <a:r>
              <a:rPr lang="ru-RU" dirty="0">
                <a:hlinkClick r:id="rId2" tooltip="Російська мова"/>
              </a:rPr>
              <a:t>рос.</a:t>
            </a:r>
            <a:r>
              <a:rPr lang="ru-RU" dirty="0"/>
              <a:t> </a:t>
            </a:r>
            <a:r>
              <a:rPr lang="ru-RU" i="1" dirty="0"/>
              <a:t>«Последний день Помпеи»</a:t>
            </a:r>
            <a:r>
              <a:rPr lang="ru-RU" dirty="0"/>
              <a:t>) — </a:t>
            </a:r>
            <a:r>
              <a:rPr lang="ru-RU" dirty="0" err="1"/>
              <a:t>великоформатна</a:t>
            </a:r>
            <a:r>
              <a:rPr lang="ru-RU" dirty="0"/>
              <a:t> картина </a:t>
            </a:r>
            <a:r>
              <a:rPr lang="ru-RU" dirty="0" err="1"/>
              <a:t>російського</a:t>
            </a:r>
            <a:r>
              <a:rPr lang="ru-RU" dirty="0"/>
              <a:t> художника </a:t>
            </a:r>
            <a:r>
              <a:rPr lang="ru-RU" dirty="0">
                <a:hlinkClick r:id="rId3"/>
              </a:rPr>
              <a:t>Карла Брюллова</a:t>
            </a:r>
            <a:r>
              <a:rPr lang="ru-RU" dirty="0"/>
              <a:t> (1799—1852), робота над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завершена в 1833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Зберігається</a:t>
            </a:r>
            <a:r>
              <a:rPr lang="ru-RU" dirty="0"/>
              <a:t> в </a:t>
            </a:r>
            <a:r>
              <a:rPr lang="ru-RU" dirty="0">
                <a:hlinkClick r:id="rId4" tooltip="Карл Брюллов"/>
              </a:rPr>
              <a:t>Державному </a:t>
            </a:r>
            <a:r>
              <a:rPr lang="ru-RU" dirty="0" err="1">
                <a:hlinkClick r:id="rId4" tooltip="Карл Брюллов"/>
              </a:rPr>
              <a:t>російському</a:t>
            </a:r>
            <a:r>
              <a:rPr lang="ru-RU" dirty="0">
                <a:hlinkClick r:id="rId4" tooltip="Карл Брюллов"/>
              </a:rPr>
              <a:t> </a:t>
            </a:r>
            <a:r>
              <a:rPr lang="ru-RU" dirty="0" err="1">
                <a:hlinkClick r:id="rId4" tooltip="Карл Брюллов"/>
              </a:rPr>
              <a:t>музеї</a:t>
            </a:r>
            <a:r>
              <a:rPr lang="ru-RU" dirty="0"/>
              <a:t> в </a:t>
            </a:r>
            <a:r>
              <a:rPr lang="ru-RU" dirty="0">
                <a:hlinkClick r:id="rId5" tooltip="Санкт-Петербург"/>
              </a:rPr>
              <a:t>Санкт-</a:t>
            </a:r>
            <a:r>
              <a:rPr lang="ru-RU" dirty="0" err="1">
                <a:hlinkClick r:id="rId5" tooltip="Санкт-Петербург"/>
              </a:rPr>
              <a:t>Петербурзі</a:t>
            </a:r>
            <a:r>
              <a:rPr lang="ru-RU" dirty="0"/>
              <a:t> (</a:t>
            </a:r>
            <a:r>
              <a:rPr lang="ru-RU" dirty="0" err="1"/>
              <a:t>інв</a:t>
            </a:r>
            <a:r>
              <a:rPr lang="ru-RU" dirty="0"/>
              <a:t>. Ж-5084). </a:t>
            </a:r>
            <a:r>
              <a:rPr lang="ru-RU" dirty="0" err="1"/>
              <a:t>Розмір</a:t>
            </a:r>
            <a:r>
              <a:rPr lang="ru-RU" dirty="0"/>
              <a:t> — 456,5 × 651 см. На </a:t>
            </a:r>
            <a:r>
              <a:rPr lang="ru-RU" dirty="0" err="1"/>
              <a:t>картині</a:t>
            </a:r>
            <a:r>
              <a:rPr lang="ru-RU" dirty="0"/>
              <a:t> </a:t>
            </a:r>
            <a:r>
              <a:rPr lang="ru-RU" dirty="0" err="1"/>
              <a:t>зображені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в </a:t>
            </a:r>
            <a:r>
              <a:rPr lang="ru-RU" dirty="0">
                <a:hlinkClick r:id="rId6" tooltip="Помпеї"/>
              </a:rPr>
              <a:t>Помпеях</a:t>
            </a:r>
            <a:r>
              <a:rPr lang="ru-RU" dirty="0"/>
              <a:t> </a:t>
            </a:r>
            <a:r>
              <a:rPr lang="ru-RU" dirty="0" err="1"/>
              <a:t>під</a:t>
            </a:r>
            <a:r>
              <a:rPr lang="ru-RU" dirty="0"/>
              <a:t> час </a:t>
            </a:r>
            <a:r>
              <a:rPr lang="ru-RU" dirty="0" err="1">
                <a:hlinkClick r:id="rId7"/>
              </a:rPr>
              <a:t>катастрофічного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виверження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Везувію</a:t>
            </a:r>
            <a:r>
              <a:rPr lang="ru-RU" dirty="0"/>
              <a:t>, яке </a:t>
            </a:r>
            <a:r>
              <a:rPr lang="ru-RU" dirty="0" err="1"/>
              <a:t>відбулось</a:t>
            </a:r>
            <a:r>
              <a:rPr lang="ru-RU" dirty="0"/>
              <a:t> 24 </a:t>
            </a:r>
            <a:r>
              <a:rPr lang="ru-RU" dirty="0" err="1"/>
              <a:t>серпня</a:t>
            </a:r>
            <a:r>
              <a:rPr lang="ru-RU" dirty="0"/>
              <a:t> 79 року.</a:t>
            </a:r>
          </a:p>
        </p:txBody>
      </p:sp>
    </p:spTree>
    <p:extLst>
      <p:ext uri="{BB962C8B-B14F-4D97-AF65-F5344CB8AC3E}">
        <p14:creationId xmlns:p14="http://schemas.microsoft.com/office/powerpoint/2010/main" val="2959809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 </a:t>
            </a:r>
            <a:r>
              <a:rPr lang="uk-UA" b="1" dirty="0">
                <a:solidFill>
                  <a:prstClr val="white"/>
                </a:solidFill>
              </a:rPr>
              <a:t>Карл </a:t>
            </a:r>
            <a:r>
              <a:rPr lang="uk-UA" b="1" dirty="0" err="1">
                <a:solidFill>
                  <a:prstClr val="white"/>
                </a:solidFill>
              </a:rPr>
              <a:t>брюллов</a:t>
            </a:r>
            <a:r>
              <a:rPr lang="uk-UA" b="1" dirty="0" smtClean="0"/>
              <a:t>  </a:t>
            </a:r>
            <a:r>
              <a:rPr lang="uk-UA" dirty="0" smtClean="0"/>
              <a:t>«Останній день </a:t>
            </a:r>
            <a:r>
              <a:rPr lang="uk-UA" dirty="0" err="1" smtClean="0"/>
              <a:t>помпеї</a:t>
            </a:r>
            <a:r>
              <a:rPr lang="uk-UA" dirty="0" smtClean="0"/>
              <a:t>» </a:t>
            </a:r>
            <a:endParaRPr lang="ru-RU" dirty="0"/>
          </a:p>
        </p:txBody>
      </p:sp>
      <p:pic>
        <p:nvPicPr>
          <p:cNvPr id="5122" name="Picture 2" descr="Останній день Помпеї — Вікіпеді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48" y="1661375"/>
            <a:ext cx="8394363" cy="489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8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177</TotalTime>
  <Words>496</Words>
  <Application>Microsoft Office PowerPoint</Application>
  <PresentationFormat>Широкоэкранный</PresentationFormat>
  <Paragraphs>88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Trebuchet MS</vt:lpstr>
      <vt:lpstr>Tw Cen MT</vt:lpstr>
      <vt:lpstr>Контур</vt:lpstr>
      <vt:lpstr>ЖИВОПИС  К.ХViii – ПОЧ. ХХ СТ. </vt:lpstr>
      <vt:lpstr>РОМАНТИЗМ</vt:lpstr>
      <vt:lpstr>Ежен делакруа   французький художник   доби романтизму.   Малював історичні картини, іноді натюрморти та портрети, займався стінописом</vt:lpstr>
      <vt:lpstr>Ежен делакруа</vt:lpstr>
      <vt:lpstr> Ежен делакруа    “Данте і Вергілій”</vt:lpstr>
      <vt:lpstr>Ежен делакруа    «битва при пуатьє»</vt:lpstr>
      <vt:lpstr>Ежен делакруа «свобода на барикадах»</vt:lpstr>
      <vt:lpstr>Карл брюллов</vt:lpstr>
      <vt:lpstr> Карл брюллов  «Останній день помпеї» </vt:lpstr>
      <vt:lpstr>Олександр іванов   «явлення христа народові»</vt:lpstr>
      <vt:lpstr> Олександр іванов «явлення христа народові»</vt:lpstr>
      <vt:lpstr>неоромантизм</vt:lpstr>
      <vt:lpstr>імпресіонізм</vt:lpstr>
      <vt:lpstr> Едуард мане       «у човні»</vt:lpstr>
      <vt:lpstr>Едуард мане  «у човні»</vt:lpstr>
      <vt:lpstr>Клод моне Враження. Схід сонця, 1872</vt:lpstr>
      <vt:lpstr>    Клод моне «Бульвар  Капуцинок  у Парижі»,  1873   </vt:lpstr>
      <vt:lpstr>Клод моне  «Руанський собор,  портал  (сонячне світло)», 1894</vt:lpstr>
      <vt:lpstr>постімпресіонізм</vt:lpstr>
      <vt:lpstr>Поль сезанн (19 січня 1839 — 22 жовтня 1906) — французький художник, що працював у напрямках імпресіонізму і постімпресіонізму.</vt:lpstr>
      <vt:lpstr>Вінсент ван гог</vt:lpstr>
      <vt:lpstr>Вінсент ван гог «Соняшники» (1888)  </vt:lpstr>
      <vt:lpstr>Вінсент ван гог «зоряна ніч» 1888 р.</vt:lpstr>
      <vt:lpstr> Вінсент ван гог «Портрет  доктора Гаше»  (1890)</vt:lpstr>
      <vt:lpstr>Поль гоген</vt:lpstr>
      <vt:lpstr>Поль гоген</vt:lpstr>
      <vt:lpstr>авангардизм</vt:lpstr>
      <vt:lpstr>Загальними рисами авангардизму є:</vt:lpstr>
      <vt:lpstr>кубізм</vt:lpstr>
      <vt:lpstr>Пабло пікассо</vt:lpstr>
      <vt:lpstr>Пабло ПІкассо  «геній  і мільйонер»</vt:lpstr>
      <vt:lpstr>Поль гоген «Скрипка та гітара»  (1913) </vt:lpstr>
      <vt:lpstr>Поль гоген  «три музиканти» 1921 р.</vt:lpstr>
      <vt:lpstr>Супрематизм </vt:lpstr>
      <vt:lpstr>Казимир малевич  </vt:lpstr>
      <vt:lpstr>Казимир малевич   «чорний квадрат» 1915 р.</vt:lpstr>
      <vt:lpstr>Казимир малевич   «біле на  білому»  1918 р.</vt:lpstr>
      <vt:lpstr>Казимир малевич   «супрематична композиція» 1916 р.  </vt:lpstr>
      <vt:lpstr>Презентация PowerPoint</vt:lpstr>
      <vt:lpstr>Василь кандинський  «Поперечна лінія»  1923 </vt:lpstr>
      <vt:lpstr>Василь кандинський  «Жовте-червоне-синє» </vt:lpstr>
      <vt:lpstr>висновок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  К.ХІХ – ПОЧ. ХХ СТ.</dc:title>
  <dc:creator>TARAS</dc:creator>
  <cp:lastModifiedBy>TARAS</cp:lastModifiedBy>
  <cp:revision>26</cp:revision>
  <dcterms:created xsi:type="dcterms:W3CDTF">2021-05-04T08:57:02Z</dcterms:created>
  <dcterms:modified xsi:type="dcterms:W3CDTF">2021-05-04T13:11:08Z</dcterms:modified>
</cp:coreProperties>
</file>