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69" r:id="rId3"/>
    <p:sldId id="1601" r:id="rId4"/>
    <p:sldId id="1607" r:id="rId5"/>
    <p:sldId id="1602" r:id="rId6"/>
    <p:sldId id="1603" r:id="rId7"/>
    <p:sldId id="1604" r:id="rId8"/>
    <p:sldId id="1605" r:id="rId9"/>
    <p:sldId id="1164" r:id="rId10"/>
    <p:sldId id="1142" r:id="rId11"/>
    <p:sldId id="1143" r:id="rId12"/>
    <p:sldId id="1157" r:id="rId13"/>
    <p:sldId id="1608" r:id="rId14"/>
    <p:sldId id="1057" r:id="rId15"/>
    <p:sldId id="855" r:id="rId16"/>
    <p:sldId id="863" r:id="rId17"/>
    <p:sldId id="871" r:id="rId18"/>
    <p:sldId id="872" r:id="rId19"/>
    <p:sldId id="481" r:id="rId20"/>
    <p:sldId id="463" r:id="rId21"/>
    <p:sldId id="323" r:id="rId22"/>
    <p:sldId id="322" r:id="rId23"/>
    <p:sldId id="306" r:id="rId24"/>
    <p:sldId id="496" r:id="rId25"/>
    <p:sldId id="1400" r:id="rId26"/>
    <p:sldId id="1379" r:id="rId27"/>
    <p:sldId id="1609" r:id="rId28"/>
    <p:sldId id="304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4" autoAdjust="0"/>
    <p:restoredTop sz="94660"/>
  </p:normalViewPr>
  <p:slideViewPr>
    <p:cSldViewPr snapToGrid="0">
      <p:cViewPr varScale="1">
        <p:scale>
          <a:sx n="76" d="100"/>
          <a:sy n="76" d="100"/>
        </p:scale>
        <p:origin x="6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B8F91-D060-4B46-BF2E-7F39355C05CA}" type="doc">
      <dgm:prSet loTypeId="urn:microsoft.com/office/officeart/2005/8/layout/chevron1" loCatId="process" qsTypeId="urn:microsoft.com/office/officeart/2005/8/quickstyle/simple5" qsCatId="simple" csTypeId="urn:microsoft.com/office/officeart/2005/8/colors/colorful2" csCatId="colorful" phldr="1"/>
      <dgm:spPr/>
    </dgm:pt>
    <dgm:pt modelId="{064101FA-2EFD-4287-A6EF-465A62FC1ED5}">
      <dgm:prSet phldrT="[Текст]"/>
      <dgm:spPr>
        <a:xfrm>
          <a:off x="4177" y="485707"/>
          <a:ext cx="2432003" cy="972801"/>
        </a:xfrm>
        <a:prstGeom prst="chevron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Пуск</a:t>
          </a:r>
        </a:p>
      </dgm:t>
    </dgm:pt>
    <dgm:pt modelId="{FF08BE32-D99D-4A77-AEDE-35D621378F7E}" type="parTrans" cxnId="{215EDA5B-9708-4B39-BB2C-82FE43E10C64}">
      <dgm:prSet/>
      <dgm:spPr/>
      <dgm:t>
        <a:bodyPr/>
        <a:lstStyle/>
        <a:p>
          <a:endParaRPr lang="uk-UA" i="1"/>
        </a:p>
      </dgm:t>
    </dgm:pt>
    <dgm:pt modelId="{26A276EF-ECE4-403E-A3AF-30EF6721164A}" type="sibTrans" cxnId="{215EDA5B-9708-4B39-BB2C-82FE43E10C64}">
      <dgm:prSet/>
      <dgm:spPr/>
      <dgm:t>
        <a:bodyPr/>
        <a:lstStyle/>
        <a:p>
          <a:endParaRPr lang="uk-UA" i="1"/>
        </a:p>
      </dgm:t>
    </dgm:pt>
    <dgm:pt modelId="{F82E96FA-F01F-40A2-8D91-189B6C4CF3AF}">
      <dgm:prSet phldrT="[Текст]"/>
      <dgm:spPr>
        <a:xfrm>
          <a:off x="6570587" y="485707"/>
          <a:ext cx="2432003" cy="972801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1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Word</a:t>
          </a:r>
          <a:endParaRPr lang="uk-UA" b="1" i="1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86EA12BA-F1AC-4E65-92A8-3D0F75A9277B}" type="parTrans" cxnId="{5CA76B12-FADC-4E6F-BABA-46EA9E713FC1}">
      <dgm:prSet/>
      <dgm:spPr/>
      <dgm:t>
        <a:bodyPr/>
        <a:lstStyle/>
        <a:p>
          <a:endParaRPr lang="uk-UA" i="1"/>
        </a:p>
      </dgm:t>
    </dgm:pt>
    <dgm:pt modelId="{E14FD617-1D27-4554-BB88-02D8AA4A2064}" type="sibTrans" cxnId="{5CA76B12-FADC-4E6F-BABA-46EA9E713FC1}">
      <dgm:prSet/>
      <dgm:spPr/>
      <dgm:t>
        <a:bodyPr/>
        <a:lstStyle/>
        <a:p>
          <a:endParaRPr lang="uk-UA" i="1"/>
        </a:p>
      </dgm:t>
    </dgm:pt>
    <dgm:pt modelId="{CAB63128-8926-44E1-8167-5259C56B59DF}" type="pres">
      <dgm:prSet presAssocID="{1DDB8F91-D060-4B46-BF2E-7F39355C05CA}" presName="Name0" presStyleCnt="0">
        <dgm:presLayoutVars>
          <dgm:dir/>
          <dgm:animLvl val="lvl"/>
          <dgm:resizeHandles val="exact"/>
        </dgm:presLayoutVars>
      </dgm:prSet>
      <dgm:spPr/>
    </dgm:pt>
    <dgm:pt modelId="{AD665484-AC73-49BE-86DB-068BEE49E6D5}" type="pres">
      <dgm:prSet presAssocID="{064101FA-2EFD-4287-A6EF-465A62FC1ED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2C2168-4ADC-4CC6-B014-6CF31C278396}" type="pres">
      <dgm:prSet presAssocID="{26A276EF-ECE4-403E-A3AF-30EF6721164A}" presName="parTxOnlySpace" presStyleCnt="0"/>
      <dgm:spPr/>
    </dgm:pt>
    <dgm:pt modelId="{43838973-DC6C-4C75-BF48-FA67F144A4AA}" type="pres">
      <dgm:prSet presAssocID="{F82E96FA-F01F-40A2-8D91-189B6C4CF3A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15EDA5B-9708-4B39-BB2C-82FE43E10C64}" srcId="{1DDB8F91-D060-4B46-BF2E-7F39355C05CA}" destId="{064101FA-2EFD-4287-A6EF-465A62FC1ED5}" srcOrd="0" destOrd="0" parTransId="{FF08BE32-D99D-4A77-AEDE-35D621378F7E}" sibTransId="{26A276EF-ECE4-403E-A3AF-30EF6721164A}"/>
    <dgm:cxn modelId="{B6CF864A-FF91-481C-A05F-2D8BE1C5DF23}" type="presOf" srcId="{064101FA-2EFD-4287-A6EF-465A62FC1ED5}" destId="{AD665484-AC73-49BE-86DB-068BEE49E6D5}" srcOrd="0" destOrd="0" presId="urn:microsoft.com/office/officeart/2005/8/layout/chevron1"/>
    <dgm:cxn modelId="{95AB3507-DD39-457F-9DA0-5D625B6C8924}" type="presOf" srcId="{1DDB8F91-D060-4B46-BF2E-7F39355C05CA}" destId="{CAB63128-8926-44E1-8167-5259C56B59DF}" srcOrd="0" destOrd="0" presId="urn:microsoft.com/office/officeart/2005/8/layout/chevron1"/>
    <dgm:cxn modelId="{5CA76B12-FADC-4E6F-BABA-46EA9E713FC1}" srcId="{1DDB8F91-D060-4B46-BF2E-7F39355C05CA}" destId="{F82E96FA-F01F-40A2-8D91-189B6C4CF3AF}" srcOrd="1" destOrd="0" parTransId="{86EA12BA-F1AC-4E65-92A8-3D0F75A9277B}" sibTransId="{E14FD617-1D27-4554-BB88-02D8AA4A2064}"/>
    <dgm:cxn modelId="{6367417D-C4EE-4172-A15B-DF138B49C137}" type="presOf" srcId="{F82E96FA-F01F-40A2-8D91-189B6C4CF3AF}" destId="{43838973-DC6C-4C75-BF48-FA67F144A4AA}" srcOrd="0" destOrd="0" presId="urn:microsoft.com/office/officeart/2005/8/layout/chevron1"/>
    <dgm:cxn modelId="{6BCB3FA6-DBD9-4B4D-BA13-8AD8C7697BC4}" type="presParOf" srcId="{CAB63128-8926-44E1-8167-5259C56B59DF}" destId="{AD665484-AC73-49BE-86DB-068BEE49E6D5}" srcOrd="0" destOrd="0" presId="urn:microsoft.com/office/officeart/2005/8/layout/chevron1"/>
    <dgm:cxn modelId="{4BF7AC36-B19A-4B37-AE73-B9EDA1C89D4D}" type="presParOf" srcId="{CAB63128-8926-44E1-8167-5259C56B59DF}" destId="{DB2C2168-4ADC-4CC6-B014-6CF31C278396}" srcOrd="1" destOrd="0" presId="urn:microsoft.com/office/officeart/2005/8/layout/chevron1"/>
    <dgm:cxn modelId="{46E7A19E-5507-426C-B582-FA802404A6D0}" type="presParOf" srcId="{CAB63128-8926-44E1-8167-5259C56B59DF}" destId="{43838973-DC6C-4C75-BF48-FA67F144A4A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93898-CA5B-4DA5-8875-791DA76CE301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D943279-D698-4375-A6DF-9E3359DC3E54}">
      <dgm:prSet phldrT="[Текст]" custT="1"/>
      <dgm:spPr/>
      <dgm:t>
        <a:bodyPr/>
        <a:lstStyle/>
        <a:p>
          <a:r>
            <a:rPr lang="uk-UA" sz="2800" i="1" kern="1200" noProof="0" dirty="0">
              <a:solidFill>
                <a:srgbClr val="002060"/>
              </a:solidFill>
            </a:rPr>
            <a:t>виконати Пуск </a:t>
          </a:r>
          <a:r>
            <a:rPr lang="uk-UA" sz="2800" i="1" kern="1200" dirty="0">
              <a:solidFill>
                <a:srgbClr val="002060"/>
              </a:solidFill>
              <a:latin typeface="Verdana"/>
              <a:ea typeface="+mn-ea"/>
              <a:cs typeface="+mn-cs"/>
              <a:sym typeface="Symbol" panose="05050102010706020507" pitchFamily="18" charset="2"/>
            </a:rPr>
            <a:t></a:t>
          </a:r>
          <a:r>
            <a:rPr lang="uk-UA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 </a:t>
          </a:r>
          <a:r>
            <a:rPr lang="uk-UA" sz="2800" i="1" kern="1200" noProof="0" dirty="0">
              <a:solidFill>
                <a:srgbClr val="002060"/>
              </a:solidFill>
            </a:rPr>
            <a:t>Microsoft Office Publisher;</a:t>
          </a:r>
          <a:endParaRPr lang="en-US" sz="2800" i="1" kern="1200" noProof="0" dirty="0">
            <a:solidFill>
              <a:srgbClr val="002060"/>
            </a:solidFill>
          </a:endParaRPr>
        </a:p>
        <a:p>
          <a:endParaRPr lang="uk-UA" sz="2800" i="1" kern="1200" noProof="0" dirty="0">
            <a:solidFill>
              <a:srgbClr val="002060"/>
            </a:solidFill>
          </a:endParaRPr>
        </a:p>
        <a:p>
          <a:endParaRPr lang="uk-UA" sz="2800" b="1" i="1" kern="1200" noProof="0" dirty="0">
            <a:solidFill>
              <a:srgbClr val="002060"/>
            </a:solidFill>
          </a:endParaRPr>
        </a:p>
      </dgm:t>
    </dgm:pt>
    <dgm:pt modelId="{C6BD9AF1-6C80-469C-B510-09AA5FA04270}" type="parTrans" cxnId="{74C3DDD4-B143-49B5-BF21-673CA027301C}">
      <dgm:prSet/>
      <dgm:spPr/>
      <dgm:t>
        <a:bodyPr/>
        <a:lstStyle/>
        <a:p>
          <a:endParaRPr lang="uk-UA" sz="2800" i="1" noProof="0" dirty="0"/>
        </a:p>
      </dgm:t>
    </dgm:pt>
    <dgm:pt modelId="{4BCEB167-FC76-4F4E-BD15-CCB6EC735999}" type="sibTrans" cxnId="{74C3DDD4-B143-49B5-BF21-673CA027301C}">
      <dgm:prSet/>
      <dgm:spPr/>
      <dgm:t>
        <a:bodyPr/>
        <a:lstStyle/>
        <a:p>
          <a:endParaRPr lang="uk-UA" sz="2800" i="1" noProof="0" dirty="0"/>
        </a:p>
      </dgm:t>
    </dgm:pt>
    <dgm:pt modelId="{EE884DD2-0B92-4F8D-9C8B-E973FF98B6BB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використати ярлик програми на Робочому столі або Панелі швидкого запуску;</a:t>
          </a:r>
          <a:endParaRPr lang="en-US" sz="2800" i="1" noProof="0" dirty="0"/>
        </a:p>
        <a:p>
          <a:endParaRPr lang="uk-UA" sz="2800" b="1" i="1" noProof="0" dirty="0"/>
        </a:p>
      </dgm:t>
    </dgm:pt>
    <dgm:pt modelId="{05A23D1B-EA35-4A6D-A3DF-B7D46BA03768}" type="parTrans" cxnId="{DF61C2FF-2AB4-4A27-BC13-C5FF161AA39B}">
      <dgm:prSet/>
      <dgm:spPr/>
      <dgm:t>
        <a:bodyPr/>
        <a:lstStyle/>
        <a:p>
          <a:endParaRPr lang="uk-UA" sz="2800" i="1" noProof="0" dirty="0"/>
        </a:p>
      </dgm:t>
    </dgm:pt>
    <dgm:pt modelId="{07B89DA4-6DD5-4D3B-9FC2-EE2BDEFE2590}" type="sibTrans" cxnId="{DF61C2FF-2AB4-4A27-BC13-C5FF161AA39B}">
      <dgm:prSet/>
      <dgm:spPr/>
      <dgm:t>
        <a:bodyPr/>
        <a:lstStyle/>
        <a:p>
          <a:endParaRPr lang="uk-UA" sz="2800" i="1" noProof="0" dirty="0"/>
        </a:p>
      </dgm:t>
    </dgm:pt>
    <dgm:pt modelId="{1606356B-7232-4381-BF03-79B1E49777E5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u="none" noProof="0" dirty="0"/>
            <a:t>двічі клацнути на значку </a:t>
          </a:r>
          <a:r>
            <a:rPr lang="uk-UA" sz="2800" i="1" u="none" noProof="0" dirty="0" err="1"/>
            <a:t>файла</a:t>
          </a:r>
          <a:r>
            <a:rPr lang="uk-UA" sz="2800" i="1" u="none" noProof="0" dirty="0"/>
            <a:t> публікації Publisher.</a:t>
          </a:r>
        </a:p>
        <a:p>
          <a:endParaRPr lang="uk-UA" sz="2800" b="1" i="1" noProof="0" dirty="0"/>
        </a:p>
      </dgm:t>
    </dgm:pt>
    <dgm:pt modelId="{A9A160E6-5608-48E3-9832-F0C1A54F8519}" type="parTrans" cxnId="{62999932-BB4B-4CE3-9555-866942C7C4D0}">
      <dgm:prSet/>
      <dgm:spPr/>
      <dgm:t>
        <a:bodyPr/>
        <a:lstStyle/>
        <a:p>
          <a:endParaRPr lang="uk-UA" sz="2800" i="1" noProof="0" dirty="0"/>
        </a:p>
      </dgm:t>
    </dgm:pt>
    <dgm:pt modelId="{8DC43EA2-1BAF-46E3-8E87-6B3121B5963B}" type="sibTrans" cxnId="{62999932-BB4B-4CE3-9555-866942C7C4D0}">
      <dgm:prSet/>
      <dgm:spPr/>
      <dgm:t>
        <a:bodyPr/>
        <a:lstStyle/>
        <a:p>
          <a:endParaRPr lang="uk-UA" sz="2800" i="1" noProof="0" dirty="0"/>
        </a:p>
      </dgm:t>
    </dgm:pt>
    <dgm:pt modelId="{33087D8A-8078-46C8-A08A-457A1B863FBB}" type="pres">
      <dgm:prSet presAssocID="{87E93898-CA5B-4DA5-8875-791DA76CE3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530BDA-40E0-4283-878B-FC6AE150BE1B}" type="pres">
      <dgm:prSet presAssocID="{8D943279-D698-4375-A6DF-9E3359DC3E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8C28A2-EF8F-41B4-B789-1CD9EA2DAE70}" type="pres">
      <dgm:prSet presAssocID="{4BCEB167-FC76-4F4E-BD15-CCB6EC735999}" presName="sibTrans" presStyleCnt="0"/>
      <dgm:spPr/>
    </dgm:pt>
    <dgm:pt modelId="{0BA5B877-2575-498B-9CA2-699B202BB1F2}" type="pres">
      <dgm:prSet presAssocID="{EE884DD2-0B92-4F8D-9C8B-E973FF98B6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E7AE51-FB7E-4BB1-BB11-A7F2BAC25C15}" type="pres">
      <dgm:prSet presAssocID="{07B89DA4-6DD5-4D3B-9FC2-EE2BDEFE2590}" presName="sibTrans" presStyleCnt="0"/>
      <dgm:spPr/>
    </dgm:pt>
    <dgm:pt modelId="{DBED9B6A-D549-4C02-8841-4136E74A5AF8}" type="pres">
      <dgm:prSet presAssocID="{1606356B-7232-4381-BF03-79B1E49777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C974675-D725-4927-A2F2-AF7CA5701566}" type="presOf" srcId="{87E93898-CA5B-4DA5-8875-791DA76CE301}" destId="{33087D8A-8078-46C8-A08A-457A1B863FBB}" srcOrd="0" destOrd="0" presId="urn:microsoft.com/office/officeart/2005/8/layout/hList6"/>
    <dgm:cxn modelId="{C9029A6F-AF38-4E68-89D2-C23B46A72D6F}" type="presOf" srcId="{1606356B-7232-4381-BF03-79B1E49777E5}" destId="{DBED9B6A-D549-4C02-8841-4136E74A5AF8}" srcOrd="0" destOrd="0" presId="urn:microsoft.com/office/officeart/2005/8/layout/hList6"/>
    <dgm:cxn modelId="{62999932-BB4B-4CE3-9555-866942C7C4D0}" srcId="{87E93898-CA5B-4DA5-8875-791DA76CE301}" destId="{1606356B-7232-4381-BF03-79B1E49777E5}" srcOrd="2" destOrd="0" parTransId="{A9A160E6-5608-48E3-9832-F0C1A54F8519}" sibTransId="{8DC43EA2-1BAF-46E3-8E87-6B3121B5963B}"/>
    <dgm:cxn modelId="{E7D9AEF5-FF75-40CA-8C0A-5C6BED36A5A0}" type="presOf" srcId="{8D943279-D698-4375-A6DF-9E3359DC3E54}" destId="{89530BDA-40E0-4283-878B-FC6AE150BE1B}" srcOrd="0" destOrd="0" presId="urn:microsoft.com/office/officeart/2005/8/layout/hList6"/>
    <dgm:cxn modelId="{74C3DDD4-B143-49B5-BF21-673CA027301C}" srcId="{87E93898-CA5B-4DA5-8875-791DA76CE301}" destId="{8D943279-D698-4375-A6DF-9E3359DC3E54}" srcOrd="0" destOrd="0" parTransId="{C6BD9AF1-6C80-469C-B510-09AA5FA04270}" sibTransId="{4BCEB167-FC76-4F4E-BD15-CCB6EC735999}"/>
    <dgm:cxn modelId="{DF61C2FF-2AB4-4A27-BC13-C5FF161AA39B}" srcId="{87E93898-CA5B-4DA5-8875-791DA76CE301}" destId="{EE884DD2-0B92-4F8D-9C8B-E973FF98B6BB}" srcOrd="1" destOrd="0" parTransId="{05A23D1B-EA35-4A6D-A3DF-B7D46BA03768}" sibTransId="{07B89DA4-6DD5-4D3B-9FC2-EE2BDEFE2590}"/>
    <dgm:cxn modelId="{10B9B7F6-2F43-46D2-AC80-FA300C9C307B}" type="presOf" srcId="{EE884DD2-0B92-4F8D-9C8B-E973FF98B6BB}" destId="{0BA5B877-2575-498B-9CA2-699B202BB1F2}" srcOrd="0" destOrd="0" presId="urn:microsoft.com/office/officeart/2005/8/layout/hList6"/>
    <dgm:cxn modelId="{49F1CDBE-FAAB-4BD4-B2FA-315CB37D476E}" type="presParOf" srcId="{33087D8A-8078-46C8-A08A-457A1B863FBB}" destId="{89530BDA-40E0-4283-878B-FC6AE150BE1B}" srcOrd="0" destOrd="0" presId="urn:microsoft.com/office/officeart/2005/8/layout/hList6"/>
    <dgm:cxn modelId="{A67E653D-34AB-487F-9F63-FEBF100ED7CA}" type="presParOf" srcId="{33087D8A-8078-46C8-A08A-457A1B863FBB}" destId="{F88C28A2-EF8F-41B4-B789-1CD9EA2DAE70}" srcOrd="1" destOrd="0" presId="urn:microsoft.com/office/officeart/2005/8/layout/hList6"/>
    <dgm:cxn modelId="{0FA697B7-75A0-4FA9-B79E-87A2CDC01D84}" type="presParOf" srcId="{33087D8A-8078-46C8-A08A-457A1B863FBB}" destId="{0BA5B877-2575-498B-9CA2-699B202BB1F2}" srcOrd="2" destOrd="0" presId="urn:microsoft.com/office/officeart/2005/8/layout/hList6"/>
    <dgm:cxn modelId="{B9704CD8-FA5B-4BA3-90E9-D635EFCB31DF}" type="presParOf" srcId="{33087D8A-8078-46C8-A08A-457A1B863FBB}" destId="{41E7AE51-FB7E-4BB1-BB11-A7F2BAC25C15}" srcOrd="3" destOrd="0" presId="urn:microsoft.com/office/officeart/2005/8/layout/hList6"/>
    <dgm:cxn modelId="{C04C9D97-6828-421A-B94D-A83247001DCF}" type="presParOf" srcId="{33087D8A-8078-46C8-A08A-457A1B863FBB}" destId="{DBED9B6A-D549-4C02-8841-4136E74A5AF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i="1" noProof="0" dirty="0"/>
            <a:t>Формат  </a:t>
          </a:r>
          <a:r>
            <a:rPr lang="uk-UA" sz="2000" b="1" i="1" noProof="0" dirty="0"/>
            <a:t>.</a:t>
          </a:r>
          <a:r>
            <a:rPr lang="uk-UA" sz="2000" b="1" i="1" noProof="0" dirty="0" err="1"/>
            <a:t>txt</a:t>
          </a:r>
          <a:r>
            <a:rPr lang="uk-UA" sz="2000" b="1" i="1" noProof="0" dirty="0"/>
            <a:t> </a:t>
          </a:r>
          <a:r>
            <a:rPr lang="uk-UA" sz="2000" i="1" noProof="0" dirty="0"/>
            <a:t>(</a:t>
          </a:r>
          <a:r>
            <a:rPr lang="uk-UA" sz="2000" i="1" noProof="0" dirty="0" err="1"/>
            <a:t>Text</a:t>
          </a:r>
          <a:r>
            <a:rPr lang="uk-UA" sz="2000" i="1" noProof="0" dirty="0"/>
            <a:t> — текст) — зберігається текст із поділом на абзаци без форматування.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18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1800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Формати </a:t>
          </a:r>
          <a:r>
            <a:rPr lang="uk-UA" sz="2000" b="1" i="1" noProof="0" dirty="0"/>
            <a:t>.</a:t>
          </a:r>
          <a:r>
            <a:rPr lang="uk-UA" sz="2000" b="1" i="1" noProof="0" dirty="0" err="1"/>
            <a:t>doc</a:t>
          </a:r>
          <a:r>
            <a:rPr lang="uk-UA" sz="2000" b="1" i="1" noProof="0" dirty="0"/>
            <a:t> </a:t>
          </a:r>
          <a:r>
            <a:rPr lang="uk-UA" sz="2000" i="1" noProof="0" dirty="0"/>
            <a:t>(</a:t>
          </a:r>
          <a:r>
            <a:rPr lang="uk-UA" sz="2000" i="1" noProof="0" dirty="0" err="1"/>
            <a:t>Document</a:t>
          </a:r>
          <a:r>
            <a:rPr lang="uk-UA" sz="2000" i="1" noProof="0" dirty="0"/>
            <a:t> — документ) і </a:t>
          </a:r>
          <a:r>
            <a:rPr lang="uk-UA" sz="2000" b="1" i="1" noProof="0" dirty="0"/>
            <a:t>.</a:t>
          </a:r>
          <a:r>
            <a:rPr lang="uk-UA" sz="2000" b="1" i="1" noProof="0" dirty="0" err="1"/>
            <a:t>docx</a:t>
          </a:r>
          <a:r>
            <a:rPr lang="uk-UA" sz="2000" b="1" i="1" noProof="0" dirty="0"/>
            <a:t> </a:t>
          </a:r>
          <a:r>
            <a:rPr lang="uk-UA" sz="2000" i="1" noProof="0" dirty="0"/>
            <a:t>(</a:t>
          </a:r>
          <a:r>
            <a:rPr lang="uk-UA" sz="2000" i="1" noProof="0" dirty="0" err="1"/>
            <a:t>Document</a:t>
          </a:r>
          <a:r>
            <a:rPr lang="uk-UA" sz="2000" i="1" noProof="0" dirty="0"/>
            <a:t> </a:t>
          </a:r>
          <a:r>
            <a:rPr lang="uk-UA" sz="2000" i="1" noProof="0" dirty="0" err="1"/>
            <a:t>OpenXML</a:t>
          </a:r>
          <a:r>
            <a:rPr lang="uk-UA" sz="2000" i="1" noProof="0" dirty="0"/>
            <a:t>) — зберігаються текст, рисунки, вставлені об’єкти, значення їх властивостей і форматування.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1800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1800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1900" i="1" noProof="0" dirty="0">
              <a:solidFill>
                <a:srgbClr val="002060"/>
              </a:solidFill>
            </a:rPr>
            <a:t>Формат  </a:t>
          </a:r>
          <a:r>
            <a:rPr lang="uk-UA" sz="1900" b="1" i="1" noProof="0" dirty="0">
              <a:solidFill>
                <a:srgbClr val="002060"/>
              </a:solidFill>
            </a:rPr>
            <a:t>.</a:t>
          </a:r>
          <a:r>
            <a:rPr lang="uk-UA" sz="1900" b="1" i="1" noProof="0" dirty="0" err="1">
              <a:solidFill>
                <a:srgbClr val="002060"/>
              </a:solidFill>
            </a:rPr>
            <a:t>rtf</a:t>
          </a:r>
          <a:r>
            <a:rPr lang="uk-UA" sz="1900" b="1" i="1" noProof="0" dirty="0">
              <a:solidFill>
                <a:srgbClr val="002060"/>
              </a:solidFill>
            </a:rPr>
            <a:t> </a:t>
          </a:r>
          <a:r>
            <a:rPr lang="uk-UA" sz="1900" i="1" noProof="0" dirty="0">
              <a:solidFill>
                <a:srgbClr val="002060"/>
              </a:solidFill>
            </a:rPr>
            <a:t>(</a:t>
          </a:r>
          <a:r>
            <a:rPr lang="uk-UA" sz="1900" i="1" noProof="0" dirty="0" err="1">
              <a:solidFill>
                <a:srgbClr val="002060"/>
              </a:solidFill>
            </a:rPr>
            <a:t>Rich</a:t>
          </a:r>
          <a:r>
            <a:rPr lang="uk-UA" sz="1900" i="1" noProof="0" dirty="0">
              <a:solidFill>
                <a:srgbClr val="002060"/>
              </a:solidFill>
            </a:rPr>
            <a:t> </a:t>
          </a:r>
          <a:r>
            <a:rPr lang="uk-UA" sz="1900" i="1" noProof="0" dirty="0" err="1">
              <a:solidFill>
                <a:srgbClr val="002060"/>
              </a:solidFill>
            </a:rPr>
            <a:t>Text</a:t>
          </a:r>
          <a:r>
            <a:rPr lang="uk-UA" sz="1900" i="1" noProof="0" dirty="0">
              <a:solidFill>
                <a:srgbClr val="002060"/>
              </a:solidFill>
            </a:rPr>
            <a:t> </a:t>
          </a:r>
          <a:r>
            <a:rPr lang="uk-UA" sz="1900" i="1" noProof="0" dirty="0" err="1">
              <a:solidFill>
                <a:srgbClr val="002060"/>
              </a:solidFill>
            </a:rPr>
            <a:t>Format</a:t>
          </a:r>
          <a:r>
            <a:rPr lang="uk-UA" sz="1900" i="1" noProof="0" dirty="0">
              <a:solidFill>
                <a:srgbClr val="002060"/>
              </a:solidFill>
            </a:rPr>
            <a:t> — формат збагаченого тексту) — зберігаються текст, рисунки, вставлені об’єкти, додаткові відомості про форматування об’єктів; формат дозволяє опрацьовувати ці документи різними програмами.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1800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1800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1900" i="1" noProof="0" dirty="0"/>
            <a:t>Формат  </a:t>
          </a:r>
          <a:r>
            <a:rPr lang="uk-UA" sz="1900" b="1" i="1" noProof="0" dirty="0"/>
            <a:t>.</a:t>
          </a:r>
          <a:r>
            <a:rPr lang="uk-UA" sz="1900" b="1" i="1" noProof="0" dirty="0" err="1"/>
            <a:t>pdf</a:t>
          </a:r>
          <a:r>
            <a:rPr lang="uk-UA" sz="1900" b="1" i="1" noProof="0" dirty="0"/>
            <a:t>  </a:t>
          </a:r>
          <a:r>
            <a:rPr lang="uk-UA" sz="1900" i="1" noProof="0" dirty="0"/>
            <a:t>(</a:t>
          </a:r>
          <a:r>
            <a:rPr lang="uk-UA" sz="1900" i="1" noProof="0" dirty="0" err="1"/>
            <a:t>Portable</a:t>
          </a:r>
          <a:r>
            <a:rPr lang="uk-UA" sz="1900" i="1" noProof="0" dirty="0"/>
            <a:t> </a:t>
          </a:r>
          <a:r>
            <a:rPr lang="uk-UA" sz="1900" i="1" noProof="0" dirty="0" err="1"/>
            <a:t>Document</a:t>
          </a:r>
          <a:r>
            <a:rPr lang="uk-UA" sz="1900" i="1" noProof="0" dirty="0"/>
            <a:t> </a:t>
          </a:r>
          <a:r>
            <a:rPr lang="uk-UA" sz="1900" i="1" noProof="0" dirty="0" err="1"/>
            <a:t>Format</a:t>
          </a:r>
          <a:r>
            <a:rPr lang="uk-UA" sz="1900" i="1" noProof="0" dirty="0"/>
            <a:t> — формат портативного документа) — документ виглядає як малюнок, тому його вигляд не змінюється під час відкриття на різних пристроях.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1800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1800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122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400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304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304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65484-AC73-49BE-86DB-068BEE49E6D5}">
      <dsp:nvSpPr>
        <dsp:cNvPr id="0" name=""/>
        <dsp:cNvSpPr/>
      </dsp:nvSpPr>
      <dsp:spPr>
        <a:xfrm>
          <a:off x="8158" y="0"/>
          <a:ext cx="4876880" cy="1361140"/>
        </a:xfrm>
        <a:prstGeom prst="chevron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Пуск</a:t>
          </a:r>
        </a:p>
      </dsp:txBody>
      <dsp:txXfrm>
        <a:off x="688728" y="0"/>
        <a:ext cx="3515740" cy="1361140"/>
      </dsp:txXfrm>
    </dsp:sp>
    <dsp:sp modelId="{43838973-DC6C-4C75-BF48-FA67F144A4AA}">
      <dsp:nvSpPr>
        <dsp:cNvPr id="0" name=""/>
        <dsp:cNvSpPr/>
      </dsp:nvSpPr>
      <dsp:spPr>
        <a:xfrm>
          <a:off x="4397350" y="0"/>
          <a:ext cx="4876880" cy="1361140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Word</a:t>
          </a:r>
          <a:endParaRPr lang="uk-UA" sz="6500" b="1" i="1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5077920" y="0"/>
        <a:ext cx="3515740" cy="1361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30BDA-40E0-4283-878B-FC6AE150BE1B}">
      <dsp:nvSpPr>
        <dsp:cNvPr id="0" name=""/>
        <dsp:cNvSpPr/>
      </dsp:nvSpPr>
      <dsp:spPr>
        <a:xfrm rot="16200000">
          <a:off x="-298943" y="300371"/>
          <a:ext cx="4312175" cy="371143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виконати Пуск </a:t>
          </a:r>
          <a:r>
            <a:rPr lang="uk-UA" sz="2800" i="1" kern="1200" dirty="0">
              <a:solidFill>
                <a:srgbClr val="002060"/>
              </a:solidFill>
              <a:latin typeface="Verdana"/>
              <a:ea typeface="+mn-ea"/>
              <a:cs typeface="+mn-cs"/>
              <a:sym typeface="Symbol" panose="05050102010706020507" pitchFamily="18" charset="2"/>
            </a:rPr>
            <a:t></a:t>
          </a:r>
          <a:r>
            <a:rPr lang="uk-UA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 </a:t>
          </a:r>
          <a:r>
            <a:rPr lang="uk-UA" sz="2800" i="1" kern="1200" noProof="0" dirty="0">
              <a:solidFill>
                <a:srgbClr val="002060"/>
              </a:solidFill>
            </a:rPr>
            <a:t>Microsoft Office Publisher;</a:t>
          </a:r>
          <a:endParaRPr lang="en-US" sz="2800" i="1" kern="1200" noProof="0" dirty="0">
            <a:solidFill>
              <a:srgbClr val="00206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i="1" kern="1200" noProof="0" dirty="0">
            <a:solidFill>
              <a:srgbClr val="00206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>
            <a:solidFill>
              <a:srgbClr val="002060"/>
            </a:solidFill>
          </a:endParaRPr>
        </a:p>
      </dsp:txBody>
      <dsp:txXfrm rot="5400000">
        <a:off x="1429" y="862434"/>
        <a:ext cx="3711432" cy="2587305"/>
      </dsp:txXfrm>
    </dsp:sp>
    <dsp:sp modelId="{0BA5B877-2575-498B-9CA2-699B202BB1F2}">
      <dsp:nvSpPr>
        <dsp:cNvPr id="0" name=""/>
        <dsp:cNvSpPr/>
      </dsp:nvSpPr>
      <dsp:spPr>
        <a:xfrm rot="16200000">
          <a:off x="3690845" y="300371"/>
          <a:ext cx="4312175" cy="3711432"/>
        </a:xfrm>
        <a:prstGeom prst="flowChartManualOperation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використати ярлик програми на Робочому столі або Панелі швидкого запуску;</a:t>
          </a:r>
          <a:endParaRPr lang="en-US" sz="2800" i="1" kern="1200" noProof="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 rot="5400000">
        <a:off x="3991217" y="862434"/>
        <a:ext cx="3711432" cy="2587305"/>
      </dsp:txXfrm>
    </dsp:sp>
    <dsp:sp modelId="{DBED9B6A-D549-4C02-8841-4136E74A5AF8}">
      <dsp:nvSpPr>
        <dsp:cNvPr id="0" name=""/>
        <dsp:cNvSpPr/>
      </dsp:nvSpPr>
      <dsp:spPr>
        <a:xfrm rot="16200000">
          <a:off x="7680634" y="300371"/>
          <a:ext cx="4312175" cy="3711432"/>
        </a:xfrm>
        <a:prstGeom prst="flowChartManualOperation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u="none" kern="1200" noProof="0" dirty="0"/>
            <a:t>двічі клацнути на значку </a:t>
          </a:r>
          <a:r>
            <a:rPr lang="uk-UA" sz="2800" i="1" u="none" kern="1200" noProof="0" dirty="0" err="1"/>
            <a:t>файла</a:t>
          </a:r>
          <a:r>
            <a:rPr lang="uk-UA" sz="2800" i="1" u="none" kern="1200" noProof="0" dirty="0"/>
            <a:t> публікації Publisher.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noProof="0" dirty="0"/>
        </a:p>
      </dsp:txBody>
      <dsp:txXfrm rot="5400000">
        <a:off x="7981006" y="862434"/>
        <a:ext cx="3711432" cy="2587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502989" y="-842547"/>
          <a:ext cx="6552230" cy="6552230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49281" y="328301"/>
          <a:ext cx="11284339" cy="8405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432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Формат  </a:t>
          </a:r>
          <a:r>
            <a:rPr lang="uk-UA" sz="2000" b="1" i="1" kern="1200" noProof="0" dirty="0"/>
            <a:t>.</a:t>
          </a:r>
          <a:r>
            <a:rPr lang="uk-UA" sz="2000" b="1" i="1" kern="1200" noProof="0" dirty="0" err="1"/>
            <a:t>txt</a:t>
          </a:r>
          <a:r>
            <a:rPr lang="uk-UA" sz="2000" b="1" i="1" kern="1200" noProof="0" dirty="0"/>
            <a:t> </a:t>
          </a:r>
          <a:r>
            <a:rPr lang="uk-UA" sz="2000" i="1" kern="1200" noProof="0" dirty="0"/>
            <a:t>(</a:t>
          </a:r>
          <a:r>
            <a:rPr lang="uk-UA" sz="2000" i="1" kern="1200" noProof="0" dirty="0" err="1"/>
            <a:t>Text</a:t>
          </a:r>
          <a:r>
            <a:rPr lang="uk-UA" sz="2000" i="1" kern="1200" noProof="0" dirty="0"/>
            <a:t> — текст) — зберігається текст із поділом на абзаци без форматування. </a:t>
          </a:r>
        </a:p>
      </dsp:txBody>
      <dsp:txXfrm>
        <a:off x="549281" y="328301"/>
        <a:ext cx="11284339" cy="840528"/>
      </dsp:txXfrm>
    </dsp:sp>
    <dsp:sp modelId="{27878C57-BBF6-4C22-88FA-1C3D4933722D}">
      <dsp:nvSpPr>
        <dsp:cNvPr id="0" name=""/>
        <dsp:cNvSpPr/>
      </dsp:nvSpPr>
      <dsp:spPr>
        <a:xfrm>
          <a:off x="81306" y="280590"/>
          <a:ext cx="935950" cy="9359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78562" y="1347667"/>
          <a:ext cx="10855057" cy="104846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432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Формати </a:t>
          </a:r>
          <a:r>
            <a:rPr lang="uk-UA" sz="2000" b="1" i="1" kern="1200" noProof="0" dirty="0"/>
            <a:t>.</a:t>
          </a:r>
          <a:r>
            <a:rPr lang="uk-UA" sz="2000" b="1" i="1" kern="1200" noProof="0" dirty="0" err="1"/>
            <a:t>doc</a:t>
          </a:r>
          <a:r>
            <a:rPr lang="uk-UA" sz="2000" b="1" i="1" kern="1200" noProof="0" dirty="0"/>
            <a:t> </a:t>
          </a:r>
          <a:r>
            <a:rPr lang="uk-UA" sz="2000" i="1" kern="1200" noProof="0" dirty="0"/>
            <a:t>(</a:t>
          </a:r>
          <a:r>
            <a:rPr lang="uk-UA" sz="2000" i="1" kern="1200" noProof="0" dirty="0" err="1"/>
            <a:t>Document</a:t>
          </a:r>
          <a:r>
            <a:rPr lang="uk-UA" sz="2000" i="1" kern="1200" noProof="0" dirty="0"/>
            <a:t> — документ) і </a:t>
          </a:r>
          <a:r>
            <a:rPr lang="uk-UA" sz="2000" b="1" i="1" kern="1200" noProof="0" dirty="0"/>
            <a:t>.</a:t>
          </a:r>
          <a:r>
            <a:rPr lang="uk-UA" sz="2000" b="1" i="1" kern="1200" noProof="0" dirty="0" err="1"/>
            <a:t>docx</a:t>
          </a:r>
          <a:r>
            <a:rPr lang="uk-UA" sz="2000" b="1" i="1" kern="1200" noProof="0" dirty="0"/>
            <a:t> </a:t>
          </a:r>
          <a:r>
            <a:rPr lang="uk-UA" sz="2000" i="1" kern="1200" noProof="0" dirty="0"/>
            <a:t>(</a:t>
          </a:r>
          <a:r>
            <a:rPr lang="uk-UA" sz="2000" i="1" kern="1200" noProof="0" dirty="0" err="1"/>
            <a:t>Document</a:t>
          </a:r>
          <a:r>
            <a:rPr lang="uk-UA" sz="2000" i="1" kern="1200" noProof="0" dirty="0"/>
            <a:t> </a:t>
          </a:r>
          <a:r>
            <a:rPr lang="uk-UA" sz="2000" i="1" kern="1200" noProof="0" dirty="0" err="1"/>
            <a:t>OpenXML</a:t>
          </a:r>
          <a:r>
            <a:rPr lang="uk-UA" sz="2000" i="1" kern="1200" noProof="0" dirty="0"/>
            <a:t>) — зберігаються текст, рисунки, вставлені об’єкти, значення їх властивостей і форматування. </a:t>
          </a:r>
        </a:p>
      </dsp:txBody>
      <dsp:txXfrm>
        <a:off x="978562" y="1347667"/>
        <a:ext cx="10855057" cy="1048466"/>
      </dsp:txXfrm>
    </dsp:sp>
    <dsp:sp modelId="{E63EBB38-5984-4F74-98F1-254621592311}">
      <dsp:nvSpPr>
        <dsp:cNvPr id="0" name=""/>
        <dsp:cNvSpPr/>
      </dsp:nvSpPr>
      <dsp:spPr>
        <a:xfrm>
          <a:off x="510587" y="1403925"/>
          <a:ext cx="935950" cy="9359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78562" y="2506793"/>
          <a:ext cx="10855057" cy="9768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43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noProof="0" dirty="0">
              <a:solidFill>
                <a:srgbClr val="002060"/>
              </a:solidFill>
            </a:rPr>
            <a:t>Формат  </a:t>
          </a:r>
          <a:r>
            <a:rPr lang="uk-UA" sz="1900" b="1" i="1" kern="1200" noProof="0" dirty="0">
              <a:solidFill>
                <a:srgbClr val="002060"/>
              </a:solidFill>
            </a:rPr>
            <a:t>.</a:t>
          </a:r>
          <a:r>
            <a:rPr lang="uk-UA" sz="1900" b="1" i="1" kern="1200" noProof="0" dirty="0" err="1">
              <a:solidFill>
                <a:srgbClr val="002060"/>
              </a:solidFill>
            </a:rPr>
            <a:t>rtf</a:t>
          </a:r>
          <a:r>
            <a:rPr lang="uk-UA" sz="1900" b="1" i="1" kern="1200" noProof="0" dirty="0">
              <a:solidFill>
                <a:srgbClr val="002060"/>
              </a:solidFill>
            </a:rPr>
            <a:t> </a:t>
          </a:r>
          <a:r>
            <a:rPr lang="uk-UA" sz="1900" i="1" kern="1200" noProof="0" dirty="0">
              <a:solidFill>
                <a:srgbClr val="002060"/>
              </a:solidFill>
            </a:rPr>
            <a:t>(</a:t>
          </a:r>
          <a:r>
            <a:rPr lang="uk-UA" sz="1900" i="1" kern="1200" noProof="0" dirty="0" err="1">
              <a:solidFill>
                <a:srgbClr val="002060"/>
              </a:solidFill>
            </a:rPr>
            <a:t>Rich</a:t>
          </a:r>
          <a:r>
            <a:rPr lang="uk-UA" sz="1900" i="1" kern="1200" noProof="0" dirty="0">
              <a:solidFill>
                <a:srgbClr val="002060"/>
              </a:solidFill>
            </a:rPr>
            <a:t> </a:t>
          </a:r>
          <a:r>
            <a:rPr lang="uk-UA" sz="1900" i="1" kern="1200" noProof="0" dirty="0" err="1">
              <a:solidFill>
                <a:srgbClr val="002060"/>
              </a:solidFill>
            </a:rPr>
            <a:t>Text</a:t>
          </a:r>
          <a:r>
            <a:rPr lang="uk-UA" sz="1900" i="1" kern="1200" noProof="0" dirty="0">
              <a:solidFill>
                <a:srgbClr val="002060"/>
              </a:solidFill>
            </a:rPr>
            <a:t> </a:t>
          </a:r>
          <a:r>
            <a:rPr lang="uk-UA" sz="1900" i="1" kern="1200" noProof="0" dirty="0" err="1">
              <a:solidFill>
                <a:srgbClr val="002060"/>
              </a:solidFill>
            </a:rPr>
            <a:t>Format</a:t>
          </a:r>
          <a:r>
            <a:rPr lang="uk-UA" sz="1900" i="1" kern="1200" noProof="0" dirty="0">
              <a:solidFill>
                <a:srgbClr val="002060"/>
              </a:solidFill>
            </a:rPr>
            <a:t> — формат збагаченого тексту) — зберігаються текст, рисунки, вставлені об’єкти, додаткові відомості про форматування об’єктів; формат дозволяє опрацьовувати ці документи різними програмами.</a:t>
          </a:r>
        </a:p>
      </dsp:txBody>
      <dsp:txXfrm>
        <a:off x="978562" y="2506793"/>
        <a:ext cx="10855057" cy="976884"/>
      </dsp:txXfrm>
    </dsp:sp>
    <dsp:sp modelId="{D13D7DA6-9D1E-4150-A6AE-C6ABC36166D5}">
      <dsp:nvSpPr>
        <dsp:cNvPr id="0" name=""/>
        <dsp:cNvSpPr/>
      </dsp:nvSpPr>
      <dsp:spPr>
        <a:xfrm>
          <a:off x="510587" y="2527260"/>
          <a:ext cx="935950" cy="9359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49281" y="3630127"/>
          <a:ext cx="11284339" cy="9768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43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noProof="0" dirty="0"/>
            <a:t>Формат  </a:t>
          </a:r>
          <a:r>
            <a:rPr lang="uk-UA" sz="1900" b="1" i="1" kern="1200" noProof="0" dirty="0"/>
            <a:t>.</a:t>
          </a:r>
          <a:r>
            <a:rPr lang="uk-UA" sz="1900" b="1" i="1" kern="1200" noProof="0" dirty="0" err="1"/>
            <a:t>pdf</a:t>
          </a:r>
          <a:r>
            <a:rPr lang="uk-UA" sz="1900" b="1" i="1" kern="1200" noProof="0" dirty="0"/>
            <a:t>  </a:t>
          </a:r>
          <a:r>
            <a:rPr lang="uk-UA" sz="1900" i="1" kern="1200" noProof="0" dirty="0"/>
            <a:t>(</a:t>
          </a:r>
          <a:r>
            <a:rPr lang="uk-UA" sz="1900" i="1" kern="1200" noProof="0" dirty="0" err="1"/>
            <a:t>Portable</a:t>
          </a:r>
          <a:r>
            <a:rPr lang="uk-UA" sz="1900" i="1" kern="1200" noProof="0" dirty="0"/>
            <a:t> </a:t>
          </a:r>
          <a:r>
            <a:rPr lang="uk-UA" sz="1900" i="1" kern="1200" noProof="0" dirty="0" err="1"/>
            <a:t>Document</a:t>
          </a:r>
          <a:r>
            <a:rPr lang="uk-UA" sz="1900" i="1" kern="1200" noProof="0" dirty="0"/>
            <a:t> </a:t>
          </a:r>
          <a:r>
            <a:rPr lang="uk-UA" sz="1900" i="1" kern="1200" noProof="0" dirty="0" err="1"/>
            <a:t>Format</a:t>
          </a:r>
          <a:r>
            <a:rPr lang="uk-UA" sz="1900" i="1" kern="1200" noProof="0" dirty="0"/>
            <a:t> — формат портативного документа) — документ виглядає як малюнок, тому його вигляд не змінюється під час відкриття на різних пристроях. </a:t>
          </a:r>
        </a:p>
      </dsp:txBody>
      <dsp:txXfrm>
        <a:off x="549281" y="3630127"/>
        <a:ext cx="11284339" cy="976884"/>
      </dsp:txXfrm>
    </dsp:sp>
    <dsp:sp modelId="{AA2029A9-878F-42BF-A694-5944B1AD983E}">
      <dsp:nvSpPr>
        <dsp:cNvPr id="0" name=""/>
        <dsp:cNvSpPr/>
      </dsp:nvSpPr>
      <dsp:spPr>
        <a:xfrm>
          <a:off x="81306" y="3650595"/>
          <a:ext cx="935950" cy="93595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65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19.11.2019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19.11.2019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19.11.2019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19.11.2019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інформації. Види систем обробки текстів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document, refresh, reload icon">
            <a:extLst>
              <a:ext uri="{FF2B5EF4-FFF2-40B4-BE49-F238E27FC236}">
                <a16:creationId xmlns:a16="http://schemas.microsoft.com/office/drawing/2014/main" id="{F918B6B7-B05B-4F85-A92B-1053A30BE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3718" r="3822" b="3718"/>
          <a:stretch/>
        </p:blipFill>
        <p:spPr bwMode="auto">
          <a:xfrm>
            <a:off x="6387465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458A649C-46D0-48BC-9F5B-B0F79222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23" y="3674755"/>
            <a:ext cx="2627904" cy="22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Способи запуску </a:t>
            </a:r>
            <a:r>
              <a:rPr lang="en-US" sz="2800" b="1" i="1" kern="0" dirty="0">
                <a:solidFill>
                  <a:srgbClr val="FFFFFF"/>
                </a:solidFill>
              </a:rPr>
              <a:t>Word: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3EFF511-A8BA-4584-B371-39453180C26C}"/>
              </a:ext>
            </a:extLst>
          </p:cNvPr>
          <p:cNvSpPr/>
          <p:nvPr/>
        </p:nvSpPr>
        <p:spPr>
          <a:xfrm>
            <a:off x="72007" y="1942980"/>
            <a:ext cx="2536111" cy="8981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Виконати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Пуск</a:t>
            </a:r>
            <a:r>
              <a:rPr lang="uk-UA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Word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C89982B6-0AB4-4ECD-9725-034E8B9169B9}"/>
              </a:ext>
            </a:extLst>
          </p:cNvPr>
          <p:cNvGrpSpPr/>
          <p:nvPr/>
        </p:nvGrpSpPr>
        <p:grpSpPr>
          <a:xfrm>
            <a:off x="7520999" y="1942980"/>
            <a:ext cx="4601152" cy="2924353"/>
            <a:chOff x="7520999" y="3507620"/>
            <a:chExt cx="4601152" cy="2924353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D4E59D96-37CE-4828-9817-1EC0C83232F5}"/>
                </a:ext>
              </a:extLst>
            </p:cNvPr>
            <p:cNvSpPr/>
            <p:nvPr/>
          </p:nvSpPr>
          <p:spPr>
            <a:xfrm>
              <a:off x="7520999" y="3507620"/>
              <a:ext cx="4601152" cy="29243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Двічі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клацнути на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ярлику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програми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i="1" kern="0" dirty="0">
                  <a:solidFill>
                    <a:srgbClr val="FFFF00"/>
                  </a:solidFill>
                </a:rPr>
                <a:t>Word</a:t>
              </a:r>
              <a:r>
                <a:rPr lang="uk-UA" sz="2400" b="1" i="1" kern="0" dirty="0">
                  <a:solidFill>
                    <a:schemeClr val="bg1"/>
                  </a:solidFill>
                </a:rPr>
                <a:t> на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Робочому столі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E44FC0E-C9A7-4662-9400-435D95151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234" y1="38956" x2="15234" y2="38956"/>
                          <a14:foregroundMark x1="16797" y1="42972" x2="17188" y2="43775"/>
                          <a14:foregroundMark x1="16406" y1="35341" x2="20703" y2="60643"/>
                          <a14:foregroundMark x1="28906" y1="34538" x2="22266" y2="53012"/>
                          <a14:foregroundMark x1="28906" y1="35341" x2="34375" y2="59438"/>
                          <a14:foregroundMark x1="41797" y1="36145" x2="39063" y2="54618"/>
                          <a14:foregroundMark x1="63672" y1="16466" x2="91016" y2="17671"/>
                          <a14:foregroundMark x1="64453" y1="28112" x2="91797" y2="26506"/>
                          <a14:foregroundMark x1="91016" y1="29317" x2="91016" y2="78715"/>
                          <a14:foregroundMark x1="85938" y1="67871" x2="60938" y2="67871"/>
                          <a14:foregroundMark x1="56641" y1="77510" x2="88672" y2="77912"/>
                          <a14:foregroundMark x1="60547" y1="57028" x2="85547" y2="57430"/>
                          <a14:foregroundMark x1="61328" y1="46988" x2="87109" y2="47390"/>
                          <a14:foregroundMark x1="62891" y1="35341" x2="85156" y2="37349"/>
                          <a14:foregroundMark x1="13281" y1="85141" x2="1172" y2="98795"/>
                          <a14:foregroundMark x1="2734" y1="84337" x2="14063" y2="98795"/>
                          <a14:foregroundMark x1="6641" y1="83936" x2="15234" y2="83936"/>
                          <a14:foregroundMark x1="14453" y1="87149" x2="14453" y2="971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31245" y="3768756"/>
              <a:ext cx="2022774" cy="1967464"/>
            </a:xfrm>
            <a:prstGeom prst="rect">
              <a:avLst/>
            </a:prstGeom>
          </p:spPr>
        </p:pic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1CB8D549-3D0D-4A76-9999-0C4F7ADD508E}"/>
              </a:ext>
            </a:extLst>
          </p:cNvPr>
          <p:cNvGrpSpPr/>
          <p:nvPr/>
        </p:nvGrpSpPr>
        <p:grpSpPr>
          <a:xfrm>
            <a:off x="2763983" y="1942980"/>
            <a:ext cx="4757016" cy="2924353"/>
            <a:chOff x="2763983" y="3507620"/>
            <a:chExt cx="4757016" cy="2924353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0878879B-64D2-4C87-9202-464FEE076E47}"/>
                </a:ext>
              </a:extLst>
            </p:cNvPr>
            <p:cNvSpPr/>
            <p:nvPr/>
          </p:nvSpPr>
          <p:spPr>
            <a:xfrm>
              <a:off x="2763983" y="3507620"/>
              <a:ext cx="4601152" cy="29243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Двічі клацнути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на значку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будь-якого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 err="1">
                  <a:solidFill>
                    <a:srgbClr val="FFFFFF"/>
                  </a:solidFill>
                </a:rPr>
                <a:t>файла</a:t>
              </a:r>
              <a:endParaRPr lang="uk-UA" sz="24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текстового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документа </a:t>
              </a:r>
              <a:r>
                <a:rPr lang="uk-UA" sz="2400" b="1" i="1" kern="0" dirty="0">
                  <a:solidFill>
                    <a:srgbClr val="FFFF00"/>
                  </a:solidFill>
                </a:rPr>
                <a:t>Word</a:t>
              </a:r>
            </a:p>
          </p:txBody>
        </p:sp>
        <p:pic>
          <p:nvPicPr>
            <p:cNvPr id="13" name="Picture 8" descr="http://upload.wikimedia.org/wikipedia/commons/thumb/6/67/Word_2013_file_icon.svg/480px-Word_2013_file_icon.svg.png">
              <a:extLst>
                <a:ext uri="{FF2B5EF4-FFF2-40B4-BE49-F238E27FC236}">
                  <a16:creationId xmlns:a16="http://schemas.microsoft.com/office/drawing/2014/main" id="{14E6D132-F046-4D6D-A338-7C55662E6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229" y="3768756"/>
              <a:ext cx="2246770" cy="224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https://lh3.ggpht.com/j6aNgkpGRXp9PEinADFoSkyfup46-6Rb83bS41lfQC_Tc2qg96zQ_aqZcyiaV3M-Ai4=w300">
            <a:extLst>
              <a:ext uri="{FF2B5EF4-FFF2-40B4-BE49-F238E27FC236}">
                <a16:creationId xmlns:a16="http://schemas.microsoft.com/office/drawing/2014/main" id="{7A928E22-39AF-461D-A28E-B563665B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5" y="2900710"/>
            <a:ext cx="1966623" cy="196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3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93" y="2876549"/>
            <a:ext cx="10982325" cy="350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D3F84AD-7B3B-4773-8CBD-A738288B513C}"/>
              </a:ext>
            </a:extLst>
          </p:cNvPr>
          <p:cNvGraphicFramePr/>
          <p:nvPr/>
        </p:nvGraphicFramePr>
        <p:xfrm>
          <a:off x="1291767" y="1381595"/>
          <a:ext cx="9282389" cy="136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66376F6-AE8F-4540-AA32-D58C8A4BCFAC}"/>
              </a:ext>
            </a:extLst>
          </p:cNvPr>
          <p:cNvSpPr/>
          <p:nvPr/>
        </p:nvSpPr>
        <p:spPr>
          <a:xfrm>
            <a:off x="1317629" y="3303325"/>
            <a:ext cx="2583931" cy="4400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47E50D7C-9384-4185-AEA8-0786D0BB63E1}"/>
              </a:ext>
            </a:extLst>
          </p:cNvPr>
          <p:cNvSpPr/>
          <p:nvPr/>
        </p:nvSpPr>
        <p:spPr>
          <a:xfrm rot="18900000">
            <a:off x="1740911" y="266324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EB4D97C-6C94-49B0-AB44-46034D10E006}"/>
              </a:ext>
            </a:extLst>
          </p:cNvPr>
          <p:cNvSpPr/>
          <p:nvPr/>
        </p:nvSpPr>
        <p:spPr>
          <a:xfrm>
            <a:off x="620693" y="5941693"/>
            <a:ext cx="568028" cy="4400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F86B8718-0C9D-42B9-BCFA-0540010B056B}"/>
              </a:ext>
            </a:extLst>
          </p:cNvPr>
          <p:cNvSpPr/>
          <p:nvPr/>
        </p:nvSpPr>
        <p:spPr>
          <a:xfrm rot="18900000">
            <a:off x="830615" y="530415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10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665484-AC73-49BE-86DB-068BEE49E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AD665484-AC73-49BE-86DB-068BEE49E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838973-DC6C-4C75-BF48-FA67F144A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43838973-DC6C-4C75-BF48-FA67F144A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28" y="1699036"/>
            <a:ext cx="11582400" cy="495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текстового процесора Word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1CD9191-C7AB-4FFA-9C90-7FA52F024114}"/>
              </a:ext>
            </a:extLst>
          </p:cNvPr>
          <p:cNvSpPr/>
          <p:nvPr/>
        </p:nvSpPr>
        <p:spPr>
          <a:xfrm>
            <a:off x="342596" y="2011176"/>
            <a:ext cx="613714" cy="3472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DEB897E-278D-4CF0-A6F3-9E9C3159C743}"/>
              </a:ext>
            </a:extLst>
          </p:cNvPr>
          <p:cNvSpPr/>
          <p:nvPr/>
        </p:nvSpPr>
        <p:spPr>
          <a:xfrm>
            <a:off x="342596" y="1663962"/>
            <a:ext cx="2210104" cy="3472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DEE4B-26CE-4ECC-B90B-9381932D830B}"/>
              </a:ext>
            </a:extLst>
          </p:cNvPr>
          <p:cNvSpPr txBox="1"/>
          <p:nvPr/>
        </p:nvSpPr>
        <p:spPr>
          <a:xfrm>
            <a:off x="72721" y="1160602"/>
            <a:ext cx="5170648" cy="461665"/>
          </a:xfrm>
          <a:prstGeom prst="wedgeRectCallout">
            <a:avLst>
              <a:gd name="adj1" fmla="val -36523"/>
              <a:gd name="adj2" fmla="val 839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швидкого доступу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E245AFB-C5E5-47E1-BCA3-D8317EFADF2F}"/>
              </a:ext>
            </a:extLst>
          </p:cNvPr>
          <p:cNvSpPr/>
          <p:nvPr/>
        </p:nvSpPr>
        <p:spPr>
          <a:xfrm>
            <a:off x="975056" y="2011176"/>
            <a:ext cx="10874348" cy="3472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C0758-4855-419B-929E-7D656C5FD852}"/>
              </a:ext>
            </a:extLst>
          </p:cNvPr>
          <p:cNvSpPr txBox="1"/>
          <p:nvPr/>
        </p:nvSpPr>
        <p:spPr>
          <a:xfrm>
            <a:off x="5483255" y="1160601"/>
            <a:ext cx="2445925" cy="461665"/>
          </a:xfrm>
          <a:prstGeom prst="wedgeRectCallout">
            <a:avLst>
              <a:gd name="adj1" fmla="val -46544"/>
              <a:gd name="adj2" fmla="val 1554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C15C5E3-9A8F-4A71-86A1-5BDA76C65A65}"/>
              </a:ext>
            </a:extLst>
          </p:cNvPr>
          <p:cNvSpPr/>
          <p:nvPr/>
        </p:nvSpPr>
        <p:spPr>
          <a:xfrm>
            <a:off x="342596" y="2358390"/>
            <a:ext cx="11506808" cy="8968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78DC9-7CE5-4DE0-B5C5-98FA2B36F8E2}"/>
              </a:ext>
            </a:extLst>
          </p:cNvPr>
          <p:cNvSpPr txBox="1"/>
          <p:nvPr/>
        </p:nvSpPr>
        <p:spPr>
          <a:xfrm>
            <a:off x="8169066" y="1160601"/>
            <a:ext cx="2445925" cy="461665"/>
          </a:xfrm>
          <a:prstGeom prst="wedgeRectCallout">
            <a:avLst>
              <a:gd name="adj1" fmla="val -61801"/>
              <a:gd name="adj2" fmla="val 24325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Стрічка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500F72-51DC-422A-B27C-E377ECD382BA}"/>
              </a:ext>
            </a:extLst>
          </p:cNvPr>
          <p:cNvSpPr txBox="1"/>
          <p:nvPr/>
        </p:nvSpPr>
        <p:spPr>
          <a:xfrm>
            <a:off x="72721" y="3307222"/>
            <a:ext cx="2917928" cy="461665"/>
          </a:xfrm>
          <a:prstGeom prst="wedgeRectCallout">
            <a:avLst>
              <a:gd name="adj1" fmla="val -30717"/>
              <a:gd name="adj2" fmla="val -2837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Вкладка файл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0FD232B-F113-4221-8801-38F03A10F89B}"/>
              </a:ext>
            </a:extLst>
          </p:cNvPr>
          <p:cNvSpPr/>
          <p:nvPr/>
        </p:nvSpPr>
        <p:spPr>
          <a:xfrm>
            <a:off x="2257355" y="2364522"/>
            <a:ext cx="2425136" cy="896874"/>
          </a:xfrm>
          <a:prstGeom prst="rect">
            <a:avLst/>
          </a:prstGeom>
          <a:solidFill>
            <a:srgbClr val="7030A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89824-0FAC-4C52-8FD5-54B95D55A28D}"/>
              </a:ext>
            </a:extLst>
          </p:cNvPr>
          <p:cNvSpPr txBox="1"/>
          <p:nvPr/>
        </p:nvSpPr>
        <p:spPr>
          <a:xfrm>
            <a:off x="3241778" y="3307221"/>
            <a:ext cx="3650394" cy="461665"/>
          </a:xfrm>
          <a:prstGeom prst="wedgeRectCallout">
            <a:avLst>
              <a:gd name="adj1" fmla="val -37587"/>
              <a:gd name="adj2" fmla="val -10886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Група інструментів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C9FA925A-16BA-4CE3-8B4E-6357F931168F}"/>
              </a:ext>
            </a:extLst>
          </p:cNvPr>
          <p:cNvSpPr/>
          <p:nvPr/>
        </p:nvSpPr>
        <p:spPr>
          <a:xfrm>
            <a:off x="2194826" y="3814711"/>
            <a:ext cx="7875005" cy="25106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E8717F-ECD0-46CD-BD92-381F8559882E}"/>
              </a:ext>
            </a:extLst>
          </p:cNvPr>
          <p:cNvSpPr txBox="1"/>
          <p:nvPr/>
        </p:nvSpPr>
        <p:spPr>
          <a:xfrm>
            <a:off x="68804" y="3931371"/>
            <a:ext cx="2917928" cy="830997"/>
          </a:xfrm>
          <a:prstGeom prst="wedgeRectCallout">
            <a:avLst>
              <a:gd name="adj1" fmla="val 46749"/>
              <a:gd name="adj2" fmla="val 1093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Робоча область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2A5A0E45-6807-4B14-9E84-8BDC2E50F97A}"/>
              </a:ext>
            </a:extLst>
          </p:cNvPr>
          <p:cNvSpPr/>
          <p:nvPr/>
        </p:nvSpPr>
        <p:spPr>
          <a:xfrm>
            <a:off x="342596" y="6325384"/>
            <a:ext cx="11525554" cy="2660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C86DF8-499B-478C-A2C5-D8DAFDD17532}"/>
              </a:ext>
            </a:extLst>
          </p:cNvPr>
          <p:cNvSpPr txBox="1"/>
          <p:nvPr/>
        </p:nvSpPr>
        <p:spPr>
          <a:xfrm>
            <a:off x="68804" y="5516789"/>
            <a:ext cx="2445925" cy="461665"/>
          </a:xfrm>
          <a:prstGeom prst="wedgeRectCallout">
            <a:avLst>
              <a:gd name="adj1" fmla="val 49037"/>
              <a:gd name="adj2" fmla="val 1349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стану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2ED0669F-D119-46C8-AAA9-38CA3BF21578}"/>
              </a:ext>
            </a:extLst>
          </p:cNvPr>
          <p:cNvSpPr/>
          <p:nvPr/>
        </p:nvSpPr>
        <p:spPr>
          <a:xfrm>
            <a:off x="11643360" y="3255391"/>
            <a:ext cx="206044" cy="30699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EE944F-0127-48A2-B4F9-431FC132BD4B}"/>
              </a:ext>
            </a:extLst>
          </p:cNvPr>
          <p:cNvSpPr txBox="1"/>
          <p:nvPr/>
        </p:nvSpPr>
        <p:spPr>
          <a:xfrm>
            <a:off x="8388315" y="3369939"/>
            <a:ext cx="2917928" cy="830997"/>
          </a:xfrm>
          <a:prstGeom prst="wedgeRectCallout">
            <a:avLst>
              <a:gd name="adj1" fmla="val 65565"/>
              <a:gd name="adj2" fmla="val -192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Смуга прокручування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F9439AE4-D6C1-45E6-8FFC-2BAB6D2CB0EC}"/>
              </a:ext>
            </a:extLst>
          </p:cNvPr>
          <p:cNvSpPr/>
          <p:nvPr/>
        </p:nvSpPr>
        <p:spPr>
          <a:xfrm>
            <a:off x="4861559" y="4048036"/>
            <a:ext cx="261851" cy="461664"/>
          </a:xfrm>
          <a:prstGeom prst="rect">
            <a:avLst/>
          </a:prstGeom>
          <a:solidFill>
            <a:srgbClr val="7030A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B0D34A-4DB8-40DA-BCBB-EAEC19F655F1}"/>
              </a:ext>
            </a:extLst>
          </p:cNvPr>
          <p:cNvSpPr txBox="1"/>
          <p:nvPr/>
        </p:nvSpPr>
        <p:spPr>
          <a:xfrm>
            <a:off x="5180865" y="4758265"/>
            <a:ext cx="1830270" cy="461665"/>
          </a:xfrm>
          <a:prstGeom prst="wedgeRectCallout">
            <a:avLst>
              <a:gd name="adj1" fmla="val -60048"/>
              <a:gd name="adj2" fmla="val -13865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Курсор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0A6828FA-EF5F-4714-AE4C-6977B5F2B240}"/>
              </a:ext>
            </a:extLst>
          </p:cNvPr>
          <p:cNvSpPr/>
          <p:nvPr/>
        </p:nvSpPr>
        <p:spPr>
          <a:xfrm>
            <a:off x="10069831" y="6325382"/>
            <a:ext cx="1315082" cy="266049"/>
          </a:xfrm>
          <a:prstGeom prst="rect">
            <a:avLst/>
          </a:prstGeom>
          <a:solidFill>
            <a:srgbClr val="7030A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0ABCAB-8F02-43E5-B0AA-D63A9023D974}"/>
              </a:ext>
            </a:extLst>
          </p:cNvPr>
          <p:cNvSpPr txBox="1"/>
          <p:nvPr/>
        </p:nvSpPr>
        <p:spPr>
          <a:xfrm>
            <a:off x="7220729" y="4586025"/>
            <a:ext cx="4295108" cy="1200329"/>
          </a:xfrm>
          <a:prstGeom prst="wedgeRectCallout">
            <a:avLst>
              <a:gd name="adj1" fmla="val 36722"/>
              <a:gd name="adj2" fmla="val 994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та повзунок установлення масштабу</a:t>
            </a:r>
          </a:p>
        </p:txBody>
      </p:sp>
    </p:spTree>
    <p:extLst>
      <p:ext uri="{BB962C8B-B14F-4D97-AF65-F5344CB8AC3E}">
        <p14:creationId xmlns:p14="http://schemas.microsoft.com/office/powerpoint/2010/main" val="14860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Настільна видавнича система</a:t>
            </a:r>
            <a:r>
              <a:rPr lang="uk-UA" sz="2800" b="1" i="1" kern="0" dirty="0">
                <a:solidFill>
                  <a:schemeClr val="bg1"/>
                </a:solidFill>
              </a:rPr>
              <a:t> — це програма, за допомогою якої можна створювати високоякісні оригінал-макети, що містять текст і графічні зображення для тиражування в друкарні.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A59537C9-C78A-4285-8977-85B0EC3CC8C1}"/>
              </a:ext>
            </a:extLst>
          </p:cNvPr>
          <p:cNvGrpSpPr/>
          <p:nvPr/>
        </p:nvGrpSpPr>
        <p:grpSpPr>
          <a:xfrm>
            <a:off x="72007" y="3144368"/>
            <a:ext cx="5972332" cy="3237381"/>
            <a:chOff x="72007" y="3144368"/>
            <a:chExt cx="5972332" cy="3237381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id="{144DF371-19E8-44D8-B388-9DDDD1939A8C}"/>
                </a:ext>
              </a:extLst>
            </p:cNvPr>
            <p:cNvSpPr/>
            <p:nvPr/>
          </p:nvSpPr>
          <p:spPr>
            <a:xfrm>
              <a:off x="72007" y="3144368"/>
              <a:ext cx="5972332" cy="323738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Adobe</a:t>
              </a:r>
              <a:endParaRPr lang="uk-UA" sz="36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InDesign</a:t>
              </a:r>
              <a:endParaRPr lang="uk-UA" sz="36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9" name="Picture 2" descr="adobe, design, file format, indesign icon">
              <a:extLst>
                <a:ext uri="{FF2B5EF4-FFF2-40B4-BE49-F238E27FC236}">
                  <a16:creationId xmlns:a16="http://schemas.microsoft.com/office/drawing/2014/main" id="{06FDB549-21C8-41EA-A34C-68D1D2071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004" y="3144368"/>
              <a:ext cx="3237381" cy="323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63416135-F5FD-40FE-8859-C0BB0761D0E0}"/>
              </a:ext>
            </a:extLst>
          </p:cNvPr>
          <p:cNvGrpSpPr/>
          <p:nvPr/>
        </p:nvGrpSpPr>
        <p:grpSpPr>
          <a:xfrm>
            <a:off x="6149819" y="3057032"/>
            <a:ext cx="5972332" cy="3331667"/>
            <a:chOff x="6149819" y="3057032"/>
            <a:chExt cx="5972332" cy="333166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648AF8F0-4742-42EB-9AE1-F00AFB83100A}"/>
                </a:ext>
              </a:extLst>
            </p:cNvPr>
            <p:cNvSpPr/>
            <p:nvPr/>
          </p:nvSpPr>
          <p:spPr>
            <a:xfrm>
              <a:off x="6149819" y="3144368"/>
              <a:ext cx="5972332" cy="323738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3200" b="1" i="1" kern="0" dirty="0">
                  <a:solidFill>
                    <a:srgbClr val="FFFFFF"/>
                  </a:solidFill>
                </a:rPr>
                <a:t>Microsoft</a:t>
              </a:r>
              <a:endParaRPr lang="uk-UA" sz="32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3200" b="1" i="1" kern="0" dirty="0">
                  <a:solidFill>
                    <a:srgbClr val="FFFFFF"/>
                  </a:solidFill>
                </a:rPr>
                <a:t>Publisher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2" descr="Результат пошуку зображень за запитом &quot;publisher icon 2019&quot;">
              <a:extLst>
                <a:ext uri="{FF2B5EF4-FFF2-40B4-BE49-F238E27FC236}">
                  <a16:creationId xmlns:a16="http://schemas.microsoft.com/office/drawing/2014/main" id="{EFC6D697-2F96-47A2-B1F7-7985916D1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195" y="3057032"/>
              <a:ext cx="3331667" cy="333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95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Перша настільна видавнича система з'явилася в 1985 р. її було створено на основі комп'ютера </a:t>
            </a:r>
            <a:r>
              <a:rPr lang="en-US" sz="2800" b="1" i="1" kern="0" dirty="0">
                <a:solidFill>
                  <a:srgbClr val="FFFF00"/>
                </a:solidFill>
              </a:rPr>
              <a:t>Apple Macintosh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лазерного принтера </a:t>
            </a:r>
            <a:r>
              <a:rPr lang="en-US" sz="2800" b="1" i="1" kern="0" dirty="0">
                <a:solidFill>
                  <a:srgbClr val="FFFF00"/>
                </a:solidFill>
              </a:rPr>
              <a:t>Apple LaserWriter </a:t>
            </a:r>
            <a:r>
              <a:rPr lang="uk-UA" sz="2800" b="1" i="1" kern="0" dirty="0">
                <a:solidFill>
                  <a:srgbClr val="FFFFFF"/>
                </a:solidFill>
              </a:rPr>
              <a:t>та програми </a:t>
            </a:r>
            <a:r>
              <a:rPr lang="en-US" sz="2800" b="1" i="1" kern="0" dirty="0">
                <a:solidFill>
                  <a:srgbClr val="FFFF00"/>
                </a:solidFill>
              </a:rPr>
              <a:t>PageMaker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компанії </a:t>
            </a:r>
            <a:r>
              <a:rPr lang="en-US" sz="2800" b="1" i="1" kern="0" dirty="0">
                <a:solidFill>
                  <a:srgbClr val="FFFF00"/>
                </a:solidFill>
              </a:rPr>
              <a:t>Aldus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FF"/>
                </a:solidFill>
              </a:rPr>
              <a:t>у подальшому компанія увійшла до складу корпорації </a:t>
            </a:r>
            <a:r>
              <a:rPr lang="en-US" sz="2800" b="1" i="1" kern="0" dirty="0">
                <a:solidFill>
                  <a:srgbClr val="FFFFFF"/>
                </a:solidFill>
              </a:rPr>
              <a:t>Adobe).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6388" name="Picture 4" descr="Результат пошуку зображень за запитом &quot;aldus pagemaker 1985&quot;">
            <a:extLst>
              <a:ext uri="{FF2B5EF4-FFF2-40B4-BE49-F238E27FC236}">
                <a16:creationId xmlns:a16="http://schemas.microsoft.com/office/drawing/2014/main" id="{BE1937B5-BF78-41C2-A631-6CC1C0CC9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87" y="3516899"/>
            <a:ext cx="5343661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1A160-0307-4F35-91D6-A2B72D547509}"/>
              </a:ext>
            </a:extLst>
          </p:cNvPr>
          <p:cNvSpPr txBox="1"/>
          <p:nvPr/>
        </p:nvSpPr>
        <p:spPr>
          <a:xfrm>
            <a:off x="72007" y="5848921"/>
            <a:ext cx="12050141" cy="830997"/>
          </a:xfrm>
          <a:prstGeom prst="wedgeRectCallout">
            <a:avLst>
              <a:gd name="adj1" fmla="val 34759"/>
              <a:gd name="adj2" fmla="val -82222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Зовнішній вигляд однієї з перших версій програми </a:t>
            </a:r>
            <a:r>
              <a:rPr lang="en-US" sz="2400" b="1" i="1" kern="0" dirty="0">
                <a:solidFill>
                  <a:srgbClr val="FFFF00"/>
                </a:solidFill>
              </a:rPr>
              <a:t>PageMaker</a:t>
            </a:r>
            <a:endParaRPr lang="uk-UA" sz="2400" b="1" i="1" kern="0" dirty="0">
              <a:solidFill>
                <a:srgbClr val="FFFF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 її розробник Пол </a:t>
            </a:r>
            <a:r>
              <a:rPr lang="uk-UA" sz="2400" b="1" i="1" kern="0" dirty="0" err="1">
                <a:solidFill>
                  <a:srgbClr val="FFFFFF"/>
                </a:solidFill>
              </a:rPr>
              <a:t>Брейнерд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DD7DB-4F8B-4505-ABE4-816ECB3CFB85}"/>
              </a:ext>
            </a:extLst>
          </p:cNvPr>
          <p:cNvSpPr txBox="1"/>
          <p:nvPr/>
        </p:nvSpPr>
        <p:spPr>
          <a:xfrm>
            <a:off x="72008" y="3522842"/>
            <a:ext cx="6577270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Засновник компанії </a:t>
            </a:r>
            <a:r>
              <a:rPr lang="uk-UA" sz="2800" b="1" i="1" kern="0" dirty="0">
                <a:solidFill>
                  <a:srgbClr val="FFFF00"/>
                </a:solidFill>
              </a:rPr>
              <a:t>Пол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Брейнерд</a:t>
            </a:r>
            <a:r>
              <a:rPr lang="uk-UA" sz="2800" b="1" i="1" kern="0" dirty="0">
                <a:solidFill>
                  <a:srgbClr val="FFFFFF"/>
                </a:solidFill>
              </a:rPr>
              <a:t> увів у широке використання і сам термін «настільних видавничих систем».</a:t>
            </a:r>
          </a:p>
        </p:txBody>
      </p:sp>
    </p:spTree>
    <p:extLst>
      <p:ext uri="{BB962C8B-B14F-4D97-AF65-F5344CB8AC3E}">
        <p14:creationId xmlns:p14="http://schemas.microsoft.com/office/powerpoint/2010/main" val="8564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Microsoft </a:t>
            </a:r>
            <a:r>
              <a:rPr lang="en-US" sz="2800" b="1" i="1" kern="0" dirty="0">
                <a:solidFill>
                  <a:srgbClr val="FFFF00"/>
                </a:solidFill>
              </a:rPr>
              <a:t>Publisher</a:t>
            </a:r>
            <a:r>
              <a:rPr lang="en-US" sz="2800" b="1" i="1" kern="0" dirty="0">
                <a:solidFill>
                  <a:schemeClr val="bg1"/>
                </a:solidFill>
              </a:rPr>
              <a:t> — </a:t>
            </a:r>
            <a:r>
              <a:rPr lang="uk-UA" sz="2800" b="1" i="1" kern="0" dirty="0">
                <a:solidFill>
                  <a:schemeClr val="bg1"/>
                </a:solidFill>
              </a:rPr>
              <a:t>це програма з пакету </a:t>
            </a:r>
            <a:r>
              <a:rPr lang="en-US" sz="2800" b="1" i="1" kern="0" dirty="0">
                <a:solidFill>
                  <a:schemeClr val="bg1"/>
                </a:solidFill>
              </a:rPr>
              <a:t>Microsoft Office, </a:t>
            </a:r>
            <a:r>
              <a:rPr lang="uk-UA" sz="2800" b="1" i="1" kern="0" dirty="0">
                <a:solidFill>
                  <a:schemeClr val="bg1"/>
                </a:solidFill>
              </a:rPr>
              <a:t>за допомогою якої можна створювати, оформлювати та публікувати документи різного типу.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559CB-909B-440E-B380-878CEA437CCF}"/>
              </a:ext>
            </a:extLst>
          </p:cNvPr>
          <p:cNvSpPr txBox="1"/>
          <p:nvPr/>
        </p:nvSpPr>
        <p:spPr>
          <a:xfrm>
            <a:off x="72007" y="2667754"/>
            <a:ext cx="7988627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її допомогою можна: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0C27786-45C6-43F9-A285-3ADA548C17E9}"/>
              </a:ext>
            </a:extLst>
          </p:cNvPr>
          <p:cNvSpPr/>
          <p:nvPr/>
        </p:nvSpPr>
        <p:spPr>
          <a:xfrm>
            <a:off x="72007" y="3302974"/>
            <a:ext cx="3953341" cy="27698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готувати інформаційний бюлетень чи буклет для друку,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90EDDCE-F528-4AD1-A96A-DBCB2B5F4742}"/>
              </a:ext>
            </a:extLst>
          </p:cNvPr>
          <p:cNvSpPr/>
          <p:nvPr/>
        </p:nvSpPr>
        <p:spPr>
          <a:xfrm>
            <a:off x="4107293" y="3302974"/>
            <a:ext cx="3953341" cy="27698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форми для розсилання електронною поштою або публікації в Інтернеті.</a:t>
            </a:r>
          </a:p>
        </p:txBody>
      </p:sp>
      <p:pic>
        <p:nvPicPr>
          <p:cNvPr id="13" name="Picture 2" descr="Результат пошуку зображень за запитом &quot;publisher icon 2019&quot;">
            <a:extLst>
              <a:ext uri="{FF2B5EF4-FFF2-40B4-BE49-F238E27FC236}">
                <a16:creationId xmlns:a16="http://schemas.microsoft.com/office/drawing/2014/main" id="{95CB4992-CE8A-4AAD-81F9-82E80EAC1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58" y="2518934"/>
            <a:ext cx="3771333" cy="37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718355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Завантажити програму можна тими ж способами, що й інші програми з пакету </a:t>
            </a:r>
            <a:r>
              <a:rPr lang="en-US" sz="2800" b="1" i="1" kern="0" dirty="0">
                <a:solidFill>
                  <a:srgbClr val="FFFF00"/>
                </a:solidFill>
              </a:rPr>
              <a:t>Microsoft Office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Picture 2" descr="applications, microsoft, ms, office, office suite, soft, windows icon">
            <a:extLst>
              <a:ext uri="{FF2B5EF4-FFF2-40B4-BE49-F238E27FC236}">
                <a16:creationId xmlns:a16="http://schemas.microsoft.com/office/drawing/2014/main" id="{14649BBE-ED95-4516-8779-B0F069A73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10617" r="15829" b="10430"/>
          <a:stretch/>
        </p:blipFill>
        <p:spPr bwMode="auto">
          <a:xfrm>
            <a:off x="7374835" y="1196763"/>
            <a:ext cx="4660875" cy="540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CD5F5F-1D84-4350-A92D-317FC24A0985}"/>
              </a:ext>
            </a:extLst>
          </p:cNvPr>
          <p:cNvSpPr txBox="1"/>
          <p:nvPr/>
        </p:nvSpPr>
        <p:spPr>
          <a:xfrm>
            <a:off x="76323" y="4311984"/>
            <a:ext cx="718355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файли, створені в середовищі </a:t>
            </a:r>
            <a:r>
              <a:rPr lang="en-US" sz="2800" b="1" i="1" kern="0" dirty="0">
                <a:solidFill>
                  <a:schemeClr val="bg1"/>
                </a:solidFill>
              </a:rPr>
              <a:t>Microsoft </a:t>
            </a:r>
            <a:r>
              <a:rPr lang="en-US" sz="2800" b="1" i="1" kern="0" dirty="0">
                <a:solidFill>
                  <a:srgbClr val="FFFF00"/>
                </a:solidFill>
              </a:rPr>
              <a:t>Publisher</a:t>
            </a:r>
            <a:r>
              <a:rPr lang="uk-UA" sz="2800" b="1" i="1" kern="0" dirty="0">
                <a:solidFill>
                  <a:schemeClr val="bg1"/>
                </a:solidFill>
              </a:rPr>
              <a:t>,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можна тими ж способами, як і документи в інших програмах цього пакету.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ACC8E47-843E-41A2-BB56-7ED35F6C3807}"/>
              </a:ext>
            </a:extLst>
          </p:cNvPr>
          <p:cNvSpPr/>
          <p:nvPr/>
        </p:nvSpPr>
        <p:spPr>
          <a:xfrm>
            <a:off x="72009" y="3126248"/>
            <a:ext cx="3466322" cy="10721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Відкрити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934987B-541A-4F38-9D48-A835490AFA60}"/>
              </a:ext>
            </a:extLst>
          </p:cNvPr>
          <p:cNvSpPr/>
          <p:nvPr/>
        </p:nvSpPr>
        <p:spPr>
          <a:xfrm>
            <a:off x="3789243" y="3126248"/>
            <a:ext cx="3466322" cy="10721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Зберегти</a:t>
            </a:r>
          </a:p>
        </p:txBody>
      </p:sp>
    </p:spTree>
    <p:extLst>
      <p:ext uri="{BB962C8B-B14F-4D97-AF65-F5344CB8AC3E}">
        <p14:creationId xmlns:p14="http://schemas.microsoft.com/office/powerpoint/2010/main" val="20773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993669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Стандартним форматом файлів для збереження комп'ютерних публікацій, підготовлених з використанням </a:t>
            </a:r>
            <a:r>
              <a:rPr lang="en-US" sz="2800" b="1" i="1" kern="0" dirty="0">
                <a:solidFill>
                  <a:srgbClr val="FFFFFF"/>
                </a:solidFill>
              </a:rPr>
              <a:t>Publisher, </a:t>
            </a:r>
            <a:r>
              <a:rPr lang="uk-UA" sz="2800" b="1" i="1" kern="0" dirty="0">
                <a:solidFill>
                  <a:srgbClr val="FFFFFF"/>
                </a:solidFill>
              </a:rPr>
              <a:t>є формат: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5D6C4-8F9A-4826-9489-4DB4B31E8F60}"/>
              </a:ext>
            </a:extLst>
          </p:cNvPr>
          <p:cNvSpPr txBox="1"/>
          <p:nvPr/>
        </p:nvSpPr>
        <p:spPr>
          <a:xfrm>
            <a:off x="72007" y="311501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Програма надає користувачеві можливість зберігати файли і в інших форматах, наприклад</a:t>
            </a:r>
            <a:r>
              <a:rPr lang="en-US" sz="2800" b="1" i="1" kern="0" dirty="0">
                <a:solidFill>
                  <a:srgbClr val="FFFFFF"/>
                </a:solidFill>
              </a:rPr>
              <a:t>,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C6A0F53-CDD8-4163-94CA-167AA2012CCC}"/>
              </a:ext>
            </a:extLst>
          </p:cNvPr>
          <p:cNvSpPr/>
          <p:nvPr/>
        </p:nvSpPr>
        <p:spPr>
          <a:xfrm>
            <a:off x="10084344" y="1196763"/>
            <a:ext cx="2037805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PUB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F117AB-8B01-48D2-87D8-0899066768B0}"/>
              </a:ext>
            </a:extLst>
          </p:cNvPr>
          <p:cNvSpPr/>
          <p:nvPr/>
        </p:nvSpPr>
        <p:spPr>
          <a:xfrm>
            <a:off x="72007" y="4171495"/>
            <a:ext cx="2887061" cy="678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kern="0" dirty="0">
                <a:solidFill>
                  <a:srgbClr val="FFFFFF"/>
                </a:solidFill>
              </a:rPr>
              <a:t>pdf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924A107-AB6E-4F48-95CA-7B664ED5E2CE}"/>
              </a:ext>
            </a:extLst>
          </p:cNvPr>
          <p:cNvSpPr/>
          <p:nvPr/>
        </p:nvSpPr>
        <p:spPr>
          <a:xfrm>
            <a:off x="3125137" y="4171495"/>
            <a:ext cx="2887061" cy="678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doc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8E1EE66-B0C5-4077-956B-F7D7AEBF537F}"/>
              </a:ext>
            </a:extLst>
          </p:cNvPr>
          <p:cNvSpPr/>
          <p:nvPr/>
        </p:nvSpPr>
        <p:spPr>
          <a:xfrm>
            <a:off x="6178266" y="4171495"/>
            <a:ext cx="2887061" cy="678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FF"/>
                </a:solidFill>
              </a:rPr>
              <a:t>docx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769436B-05AF-4385-9007-5CBD7525D904}"/>
              </a:ext>
            </a:extLst>
          </p:cNvPr>
          <p:cNvSpPr/>
          <p:nvPr/>
        </p:nvSpPr>
        <p:spPr>
          <a:xfrm>
            <a:off x="9229549" y="4173413"/>
            <a:ext cx="2887061" cy="678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jpg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7410" name="Picture 2" descr="file, format, pdf icon">
            <a:extLst>
              <a:ext uri="{FF2B5EF4-FFF2-40B4-BE49-F238E27FC236}">
                <a16:creationId xmlns:a16="http://schemas.microsoft.com/office/drawing/2014/main" id="{252E6F2C-980E-417F-A41D-298D8A766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6" y="4850297"/>
            <a:ext cx="1708012" cy="17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oc, document, extension, file, format icon">
            <a:extLst>
              <a:ext uri="{FF2B5EF4-FFF2-40B4-BE49-F238E27FC236}">
                <a16:creationId xmlns:a16="http://schemas.microsoft.com/office/drawing/2014/main" id="{41548EB0-3BAB-454D-8BDC-C979F3E7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19" y="4891309"/>
            <a:ext cx="1244896" cy="16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docx icon">
            <a:extLst>
              <a:ext uri="{FF2B5EF4-FFF2-40B4-BE49-F238E27FC236}">
                <a16:creationId xmlns:a16="http://schemas.microsoft.com/office/drawing/2014/main" id="{AEBAAC34-024F-457A-A761-4188ABCCE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78" y="4881567"/>
            <a:ext cx="1357635" cy="17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document, extension, file, jpg icon">
            <a:extLst>
              <a:ext uri="{FF2B5EF4-FFF2-40B4-BE49-F238E27FC236}">
                <a16:creationId xmlns:a16="http://schemas.microsoft.com/office/drawing/2014/main" id="{1754CD71-18E2-493A-8448-86F4881D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747" y="4911727"/>
            <a:ext cx="1260664" cy="16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Програму </a:t>
            </a:r>
            <a:r>
              <a:rPr lang="en-US" sz="2800" b="1" i="1" kern="0" dirty="0">
                <a:solidFill>
                  <a:srgbClr val="FFFF00"/>
                </a:solidFill>
              </a:rPr>
              <a:t>Publisher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запустити на виконання кількома способами. Наведемо найпоширеніші з них: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F1F4336-F9D5-4532-A3F8-83836F9A34A5}"/>
              </a:ext>
            </a:extLst>
          </p:cNvPr>
          <p:cNvGraphicFramePr/>
          <p:nvPr/>
        </p:nvGraphicFramePr>
        <p:xfrm>
          <a:off x="428284" y="2278063"/>
          <a:ext cx="11693866" cy="431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 descr="microsoft, windows, windows8 icon icon">
            <a:extLst>
              <a:ext uri="{FF2B5EF4-FFF2-40B4-BE49-F238E27FC236}">
                <a16:creationId xmlns:a16="http://schemas.microsoft.com/office/drawing/2014/main" id="{75FD5478-A745-437F-9179-3482A52A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67" y="4542777"/>
            <a:ext cx="1908313" cy="19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D7EC25-0434-46A6-A70D-0D88EBB96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4014" y="5374908"/>
            <a:ext cx="1353438" cy="13425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4B56DC-ECF4-4AC6-87BF-2FF6BE75C7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6386" y="4949438"/>
            <a:ext cx="151651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530BDA-40E0-4283-878B-FC6AE150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89530BDA-40E0-4283-878B-FC6AE150B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A5B877-2575-498B-9CA2-699B202BB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0BA5B877-2575-498B-9CA2-699B202BB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ED9B6A-D549-4C02-8841-4136E74A5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DBED9B6A-D549-4C02-8841-4136E74A5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Формати файлів текстових документів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найпоширеніші формати файлів текстових документів та їх характеристики.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26385" y="1923081"/>
          <a:ext cx="11901492" cy="486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38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Визначте поняття, які ви вже вивчали та які ще вам не відомі.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A8491-C85C-4E21-995D-6D3577FBF183}"/>
              </a:ext>
            </a:extLst>
          </p:cNvPr>
          <p:cNvSpPr txBox="1"/>
          <p:nvPr/>
        </p:nvSpPr>
        <p:spPr>
          <a:xfrm>
            <a:off x="72008" y="2237872"/>
            <a:ext cx="1143263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Системи управління електронними документами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4659D-1785-45C0-B454-2D1E949F4CD1}"/>
              </a:ext>
            </a:extLst>
          </p:cNvPr>
          <p:cNvSpPr txBox="1"/>
          <p:nvPr/>
        </p:nvSpPr>
        <p:spPr>
          <a:xfrm>
            <a:off x="72008" y="2848094"/>
            <a:ext cx="1143263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Технічні засоби обробки документів та інформації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6AA08-A9FA-4B57-8805-E054BDDC2496}"/>
              </a:ext>
            </a:extLst>
          </p:cNvPr>
          <p:cNvSpPr txBox="1"/>
          <p:nvPr/>
        </p:nvSpPr>
        <p:spPr>
          <a:xfrm>
            <a:off x="72008" y="3454337"/>
            <a:ext cx="1143263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Класифікація офісної техніки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81E0B-51EE-43B9-818A-504B329B86A5}"/>
              </a:ext>
            </a:extLst>
          </p:cNvPr>
          <p:cNvSpPr txBox="1"/>
          <p:nvPr/>
        </p:nvSpPr>
        <p:spPr>
          <a:xfrm>
            <a:off x="70929" y="4060580"/>
            <a:ext cx="11432637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створення, зберігання, обробки, копіювання і транспортування документів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18D37-8DB0-4C89-9514-C902E99BA41D}"/>
              </a:ext>
            </a:extLst>
          </p:cNvPr>
          <p:cNvSpPr txBox="1"/>
          <p:nvPr/>
        </p:nvSpPr>
        <p:spPr>
          <a:xfrm>
            <a:off x="70929" y="5097710"/>
            <a:ext cx="1143263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Програмні засоби обробки документів та інформації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C9A13D7-910B-435D-A7CE-F960275B2C5D}"/>
              </a:ext>
            </a:extLst>
          </p:cNvPr>
          <p:cNvSpPr/>
          <p:nvPr/>
        </p:nvSpPr>
        <p:spPr>
          <a:xfrm>
            <a:off x="70929" y="5703953"/>
            <a:ext cx="4957452" cy="8978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Види систем обробки текстів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6C72920-8373-4BEF-A7E1-9BA78BA01686}"/>
              </a:ext>
            </a:extLst>
          </p:cNvPr>
          <p:cNvSpPr/>
          <p:nvPr/>
        </p:nvSpPr>
        <p:spPr>
          <a:xfrm>
            <a:off x="6148741" y="5703953"/>
            <a:ext cx="4964018" cy="8978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Комунікаційні технології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20540693-75D3-463C-85A2-66860E1BDE45}"/>
              </a:ext>
            </a:extLst>
          </p:cNvPr>
          <p:cNvSpPr/>
          <p:nvPr/>
        </p:nvSpPr>
        <p:spPr>
          <a:xfrm>
            <a:off x="11590020" y="2233893"/>
            <a:ext cx="529972" cy="523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08D002B7-3E4E-433B-B63F-19EC3165460D}"/>
              </a:ext>
            </a:extLst>
          </p:cNvPr>
          <p:cNvSpPr/>
          <p:nvPr/>
        </p:nvSpPr>
        <p:spPr>
          <a:xfrm>
            <a:off x="11590019" y="2844546"/>
            <a:ext cx="529972" cy="523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FFFFF"/>
                </a:solidFill>
              </a:rPr>
              <a:t>+</a:t>
            </a:r>
            <a:endParaRPr lang="uk-UA" sz="3600" b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9820643-27C9-40F7-9680-61AE82F33585}"/>
              </a:ext>
            </a:extLst>
          </p:cNvPr>
          <p:cNvSpPr/>
          <p:nvPr/>
        </p:nvSpPr>
        <p:spPr>
          <a:xfrm>
            <a:off x="11590019" y="3454337"/>
            <a:ext cx="529972" cy="523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FFFFF"/>
                </a:solidFill>
              </a:rPr>
              <a:t>+</a:t>
            </a:r>
            <a:endParaRPr lang="uk-UA" sz="3600" b="1" kern="0" dirty="0">
              <a:solidFill>
                <a:srgbClr val="FFFFFF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7BE830D2-C137-4E5C-863F-FDBED9524C19}"/>
              </a:ext>
            </a:extLst>
          </p:cNvPr>
          <p:cNvSpPr/>
          <p:nvPr/>
        </p:nvSpPr>
        <p:spPr>
          <a:xfrm>
            <a:off x="11590019" y="4060580"/>
            <a:ext cx="529972" cy="954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5C065A80-81F9-4ADA-8AD0-CE057A709082}"/>
              </a:ext>
            </a:extLst>
          </p:cNvPr>
          <p:cNvSpPr/>
          <p:nvPr/>
        </p:nvSpPr>
        <p:spPr>
          <a:xfrm>
            <a:off x="11590019" y="5081121"/>
            <a:ext cx="529972" cy="539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C6D6527C-047A-455E-BF00-C8068D56BD23}"/>
              </a:ext>
            </a:extLst>
          </p:cNvPr>
          <p:cNvSpPr/>
          <p:nvPr/>
        </p:nvSpPr>
        <p:spPr>
          <a:xfrm>
            <a:off x="5133862" y="5703953"/>
            <a:ext cx="909398" cy="897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F9880F7E-160D-4C73-8BBD-B7444FD79C41}"/>
              </a:ext>
            </a:extLst>
          </p:cNvPr>
          <p:cNvSpPr/>
          <p:nvPr/>
        </p:nvSpPr>
        <p:spPr>
          <a:xfrm>
            <a:off x="11210593" y="5687364"/>
            <a:ext cx="909398" cy="897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609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2712" y="2238672"/>
            <a:ext cx="2156606" cy="879217"/>
          </a:xfrm>
          <a:prstGeom prst="roundRect">
            <a:avLst>
              <a:gd name="adj" fmla="val 973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документ</a:t>
            </a:r>
          </a:p>
        </p:txBody>
      </p:sp>
      <p:sp>
        <p:nvSpPr>
          <p:cNvPr id="26" name="Стрілка вліво 7"/>
          <p:cNvSpPr/>
          <p:nvPr/>
        </p:nvSpPr>
        <p:spPr bwMode="auto">
          <a:xfrm>
            <a:off x="3340886" y="2274104"/>
            <a:ext cx="1659818" cy="86409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Містить</a:t>
            </a:r>
          </a:p>
        </p:txBody>
      </p:sp>
      <p:sp>
        <p:nvSpPr>
          <p:cNvPr id="27" name="Стрілка вліво 8"/>
          <p:cNvSpPr/>
          <p:nvPr/>
        </p:nvSpPr>
        <p:spPr bwMode="auto">
          <a:xfrm flipH="1">
            <a:off x="7302362" y="2274104"/>
            <a:ext cx="1659818" cy="86409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Створюють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7203" y="1628800"/>
            <a:ext cx="3246480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Графічні об’єкти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202" y="2892622"/>
            <a:ext cx="3246480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Текстові об’єкти</a:t>
            </a:r>
          </a:p>
        </p:txBody>
      </p:sp>
      <p:sp>
        <p:nvSpPr>
          <p:cNvPr id="30" name="Стрілка вліво 11"/>
          <p:cNvSpPr/>
          <p:nvPr/>
        </p:nvSpPr>
        <p:spPr bwMode="auto">
          <a:xfrm rot="2283204" flipH="1">
            <a:off x="1556578" y="4188683"/>
            <a:ext cx="2126399" cy="86409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Виділяють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68456" y="3984811"/>
            <a:ext cx="1295838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Слово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75479" y="3984811"/>
            <a:ext cx="1724558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Речення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11222" y="3984811"/>
            <a:ext cx="1373603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Абзац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86256" y="3987948"/>
            <a:ext cx="1800200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Сторінка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85165" y="5039382"/>
            <a:ext cx="1295838" cy="488454"/>
          </a:xfrm>
          <a:prstGeom prst="roundRect">
            <a:avLst>
              <a:gd name="adj" fmla="val 9736"/>
            </a:avLst>
          </a:prstGeom>
          <a:solidFill>
            <a:srgbClr val="19426B">
              <a:lumMod val="60000"/>
              <a:lumOff val="4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Миша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51382" y="5039382"/>
            <a:ext cx="2297594" cy="488454"/>
          </a:xfrm>
          <a:prstGeom prst="roundRect">
            <a:avLst>
              <a:gd name="adj" fmla="val 9736"/>
            </a:avLst>
          </a:prstGeom>
          <a:solidFill>
            <a:srgbClr val="19426B">
              <a:lumMod val="60000"/>
              <a:lumOff val="4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Клавіатура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16" y="4972235"/>
            <a:ext cx="2312331" cy="231233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801991" y="1628800"/>
            <a:ext cx="3178199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редактор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01990" y="2892622"/>
            <a:ext cx="3178199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процесор</a:t>
            </a:r>
          </a:p>
        </p:txBody>
      </p:sp>
      <p:pic>
        <p:nvPicPr>
          <p:cNvPr id="40" name="Picture 2" descr="mous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93" y="55188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upload.wikimedia.org/wikipedia/commons/thumb/6/67/Word_2013_file_icon.svg/480px-Word_2013_file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2" y="1161526"/>
            <a:ext cx="1050850" cy="10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15, word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7313605" y="1274066"/>
            <a:ext cx="1102351" cy="10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oc, files, word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81" y="1177264"/>
            <a:ext cx="1151244" cy="11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Редактор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35" y="1336023"/>
            <a:ext cx="9336210" cy="37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Процесор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5" y="1905669"/>
            <a:ext cx="11915335" cy="30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72862" y="5445224"/>
            <a:ext cx="8207345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Видавнича система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F50C6E-2DEF-48D2-9F3D-EABB732A5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4" y="1385017"/>
            <a:ext cx="5723260" cy="19966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1ED8E8-2E7E-4D32-B72D-111091393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534" y="3195987"/>
            <a:ext cx="5014356" cy="18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/>
        </p:nvGraphicFramePr>
        <p:xfrm>
          <a:off x="679026" y="1340769"/>
          <a:ext cx="5013296" cy="518457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06" y="3467472"/>
            <a:ext cx="465584" cy="465584"/>
          </a:xfrm>
          <a:prstGeom prst="rect">
            <a:avLst/>
          </a:prstGeom>
        </p:spPr>
      </p:pic>
      <p:sp>
        <p:nvSpPr>
          <p:cNvPr id="9" name="Округлена прямокутна виноска 16"/>
          <p:cNvSpPr/>
          <p:nvPr/>
        </p:nvSpPr>
        <p:spPr>
          <a:xfrm>
            <a:off x="3100752" y="919184"/>
            <a:ext cx="416682" cy="360040"/>
          </a:xfrm>
          <a:prstGeom prst="wedgeRoundRectCallout">
            <a:avLst>
              <a:gd name="adj1" fmla="val 35434"/>
              <a:gd name="adj2" fmla="val 8298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5656" y="3629084"/>
            <a:ext cx="7573203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Об’єкт вікна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Word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де розміщено основні елементи керування об’єктами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graphicFrame>
        <p:nvGraphicFramePr>
          <p:cNvPr id="12" name="Таблиця 11"/>
          <p:cNvGraphicFramePr>
            <a:graphicFrameLocks noGrp="1"/>
          </p:cNvGraphicFramePr>
          <p:nvPr/>
        </p:nvGraphicFramePr>
        <p:xfrm>
          <a:off x="3174015" y="1340768"/>
          <a:ext cx="313331" cy="213482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С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т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і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ч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к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а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2" descr="http://windowstips.ru/wp-content/uploads/2013/01/Word-2013.png?2540f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98" y="1182948"/>
            <a:ext cx="2302302" cy="230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84" y="1883296"/>
            <a:ext cx="465584" cy="465584"/>
          </a:xfrm>
          <a:prstGeom prst="rect">
            <a:avLst/>
          </a:prstGeom>
        </p:spPr>
      </p:pic>
      <p:sp>
        <p:nvSpPr>
          <p:cNvPr id="15" name="Округлена прямокутна виноска 22"/>
          <p:cNvSpPr/>
          <p:nvPr/>
        </p:nvSpPr>
        <p:spPr>
          <a:xfrm>
            <a:off x="2062552" y="1936068"/>
            <a:ext cx="416682" cy="360040"/>
          </a:xfrm>
          <a:prstGeom prst="wedgeRoundRectCallout">
            <a:avLst>
              <a:gd name="adj1" fmla="val 66784"/>
              <a:gd name="adj2" fmla="val -1377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5656" y="3629084"/>
            <a:ext cx="7573203" cy="105560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Об’єкт, що вказує на поточне місце в документі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/>
        </p:nvGraphicFramePr>
        <p:xfrm>
          <a:off x="2551242" y="1954171"/>
          <a:ext cx="1879986" cy="30497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К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у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с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о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94" y="3068960"/>
            <a:ext cx="465584" cy="465584"/>
          </a:xfrm>
          <a:prstGeom prst="rect">
            <a:avLst/>
          </a:prstGeom>
        </p:spPr>
      </p:pic>
      <p:sp>
        <p:nvSpPr>
          <p:cNvPr id="20" name="Округлена прямокутна виноска 27"/>
          <p:cNvSpPr/>
          <p:nvPr/>
        </p:nvSpPr>
        <p:spPr>
          <a:xfrm>
            <a:off x="1431248" y="3140968"/>
            <a:ext cx="416682" cy="360040"/>
          </a:xfrm>
          <a:prstGeom prst="wedgeRoundRectCallout">
            <a:avLst>
              <a:gd name="adj1" fmla="val 66784"/>
              <a:gd name="adj2" fmla="val -1377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5656" y="3629084"/>
            <a:ext cx="7573203" cy="105560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Унесення змін у зовнішній вигляд тексту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/>
        </p:nvGraphicFramePr>
        <p:xfrm>
          <a:off x="1952072" y="3168500"/>
          <a:ext cx="3759972" cy="30497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Ф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о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м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а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т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у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в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а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я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82" y="6235150"/>
            <a:ext cx="465584" cy="465584"/>
          </a:xfrm>
          <a:prstGeom prst="rect">
            <a:avLst/>
          </a:prstGeom>
        </p:spPr>
      </p:pic>
      <p:sp>
        <p:nvSpPr>
          <p:cNvPr id="25" name="Округлена прямокутна виноска 32"/>
          <p:cNvSpPr/>
          <p:nvPr/>
        </p:nvSpPr>
        <p:spPr>
          <a:xfrm>
            <a:off x="2551242" y="2708920"/>
            <a:ext cx="416682" cy="360040"/>
          </a:xfrm>
          <a:prstGeom prst="wedgeRoundRectCallout">
            <a:avLst>
              <a:gd name="adj1" fmla="val -2882"/>
              <a:gd name="adj2" fmla="val 8701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15656" y="3629084"/>
            <a:ext cx="7573203" cy="57888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Унесення змін у вміст тексту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/>
        </p:nvGraphicFramePr>
        <p:xfrm>
          <a:off x="2551242" y="3170619"/>
          <a:ext cx="313331" cy="335472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е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д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а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г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у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в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а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я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/>
        </p:nvGraphicFramePr>
        <p:xfrm>
          <a:off x="1002814" y="3801018"/>
          <a:ext cx="313331" cy="2439800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П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о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ц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е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с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о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0" y="6165304"/>
            <a:ext cx="465584" cy="465584"/>
          </a:xfrm>
          <a:prstGeom prst="rect">
            <a:avLst/>
          </a:prstGeom>
        </p:spPr>
      </p:pic>
      <p:sp>
        <p:nvSpPr>
          <p:cNvPr id="31" name="Округлена прямокутна виноска 49"/>
          <p:cNvSpPr/>
          <p:nvPr/>
        </p:nvSpPr>
        <p:spPr>
          <a:xfrm>
            <a:off x="910424" y="3284984"/>
            <a:ext cx="416682" cy="360040"/>
          </a:xfrm>
          <a:prstGeom prst="wedgeRoundRectCallout">
            <a:avLst>
              <a:gd name="adj1" fmla="val -2882"/>
              <a:gd name="adj2" fmla="val 8701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15656" y="3629084"/>
            <a:ext cx="7573203" cy="105560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Програма для опрацювання текстових документів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78" y="4031823"/>
            <a:ext cx="465584" cy="465584"/>
          </a:xfrm>
          <a:prstGeom prst="rect">
            <a:avLst/>
          </a:prstGeom>
        </p:spPr>
      </p:pic>
      <p:sp>
        <p:nvSpPr>
          <p:cNvPr id="35" name="Округлена прямокутна виноска 53"/>
          <p:cNvSpPr/>
          <p:nvPr/>
        </p:nvSpPr>
        <p:spPr>
          <a:xfrm>
            <a:off x="178332" y="4061603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15656" y="3629084"/>
            <a:ext cx="7573203" cy="105560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Створення копії документа на папері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/>
        </p:nvGraphicFramePr>
        <p:xfrm>
          <a:off x="679034" y="4102730"/>
          <a:ext cx="3133310" cy="30497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Д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у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к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у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в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а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я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50" y="5511267"/>
            <a:ext cx="465584" cy="465584"/>
          </a:xfrm>
          <a:prstGeom prst="rect">
            <a:avLst/>
          </a:prstGeom>
        </p:spPr>
      </p:pic>
      <p:sp>
        <p:nvSpPr>
          <p:cNvPr id="40" name="Округлена прямокутна виноска 58"/>
          <p:cNvSpPr/>
          <p:nvPr/>
        </p:nvSpPr>
        <p:spPr>
          <a:xfrm>
            <a:off x="178332" y="5589240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15656" y="3629084"/>
            <a:ext cx="7573203" cy="105560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7. Основний об’єкт опрацювання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 текстовому процесорі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graphicFrame>
        <p:nvGraphicFramePr>
          <p:cNvPr id="43" name="Таблиця 42"/>
          <p:cNvGraphicFramePr>
            <a:graphicFrameLocks noGrp="1"/>
          </p:cNvGraphicFramePr>
          <p:nvPr/>
        </p:nvGraphicFramePr>
        <p:xfrm>
          <a:off x="697602" y="5616772"/>
          <a:ext cx="2506648" cy="30497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Д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о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к</a:t>
                      </a:r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у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м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е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т</a:t>
                      </a:r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5607565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  <p:pic>
        <p:nvPicPr>
          <p:cNvPr id="46" name="Picture 8" descr="http://upload.wikimedia.org/wikipedia/commons/thumb/6/67/Word_2013_file_icon.svg/480px-Word_2013_file_ico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82" y="5301206"/>
            <a:ext cx="1510463" cy="15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262" y="5206136"/>
            <a:ext cx="2379296" cy="16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2" grpId="0" animBg="1"/>
      <p:bldP spid="32" grpId="1" animBg="1"/>
      <p:bldP spid="36" grpId="0" animBg="1"/>
      <p:bldP spid="36" grpId="1" animBg="1"/>
      <p:bldP spid="41" grpId="0" animBg="1"/>
      <p:bldP spid="41" grpId="1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рефлексії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цьому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 мені вдалося...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9" y="1861940"/>
            <a:ext cx="1205014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Було цікаво...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D19E2-14AD-4DF6-993A-DF3DA7E982DB}"/>
              </a:ext>
            </a:extLst>
          </p:cNvPr>
          <p:cNvSpPr txBox="1"/>
          <p:nvPr/>
        </p:nvSpPr>
        <p:spPr>
          <a:xfrm>
            <a:off x="72008" y="2515487"/>
            <a:ext cx="4168396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 замислився...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55BFC-321F-4BA9-A6E2-E6513E93C962}"/>
              </a:ext>
            </a:extLst>
          </p:cNvPr>
          <p:cNvSpPr txBox="1"/>
          <p:nvPr/>
        </p:nvSpPr>
        <p:spPr>
          <a:xfrm>
            <a:off x="72008" y="3169034"/>
            <a:ext cx="4168396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Після завершення уроку в мене є бажання...</a:t>
            </a:r>
          </a:p>
        </p:txBody>
      </p:sp>
      <p:pic>
        <p:nvPicPr>
          <p:cNvPr id="5122" name="Picture 2" descr="Пов’язане зображення">
            <a:extLst>
              <a:ext uri="{FF2B5EF4-FFF2-40B4-BE49-F238E27FC236}">
                <a16:creationId xmlns:a16="http://schemas.microsoft.com/office/drawing/2014/main" id="{B4AB2B4F-E784-4B5C-A1BE-0CC1D5FA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25" y="2527116"/>
            <a:ext cx="6114549" cy="34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41549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Зробити пост у соціальних мережах про програмні засоби обробки документів та інформації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B4163-8846-4025-8A67-E1BC396B6C53}"/>
              </a:ext>
            </a:extLst>
          </p:cNvPr>
          <p:cNvSpPr txBox="1"/>
          <p:nvPr/>
        </p:nvSpPr>
        <p:spPr>
          <a:xfrm>
            <a:off x="5094514" y="1196763"/>
            <a:ext cx="702763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Підготувати </a:t>
            </a:r>
            <a:r>
              <a:rPr lang="uk-UA" sz="2800" b="1" i="1" kern="0" dirty="0">
                <a:solidFill>
                  <a:srgbClr val="FFFF00"/>
                </a:solidFill>
              </a:rPr>
              <a:t>презентацію</a:t>
            </a:r>
            <a:r>
              <a:rPr lang="uk-UA" sz="2800" b="1" i="1" kern="0" dirty="0">
                <a:solidFill>
                  <a:schemeClr val="bg1"/>
                </a:solidFill>
              </a:rPr>
              <a:t> на тему: «Онлайнові текстові процесори»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 оформити згідно правил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44BC8-C0F7-4AA7-BCCA-E7A0A9958791}"/>
              </a:ext>
            </a:extLst>
          </p:cNvPr>
          <p:cNvSpPr txBox="1"/>
          <p:nvPr/>
        </p:nvSpPr>
        <p:spPr>
          <a:xfrm>
            <a:off x="5094514" y="3128390"/>
            <a:ext cx="7027636" cy="201593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Здійснити роботу з джерелами інформації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Створити презентацію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Створити бібліографічний список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Контроль якості виконаної роботи</a:t>
            </a:r>
          </a:p>
        </p:txBody>
      </p:sp>
    </p:spTree>
    <p:extLst>
      <p:ext uri="{BB962C8B-B14F-4D97-AF65-F5344CB8AC3E}">
        <p14:creationId xmlns:p14="http://schemas.microsoft.com/office/powerpoint/2010/main" val="40902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document, refresh, reload icon">
            <a:extLst>
              <a:ext uri="{FF2B5EF4-FFF2-40B4-BE49-F238E27FC236}">
                <a16:creationId xmlns:a16="http://schemas.microsoft.com/office/drawing/2014/main" id="{5925F7CD-3BCE-40B0-8CFA-51221FB2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63" y="3586556"/>
            <a:ext cx="2484596" cy="24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936AE0EC-4F4F-4C82-B72A-0FD30045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23" y="3674755"/>
            <a:ext cx="2627904" cy="22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підготовці текстових документів на комп’ютері використовуються такі операцій: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682312-9D14-45B9-80E5-4A7AF5A9F040}"/>
              </a:ext>
            </a:extLst>
          </p:cNvPr>
          <p:cNvSpPr txBox="1"/>
          <p:nvPr/>
        </p:nvSpPr>
        <p:spPr>
          <a:xfrm>
            <a:off x="72008" y="3391807"/>
            <a:ext cx="632879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Операції </a:t>
            </a:r>
            <a:r>
              <a:rPr lang="uk-UA" sz="2800" b="1" i="1" kern="0" dirty="0">
                <a:solidFill>
                  <a:srgbClr val="FFFF00"/>
                </a:solidFill>
              </a:rPr>
              <a:t>введення</a:t>
            </a:r>
            <a:r>
              <a:rPr lang="uk-UA" sz="2800" b="1" i="1" kern="0" dirty="0">
                <a:solidFill>
                  <a:schemeClr val="bg1"/>
                </a:solidFill>
              </a:rPr>
              <a:t> — дають змогу перенести вихідний текст з його зовнішньої форми в електронний вигляд, тобто у файл, що зберігається на комп’ютері;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51394AE8-4AB2-44C7-A5D9-3CC4BEB0FDC5}"/>
              </a:ext>
            </a:extLst>
          </p:cNvPr>
          <p:cNvSpPr/>
          <p:nvPr/>
        </p:nvSpPr>
        <p:spPr>
          <a:xfrm>
            <a:off x="72007" y="2294285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введення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04EE3F9-3FF0-455F-BA96-F496119FB9AB}"/>
              </a:ext>
            </a:extLst>
          </p:cNvPr>
          <p:cNvSpPr/>
          <p:nvPr/>
        </p:nvSpPr>
        <p:spPr>
          <a:xfrm>
            <a:off x="4110552" y="2294285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редагування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3D46B2B-8386-4CE4-96AE-75152B20619E}"/>
              </a:ext>
            </a:extLst>
          </p:cNvPr>
          <p:cNvSpPr/>
          <p:nvPr/>
        </p:nvSpPr>
        <p:spPr>
          <a:xfrm>
            <a:off x="8149100" y="2294285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форматування</a:t>
            </a:r>
          </a:p>
        </p:txBody>
      </p:sp>
      <p:pic>
        <p:nvPicPr>
          <p:cNvPr id="3074" name="Picture 2" descr="Пов’язане зображення">
            <a:extLst>
              <a:ext uri="{FF2B5EF4-FFF2-40B4-BE49-F238E27FC236}">
                <a16:creationId xmlns:a16="http://schemas.microsoft.com/office/drawing/2014/main" id="{E035952D-D3AB-445F-8465-47325EEE4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95" y="3391807"/>
            <a:ext cx="5526298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Операції </a:t>
            </a:r>
            <a:r>
              <a:rPr lang="uk-UA" sz="2800" b="1" i="1" kern="0" dirty="0">
                <a:solidFill>
                  <a:srgbClr val="FFFF00"/>
                </a:solidFill>
              </a:rPr>
              <a:t>редагування</a:t>
            </a:r>
            <a:r>
              <a:rPr lang="uk-UA" sz="2800" b="1" i="1" kern="0" dirty="0">
                <a:solidFill>
                  <a:schemeClr val="bg1"/>
                </a:solidFill>
              </a:rPr>
              <a:t> (правки) дають змогу змінити вже існуючий електронний документ: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574B2B-4AE6-4033-B258-59A24E118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 bwMode="auto">
          <a:xfrm>
            <a:off x="6722346" y="2236532"/>
            <a:ext cx="5397645" cy="41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961BC1-F969-47E6-B8BD-E477C430C6BE}"/>
              </a:ext>
            </a:extLst>
          </p:cNvPr>
          <p:cNvSpPr txBox="1"/>
          <p:nvPr/>
        </p:nvSpPr>
        <p:spPr>
          <a:xfrm>
            <a:off x="72008" y="2243975"/>
            <a:ext cx="656995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шляхом додавання або видалення його фрагментів,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30425-84C8-4072-BDB5-C1452FBDB0A7}"/>
              </a:ext>
            </a:extLst>
          </p:cNvPr>
          <p:cNvSpPr txBox="1"/>
          <p:nvPr/>
        </p:nvSpPr>
        <p:spPr>
          <a:xfrm>
            <a:off x="72008" y="3299699"/>
            <a:ext cx="656995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перестановки частин документа,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490C4-7B59-4688-9155-6A6706C8FF8A}"/>
              </a:ext>
            </a:extLst>
          </p:cNvPr>
          <p:cNvSpPr txBox="1"/>
          <p:nvPr/>
        </p:nvSpPr>
        <p:spPr>
          <a:xfrm>
            <a:off x="72008" y="4373964"/>
            <a:ext cx="656995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злиття декількох файлів,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FB096-6496-4446-9128-A5822DDF252B}"/>
              </a:ext>
            </a:extLst>
          </p:cNvPr>
          <p:cNvSpPr txBox="1"/>
          <p:nvPr/>
        </p:nvSpPr>
        <p:spPr>
          <a:xfrm>
            <a:off x="72008" y="4997777"/>
            <a:ext cx="656995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розбиття єдиного документа на декілька більш дрібних і т. д.;</a:t>
            </a:r>
          </a:p>
        </p:txBody>
      </p:sp>
    </p:spTree>
    <p:extLst>
      <p:ext uri="{BB962C8B-B14F-4D97-AF65-F5344CB8AC3E}">
        <p14:creationId xmlns:p14="http://schemas.microsoft.com/office/powerpoint/2010/main" val="6406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Оформлення документа задають операціями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форматування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id="{2A580C7F-41CF-4457-9692-873C33244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35" y="2314170"/>
            <a:ext cx="7157935" cy="402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D39C9D-3B43-4440-A0EE-1A59C62948EB}"/>
              </a:ext>
            </a:extLst>
          </p:cNvPr>
          <p:cNvSpPr txBox="1"/>
          <p:nvPr/>
        </p:nvSpPr>
        <p:spPr>
          <a:xfrm>
            <a:off x="70929" y="2314170"/>
            <a:ext cx="4661845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Команди форматування допомагають точно визначити, як буде виглядати текст на екрані монітора або на папері після друку на принтері</a:t>
            </a:r>
          </a:p>
        </p:txBody>
      </p:sp>
    </p:spTree>
    <p:extLst>
      <p:ext uri="{BB962C8B-B14F-4D97-AF65-F5344CB8AC3E}">
        <p14:creationId xmlns:p14="http://schemas.microsoft.com/office/powerpoint/2010/main" val="25556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Види систем обробки текстів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3266919-5B99-46DF-B044-861A36DB4B6B}"/>
              </a:ext>
            </a:extLst>
          </p:cNvPr>
          <p:cNvSpPr/>
          <p:nvPr/>
        </p:nvSpPr>
        <p:spPr>
          <a:xfrm>
            <a:off x="72007" y="187225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Текстові редактори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9A5D3C8-089B-4E39-A28F-05459698432B}"/>
              </a:ext>
            </a:extLst>
          </p:cNvPr>
          <p:cNvSpPr/>
          <p:nvPr/>
        </p:nvSpPr>
        <p:spPr>
          <a:xfrm>
            <a:off x="4110552" y="187225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Текстові процесори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EF43E8A-5DD2-40BC-82CE-94F3B584F178}"/>
              </a:ext>
            </a:extLst>
          </p:cNvPr>
          <p:cNvSpPr/>
          <p:nvPr/>
        </p:nvSpPr>
        <p:spPr>
          <a:xfrm>
            <a:off x="8149100" y="187225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Видавничі системи</a:t>
            </a:r>
          </a:p>
        </p:txBody>
      </p:sp>
      <p:pic>
        <p:nvPicPr>
          <p:cNvPr id="10" name="Picture 2" descr="Пов’язане зображення">
            <a:extLst>
              <a:ext uri="{FF2B5EF4-FFF2-40B4-BE49-F238E27FC236}">
                <a16:creationId xmlns:a16="http://schemas.microsoft.com/office/drawing/2014/main" id="{91176AFA-C822-457B-AB1A-FF20C04D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3" y="2998576"/>
            <a:ext cx="3541937" cy="35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91040D5C-0DF2-42A4-A921-04A1C6893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66" y="3317189"/>
            <a:ext cx="3331667" cy="29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езультат пошуку зображень за запитом &quot;publisher icon 2019&quot;">
            <a:extLst>
              <a:ext uri="{FF2B5EF4-FFF2-40B4-BE49-F238E27FC236}">
                <a16:creationId xmlns:a16="http://schemas.microsoft.com/office/drawing/2014/main" id="{0003E5BF-E669-4368-9A1C-2036E8E10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1" y="3103710"/>
            <a:ext cx="3331667" cy="33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905395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текстових редакторів </a:t>
            </a:r>
            <a:r>
              <a:rPr lang="uk-UA" sz="2800" b="1" i="1" kern="0" dirty="0">
                <a:solidFill>
                  <a:srgbClr val="FFFFFF"/>
                </a:solidFill>
              </a:rPr>
              <a:t>(наприклад, Блокнот) можливості мінімальні: розмір і шрифт символів задаються для всього документа, практично відсутні можливості форматування абзаців.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7FF96-8883-48AF-AB95-AC21FB1B8C7D}"/>
              </a:ext>
            </a:extLst>
          </p:cNvPr>
          <p:cNvSpPr txBox="1"/>
          <p:nvPr/>
        </p:nvSpPr>
        <p:spPr>
          <a:xfrm>
            <a:off x="72008" y="3632181"/>
            <a:ext cx="905395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Текстовий процесор </a:t>
            </a:r>
            <a:r>
              <a:rPr lang="uk-UA" sz="2800" b="1" i="1" kern="0" dirty="0">
                <a:solidFill>
                  <a:srgbClr val="FFFFFF"/>
                </a:solidFill>
              </a:rPr>
              <a:t>— це програма, що дає змогу вводити, редагувати й форматувати текст, вставляти малюнки і таблиці, перевіряти правопис, складати зміст, виконувати перенос слів та багато інших складних операцій.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Picture 2" descr="Пов’язане зображення">
            <a:extLst>
              <a:ext uri="{FF2B5EF4-FFF2-40B4-BE49-F238E27FC236}">
                <a16:creationId xmlns:a16="http://schemas.microsoft.com/office/drawing/2014/main" id="{22C0E675-76CB-41DE-9863-29BE2C377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574" y="1053083"/>
            <a:ext cx="2534127" cy="25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B661EE9A-BCCB-423B-BD71-F89EDECB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574" y="3712565"/>
            <a:ext cx="2727264" cy="238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7751F-D227-4CF8-9E1F-015256EABC6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Текстові процесори</a:t>
            </a:r>
            <a:r>
              <a:rPr lang="uk-UA" sz="2800" b="1" i="1" kern="0" dirty="0">
                <a:solidFill>
                  <a:srgbClr val="FFFFFF"/>
                </a:solidFill>
              </a:rPr>
              <a:t>, наприклад: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3D510-6500-4E79-BD8E-5D07077E7740}"/>
              </a:ext>
            </a:extLst>
          </p:cNvPr>
          <p:cNvSpPr txBox="1"/>
          <p:nvPr/>
        </p:nvSpPr>
        <p:spPr>
          <a:xfrm>
            <a:off x="72008" y="520223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Підтримують повноцінне форматування текстових об'єктів, додавання ілюстрацій до текстового документа, автоматизоване створення змісту та покажчиків тощо.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3B8A5261-6053-4FD0-B290-C7A506FC6A3C}"/>
              </a:ext>
            </a:extLst>
          </p:cNvPr>
          <p:cNvGrpSpPr/>
          <p:nvPr/>
        </p:nvGrpSpPr>
        <p:grpSpPr>
          <a:xfrm>
            <a:off x="6149820" y="1801824"/>
            <a:ext cx="5972332" cy="3295442"/>
            <a:chOff x="6149820" y="1801824"/>
            <a:chExt cx="5972332" cy="3295442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FF5A3086-8616-40F2-97B1-FCA5D1D27E07}"/>
                </a:ext>
              </a:extLst>
            </p:cNvPr>
            <p:cNvSpPr/>
            <p:nvPr/>
          </p:nvSpPr>
          <p:spPr>
            <a:xfrm>
              <a:off x="6149820" y="1801824"/>
              <a:ext cx="5972332" cy="329544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Libre Office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Writer</a:t>
              </a:r>
              <a:endParaRPr lang="uk-UA" sz="36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2" descr="Пов’язане зображення">
              <a:extLst>
                <a:ext uri="{FF2B5EF4-FFF2-40B4-BE49-F238E27FC236}">
                  <a16:creationId xmlns:a16="http://schemas.microsoft.com/office/drawing/2014/main" id="{1183EB73-AB15-490C-B1F0-FAF428950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11607" y="1902583"/>
              <a:ext cx="2584579" cy="310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B0340228-1997-48AD-AA54-B521029E7160}"/>
              </a:ext>
            </a:extLst>
          </p:cNvPr>
          <p:cNvGrpSpPr/>
          <p:nvPr/>
        </p:nvGrpSpPr>
        <p:grpSpPr>
          <a:xfrm>
            <a:off x="72008" y="1801824"/>
            <a:ext cx="5972332" cy="3295442"/>
            <a:chOff x="72008" y="1801824"/>
            <a:chExt cx="5972332" cy="3295442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E3C53BBA-3796-4833-A868-03BB200DA10E}"/>
                </a:ext>
              </a:extLst>
            </p:cNvPr>
            <p:cNvSpPr/>
            <p:nvPr/>
          </p:nvSpPr>
          <p:spPr>
            <a:xfrm>
              <a:off x="72008" y="1801824"/>
              <a:ext cx="5972332" cy="329544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Microsoft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Word</a:t>
              </a:r>
              <a:endParaRPr lang="uk-UA" sz="36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3" name="Picture 4" descr="Microsoft Word Icon - Microsoft Office New Icon Clipart (900x900), Png Download">
              <a:extLst>
                <a:ext uri="{FF2B5EF4-FFF2-40B4-BE49-F238E27FC236}">
                  <a16:creationId xmlns:a16="http://schemas.microsoft.com/office/drawing/2014/main" id="{786C0368-C30C-4A8C-A8D9-2602E51E5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585" y="2045207"/>
              <a:ext cx="3165036" cy="276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88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обробки 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6" name="Text Box 47">
            <a:extLst>
              <a:ext uri="{FF2B5EF4-FFF2-40B4-BE49-F238E27FC236}">
                <a16:creationId xmlns:a16="http://schemas.microsoft.com/office/drawing/2014/main" id="{4C5B3850-DF03-4F9A-82CA-434037438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30" y="3192112"/>
            <a:ext cx="3315147" cy="578882"/>
          </a:xfrm>
          <a:prstGeom prst="roundRect">
            <a:avLst/>
          </a:prstGeom>
          <a:solidFill>
            <a:srgbClr val="274B7B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Зберігати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 Box 48">
            <a:extLst>
              <a:ext uri="{FF2B5EF4-FFF2-40B4-BE49-F238E27FC236}">
                <a16:creationId xmlns:a16="http://schemas.microsoft.com/office/drawing/2014/main" id="{75C4CC94-983A-4D25-8627-5676B6F1C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73" y="1130619"/>
            <a:ext cx="3987800" cy="578882"/>
          </a:xfrm>
          <a:prstGeom prst="round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Додавати текст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Text Box 49">
            <a:extLst>
              <a:ext uri="{FF2B5EF4-FFF2-40B4-BE49-F238E27FC236}">
                <a16:creationId xmlns:a16="http://schemas.microsoft.com/office/drawing/2014/main" id="{BD21AF63-3685-42F7-8E6F-876916D8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311" y="1780881"/>
            <a:ext cx="3605152" cy="2962513"/>
          </a:xfrm>
          <a:prstGeom prst="roundRect">
            <a:avLst/>
          </a:prstGeom>
          <a:solidFill>
            <a:srgbClr val="008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Додавати інші об’єкти (малюнки, таблиці, графіки, формули)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Text Box 50">
            <a:extLst>
              <a:ext uri="{FF2B5EF4-FFF2-40B4-BE49-F238E27FC236}">
                <a16:creationId xmlns:a16="http://schemas.microsoft.com/office/drawing/2014/main" id="{05C9029D-15D6-4967-AED0-BBCADFD2A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17" y="5357775"/>
            <a:ext cx="3674171" cy="1055608"/>
          </a:xfrm>
          <a:prstGeom prst="roundRect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Переглядати, друкувати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 Box 51">
            <a:extLst>
              <a:ext uri="{FF2B5EF4-FFF2-40B4-BE49-F238E27FC236}">
                <a16:creationId xmlns:a16="http://schemas.microsoft.com/office/drawing/2014/main" id="{DD6A5F7F-A5BD-40FC-8C86-92E5A69B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148" y="5235075"/>
            <a:ext cx="4694812" cy="1055608"/>
          </a:xfrm>
          <a:prstGeom prst="roundRect">
            <a:avLst/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Редагувати,</a:t>
            </a:r>
          </a:p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форматувати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D3127414-325E-4A28-A20A-F0AB674F1109}"/>
              </a:ext>
            </a:extLst>
          </p:cNvPr>
          <p:cNvGrpSpPr/>
          <p:nvPr/>
        </p:nvGrpSpPr>
        <p:grpSpPr>
          <a:xfrm>
            <a:off x="3813235" y="1930049"/>
            <a:ext cx="4156076" cy="3992564"/>
            <a:chOff x="2350195" y="1708150"/>
            <a:chExt cx="4156076" cy="399256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AFEE548-8EF7-4BB8-B1A6-C5D1270DE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158" y="2058988"/>
              <a:ext cx="3671888" cy="3641726"/>
            </a:xfrm>
            <a:prstGeom prst="ellipse">
              <a:avLst/>
            </a:prstGeom>
            <a:gradFill rotWithShape="1">
              <a:gsLst>
                <a:gs pos="0">
                  <a:srgbClr val="84A1E8"/>
                </a:gs>
                <a:gs pos="100000">
                  <a:srgbClr val="84A1E8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3E78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7DAE6936-EFD5-47D3-8B86-A5F0C3D38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8270" y="2970213"/>
              <a:ext cx="1870075" cy="1960563"/>
              <a:chOff x="2016" y="1920"/>
              <a:chExt cx="1680" cy="1680"/>
            </a:xfrm>
          </p:grpSpPr>
          <p:sp>
            <p:nvSpPr>
              <p:cNvPr id="54" name="Oval 6">
                <a:extLst>
                  <a:ext uri="{FF2B5EF4-FFF2-40B4-BE49-F238E27FC236}">
                    <a16:creationId xmlns:a16="http://schemas.microsoft.com/office/drawing/2014/main" id="{0640EA4E-79F9-4B7F-B197-B6FA25BBF4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5" name="Freeform 7">
                <a:extLst>
                  <a:ext uri="{FF2B5EF4-FFF2-40B4-BE49-F238E27FC236}">
                    <a16:creationId xmlns:a16="http://schemas.microsoft.com/office/drawing/2014/main" id="{9A44FE1B-C605-4387-9B86-C66E9A9A42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0EC8AD6A-0E58-4E82-AAC1-8280007E0AD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20170" y="3636963"/>
              <a:ext cx="19367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Текстовий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процесор</a:t>
              </a:r>
              <a:endPara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itchFamily="18" charset="0"/>
              </a:endParaRPr>
            </a:p>
          </p:txBody>
        </p: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C55DFA2F-63D7-469F-B1B0-5CA44299D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2308" y="1708150"/>
              <a:ext cx="623888" cy="606425"/>
              <a:chOff x="2640" y="1088"/>
              <a:chExt cx="432" cy="415"/>
            </a:xfrm>
          </p:grpSpPr>
          <p:grpSp>
            <p:nvGrpSpPr>
              <p:cNvPr id="50" name="Group 10">
                <a:extLst>
                  <a:ext uri="{FF2B5EF4-FFF2-40B4-BE49-F238E27FC236}">
                    <a16:creationId xmlns:a16="http://schemas.microsoft.com/office/drawing/2014/main" id="{18B13C7C-AE1F-4142-9146-CFA5221E0A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52" name="Oval 11">
                  <a:extLst>
                    <a:ext uri="{FF2B5EF4-FFF2-40B4-BE49-F238E27FC236}">
                      <a16:creationId xmlns:a16="http://schemas.microsoft.com/office/drawing/2014/main" id="{E359A48A-0AB5-49C4-839D-23A405F32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4A1E8"/>
                    </a:gs>
                    <a:gs pos="100000">
                      <a:srgbClr val="84A1E8">
                        <a:gamma/>
                        <a:shade val="42353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53" name="Freeform 12">
                  <a:extLst>
                    <a:ext uri="{FF2B5EF4-FFF2-40B4-BE49-F238E27FC236}">
                      <a16:creationId xmlns:a16="http://schemas.microsoft.com/office/drawing/2014/main" id="{4B9D3D75-C00E-4FFE-84E7-5C59A7BFE8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84A1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51" name="Text Box 13">
                <a:extLst>
                  <a:ext uri="{FF2B5EF4-FFF2-40B4-BE49-F238E27FC236}">
                    <a16:creationId xmlns:a16="http://schemas.microsoft.com/office/drawing/2014/main" id="{73749DA9-1A28-4BB5-A7D8-533C986C08B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721" y="1152"/>
                <a:ext cx="128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86F6AF56-1F6B-4740-AF58-5E9D25012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695" y="4754564"/>
              <a:ext cx="290513" cy="257175"/>
              <a:chOff x="2236" y="3191"/>
              <a:chExt cx="201" cy="176"/>
            </a:xfrm>
          </p:grpSpPr>
          <p:sp>
            <p:nvSpPr>
              <p:cNvPr id="48" name="Oval 15">
                <a:extLst>
                  <a:ext uri="{FF2B5EF4-FFF2-40B4-BE49-F238E27FC236}">
                    <a16:creationId xmlns:a16="http://schemas.microsoft.com/office/drawing/2014/main" id="{CC982C59-77A2-406A-BBEC-2F3DB3B028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239" y="3283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id="{63A81AFB-9498-4502-BAD1-4924E7EE9D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BB2661E8-00D2-4CA2-830B-5EF829512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4383" y="4995864"/>
              <a:ext cx="623888" cy="630238"/>
              <a:chOff x="1824" y="3357"/>
              <a:chExt cx="432" cy="432"/>
            </a:xfrm>
          </p:grpSpPr>
          <p:grpSp>
            <p:nvGrpSpPr>
              <p:cNvPr id="44" name="Group 18">
                <a:extLst>
                  <a:ext uri="{FF2B5EF4-FFF2-40B4-BE49-F238E27FC236}">
                    <a16:creationId xmlns:a16="http://schemas.microsoft.com/office/drawing/2014/main" id="{0F476A8A-AA11-42E4-B0FF-9865041FC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6" name="Oval 19">
                  <a:extLst>
                    <a:ext uri="{FF2B5EF4-FFF2-40B4-BE49-F238E27FC236}">
                      <a16:creationId xmlns:a16="http://schemas.microsoft.com/office/drawing/2014/main" id="{2A2F63D5-EEF4-41A9-BF85-15AAC31C8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3C43F"/>
                    </a:gs>
                    <a:gs pos="100000">
                      <a:srgbClr val="F3C43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5F366FF7-BC3F-4184-AB2D-C7B8D5FE8D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3C43F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5" name="Text Box 21">
                <a:extLst>
                  <a:ext uri="{FF2B5EF4-FFF2-40B4-BE49-F238E27FC236}">
                    <a16:creationId xmlns:a16="http://schemas.microsoft.com/office/drawing/2014/main" id="{B55FED0E-2133-4617-AACA-2ABAF915FB0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899" y="3438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C2161902-46F5-4104-B33F-0AA4A4DD85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558" y="2970213"/>
              <a:ext cx="620713" cy="636588"/>
              <a:chOff x="3938" y="1968"/>
              <a:chExt cx="430" cy="437"/>
            </a:xfrm>
          </p:grpSpPr>
          <p:grpSp>
            <p:nvGrpSpPr>
              <p:cNvPr id="40" name="Group 23">
                <a:extLst>
                  <a:ext uri="{FF2B5EF4-FFF2-40B4-BE49-F238E27FC236}">
                    <a16:creationId xmlns:a16="http://schemas.microsoft.com/office/drawing/2014/main" id="{ECF5E370-F9BA-41C4-BF2B-0319076C95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2" name="Oval 24">
                  <a:extLst>
                    <a:ext uri="{FF2B5EF4-FFF2-40B4-BE49-F238E27FC236}">
                      <a16:creationId xmlns:a16="http://schemas.microsoft.com/office/drawing/2014/main" id="{CA50C59F-30B7-4BCD-B729-CEB208C15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0B54D"/>
                    </a:gs>
                    <a:gs pos="100000">
                      <a:srgbClr val="90B54D">
                        <a:gamma/>
                        <a:tint val="5764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3" name="Freeform 25">
                  <a:extLst>
                    <a:ext uri="{FF2B5EF4-FFF2-40B4-BE49-F238E27FC236}">
                      <a16:creationId xmlns:a16="http://schemas.microsoft.com/office/drawing/2014/main" id="{C2506634-4C3C-4631-80DB-1394D627B0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0B54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1" name="Text Box 26">
                <a:extLst>
                  <a:ext uri="{FF2B5EF4-FFF2-40B4-BE49-F238E27FC236}">
                    <a16:creationId xmlns:a16="http://schemas.microsoft.com/office/drawing/2014/main" id="{1007CDB5-6C10-40E0-B45D-93B6AA6C510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07" y="2028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0" name="Group 27">
              <a:extLst>
                <a:ext uri="{FF2B5EF4-FFF2-40B4-BE49-F238E27FC236}">
                  <a16:creationId xmlns:a16="http://schemas.microsoft.com/office/drawing/2014/main" id="{DCB7F3BF-6D7B-4D00-9A5A-9BAB6FD5A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8345" y="5000626"/>
              <a:ext cx="595313" cy="571500"/>
              <a:chOff x="3552" y="3339"/>
              <a:chExt cx="412" cy="392"/>
            </a:xfrm>
          </p:grpSpPr>
          <p:grpSp>
            <p:nvGrpSpPr>
              <p:cNvPr id="36" name="Group 28">
                <a:extLst>
                  <a:ext uri="{FF2B5EF4-FFF2-40B4-BE49-F238E27FC236}">
                    <a16:creationId xmlns:a16="http://schemas.microsoft.com/office/drawing/2014/main" id="{EA1EB775-CC0D-4D8D-A173-DCDF5D2987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38" name="Oval 29">
                  <a:extLst>
                    <a:ext uri="{FF2B5EF4-FFF2-40B4-BE49-F238E27FC236}">
                      <a16:creationId xmlns:a16="http://schemas.microsoft.com/office/drawing/2014/main" id="{6B73920A-55DC-4232-835D-2FE256EF0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9" name="Freeform 30">
                  <a:extLst>
                    <a:ext uri="{FF2B5EF4-FFF2-40B4-BE49-F238E27FC236}">
                      <a16:creationId xmlns:a16="http://schemas.microsoft.com/office/drawing/2014/main" id="{296C5C9C-B4A6-4A1B-B1AF-FA18609BFB0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7" name="Text Box 31">
                <a:extLst>
                  <a:ext uri="{FF2B5EF4-FFF2-40B4-BE49-F238E27FC236}">
                    <a16:creationId xmlns:a16="http://schemas.microsoft.com/office/drawing/2014/main" id="{A1F7EDE5-F382-46F3-A041-F3481BF5962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628" y="3360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1" name="Group 32">
              <a:extLst>
                <a:ext uri="{FF2B5EF4-FFF2-40B4-BE49-F238E27FC236}">
                  <a16:creationId xmlns:a16="http://schemas.microsoft.com/office/drawing/2014/main" id="{F351AAAB-7033-4428-AA89-F3FB10ED3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0195" y="2970213"/>
              <a:ext cx="623888" cy="630238"/>
              <a:chOff x="1488" y="1968"/>
              <a:chExt cx="432" cy="432"/>
            </a:xfrm>
          </p:grpSpPr>
          <p:grpSp>
            <p:nvGrpSpPr>
              <p:cNvPr id="32" name="Group 33">
                <a:extLst>
                  <a:ext uri="{FF2B5EF4-FFF2-40B4-BE49-F238E27FC236}">
                    <a16:creationId xmlns:a16="http://schemas.microsoft.com/office/drawing/2014/main" id="{D67B315F-00EE-46F0-9CDB-C9FC8B35C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4" name="Oval 34">
                  <a:extLst>
                    <a:ext uri="{FF2B5EF4-FFF2-40B4-BE49-F238E27FC236}">
                      <a16:creationId xmlns:a16="http://schemas.microsoft.com/office/drawing/2014/main" id="{D8937D91-4607-45CC-A1DD-13C59A91E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78C6"/>
                    </a:gs>
                    <a:gs pos="100000">
                      <a:srgbClr val="3E78C6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5" name="Freeform 35">
                  <a:extLst>
                    <a:ext uri="{FF2B5EF4-FFF2-40B4-BE49-F238E27FC236}">
                      <a16:creationId xmlns:a16="http://schemas.microsoft.com/office/drawing/2014/main" id="{004FEBFA-1FCC-44CB-AD0C-F6C65FA2C5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E78C6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3" name="Text Box 36">
                <a:extLst>
                  <a:ext uri="{FF2B5EF4-FFF2-40B4-BE49-F238E27FC236}">
                    <a16:creationId xmlns:a16="http://schemas.microsoft.com/office/drawing/2014/main" id="{ABB1054F-6250-4BDA-A488-7604D301437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67" y="2016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22" name="Oval 37">
              <a:extLst>
                <a:ext uri="{FF2B5EF4-FFF2-40B4-BE49-F238E27FC236}">
                  <a16:creationId xmlns:a16="http://schemas.microsoft.com/office/drawing/2014/main" id="{EA8C9539-5B9F-4169-99A3-0DADB4714C4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5263258" y="48577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Oval 38">
              <a:extLst>
                <a:ext uri="{FF2B5EF4-FFF2-40B4-BE49-F238E27FC236}">
                  <a16:creationId xmlns:a16="http://schemas.microsoft.com/office/drawing/2014/main" id="{D85A8E72-8B9B-4CCF-93B0-B090176F366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5123558" y="47180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4" name="Group 39">
              <a:extLst>
                <a:ext uri="{FF2B5EF4-FFF2-40B4-BE49-F238E27FC236}">
                  <a16:creationId xmlns:a16="http://schemas.microsoft.com/office/drawing/2014/main" id="{ACEC3776-AA3B-4DFF-B2CB-59E5C8A91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345" y="3389313"/>
              <a:ext cx="333375" cy="190500"/>
              <a:chOff x="2016" y="2304"/>
              <a:chExt cx="231" cy="130"/>
            </a:xfrm>
          </p:grpSpPr>
          <p:sp>
            <p:nvSpPr>
              <p:cNvPr id="30" name="Oval 40">
                <a:extLst>
                  <a:ext uri="{FF2B5EF4-FFF2-40B4-BE49-F238E27FC236}">
                    <a16:creationId xmlns:a16="http://schemas.microsoft.com/office/drawing/2014/main" id="{D2FE6A3F-B784-42F4-AE1E-3337688453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018" y="230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5764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1" name="Oval 41">
                <a:extLst>
                  <a:ext uri="{FF2B5EF4-FFF2-40B4-BE49-F238E27FC236}">
                    <a16:creationId xmlns:a16="http://schemas.microsoft.com/office/drawing/2014/main" id="{64E88972-A2BF-4F5C-92C6-185B7A14D4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162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5" name="Group 42">
              <a:extLst>
                <a:ext uri="{FF2B5EF4-FFF2-40B4-BE49-F238E27FC236}">
                  <a16:creationId xmlns:a16="http://schemas.microsoft.com/office/drawing/2014/main" id="{546CCDAD-C0D7-4824-B47C-0E5D138F0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0120" y="2449513"/>
              <a:ext cx="125413" cy="379413"/>
              <a:chOff x="2832" y="1612"/>
              <a:chExt cx="87" cy="260"/>
            </a:xfrm>
          </p:grpSpPr>
          <p:sp>
            <p:nvSpPr>
              <p:cNvPr id="28" name="Oval 43">
                <a:extLst>
                  <a:ext uri="{FF2B5EF4-FFF2-40B4-BE49-F238E27FC236}">
                    <a16:creationId xmlns:a16="http://schemas.microsoft.com/office/drawing/2014/main" id="{6B70245E-B9CB-4783-8B17-8923A223D4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Oval 44">
                <a:extLst>
                  <a:ext uri="{FF2B5EF4-FFF2-40B4-BE49-F238E27FC236}">
                    <a16:creationId xmlns:a16="http://schemas.microsoft.com/office/drawing/2014/main" id="{9552B9E1-B50F-4793-B816-9FFDAA6507C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835" y="17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6" name="Oval 45">
              <a:extLst>
                <a:ext uri="{FF2B5EF4-FFF2-40B4-BE49-F238E27FC236}">
                  <a16:creationId xmlns:a16="http://schemas.microsoft.com/office/drawing/2014/main" id="{F962A5C8-BB6E-4BB9-802D-E8F423D85F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5626795" y="34131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Oval 46">
              <a:extLst>
                <a:ext uri="{FF2B5EF4-FFF2-40B4-BE49-F238E27FC236}">
                  <a16:creationId xmlns:a16="http://schemas.microsoft.com/office/drawing/2014/main" id="{B0005D34-3C55-4949-9BCB-5B570F7DE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5401370" y="35274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9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212887</TotalTime>
  <Words>1185</Words>
  <Application>Microsoft Office PowerPoint</Application>
  <PresentationFormat>Широкий екран</PresentationFormat>
  <Paragraphs>273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5" baseType="lpstr">
      <vt:lpstr>Arial</vt:lpstr>
      <vt:lpstr>Comic Sans MS</vt:lpstr>
      <vt:lpstr>Symbol</vt:lpstr>
      <vt:lpstr>Times New Roman</vt:lpstr>
      <vt:lpstr>Verdana</vt:lpstr>
      <vt:lpstr>Wingdings</vt:lpstr>
      <vt:lpstr>Тема Office</vt:lpstr>
      <vt:lpstr>Програмні засоби обробки документів та інформації. Види систем обробки текстів</vt:lpstr>
      <vt:lpstr>Актуалізація опорних знань і життєвого досвіду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Вікно текстового процесора Word</vt:lpstr>
      <vt:lpstr>Програмні засоби обробки документів та інформації</vt:lpstr>
      <vt:lpstr>Для тих, хто хоче знати більше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Програмні засоби обробки документів та інформації</vt:lpstr>
      <vt:lpstr>Формати файлів текстових документів </vt:lpstr>
      <vt:lpstr>Текстовий документ та його об’єкти</vt:lpstr>
      <vt:lpstr>Розгадайте ребус</vt:lpstr>
      <vt:lpstr>Розгадайте ребус</vt:lpstr>
      <vt:lpstr>Розгадайте ребус</vt:lpstr>
      <vt:lpstr>Розгадайте кросворд</vt:lpstr>
      <vt:lpstr>Запитання для рефлексії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Вчитель</cp:lastModifiedBy>
  <cp:revision>821</cp:revision>
  <dcterms:created xsi:type="dcterms:W3CDTF">2016-06-06T19:48:43Z</dcterms:created>
  <dcterms:modified xsi:type="dcterms:W3CDTF">2019-11-19T10:13:57Z</dcterms:modified>
</cp:coreProperties>
</file>