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56" r:id="rId3"/>
    <p:sldId id="283" r:id="rId4"/>
    <p:sldId id="279" r:id="rId5"/>
    <p:sldId id="282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78" r:id="rId17"/>
    <p:sldId id="280" r:id="rId18"/>
    <p:sldId id="281" r:id="rId19"/>
    <p:sldId id="294" r:id="rId2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408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737E98-BA65-4CA4-889D-289698DED5D1}" type="datetimeFigureOut">
              <a:rPr lang="uk-UA" smtClean="0"/>
              <a:t>23.04.2021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F76E5A-6727-4C97-9252-0D1442C156D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3121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ADC69-4AF8-4DD3-B447-68B7CC4682DB}" type="datetimeFigureOut">
              <a:rPr lang="uk-UA" smtClean="0"/>
              <a:t>23.04.2021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433EF-A86C-40F2-8459-4E7B094C82E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9674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ADC69-4AF8-4DD3-B447-68B7CC4682DB}" type="datetimeFigureOut">
              <a:rPr lang="uk-UA" smtClean="0"/>
              <a:t>23.04.2021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433EF-A86C-40F2-8459-4E7B094C82E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9532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ADC69-4AF8-4DD3-B447-68B7CC4682DB}" type="datetimeFigureOut">
              <a:rPr lang="uk-UA" smtClean="0"/>
              <a:t>23.04.2021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433EF-A86C-40F2-8459-4E7B094C82E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06653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6934D-2F35-4312-B1F1-E516686887A6}" type="datetime1">
              <a:rPr lang="ru-RU">
                <a:solidFill>
                  <a:srgbClr val="000000"/>
                </a:solidFill>
              </a:rPr>
              <a:pPr>
                <a:defRPr/>
              </a:pPr>
              <a:t>23.04.2021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12C97-1FCF-498E-85C1-89DA328A7BB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8122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CD7E9-4778-4BB0-8926-2EB3FDCB12A4}" type="datetime1">
              <a:rPr lang="ru-RU">
                <a:solidFill>
                  <a:srgbClr val="000000"/>
                </a:solidFill>
              </a:rPr>
              <a:pPr>
                <a:defRPr/>
              </a:pPr>
              <a:t>23.04.2021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6E1BA-F22B-44B8-8F38-78C9A2E574A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749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49B6A-DE15-4E14-B889-8A1436AF02E0}" type="datetime1">
              <a:rPr lang="ru-RU">
                <a:solidFill>
                  <a:srgbClr val="000000"/>
                </a:solidFill>
              </a:rPr>
              <a:pPr>
                <a:defRPr/>
              </a:pPr>
              <a:t>23.04.2021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95BE4-C17D-470F-BB5E-6D80A97E52E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8549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57ABF4-FF3F-4E66-8425-809F89E0B099}" type="datetime1">
              <a:rPr lang="ru-RU">
                <a:solidFill>
                  <a:srgbClr val="000000"/>
                </a:solidFill>
              </a:rPr>
              <a:pPr>
                <a:defRPr/>
              </a:pPr>
              <a:t>23.04.2021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BFC1C-FAF5-40CD-B5F6-78128640A83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3614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01E55-EC15-40CB-8419-C1AC48A5D3BE}" type="datetime1">
              <a:rPr lang="ru-RU">
                <a:solidFill>
                  <a:srgbClr val="000000"/>
                </a:solidFill>
              </a:rPr>
              <a:pPr>
                <a:defRPr/>
              </a:pPr>
              <a:t>23.04.2021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44D3F-85CE-486F-B658-C1E9E474D63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5962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20639-4756-47AA-A1C7-8500F706C643}" type="datetime1">
              <a:rPr lang="ru-RU">
                <a:solidFill>
                  <a:srgbClr val="000000"/>
                </a:solidFill>
              </a:rPr>
              <a:pPr>
                <a:defRPr/>
              </a:pPr>
              <a:t>23.04.2021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C8087-4D40-4BA6-8261-F3FB002FBA8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716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97A43-6FAF-43F9-929E-5FCE9ECC317C}" type="datetime1">
              <a:rPr lang="ru-RU">
                <a:solidFill>
                  <a:srgbClr val="000000"/>
                </a:solidFill>
              </a:rPr>
              <a:pPr>
                <a:defRPr/>
              </a:pPr>
              <a:t>23.04.2021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FE056-9750-4B99-AE2F-D38E2D33109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7067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9B1EC-74CE-4A32-94A8-E418109C77DE}" type="datetime1">
              <a:rPr lang="ru-RU">
                <a:solidFill>
                  <a:srgbClr val="000000"/>
                </a:solidFill>
              </a:rPr>
              <a:pPr>
                <a:defRPr/>
              </a:pPr>
              <a:t>23.04.2021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DEE43-0EF6-4DB8-837C-26765884D31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530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ADC69-4AF8-4DD3-B447-68B7CC4682DB}" type="datetimeFigureOut">
              <a:rPr lang="uk-UA" smtClean="0"/>
              <a:t>23.04.2021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433EF-A86C-40F2-8459-4E7B094C82E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07289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8A3E7-AE9B-4578-9223-F2F0D61C4F3D}" type="datetime1">
              <a:rPr lang="ru-RU">
                <a:solidFill>
                  <a:srgbClr val="000000"/>
                </a:solidFill>
              </a:rPr>
              <a:pPr>
                <a:defRPr/>
              </a:pPr>
              <a:t>23.04.2021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2032E-ACAD-4D9E-BCC8-BE3E77D69E3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0072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EFC40B-2EFD-4838-8413-D53D19614DBB}" type="datetime1">
              <a:rPr lang="ru-RU">
                <a:solidFill>
                  <a:srgbClr val="000000"/>
                </a:solidFill>
              </a:rPr>
              <a:pPr>
                <a:defRPr/>
              </a:pPr>
              <a:t>23.04.2021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1AA1A-7947-4F94-9042-9B2EB09E7FA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1787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0BE875-495F-468F-B03D-E90E432E3CED}" type="datetime1">
              <a:rPr lang="ru-RU">
                <a:solidFill>
                  <a:srgbClr val="000000"/>
                </a:solidFill>
              </a:rPr>
              <a:pPr>
                <a:defRPr/>
              </a:pPr>
              <a:t>23.04.2021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75540-3060-468B-88DB-CACE0D40009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4344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CB6B3-261E-481F-A9DD-AD6B230970E4}" type="datetime1">
              <a:rPr lang="ru-RU">
                <a:solidFill>
                  <a:srgbClr val="000000"/>
                </a:solidFill>
              </a:rPr>
              <a:pPr>
                <a:defRPr/>
              </a:pPr>
              <a:t>23.04.2021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DBE02-EEF8-40A2-8BD4-FF0B946B6C5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82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ADC69-4AF8-4DD3-B447-68B7CC4682DB}" type="datetimeFigureOut">
              <a:rPr lang="uk-UA" smtClean="0"/>
              <a:t>23.04.2021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433EF-A86C-40F2-8459-4E7B094C82E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09673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ADC69-4AF8-4DD3-B447-68B7CC4682DB}" type="datetimeFigureOut">
              <a:rPr lang="uk-UA" smtClean="0"/>
              <a:t>23.04.2021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433EF-A86C-40F2-8459-4E7B094C82E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78679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ADC69-4AF8-4DD3-B447-68B7CC4682DB}" type="datetimeFigureOut">
              <a:rPr lang="uk-UA" smtClean="0"/>
              <a:t>23.04.2021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433EF-A86C-40F2-8459-4E7B094C82E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0764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ADC69-4AF8-4DD3-B447-68B7CC4682DB}" type="datetimeFigureOut">
              <a:rPr lang="uk-UA" smtClean="0"/>
              <a:t>23.04.2021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433EF-A86C-40F2-8459-4E7B094C82E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5020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ADC69-4AF8-4DD3-B447-68B7CC4682DB}" type="datetimeFigureOut">
              <a:rPr lang="uk-UA" smtClean="0"/>
              <a:t>23.04.2021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433EF-A86C-40F2-8459-4E7B094C82E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5491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ADC69-4AF8-4DD3-B447-68B7CC4682DB}" type="datetimeFigureOut">
              <a:rPr lang="uk-UA" smtClean="0"/>
              <a:t>23.04.2021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433EF-A86C-40F2-8459-4E7B094C82E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12010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ADC69-4AF8-4DD3-B447-68B7CC4682DB}" type="datetimeFigureOut">
              <a:rPr lang="uk-UA" smtClean="0"/>
              <a:t>23.04.2021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433EF-A86C-40F2-8459-4E7B094C82E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3024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ADC69-4AF8-4DD3-B447-68B7CC4682DB}" type="datetimeFigureOut">
              <a:rPr lang="uk-UA" smtClean="0"/>
              <a:t>23.04.2021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433EF-A86C-40F2-8459-4E7B094C82E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03690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DB2D39-C579-4C27-B564-7E1E7EBEC6BB}" type="datetime1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23.04.2021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2B6CAC-D6D2-457A-B228-A015DFDCFEA0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487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88641"/>
            <a:ext cx="8640960" cy="345638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uk-UA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Маркірування кольорових сплавів</a:t>
            </a:r>
            <a:endParaRPr lang="uk-UA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31840" y="3645025"/>
            <a:ext cx="5832648" cy="3024335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endParaRPr lang="uk-UA" b="1" dirty="0" smtClean="0">
              <a:solidFill>
                <a:srgbClr val="0070C0"/>
              </a:solidFill>
            </a:endParaRPr>
          </a:p>
          <a:p>
            <a:r>
              <a:rPr lang="uk-UA" b="1" dirty="0" smtClean="0">
                <a:solidFill>
                  <a:srgbClr val="0070C0"/>
                </a:solidFill>
              </a:rPr>
              <a:t>Викладач вищої категорії</a:t>
            </a:r>
          </a:p>
          <a:p>
            <a:r>
              <a:rPr lang="uk-UA" b="1" dirty="0" smtClean="0">
                <a:solidFill>
                  <a:srgbClr val="0070C0"/>
                </a:solidFill>
              </a:rPr>
              <a:t>МОРОЗОВА В.І.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001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altLang="ru-RU" b="1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Сплави на основі алюмінію: маркування та властивості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4" name="Picture 5" descr="300px-EFV_hydroplani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1423180"/>
            <a:ext cx="3600400" cy="193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3796408" y="1417639"/>
            <a:ext cx="5240088" cy="1939354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185738">
              <a:buFontTx/>
              <a:buNone/>
            </a:pPr>
            <a:r>
              <a:rPr lang="uk-UA" altLang="ru-RU" dirty="0"/>
              <a:t>Найбільш широке застосування серед алюмінієвих сплавів для виготовлення конструкцій річкового   і морського флоту знаходять сплави з магнієм </a:t>
            </a:r>
            <a:r>
              <a:rPr lang="uk-UA" altLang="ru-RU" i="1" dirty="0" err="1"/>
              <a:t>АМгЗ</a:t>
            </a:r>
            <a:r>
              <a:rPr lang="uk-UA" altLang="ru-RU" dirty="0"/>
              <a:t>, </a:t>
            </a:r>
            <a:r>
              <a:rPr lang="uk-UA" altLang="ru-RU" i="1" dirty="0"/>
              <a:t>АМг5</a:t>
            </a:r>
            <a:r>
              <a:rPr lang="uk-UA" altLang="ru-RU" dirty="0"/>
              <a:t>, </a:t>
            </a:r>
            <a:r>
              <a:rPr lang="uk-UA" altLang="ru-RU" i="1" dirty="0"/>
              <a:t>АМг61 </a:t>
            </a:r>
            <a:r>
              <a:rPr lang="uk-UA" altLang="ru-RU" i="1" dirty="0" smtClean="0"/>
              <a:t>– </a:t>
            </a:r>
            <a:r>
              <a:rPr lang="uk-UA" altLang="ru-RU" b="1" i="1" dirty="0" smtClean="0">
                <a:solidFill>
                  <a:srgbClr val="FF0000"/>
                </a:solidFill>
              </a:rPr>
              <a:t>магналії</a:t>
            </a:r>
            <a:r>
              <a:rPr lang="uk-UA" altLang="ru-RU" b="1" i="1" dirty="0">
                <a:solidFill>
                  <a:srgbClr val="FF0000"/>
                </a:solidFill>
              </a:rPr>
              <a:t>.</a:t>
            </a:r>
            <a:r>
              <a:rPr lang="uk-UA" altLang="ru-RU" i="1" dirty="0" smtClean="0"/>
              <a:t>           </a:t>
            </a:r>
            <a:endParaRPr lang="ru-RU" altLang="ru-RU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2518" y="3384950"/>
            <a:ext cx="8902773" cy="30543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357188" algn="just">
              <a:lnSpc>
                <a:spcPct val="80000"/>
              </a:lnSpc>
            </a:pPr>
            <a:r>
              <a:rPr lang="uk-UA" altLang="ru-RU" sz="2400" dirty="0"/>
              <a:t>Це</a:t>
            </a:r>
            <a:r>
              <a:rPr lang="uk-UA" altLang="ru-RU" sz="2400" b="1" i="1" dirty="0"/>
              <a:t> </a:t>
            </a:r>
            <a:r>
              <a:rPr lang="uk-UA" altLang="ru-RU" sz="2400" dirty="0"/>
              <a:t>сплави </a:t>
            </a:r>
            <a:r>
              <a:rPr lang="uk-UA" altLang="ru-RU" sz="2400" b="1" i="1" dirty="0">
                <a:solidFill>
                  <a:srgbClr val="FF0000"/>
                </a:solidFill>
              </a:rPr>
              <a:t>алюмінію</a:t>
            </a:r>
            <a:r>
              <a:rPr lang="uk-UA" altLang="ru-RU" sz="2400" dirty="0"/>
              <a:t> (основа) з </a:t>
            </a:r>
            <a:r>
              <a:rPr lang="uk-UA" altLang="ru-RU" sz="2400" b="1" i="1" dirty="0">
                <a:solidFill>
                  <a:srgbClr val="FF0000"/>
                </a:solidFill>
              </a:rPr>
              <a:t>магнієм</a:t>
            </a:r>
            <a:r>
              <a:rPr lang="uk-UA" altLang="ru-RU" sz="2400" dirty="0"/>
              <a:t> (5-13%) та ін. елементами – мають </a:t>
            </a:r>
            <a:r>
              <a:rPr lang="uk-UA" altLang="ru-RU" sz="2400" b="1" i="1" dirty="0">
                <a:solidFill>
                  <a:srgbClr val="0000FF"/>
                </a:solidFill>
              </a:rPr>
              <a:t>високу корозійну стійкість</a:t>
            </a:r>
            <a:r>
              <a:rPr lang="uk-UA" altLang="ru-RU" sz="2400" b="1" i="1" dirty="0"/>
              <a:t>, </a:t>
            </a:r>
            <a:r>
              <a:rPr lang="uk-UA" altLang="ru-RU" sz="2400" b="1" i="1" dirty="0">
                <a:solidFill>
                  <a:srgbClr val="0000FF"/>
                </a:solidFill>
              </a:rPr>
              <a:t>хорошу зварюваність</a:t>
            </a:r>
            <a:r>
              <a:rPr lang="uk-UA" altLang="ru-RU" sz="2400" b="1" i="1" dirty="0"/>
              <a:t>, </a:t>
            </a:r>
            <a:r>
              <a:rPr lang="uk-UA" altLang="ru-RU" sz="2400" b="1" i="1" dirty="0">
                <a:solidFill>
                  <a:srgbClr val="0000FF"/>
                </a:solidFill>
              </a:rPr>
              <a:t>високу пластичність</a:t>
            </a:r>
            <a:r>
              <a:rPr lang="uk-UA" altLang="ru-RU" sz="2400" dirty="0"/>
              <a:t>: з них виготовляють фасонні відливки (</a:t>
            </a:r>
            <a:r>
              <a:rPr lang="uk-UA" altLang="ru-RU" sz="2400" b="1" i="1" dirty="0">
                <a:solidFill>
                  <a:srgbClr val="FF0000"/>
                </a:solidFill>
              </a:rPr>
              <a:t>ливарні магналії</a:t>
            </a:r>
            <a:r>
              <a:rPr lang="uk-UA" altLang="ru-RU" sz="2400" dirty="0"/>
              <a:t>) та листи, дріт, заклепки і ін. (</a:t>
            </a:r>
            <a:r>
              <a:rPr lang="uk-UA" altLang="ru-RU" sz="2400" b="1" i="1" dirty="0">
                <a:solidFill>
                  <a:srgbClr val="FF0000"/>
                </a:solidFill>
              </a:rPr>
              <a:t>магналії</a:t>
            </a:r>
            <a:r>
              <a:rPr lang="uk-UA" altLang="ru-RU" sz="2400" i="1" dirty="0">
                <a:solidFill>
                  <a:srgbClr val="FF0000"/>
                </a:solidFill>
              </a:rPr>
              <a:t>, </a:t>
            </a:r>
            <a:r>
              <a:rPr lang="uk-UA" altLang="ru-RU" sz="2400" b="1" i="1" dirty="0">
                <a:solidFill>
                  <a:srgbClr val="FF0000"/>
                </a:solidFill>
              </a:rPr>
              <a:t>що деформуються</a:t>
            </a:r>
            <a:r>
              <a:rPr lang="uk-UA" altLang="ru-RU" sz="2400" dirty="0"/>
              <a:t>), а також сплави з марганцем </a:t>
            </a:r>
            <a:r>
              <a:rPr lang="uk-UA" altLang="ru-RU" sz="2400" b="1" i="1" dirty="0" err="1">
                <a:solidFill>
                  <a:srgbClr val="FF0000"/>
                </a:solidFill>
              </a:rPr>
              <a:t>АМц</a:t>
            </a:r>
            <a:r>
              <a:rPr lang="uk-UA" altLang="ru-RU" sz="2400" b="1" dirty="0">
                <a:solidFill>
                  <a:srgbClr val="FF0000"/>
                </a:solidFill>
              </a:rPr>
              <a:t> </a:t>
            </a:r>
            <a:r>
              <a:rPr lang="uk-UA" altLang="ru-RU" sz="2400" dirty="0"/>
              <a:t>і </a:t>
            </a:r>
            <a:r>
              <a:rPr lang="uk-UA" altLang="ru-RU" sz="2400" b="1" i="1" dirty="0">
                <a:solidFill>
                  <a:srgbClr val="FF0000"/>
                </a:solidFill>
              </a:rPr>
              <a:t>Д16</a:t>
            </a:r>
            <a:r>
              <a:rPr lang="uk-UA" altLang="ru-RU" sz="2400" dirty="0"/>
              <a:t>. Магналії використовують, як танкову броню – </a:t>
            </a:r>
            <a:r>
              <a:rPr lang="uk-UA" altLang="ru-RU" sz="2400" b="1" i="1" dirty="0">
                <a:solidFill>
                  <a:srgbClr val="FF0000"/>
                </a:solidFill>
              </a:rPr>
              <a:t>АМг6</a:t>
            </a:r>
            <a:r>
              <a:rPr lang="uk-UA" altLang="ru-RU" sz="2400" b="1" dirty="0"/>
              <a:t>.</a:t>
            </a:r>
            <a:endParaRPr lang="uk-UA" altLang="ru-RU" sz="2400" b="1" dirty="0">
              <a:solidFill>
                <a:srgbClr val="FF0000"/>
              </a:solidFill>
            </a:endParaRPr>
          </a:p>
          <a:p>
            <a:pPr indent="357188" algn="just">
              <a:lnSpc>
                <a:spcPct val="80000"/>
              </a:lnSpc>
            </a:pPr>
            <a:r>
              <a:rPr lang="uk-UA" altLang="ru-RU" sz="2400" dirty="0"/>
              <a:t>Корпус судна підвищеної вантажопідйомності виготовляють зі сталі, тоді як надбудови та інше допоміжне обладнання з алюмінієвих сплавів. Має місце виготовлення </a:t>
            </a:r>
            <a:r>
              <a:rPr lang="uk-UA" altLang="ru-RU" sz="2400" dirty="0">
                <a:solidFill>
                  <a:srgbClr val="0000FF"/>
                </a:solidFill>
              </a:rPr>
              <a:t>риболовецьких баркасів</a:t>
            </a:r>
            <a:r>
              <a:rPr lang="uk-UA" altLang="ru-RU" sz="2400" dirty="0"/>
              <a:t> зі сплаву </a:t>
            </a:r>
            <a:r>
              <a:rPr lang="uk-UA" altLang="ru-RU" sz="2400" b="1" i="1" dirty="0">
                <a:solidFill>
                  <a:srgbClr val="FF0000"/>
                </a:solidFill>
              </a:rPr>
              <a:t>АМг5 </a:t>
            </a:r>
            <a:r>
              <a:rPr lang="uk-UA" altLang="ru-RU" sz="2400" dirty="0"/>
              <a:t>(обшивка). </a:t>
            </a:r>
            <a:endParaRPr lang="ru-RU" altLang="ru-RU" sz="2400" dirty="0"/>
          </a:p>
        </p:txBody>
      </p:sp>
    </p:spTree>
    <p:extLst>
      <p:ext uri="{BB962C8B-B14F-4D97-AF65-F5344CB8AC3E}">
        <p14:creationId xmlns:p14="http://schemas.microsoft.com/office/powerpoint/2010/main" val="4049271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uk-UA" altLang="ru-RU" b="1" dirty="0">
                <a:solidFill>
                  <a:srgbClr val="FF0000"/>
                </a:solidFill>
                <a:latin typeface="Times New Roman" panose="02020603050405020304" pitchFamily="18" charset="0"/>
              </a:rPr>
              <a:t>Титан і характеристика сплавів на основі титану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340768"/>
            <a:ext cx="8856984" cy="525658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uk-UA" alt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Титан</a:t>
            </a:r>
            <a:r>
              <a:rPr lang="uk-UA" altLang="ru-RU" b="1" dirty="0"/>
              <a:t> </a:t>
            </a:r>
            <a:r>
              <a:rPr lang="en-US" altLang="ru-RU" b="1" dirty="0">
                <a:solidFill>
                  <a:srgbClr val="FF0000"/>
                </a:solidFill>
              </a:rPr>
              <a:t>(</a:t>
            </a:r>
            <a:r>
              <a:rPr lang="en-US" altLang="ru-RU" b="1" i="1" dirty="0" err="1">
                <a:solidFill>
                  <a:srgbClr val="FF0000"/>
                </a:solidFill>
              </a:rPr>
              <a:t>Ti</a:t>
            </a:r>
            <a:r>
              <a:rPr lang="en-US" altLang="ru-RU" b="1" dirty="0">
                <a:solidFill>
                  <a:srgbClr val="FF0000"/>
                </a:solidFill>
              </a:rPr>
              <a:t>) </a:t>
            </a:r>
            <a:r>
              <a:rPr lang="uk-UA" altLang="ru-RU" b="1" dirty="0"/>
              <a:t>– метал  сріблястого  кольору з  блакитним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uk-UA" altLang="ru-RU" b="1" dirty="0"/>
              <a:t>відтінком  і температурою  плавлення  </a:t>
            </a:r>
            <a:r>
              <a:rPr lang="uk-UA" altLang="ru-RU" b="1" i="1" dirty="0" err="1">
                <a:solidFill>
                  <a:srgbClr val="CC3300"/>
                </a:solidFill>
              </a:rPr>
              <a:t>Т</a:t>
            </a:r>
            <a:r>
              <a:rPr lang="uk-UA" altLang="ru-RU" b="1" baseline="-25000" dirty="0" err="1">
                <a:solidFill>
                  <a:srgbClr val="CC3300"/>
                </a:solidFill>
              </a:rPr>
              <a:t>пл</a:t>
            </a:r>
            <a:r>
              <a:rPr lang="uk-UA" altLang="ru-RU" b="1" baseline="-25000" dirty="0">
                <a:solidFill>
                  <a:srgbClr val="CC3300"/>
                </a:solidFill>
              </a:rPr>
              <a:t>  </a:t>
            </a:r>
            <a:r>
              <a:rPr lang="uk-UA" altLang="ru-RU" b="1" dirty="0">
                <a:solidFill>
                  <a:srgbClr val="CC3300"/>
                </a:solidFill>
              </a:rPr>
              <a:t>≈ 1665 º</a:t>
            </a:r>
            <a:r>
              <a:rPr lang="uk-UA" altLang="ru-RU" b="1" i="1" dirty="0">
                <a:solidFill>
                  <a:srgbClr val="CC3300"/>
                </a:solidFill>
              </a:rPr>
              <a:t>С</a:t>
            </a:r>
            <a:r>
              <a:rPr lang="uk-UA" altLang="ru-RU" b="1" dirty="0"/>
              <a:t>  та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uk-UA" altLang="ru-RU" b="1" dirty="0"/>
              <a:t>густиною  </a:t>
            </a:r>
            <a:r>
              <a:rPr lang="uk-UA" altLang="ru-RU" b="1" dirty="0">
                <a:solidFill>
                  <a:srgbClr val="CC3300"/>
                </a:solidFill>
              </a:rPr>
              <a:t>γ = 4,5 </a:t>
            </a:r>
            <a:r>
              <a:rPr lang="uk-UA" altLang="ru-RU" b="1" i="1" dirty="0">
                <a:solidFill>
                  <a:srgbClr val="CC3300"/>
                </a:solidFill>
              </a:rPr>
              <a:t>г/см</a:t>
            </a:r>
            <a:r>
              <a:rPr lang="uk-UA" altLang="ru-RU" b="1" i="1" baseline="30000" dirty="0">
                <a:solidFill>
                  <a:srgbClr val="CC3300"/>
                </a:solidFill>
              </a:rPr>
              <a:t>3</a:t>
            </a:r>
            <a:r>
              <a:rPr lang="uk-UA" altLang="ru-RU" b="1" dirty="0"/>
              <a:t>,  межею міцністю  </a:t>
            </a:r>
            <a:r>
              <a:rPr lang="uk-UA" altLang="ru-RU" b="1" dirty="0" err="1">
                <a:solidFill>
                  <a:srgbClr val="CC3300"/>
                </a:solidFill>
              </a:rPr>
              <a:t>σ</a:t>
            </a:r>
            <a:r>
              <a:rPr lang="uk-UA" altLang="ru-RU" b="1" baseline="-25000" dirty="0" err="1">
                <a:solidFill>
                  <a:srgbClr val="CC3300"/>
                </a:solidFill>
              </a:rPr>
              <a:t>в</a:t>
            </a:r>
            <a:r>
              <a:rPr lang="uk-UA" altLang="ru-RU" b="1" dirty="0">
                <a:solidFill>
                  <a:srgbClr val="CC3300"/>
                </a:solidFill>
              </a:rPr>
              <a:t> = 250 </a:t>
            </a:r>
            <a:r>
              <a:rPr lang="uk-UA" altLang="ru-RU" b="1" i="1" dirty="0">
                <a:solidFill>
                  <a:srgbClr val="CC3300"/>
                </a:solidFill>
              </a:rPr>
              <a:t>МПа</a:t>
            </a:r>
            <a:r>
              <a:rPr lang="uk-UA" altLang="ru-RU" b="1" dirty="0"/>
              <a:t>, 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uk-UA" altLang="ru-RU" b="1" dirty="0"/>
              <a:t>відносним видовженням </a:t>
            </a:r>
            <a:r>
              <a:rPr lang="uk-UA" altLang="ru-RU" b="1" dirty="0">
                <a:solidFill>
                  <a:srgbClr val="CC3300"/>
                </a:solidFill>
              </a:rPr>
              <a:t>δ ≈20...30 %</a:t>
            </a:r>
            <a:r>
              <a:rPr lang="uk-UA" altLang="ru-RU" b="1" dirty="0"/>
              <a:t>, </a:t>
            </a:r>
            <a:r>
              <a:rPr lang="uk-UA" altLang="ru-RU" b="1" dirty="0" smtClean="0"/>
              <a:t>твердістю </a:t>
            </a:r>
            <a:r>
              <a:rPr lang="uk-UA" altLang="ru-RU" b="1" dirty="0">
                <a:solidFill>
                  <a:srgbClr val="CC3300"/>
                </a:solidFill>
              </a:rPr>
              <a:t>НВ ≈ 70 </a:t>
            </a:r>
            <a:r>
              <a:rPr lang="uk-UA" altLang="ru-RU" b="1" dirty="0" smtClean="0">
                <a:solidFill>
                  <a:srgbClr val="CC3300"/>
                </a:solidFill>
              </a:rPr>
              <a:t>(</a:t>
            </a:r>
            <a:r>
              <a:rPr lang="uk-UA" altLang="ru-RU" b="1" dirty="0">
                <a:solidFill>
                  <a:srgbClr val="CC3300"/>
                </a:solidFill>
              </a:rPr>
              <a:t>100...140)</a:t>
            </a:r>
            <a:r>
              <a:rPr lang="uk-UA" altLang="ru-RU" b="1" dirty="0"/>
              <a:t>, високою </a:t>
            </a:r>
            <a:r>
              <a:rPr lang="uk-UA" altLang="ru-RU" b="1" dirty="0" smtClean="0"/>
              <a:t>корозійною стійкістю</a:t>
            </a:r>
            <a:r>
              <a:rPr lang="uk-UA" altLang="ru-RU" b="1" dirty="0"/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uk-UA" altLang="ru-RU" b="1" dirty="0"/>
              <a:t>  Покращують механічні властивості титану легуванням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uk-UA" altLang="ru-RU" b="1" dirty="0"/>
              <a:t>наступними елементами (</a:t>
            </a:r>
            <a:r>
              <a:rPr lang="en-US" altLang="ru-RU" b="1" dirty="0">
                <a:solidFill>
                  <a:srgbClr val="CC3300"/>
                </a:solidFill>
              </a:rPr>
              <a:t>Al, Cr, Mo, </a:t>
            </a:r>
            <a:r>
              <a:rPr lang="en-US" altLang="ru-RU" b="1" dirty="0" err="1">
                <a:solidFill>
                  <a:srgbClr val="CC3300"/>
                </a:solidFill>
              </a:rPr>
              <a:t>Nb</a:t>
            </a:r>
            <a:r>
              <a:rPr lang="en-US" altLang="ru-RU" b="1" dirty="0">
                <a:solidFill>
                  <a:srgbClr val="CC3300"/>
                </a:solidFill>
              </a:rPr>
              <a:t>, V, </a:t>
            </a:r>
            <a:r>
              <a:rPr lang="en-US" altLang="ru-RU" b="1" dirty="0" err="1">
                <a:solidFill>
                  <a:srgbClr val="CC3300"/>
                </a:solidFill>
              </a:rPr>
              <a:t>Zr</a:t>
            </a:r>
            <a:r>
              <a:rPr lang="en-US" altLang="ru-RU" b="1" dirty="0">
                <a:solidFill>
                  <a:srgbClr val="CC3300"/>
                </a:solidFill>
              </a:rPr>
              <a:t>, Sn</a:t>
            </a:r>
            <a:r>
              <a:rPr lang="uk-UA" altLang="ru-RU" b="1" dirty="0">
                <a:solidFill>
                  <a:srgbClr val="CC3300"/>
                </a:solidFill>
              </a:rPr>
              <a:t>, </a:t>
            </a:r>
            <a:r>
              <a:rPr lang="en-US" altLang="ru-RU" b="1" dirty="0">
                <a:solidFill>
                  <a:srgbClr val="CC3300"/>
                </a:solidFill>
              </a:rPr>
              <a:t>Fe </a:t>
            </a:r>
            <a:r>
              <a:rPr lang="uk-UA" altLang="ru-RU" b="1" dirty="0"/>
              <a:t>і </a:t>
            </a:r>
            <a:r>
              <a:rPr lang="uk-UA" altLang="ru-RU" b="1" dirty="0" err="1"/>
              <a:t>ін</a:t>
            </a:r>
            <a:r>
              <a:rPr lang="uk-UA" altLang="ru-RU" b="1" dirty="0"/>
              <a:t>)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uk-UA" altLang="ru-RU" b="1" dirty="0"/>
              <a:t>з подальшою термічною обробкою.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uk-UA" altLang="ru-RU" b="1" dirty="0"/>
              <a:t>     Практично всі сплави титану містять алюміній, який 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uk-UA" altLang="ru-RU" b="1" dirty="0"/>
              <a:t>підвищує межу міцності сплавів та зменшує їх </a:t>
            </a:r>
            <a:r>
              <a:rPr lang="uk-UA" altLang="ru-RU" b="1" dirty="0" smtClean="0"/>
              <a:t>пластичність</a:t>
            </a:r>
            <a:r>
              <a:rPr lang="uk-UA" altLang="ru-RU" b="1" dirty="0"/>
              <a:t>.</a:t>
            </a:r>
            <a:endParaRPr lang="ru-RU" altLang="ru-RU" b="1" dirty="0"/>
          </a:p>
        </p:txBody>
      </p:sp>
    </p:spTree>
    <p:extLst>
      <p:ext uri="{BB962C8B-B14F-4D97-AF65-F5344CB8AC3E}">
        <p14:creationId xmlns:p14="http://schemas.microsoft.com/office/powerpoint/2010/main" val="1590774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uk-UA" altLang="ru-RU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Маркування та властивості сплавів титану (приклади</a:t>
            </a:r>
            <a:r>
              <a:rPr lang="uk-UA" altLang="ru-RU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)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5" name="Group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40659900"/>
              </p:ext>
            </p:extLst>
          </p:nvPr>
        </p:nvGraphicFramePr>
        <p:xfrm>
          <a:off x="250825" y="1412875"/>
          <a:ext cx="8713663" cy="5184477"/>
        </p:xfrm>
        <a:graphic>
          <a:graphicData uri="http://schemas.openxmlformats.org/drawingml/2006/table">
            <a:tbl>
              <a:tblPr/>
              <a:tblGrid>
                <a:gridCol w="863618">
                  <a:extLst>
                    <a:ext uri="{9D8B030D-6E8A-4147-A177-3AD203B41FA5}">
                      <a16:colId xmlns:a16="http://schemas.microsoft.com/office/drawing/2014/main" val="2071925462"/>
                    </a:ext>
                  </a:extLst>
                </a:gridCol>
                <a:gridCol w="1094454">
                  <a:extLst>
                    <a:ext uri="{9D8B030D-6E8A-4147-A177-3AD203B41FA5}">
                      <a16:colId xmlns:a16="http://schemas.microsoft.com/office/drawing/2014/main" val="1883667189"/>
                    </a:ext>
                  </a:extLst>
                </a:gridCol>
                <a:gridCol w="1117054">
                  <a:extLst>
                    <a:ext uri="{9D8B030D-6E8A-4147-A177-3AD203B41FA5}">
                      <a16:colId xmlns:a16="http://schemas.microsoft.com/office/drawing/2014/main" val="3162026468"/>
                    </a:ext>
                  </a:extLst>
                </a:gridCol>
                <a:gridCol w="1146110">
                  <a:extLst>
                    <a:ext uri="{9D8B030D-6E8A-4147-A177-3AD203B41FA5}">
                      <a16:colId xmlns:a16="http://schemas.microsoft.com/office/drawing/2014/main" val="2941672106"/>
                    </a:ext>
                  </a:extLst>
                </a:gridCol>
                <a:gridCol w="1036342">
                  <a:extLst>
                    <a:ext uri="{9D8B030D-6E8A-4147-A177-3AD203B41FA5}">
                      <a16:colId xmlns:a16="http://schemas.microsoft.com/office/drawing/2014/main" val="1453560581"/>
                    </a:ext>
                  </a:extLst>
                </a:gridCol>
                <a:gridCol w="1112210">
                  <a:extLst>
                    <a:ext uri="{9D8B030D-6E8A-4147-A177-3AD203B41FA5}">
                      <a16:colId xmlns:a16="http://schemas.microsoft.com/office/drawing/2014/main" val="3475145920"/>
                    </a:ext>
                  </a:extLst>
                </a:gridCol>
                <a:gridCol w="1025042">
                  <a:extLst>
                    <a:ext uri="{9D8B030D-6E8A-4147-A177-3AD203B41FA5}">
                      <a16:colId xmlns:a16="http://schemas.microsoft.com/office/drawing/2014/main" val="2983812716"/>
                    </a:ext>
                  </a:extLst>
                </a:gridCol>
                <a:gridCol w="1318833">
                  <a:extLst>
                    <a:ext uri="{9D8B030D-6E8A-4147-A177-3AD203B41FA5}">
                      <a16:colId xmlns:a16="http://schemas.microsoft.com/office/drawing/2014/main" val="1641133717"/>
                    </a:ext>
                  </a:extLst>
                </a:gridCol>
              </a:tblGrid>
              <a:tr h="6363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Марка сплаву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F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Al</a:t>
                      </a:r>
                      <a:r>
                        <a:rPr kumimoji="0" lang="uk-UA" alt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,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F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Mn</a:t>
                      </a:r>
                      <a:r>
                        <a:rPr kumimoji="0" lang="uk-UA" alt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,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F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V</a:t>
                      </a:r>
                      <a:r>
                        <a:rPr kumimoji="0" lang="uk-UA" alt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,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F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Mo</a:t>
                      </a:r>
                      <a:r>
                        <a:rPr kumimoji="0" lang="uk-UA" alt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,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F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Cr</a:t>
                      </a:r>
                      <a:r>
                        <a:rPr kumimoji="0" lang="uk-UA" alt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,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F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Si,</a:t>
                      </a:r>
                      <a:r>
                        <a:rPr kumimoji="0" lang="uk-UA" alt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F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Інші елементи,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6921030"/>
                  </a:ext>
                </a:extLst>
              </a:tr>
              <a:tr h="484795">
                <a:tc gridSpan="8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Альфа сплави </a:t>
                      </a:r>
                      <a:r>
                        <a:rPr kumimoji="0" lang="uk-UA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(маломіцні і пластичні)</a:t>
                      </a:r>
                      <a:endParaRPr kumimoji="0" lang="uk-UA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6654368"/>
                  </a:ext>
                </a:extLst>
              </a:tr>
              <a:tr h="4531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pitchFamily="18" charset="0"/>
                        </a:rPr>
                        <a:t>ВТ5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F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4,3-6,2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F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F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F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F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F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F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4474169"/>
                  </a:ext>
                </a:extLst>
              </a:tr>
              <a:tr h="4181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pitchFamily="18" charset="0"/>
                        </a:rPr>
                        <a:t>ОТ4</a:t>
                      </a:r>
                      <a:endParaRPr kumimoji="0" lang="uk-UA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F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3,5-5,0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F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 </a:t>
                      </a:r>
                      <a:r>
                        <a:rPr kumimoji="0" lang="uk-UA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0,8-2,0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F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uk-UA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F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uk-UA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F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uk-UA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F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uk-UA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F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uk-UA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2834295"/>
                  </a:ext>
                </a:extLst>
              </a:tr>
              <a:tr h="4548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ВТ</a:t>
                      </a:r>
                      <a:r>
                        <a:rPr kumimoji="0" lang="en-US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kumimoji="0" lang="en-US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F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7,2-8,2</a:t>
                      </a:r>
                      <a:endParaRPr kumimoji="0" lang="uk-UA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F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uk-UA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F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uk-UA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F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0,2-1</a:t>
                      </a:r>
                      <a:endParaRPr kumimoji="0" lang="uk-UA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F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uk-UA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F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0,5</a:t>
                      </a:r>
                      <a:endParaRPr kumimoji="0" lang="uk-UA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F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uk-UA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4865248"/>
                  </a:ext>
                </a:extLst>
              </a:tr>
              <a:tr h="453142">
                <a:tc gridSpan="8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Альфа + бета сплави </a:t>
                      </a:r>
                      <a:r>
                        <a:rPr kumimoji="0" lang="uk-UA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(міцні та мало пластичні)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0367125"/>
                  </a:ext>
                </a:extLst>
              </a:tr>
              <a:tr h="4997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ВТ6</a:t>
                      </a:r>
                      <a:endParaRPr kumimoji="0" lang="uk-UA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F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5,5-7,0</a:t>
                      </a:r>
                      <a:endParaRPr kumimoji="0" lang="uk-UA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F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uk-UA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F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4,2-6,0</a:t>
                      </a:r>
                      <a:endParaRPr kumimoji="0" lang="uk-UA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F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uk-UA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F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uk-UA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F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uk-UA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F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uk-UA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0657183"/>
                  </a:ext>
                </a:extLst>
              </a:tr>
              <a:tr h="4548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ВТ8</a:t>
                      </a:r>
                      <a:endParaRPr kumimoji="0" lang="uk-UA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F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6,0-7,3</a:t>
                      </a:r>
                      <a:endParaRPr kumimoji="0" lang="uk-UA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F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uk-UA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F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uk-UA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F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2,8-3,8</a:t>
                      </a:r>
                      <a:endParaRPr kumimoji="0" lang="uk-UA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F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uk-UA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F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0,2-0,4</a:t>
                      </a:r>
                      <a:endParaRPr kumimoji="0" lang="uk-UA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F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uk-UA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097444"/>
                  </a:ext>
                </a:extLst>
              </a:tr>
              <a:tr h="418157">
                <a:tc gridSpan="8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Бета сплави </a:t>
                      </a:r>
                      <a:r>
                        <a:rPr kumimoji="0" lang="uk-UA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(міцні та мало пластичні)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6384312"/>
                  </a:ext>
                </a:extLst>
              </a:tr>
              <a:tr h="4548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ВТ22</a:t>
                      </a:r>
                      <a:endParaRPr kumimoji="0" lang="uk-UA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F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4,0-5,7</a:t>
                      </a:r>
                      <a:endParaRPr kumimoji="0" lang="uk-UA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F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uk-UA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F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4,0-5,5</a:t>
                      </a:r>
                      <a:endParaRPr kumimoji="0" lang="uk-UA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F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0,2-2,0</a:t>
                      </a:r>
                      <a:endParaRPr kumimoji="0" lang="uk-UA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F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uk-UA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F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uk-UA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F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0,5-1,5 Fe</a:t>
                      </a:r>
                      <a:endParaRPr kumimoji="0" lang="uk-UA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575240"/>
                  </a:ext>
                </a:extLst>
              </a:tr>
              <a:tr h="45647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ВТ15</a:t>
                      </a:r>
                      <a:endParaRPr kumimoji="0" lang="uk-UA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F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2,3-3,6</a:t>
                      </a:r>
                      <a:endParaRPr kumimoji="0" lang="uk-UA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F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uk-UA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F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uk-UA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F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6,8-8,0</a:t>
                      </a:r>
                      <a:endParaRPr kumimoji="0" lang="uk-UA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F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9,5-11,0</a:t>
                      </a:r>
                      <a:endParaRPr kumimoji="0" lang="uk-UA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F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uk-UA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F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uk-UA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35916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3505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4136"/>
          </a:xfrm>
          <a:ln>
            <a:solidFill>
              <a:srgbClr val="FF00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 fontScale="90000"/>
          </a:bodyPr>
          <a:lstStyle/>
          <a:p>
            <a:r>
              <a:rPr lang="uk-UA" altLang="ru-RU" b="1" dirty="0">
                <a:solidFill>
                  <a:srgbClr val="FF0000"/>
                </a:solidFill>
                <a:latin typeface="Times New Roman" panose="02020603050405020304" pitchFamily="18" charset="0"/>
              </a:rPr>
              <a:t>Характеристика сплавів </a:t>
            </a:r>
            <a:r>
              <a:rPr lang="uk-UA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/>
            </a:r>
            <a:br>
              <a:rPr lang="uk-UA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uk-UA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на </a:t>
            </a:r>
            <a:r>
              <a:rPr lang="uk-UA" altLang="ru-RU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основі магнію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556792"/>
            <a:ext cx="8856984" cy="5112568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 algn="just">
              <a:lnSpc>
                <a:spcPct val="90000"/>
              </a:lnSpc>
              <a:buFontTx/>
              <a:buNone/>
            </a:pPr>
            <a:r>
              <a:rPr lang="uk-UA" alt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Магній</a:t>
            </a:r>
            <a:r>
              <a:rPr lang="uk-UA" altLang="ru-RU" b="1" dirty="0"/>
              <a:t> </a:t>
            </a:r>
            <a:r>
              <a:rPr lang="en-US" altLang="ru-RU" b="1" dirty="0">
                <a:solidFill>
                  <a:srgbClr val="FF0000"/>
                </a:solidFill>
              </a:rPr>
              <a:t>(</a:t>
            </a:r>
            <a:r>
              <a:rPr lang="en-US" altLang="ru-RU" b="1" i="1" dirty="0">
                <a:solidFill>
                  <a:srgbClr val="FF0000"/>
                </a:solidFill>
              </a:rPr>
              <a:t>Mg</a:t>
            </a:r>
            <a:r>
              <a:rPr lang="en-US" altLang="ru-RU" b="1" dirty="0">
                <a:solidFill>
                  <a:srgbClr val="FF0000"/>
                </a:solidFill>
              </a:rPr>
              <a:t>)</a:t>
            </a:r>
            <a:r>
              <a:rPr lang="uk-UA" altLang="ru-RU" b="1" dirty="0"/>
              <a:t>– метал сріблясто-білого кольору з </a:t>
            </a:r>
            <a:r>
              <a:rPr lang="uk-UA" altLang="ru-RU" b="1" dirty="0" smtClean="0"/>
              <a:t>температурою </a:t>
            </a:r>
            <a:r>
              <a:rPr lang="uk-UA" altLang="ru-RU" b="1" dirty="0"/>
              <a:t>плавлення </a:t>
            </a:r>
            <a:r>
              <a:rPr lang="uk-UA" altLang="ru-RU" b="1" i="1" dirty="0" err="1">
                <a:solidFill>
                  <a:srgbClr val="CC3300"/>
                </a:solidFill>
              </a:rPr>
              <a:t>Т</a:t>
            </a:r>
            <a:r>
              <a:rPr lang="uk-UA" altLang="ru-RU" b="1" baseline="-25000" dirty="0" err="1">
                <a:solidFill>
                  <a:srgbClr val="CC3300"/>
                </a:solidFill>
              </a:rPr>
              <a:t>пл</a:t>
            </a:r>
            <a:r>
              <a:rPr lang="uk-UA" altLang="ru-RU" b="1" dirty="0">
                <a:solidFill>
                  <a:srgbClr val="CC3300"/>
                </a:solidFill>
              </a:rPr>
              <a:t> = 651 º</a:t>
            </a:r>
            <a:r>
              <a:rPr lang="uk-UA" altLang="ru-RU" b="1" i="1" dirty="0">
                <a:solidFill>
                  <a:srgbClr val="CC3300"/>
                </a:solidFill>
              </a:rPr>
              <a:t>С</a:t>
            </a:r>
            <a:r>
              <a:rPr lang="uk-UA" altLang="ru-RU" dirty="0"/>
              <a:t> </a:t>
            </a:r>
            <a:r>
              <a:rPr lang="uk-UA" altLang="ru-RU" b="1" dirty="0"/>
              <a:t>та питомою густиною 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uk-UA" altLang="ru-RU" b="1" i="1" dirty="0">
                <a:solidFill>
                  <a:srgbClr val="CC3300"/>
                </a:solidFill>
              </a:rPr>
              <a:t>γ</a:t>
            </a:r>
            <a:r>
              <a:rPr lang="uk-UA" altLang="ru-RU" b="1" dirty="0">
                <a:solidFill>
                  <a:srgbClr val="CC3300"/>
                </a:solidFill>
              </a:rPr>
              <a:t> = 1,74  </a:t>
            </a:r>
            <a:r>
              <a:rPr lang="uk-UA" altLang="ru-RU" b="1" i="1" dirty="0">
                <a:solidFill>
                  <a:srgbClr val="CC3300"/>
                </a:solidFill>
              </a:rPr>
              <a:t>г/см</a:t>
            </a:r>
            <a:r>
              <a:rPr lang="uk-UA" altLang="ru-RU" b="1" i="1" baseline="30000" dirty="0">
                <a:solidFill>
                  <a:srgbClr val="CC3300"/>
                </a:solidFill>
              </a:rPr>
              <a:t>3</a:t>
            </a:r>
            <a:r>
              <a:rPr lang="ru-RU" altLang="ru-RU" dirty="0"/>
              <a:t>.  </a:t>
            </a:r>
            <a:r>
              <a:rPr lang="uk-UA" altLang="ru-RU" b="1" dirty="0"/>
              <a:t>Ливарний магній має: межу міцності 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uk-UA" altLang="ru-RU" b="1" dirty="0" err="1">
                <a:solidFill>
                  <a:srgbClr val="CC3300"/>
                </a:solidFill>
              </a:rPr>
              <a:t>σ</a:t>
            </a:r>
            <a:r>
              <a:rPr lang="uk-UA" altLang="ru-RU" b="1" baseline="-25000" dirty="0" err="1">
                <a:solidFill>
                  <a:srgbClr val="CC3300"/>
                </a:solidFill>
              </a:rPr>
              <a:t>в</a:t>
            </a:r>
            <a:r>
              <a:rPr lang="uk-UA" altLang="ru-RU" b="1" dirty="0">
                <a:solidFill>
                  <a:srgbClr val="CC3300"/>
                </a:solidFill>
              </a:rPr>
              <a:t> = 115 </a:t>
            </a:r>
            <a:r>
              <a:rPr lang="uk-UA" altLang="ru-RU" b="1" i="1" dirty="0">
                <a:solidFill>
                  <a:srgbClr val="CC3300"/>
                </a:solidFill>
              </a:rPr>
              <a:t>МПа</a:t>
            </a:r>
            <a:r>
              <a:rPr lang="uk-UA" altLang="ru-RU" b="1" i="1" dirty="0"/>
              <a:t>,  </a:t>
            </a:r>
            <a:r>
              <a:rPr lang="uk-UA" altLang="ru-RU" b="1" dirty="0"/>
              <a:t>твердість</a:t>
            </a:r>
            <a:r>
              <a:rPr lang="uk-UA" altLang="ru-RU" b="1" i="1" dirty="0"/>
              <a:t> </a:t>
            </a:r>
            <a:r>
              <a:rPr lang="uk-UA" altLang="ru-RU" b="1" i="1" dirty="0">
                <a:solidFill>
                  <a:srgbClr val="CC3300"/>
                </a:solidFill>
              </a:rPr>
              <a:t>НВ 30</a:t>
            </a:r>
            <a:r>
              <a:rPr lang="uk-UA" altLang="ru-RU" b="1" i="1" dirty="0"/>
              <a:t>,  </a:t>
            </a:r>
            <a:r>
              <a:rPr lang="uk-UA" altLang="ru-RU" b="1" dirty="0"/>
              <a:t>відносне видовження  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uk-UA" altLang="ru-RU" b="1" dirty="0">
                <a:solidFill>
                  <a:srgbClr val="CC3300"/>
                </a:solidFill>
              </a:rPr>
              <a:t>δ ≈ 8 %</a:t>
            </a:r>
            <a:r>
              <a:rPr lang="uk-UA" altLang="ru-RU" b="1" dirty="0"/>
              <a:t>, а деформований – </a:t>
            </a:r>
            <a:r>
              <a:rPr lang="uk-UA" altLang="ru-RU" b="1" dirty="0" err="1">
                <a:solidFill>
                  <a:srgbClr val="CC3300"/>
                </a:solidFill>
              </a:rPr>
              <a:t>σ</a:t>
            </a:r>
            <a:r>
              <a:rPr lang="uk-UA" altLang="ru-RU" b="1" baseline="-25000" dirty="0" err="1">
                <a:solidFill>
                  <a:srgbClr val="CC3300"/>
                </a:solidFill>
              </a:rPr>
              <a:t>в</a:t>
            </a:r>
            <a:r>
              <a:rPr lang="uk-UA" altLang="ru-RU" b="1" dirty="0">
                <a:solidFill>
                  <a:srgbClr val="CC3300"/>
                </a:solidFill>
              </a:rPr>
              <a:t> = 200 </a:t>
            </a:r>
            <a:r>
              <a:rPr lang="uk-UA" altLang="ru-RU" b="1" i="1" dirty="0">
                <a:solidFill>
                  <a:srgbClr val="CC3300"/>
                </a:solidFill>
              </a:rPr>
              <a:t>МПа</a:t>
            </a:r>
            <a:r>
              <a:rPr lang="uk-UA" altLang="ru-RU" b="1" i="1" dirty="0"/>
              <a:t>,  </a:t>
            </a:r>
            <a:r>
              <a:rPr lang="uk-UA" altLang="ru-RU" b="1" dirty="0">
                <a:solidFill>
                  <a:srgbClr val="CC3300"/>
                </a:solidFill>
              </a:rPr>
              <a:t>δ ≈ 11,5 % </a:t>
            </a:r>
            <a:r>
              <a:rPr lang="uk-UA" altLang="ru-RU" b="1" dirty="0"/>
              <a:t>та 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uk-UA" altLang="ru-RU" b="1" dirty="0"/>
              <a:t> твердість </a:t>
            </a:r>
            <a:r>
              <a:rPr lang="uk-UA" altLang="ru-RU" b="1" i="1" dirty="0">
                <a:solidFill>
                  <a:srgbClr val="CC3300"/>
                </a:solidFill>
              </a:rPr>
              <a:t>НВ 40. </a:t>
            </a:r>
            <a:r>
              <a:rPr lang="uk-UA" altLang="ru-RU" b="1" dirty="0"/>
              <a:t>На повітрі магній легко займається і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uk-UA" altLang="ru-RU" b="1" dirty="0"/>
              <a:t>використовується в піротехніці.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uk-UA" altLang="ru-RU" b="1" dirty="0"/>
              <a:t>      Механічні  властивості  магнію  можна  покращити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uk-UA" altLang="ru-RU" b="1" dirty="0"/>
              <a:t> легуванням (</a:t>
            </a:r>
            <a:r>
              <a:rPr lang="en-US" altLang="ru-RU" b="1" dirty="0">
                <a:solidFill>
                  <a:srgbClr val="CC3300"/>
                </a:solidFill>
              </a:rPr>
              <a:t>Al </a:t>
            </a:r>
            <a:r>
              <a:rPr lang="uk-UA" altLang="ru-RU" b="1" dirty="0">
                <a:solidFill>
                  <a:srgbClr val="CC3300"/>
                </a:solidFill>
              </a:rPr>
              <a:t>-</a:t>
            </a:r>
            <a:r>
              <a:rPr lang="en-US" altLang="ru-RU" b="1" dirty="0">
                <a:solidFill>
                  <a:srgbClr val="CC3300"/>
                </a:solidFill>
              </a:rPr>
              <a:t> </a:t>
            </a:r>
            <a:r>
              <a:rPr lang="uk-UA" altLang="ru-RU" b="1" dirty="0">
                <a:solidFill>
                  <a:srgbClr val="CC3300"/>
                </a:solidFill>
              </a:rPr>
              <a:t>до 10 %, </a:t>
            </a:r>
            <a:r>
              <a:rPr lang="en-US" altLang="ru-RU" b="1" dirty="0">
                <a:solidFill>
                  <a:srgbClr val="CC3300"/>
                </a:solidFill>
              </a:rPr>
              <a:t>Zn </a:t>
            </a:r>
            <a:r>
              <a:rPr lang="uk-UA" altLang="ru-RU" b="1" dirty="0">
                <a:solidFill>
                  <a:srgbClr val="CC3300"/>
                </a:solidFill>
              </a:rPr>
              <a:t>- до 5…6 %,</a:t>
            </a:r>
            <a:r>
              <a:rPr lang="en-US" altLang="ru-RU" b="1" dirty="0">
                <a:solidFill>
                  <a:srgbClr val="CC3300"/>
                </a:solidFill>
              </a:rPr>
              <a:t> </a:t>
            </a:r>
            <a:r>
              <a:rPr lang="en-US" altLang="ru-RU" b="1" dirty="0" err="1">
                <a:solidFill>
                  <a:srgbClr val="CC3300"/>
                </a:solidFill>
              </a:rPr>
              <a:t>Mn</a:t>
            </a:r>
            <a:r>
              <a:rPr lang="en-US" altLang="ru-RU" b="1" dirty="0">
                <a:solidFill>
                  <a:srgbClr val="CC3300"/>
                </a:solidFill>
              </a:rPr>
              <a:t> </a:t>
            </a:r>
            <a:r>
              <a:rPr lang="uk-UA" altLang="ru-RU" b="1" dirty="0">
                <a:solidFill>
                  <a:srgbClr val="CC3300"/>
                </a:solidFill>
              </a:rPr>
              <a:t>- до 2,5 %, 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en-US" altLang="ru-RU" b="1" dirty="0">
                <a:solidFill>
                  <a:srgbClr val="CC3300"/>
                </a:solidFill>
              </a:rPr>
              <a:t> </a:t>
            </a:r>
            <a:r>
              <a:rPr lang="en-US" altLang="ru-RU" b="1" dirty="0" err="1">
                <a:solidFill>
                  <a:srgbClr val="CC3300"/>
                </a:solidFill>
              </a:rPr>
              <a:t>Zr</a:t>
            </a:r>
            <a:r>
              <a:rPr lang="en-US" altLang="ru-RU" b="1" dirty="0">
                <a:solidFill>
                  <a:srgbClr val="CC3300"/>
                </a:solidFill>
              </a:rPr>
              <a:t> –</a:t>
            </a:r>
            <a:r>
              <a:rPr lang="uk-UA" altLang="ru-RU" b="1" dirty="0">
                <a:solidFill>
                  <a:srgbClr val="CC3300"/>
                </a:solidFill>
              </a:rPr>
              <a:t> до 1,5 %</a:t>
            </a:r>
            <a:r>
              <a:rPr lang="en-US" altLang="ru-RU" b="1" dirty="0"/>
              <a:t>)</a:t>
            </a:r>
            <a:r>
              <a:rPr lang="uk-UA" altLang="ru-RU" b="1" dirty="0"/>
              <a:t>.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58607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uk-UA" altLang="ru-RU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/>
            </a:r>
            <a:br>
              <a:rPr lang="uk-UA" altLang="ru-RU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</a:br>
            <a:r>
              <a:rPr lang="uk-UA" altLang="ru-RU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Маркування </a:t>
            </a:r>
            <a:r>
              <a:rPr lang="uk-UA" altLang="ru-RU" b="1" dirty="0">
                <a:solidFill>
                  <a:srgbClr val="C00000"/>
                </a:solidFill>
                <a:latin typeface="Times New Roman" panose="02020603050405020304" pitchFamily="18" charset="0"/>
              </a:rPr>
              <a:t>сплавів магнію та їх застосування (приклади)</a:t>
            </a:r>
            <a:br>
              <a:rPr lang="uk-UA" altLang="ru-RU" b="1" dirty="0">
                <a:solidFill>
                  <a:srgbClr val="C00000"/>
                </a:solidFill>
                <a:latin typeface="Times New Roman" panose="02020603050405020304" pitchFamily="18" charset="0"/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484784"/>
            <a:ext cx="8712968" cy="5184576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altLang="ru-RU" sz="3200" b="1" dirty="0" err="1">
                <a:solidFill>
                  <a:srgbClr val="0000FF"/>
                </a:solidFill>
              </a:rPr>
              <a:t>Деформуємі</a:t>
            </a:r>
            <a:r>
              <a:rPr lang="uk-UA" altLang="ru-RU" sz="3200" b="1" dirty="0">
                <a:solidFill>
                  <a:srgbClr val="0000FF"/>
                </a:solidFill>
              </a:rPr>
              <a:t> магнієві сплави</a:t>
            </a:r>
            <a:r>
              <a:rPr lang="uk-UA" altLang="ru-RU" b="1" dirty="0"/>
              <a:t> </a:t>
            </a:r>
            <a:r>
              <a:rPr lang="uk-UA" altLang="ru-RU" b="1" dirty="0">
                <a:solidFill>
                  <a:srgbClr val="CC3300"/>
                </a:solidFill>
              </a:rPr>
              <a:t>МА1</a:t>
            </a:r>
            <a:r>
              <a:rPr lang="uk-UA" altLang="ru-RU" b="1" dirty="0"/>
              <a:t> і </a:t>
            </a:r>
            <a:r>
              <a:rPr lang="uk-UA" altLang="ru-RU" b="1" dirty="0">
                <a:solidFill>
                  <a:srgbClr val="CC3300"/>
                </a:solidFill>
              </a:rPr>
              <a:t>МА8</a:t>
            </a:r>
            <a:r>
              <a:rPr lang="uk-UA" altLang="ru-RU" b="1" dirty="0"/>
              <a:t> з основним легуючим елементом – марганцем (</a:t>
            </a:r>
            <a:r>
              <a:rPr lang="uk-UA" altLang="ru-RU" b="1" dirty="0" err="1">
                <a:solidFill>
                  <a:srgbClr val="0000FF"/>
                </a:solidFill>
              </a:rPr>
              <a:t>Mn</a:t>
            </a:r>
            <a:r>
              <a:rPr lang="uk-UA" altLang="ru-RU" b="1" dirty="0"/>
              <a:t>) мають добру корозійну стійкість і здатність до зварювання.  </a:t>
            </a:r>
            <a:r>
              <a:rPr lang="uk-UA" altLang="ru-RU" b="1" dirty="0">
                <a:solidFill>
                  <a:srgbClr val="CC3300"/>
                </a:solidFill>
              </a:rPr>
              <a:t>МА2-1</a:t>
            </a:r>
            <a:r>
              <a:rPr lang="uk-UA" altLang="ru-RU" b="1" dirty="0"/>
              <a:t> і  </a:t>
            </a:r>
            <a:r>
              <a:rPr lang="uk-UA" altLang="ru-RU" b="1" dirty="0">
                <a:solidFill>
                  <a:srgbClr val="CC3300"/>
                </a:solidFill>
              </a:rPr>
              <a:t>МА5</a:t>
            </a:r>
            <a:r>
              <a:rPr lang="uk-UA" altLang="ru-RU" b="1" dirty="0"/>
              <a:t>  є  сплавами  системи   </a:t>
            </a:r>
          </a:p>
          <a:p>
            <a:pPr marL="0" indent="0">
              <a:buNone/>
            </a:pPr>
            <a:r>
              <a:rPr lang="uk-UA" altLang="ru-RU" b="1" dirty="0" err="1">
                <a:solidFill>
                  <a:srgbClr val="0000FF"/>
                </a:solidFill>
              </a:rPr>
              <a:t>Mg-Al-Zn-Mn</a:t>
            </a:r>
            <a:r>
              <a:rPr lang="uk-UA" altLang="ru-RU" b="1" dirty="0"/>
              <a:t>.  </a:t>
            </a:r>
            <a:r>
              <a:rPr lang="uk-UA" altLang="ru-RU" b="1" dirty="0" err="1">
                <a:solidFill>
                  <a:srgbClr val="0000FF"/>
                </a:solidFill>
              </a:rPr>
              <a:t>Al</a:t>
            </a:r>
            <a:r>
              <a:rPr lang="uk-UA" altLang="ru-RU" b="1" dirty="0"/>
              <a:t> і </a:t>
            </a:r>
            <a:r>
              <a:rPr lang="uk-UA" altLang="ru-RU" b="1" dirty="0" err="1">
                <a:solidFill>
                  <a:srgbClr val="0000FF"/>
                </a:solidFill>
              </a:rPr>
              <a:t>Zn</a:t>
            </a:r>
            <a:r>
              <a:rPr lang="uk-UA" altLang="ru-RU" b="1" dirty="0"/>
              <a:t> підвищують міцність сплавів, їх технологічну пластичність: з них виготовляють ковані і штамповані деталі складної форми (крильчатки і жалюзі капота літака і ін.). Сплави системи  </a:t>
            </a:r>
            <a:r>
              <a:rPr lang="uk-UA" altLang="ru-RU" b="1" dirty="0" err="1">
                <a:solidFill>
                  <a:srgbClr val="0000FF"/>
                </a:solidFill>
              </a:rPr>
              <a:t>Mg-Zn</a:t>
            </a:r>
            <a:r>
              <a:rPr lang="uk-UA" altLang="ru-RU" b="1" dirty="0"/>
              <a:t>,  додатково леговані  </a:t>
            </a:r>
            <a:r>
              <a:rPr lang="uk-UA" altLang="ru-RU" b="1" dirty="0" err="1">
                <a:solidFill>
                  <a:srgbClr val="0000FF"/>
                </a:solidFill>
              </a:rPr>
              <a:t>Zr</a:t>
            </a:r>
            <a:r>
              <a:rPr lang="uk-UA" altLang="ru-RU" b="1" dirty="0">
                <a:solidFill>
                  <a:srgbClr val="0000FF"/>
                </a:solidFill>
              </a:rPr>
              <a:t> </a:t>
            </a:r>
            <a:r>
              <a:rPr lang="uk-UA" altLang="ru-RU" b="1" dirty="0"/>
              <a:t>(</a:t>
            </a:r>
            <a:r>
              <a:rPr lang="uk-UA" altLang="ru-RU" b="1" dirty="0">
                <a:solidFill>
                  <a:srgbClr val="CC3300"/>
                </a:solidFill>
              </a:rPr>
              <a:t>МА14</a:t>
            </a:r>
            <a:r>
              <a:rPr lang="uk-UA" altLang="ru-RU" b="1" dirty="0"/>
              <a:t>),  </a:t>
            </a:r>
            <a:r>
              <a:rPr lang="uk-UA" altLang="ru-RU" b="1" dirty="0">
                <a:solidFill>
                  <a:srgbClr val="0000FF"/>
                </a:solidFill>
              </a:rPr>
              <a:t>кадмієм  </a:t>
            </a:r>
            <a:r>
              <a:rPr lang="uk-UA" altLang="ru-RU" b="1" dirty="0"/>
              <a:t>та</a:t>
            </a:r>
            <a:r>
              <a:rPr lang="uk-UA" altLang="ru-RU" b="1" dirty="0">
                <a:solidFill>
                  <a:srgbClr val="0000FF"/>
                </a:solidFill>
              </a:rPr>
              <a:t>  РЗМ</a:t>
            </a:r>
            <a:r>
              <a:rPr lang="uk-UA" altLang="ru-RU" b="1" dirty="0"/>
              <a:t> (</a:t>
            </a:r>
            <a:r>
              <a:rPr lang="uk-UA" altLang="ru-RU" b="1" dirty="0">
                <a:solidFill>
                  <a:srgbClr val="CC3300"/>
                </a:solidFill>
              </a:rPr>
              <a:t>МА15, МА19</a:t>
            </a:r>
            <a:r>
              <a:rPr lang="uk-UA" altLang="ru-RU" b="1" dirty="0"/>
              <a:t>) відносять до високоміцних магнієвих сплавів. </a:t>
            </a:r>
          </a:p>
          <a:p>
            <a:pPr marL="0" indent="0">
              <a:buNone/>
            </a:pPr>
            <a:r>
              <a:rPr lang="uk-UA" altLang="ru-RU" sz="3200" b="1" dirty="0" smtClean="0">
                <a:solidFill>
                  <a:srgbClr val="0000FF"/>
                </a:solidFill>
              </a:rPr>
              <a:t>Ливарні </a:t>
            </a:r>
            <a:r>
              <a:rPr lang="uk-UA" altLang="ru-RU" sz="3200" b="1" dirty="0">
                <a:solidFill>
                  <a:srgbClr val="0000FF"/>
                </a:solidFill>
              </a:rPr>
              <a:t>магнієві сплави</a:t>
            </a:r>
            <a:r>
              <a:rPr lang="uk-UA" altLang="ru-RU" b="1" dirty="0"/>
              <a:t> системи </a:t>
            </a:r>
            <a:r>
              <a:rPr lang="uk-UA" altLang="ru-RU" b="1" dirty="0" err="1">
                <a:solidFill>
                  <a:srgbClr val="CC3300"/>
                </a:solidFill>
              </a:rPr>
              <a:t>Mg-Al-Zn</a:t>
            </a:r>
            <a:r>
              <a:rPr lang="uk-UA" altLang="ru-RU" b="1" dirty="0"/>
              <a:t> (</a:t>
            </a:r>
            <a:r>
              <a:rPr lang="uk-UA" altLang="ru-RU" b="1" dirty="0">
                <a:solidFill>
                  <a:srgbClr val="CC3300"/>
                </a:solidFill>
              </a:rPr>
              <a:t>МЛ5, МЛ6</a:t>
            </a:r>
            <a:r>
              <a:rPr lang="uk-UA" altLang="ru-RU" b="1" dirty="0"/>
              <a:t>, де Л – ливарний) –  для:  суднобудування (обшивки морських суден, під-водних човнів, торпед, гребні гвинти, теплообмінники), </a:t>
            </a:r>
            <a:r>
              <a:rPr lang="uk-UA" altLang="ru-RU" b="1" dirty="0" err="1"/>
              <a:t>літакобуду-вання</a:t>
            </a:r>
            <a:r>
              <a:rPr lang="uk-UA" altLang="ru-RU" b="1" dirty="0"/>
              <a:t> (корпуси приладів, насосів, коробок передач, двері кабін), ракетної техніки (корпуси ракет, обтічники, паливні й кисневі баки, стабілізатори),  конструкцій автомобілів (корпусів, </a:t>
            </a:r>
            <a:r>
              <a:rPr lang="uk-UA" altLang="ru-RU" b="1" dirty="0" err="1"/>
              <a:t>колес</a:t>
            </a:r>
            <a:r>
              <a:rPr lang="uk-UA" altLang="ru-RU" b="1" dirty="0"/>
              <a:t>, помпи). </a:t>
            </a:r>
          </a:p>
          <a:p>
            <a:pPr marL="0" indent="0">
              <a:buNone/>
            </a:pPr>
            <a:r>
              <a:rPr lang="uk-UA" altLang="ru-RU" b="1" dirty="0" smtClean="0"/>
              <a:t>Високими </a:t>
            </a:r>
            <a:r>
              <a:rPr lang="uk-UA" altLang="ru-RU" b="1" dirty="0"/>
              <a:t>технологічними і механічними властивостями воло-діють сплави </a:t>
            </a:r>
            <a:r>
              <a:rPr lang="uk-UA" altLang="ru-RU" b="1" dirty="0">
                <a:solidFill>
                  <a:srgbClr val="0000FF"/>
                </a:solidFill>
              </a:rPr>
              <a:t>магнію</a:t>
            </a:r>
            <a:r>
              <a:rPr lang="uk-UA" altLang="ru-RU" b="1" dirty="0"/>
              <a:t> з </a:t>
            </a:r>
            <a:r>
              <a:rPr lang="uk-UA" altLang="ru-RU" b="1" dirty="0" err="1">
                <a:solidFill>
                  <a:srgbClr val="0000FF"/>
                </a:solidFill>
              </a:rPr>
              <a:t>Zn</a:t>
            </a:r>
            <a:r>
              <a:rPr lang="uk-UA" altLang="ru-RU" b="1" dirty="0"/>
              <a:t> і </a:t>
            </a:r>
            <a:r>
              <a:rPr lang="uk-UA" altLang="ru-RU" b="1" dirty="0" err="1">
                <a:solidFill>
                  <a:srgbClr val="0000FF"/>
                </a:solidFill>
              </a:rPr>
              <a:t>Zr</a:t>
            </a:r>
            <a:r>
              <a:rPr lang="uk-UA" altLang="ru-RU" b="1" dirty="0"/>
              <a:t> (</a:t>
            </a:r>
            <a:r>
              <a:rPr lang="uk-UA" altLang="ru-RU" b="1" dirty="0">
                <a:solidFill>
                  <a:srgbClr val="CC3300"/>
                </a:solidFill>
              </a:rPr>
              <a:t>МЛ 12</a:t>
            </a:r>
            <a:r>
              <a:rPr lang="uk-UA" altLang="ru-RU" b="1" dirty="0"/>
              <a:t>) та леговані </a:t>
            </a:r>
            <a:r>
              <a:rPr lang="uk-UA" altLang="ru-RU" b="1" dirty="0">
                <a:solidFill>
                  <a:srgbClr val="0000FF"/>
                </a:solidFill>
              </a:rPr>
              <a:t>кадмієм</a:t>
            </a:r>
            <a:r>
              <a:rPr lang="uk-UA" altLang="ru-RU" b="1" dirty="0"/>
              <a:t> (</a:t>
            </a:r>
            <a:r>
              <a:rPr lang="uk-UA" altLang="ru-RU" b="1" dirty="0">
                <a:solidFill>
                  <a:srgbClr val="CC3300"/>
                </a:solidFill>
              </a:rPr>
              <a:t>МЛ8</a:t>
            </a:r>
            <a:r>
              <a:rPr lang="uk-UA" altLang="ru-RU" b="1" dirty="0"/>
              <a:t>) і </a:t>
            </a:r>
            <a:r>
              <a:rPr lang="uk-UA" altLang="ru-RU" b="1" dirty="0">
                <a:solidFill>
                  <a:srgbClr val="0000FF"/>
                </a:solidFill>
              </a:rPr>
              <a:t>РЗМ</a:t>
            </a:r>
            <a:r>
              <a:rPr lang="uk-UA" altLang="ru-RU" b="1" dirty="0"/>
              <a:t> (</a:t>
            </a:r>
            <a:r>
              <a:rPr lang="uk-UA" altLang="ru-RU" b="1" dirty="0">
                <a:solidFill>
                  <a:srgbClr val="CC3300"/>
                </a:solidFill>
              </a:rPr>
              <a:t>МЛ9, МЛ10</a:t>
            </a:r>
            <a:r>
              <a:rPr lang="uk-UA" altLang="ru-RU" b="1" dirty="0"/>
              <a:t>) – для навантажених деталей літаків і авіадвигунів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3285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Oval 62"/>
          <p:cNvSpPr>
            <a:spLocks noChangeArrowheads="1"/>
          </p:cNvSpPr>
          <p:nvPr/>
        </p:nvSpPr>
        <p:spPr bwMode="auto">
          <a:xfrm>
            <a:off x="4357688" y="3970338"/>
            <a:ext cx="323850" cy="395287"/>
          </a:xfrm>
          <a:prstGeom prst="ellipse">
            <a:avLst/>
          </a:prstGeom>
          <a:solidFill>
            <a:schemeClr val="bg1">
              <a:alpha val="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9874" name="Rectangle 69"/>
          <p:cNvSpPr>
            <a:spLocks noChangeArrowheads="1"/>
          </p:cNvSpPr>
          <p:nvPr/>
        </p:nvSpPr>
        <p:spPr bwMode="auto">
          <a:xfrm>
            <a:off x="6192838" y="3968750"/>
            <a:ext cx="1081087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uk-UA" sz="2400" b="1">
                <a:solidFill>
                  <a:srgbClr val="000000"/>
                </a:solidFill>
                <a:cs typeface="Arial" charset="0"/>
              </a:rPr>
              <a:t>АМц3</a:t>
            </a:r>
            <a:endParaRPr lang="ru-RU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9875" name="Oval 70"/>
          <p:cNvSpPr>
            <a:spLocks noChangeArrowheads="1"/>
          </p:cNvSpPr>
          <p:nvPr/>
        </p:nvSpPr>
        <p:spPr bwMode="auto">
          <a:xfrm>
            <a:off x="6229350" y="3968750"/>
            <a:ext cx="757238" cy="395288"/>
          </a:xfrm>
          <a:prstGeom prst="ellipse">
            <a:avLst/>
          </a:prstGeom>
          <a:solidFill>
            <a:schemeClr val="bg1">
              <a:alpha val="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9876" name="Rectangle 63"/>
          <p:cNvSpPr>
            <a:spLocks noChangeArrowheads="1"/>
          </p:cNvSpPr>
          <p:nvPr/>
        </p:nvSpPr>
        <p:spPr bwMode="auto">
          <a:xfrm>
            <a:off x="4321175" y="3970338"/>
            <a:ext cx="792163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uk-UA" sz="2400" b="1">
                <a:solidFill>
                  <a:srgbClr val="000000"/>
                </a:solidFill>
                <a:cs typeface="Arial" charset="0"/>
              </a:rPr>
              <a:t>Д16</a:t>
            </a:r>
            <a:endParaRPr lang="ru-RU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9877" name="Oval 22"/>
          <p:cNvSpPr>
            <a:spLocks noChangeArrowheads="1"/>
          </p:cNvSpPr>
          <p:nvPr/>
        </p:nvSpPr>
        <p:spPr bwMode="auto">
          <a:xfrm>
            <a:off x="250825" y="3105150"/>
            <a:ext cx="431800" cy="395288"/>
          </a:xfrm>
          <a:prstGeom prst="ellipse">
            <a:avLst/>
          </a:prstGeom>
          <a:solidFill>
            <a:schemeClr val="bg1">
              <a:alpha val="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8713788" cy="827088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uk-UA" sz="2800" b="1" smtClean="0"/>
              <a:t>Класифікація, маркірування і застосування сплавів кольорових металів</a:t>
            </a:r>
            <a:r>
              <a:rPr lang="ru-RU" sz="2800" smtClean="0"/>
              <a:t> </a:t>
            </a:r>
          </a:p>
        </p:txBody>
      </p:sp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0" y="2138363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9880" name="Rectangle 8"/>
          <p:cNvSpPr>
            <a:spLocks noChangeArrowheads="1"/>
          </p:cNvSpPr>
          <p:nvPr/>
        </p:nvSpPr>
        <p:spPr bwMode="auto">
          <a:xfrm>
            <a:off x="395288" y="2060575"/>
            <a:ext cx="1476375" cy="720725"/>
          </a:xfrm>
          <a:prstGeom prst="rect">
            <a:avLst/>
          </a:prstGeom>
          <a:solidFill>
            <a:srgbClr val="EAEAEA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>
                <a:solidFill>
                  <a:srgbClr val="000000"/>
                </a:solidFill>
                <a:cs typeface="Arial" charset="0"/>
              </a:rPr>
              <a:t>Ливарні</a:t>
            </a: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9881" name="Rectangle 9"/>
          <p:cNvSpPr>
            <a:spLocks noChangeArrowheads="1"/>
          </p:cNvSpPr>
          <p:nvPr/>
        </p:nvSpPr>
        <p:spPr bwMode="auto">
          <a:xfrm>
            <a:off x="3708400" y="3068638"/>
            <a:ext cx="1908175" cy="720725"/>
          </a:xfrm>
          <a:prstGeom prst="rect">
            <a:avLst/>
          </a:prstGeom>
          <a:solidFill>
            <a:srgbClr val="DDDDDD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400">
                <a:solidFill>
                  <a:srgbClr val="000000"/>
                </a:solidFill>
                <a:cs typeface="Arial" charset="0"/>
              </a:rPr>
              <a:t>Зміцнювані термічною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400">
                <a:solidFill>
                  <a:srgbClr val="000000"/>
                </a:solidFill>
                <a:cs typeface="Arial" charset="0"/>
              </a:rPr>
              <a:t>обробкою</a:t>
            </a:r>
          </a:p>
        </p:txBody>
      </p:sp>
      <p:sp>
        <p:nvSpPr>
          <p:cNvPr id="79882" name="Line 11"/>
          <p:cNvSpPr>
            <a:spLocks noChangeShapeType="1"/>
          </p:cNvSpPr>
          <p:nvPr/>
        </p:nvSpPr>
        <p:spPr bwMode="auto">
          <a:xfrm flipH="1">
            <a:off x="1223963" y="1233488"/>
            <a:ext cx="2339975" cy="790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9883" name="Rectangle 18"/>
          <p:cNvSpPr>
            <a:spLocks noChangeArrowheads="1"/>
          </p:cNvSpPr>
          <p:nvPr/>
        </p:nvSpPr>
        <p:spPr bwMode="auto">
          <a:xfrm>
            <a:off x="179388" y="3105150"/>
            <a:ext cx="864220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uk-UA" sz="2400" b="1" dirty="0">
                <a:solidFill>
                  <a:srgbClr val="000000"/>
                </a:solidFill>
                <a:cs typeface="Arial" charset="0"/>
              </a:rPr>
              <a:t>АЛ2</a:t>
            </a:r>
            <a:endParaRPr lang="ru-RU" sz="24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9884" name="Text Box 19"/>
          <p:cNvSpPr txBox="1">
            <a:spLocks noChangeArrowheads="1"/>
          </p:cNvSpPr>
          <p:nvPr/>
        </p:nvSpPr>
        <p:spPr bwMode="auto">
          <a:xfrm>
            <a:off x="468313" y="3716338"/>
            <a:ext cx="1441450" cy="527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uk-UA" sz="1400">
                <a:solidFill>
                  <a:srgbClr val="000000"/>
                </a:solidFill>
                <a:cs typeface="Arial" charset="0"/>
              </a:rPr>
              <a:t>номер сплаву (2...20)</a:t>
            </a:r>
          </a:p>
        </p:txBody>
      </p:sp>
      <p:sp>
        <p:nvSpPr>
          <p:cNvPr id="79885" name="Line 20"/>
          <p:cNvSpPr>
            <a:spLocks noChangeShapeType="1"/>
          </p:cNvSpPr>
          <p:nvPr/>
        </p:nvSpPr>
        <p:spPr bwMode="auto">
          <a:xfrm>
            <a:off x="755650" y="3465513"/>
            <a:ext cx="10795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9886" name="Text Box 21"/>
          <p:cNvSpPr txBox="1">
            <a:spLocks noChangeArrowheads="1"/>
          </p:cNvSpPr>
          <p:nvPr/>
        </p:nvSpPr>
        <p:spPr bwMode="auto">
          <a:xfrm>
            <a:off x="0" y="4510088"/>
            <a:ext cx="1439863" cy="1165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uk-UA" sz="1400">
                <a:solidFill>
                  <a:srgbClr val="000000"/>
                </a:solidFill>
                <a:cs typeface="Arial" charset="0"/>
              </a:rPr>
              <a:t>алюмінієвий сплав для литва – система </a:t>
            </a:r>
            <a:r>
              <a:rPr lang="en-US" sz="1400">
                <a:solidFill>
                  <a:srgbClr val="000000"/>
                </a:solidFill>
                <a:cs typeface="Arial" charset="0"/>
              </a:rPr>
              <a:t>Al</a:t>
            </a:r>
            <a:r>
              <a:rPr lang="uk-UA" sz="1400">
                <a:solidFill>
                  <a:srgbClr val="000000"/>
                </a:solidFill>
                <a:cs typeface="Arial" charset="0"/>
              </a:rPr>
              <a:t>-</a:t>
            </a:r>
            <a:r>
              <a:rPr lang="en-US" sz="1400">
                <a:solidFill>
                  <a:srgbClr val="000000"/>
                </a:solidFill>
                <a:cs typeface="Arial" charset="0"/>
              </a:rPr>
              <a:t>Si </a:t>
            </a:r>
            <a:r>
              <a:rPr lang="uk-UA" sz="1400">
                <a:solidFill>
                  <a:srgbClr val="000000"/>
                </a:solidFill>
                <a:cs typeface="Arial" charset="0"/>
              </a:rPr>
              <a:t>(сілумін)</a:t>
            </a:r>
          </a:p>
        </p:txBody>
      </p:sp>
      <p:sp>
        <p:nvSpPr>
          <p:cNvPr id="79887" name="Line 23"/>
          <p:cNvSpPr>
            <a:spLocks noChangeShapeType="1"/>
          </p:cNvSpPr>
          <p:nvPr/>
        </p:nvSpPr>
        <p:spPr bwMode="auto">
          <a:xfrm flipH="1">
            <a:off x="142875" y="3500438"/>
            <a:ext cx="323850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9888" name="Oval 24"/>
          <p:cNvSpPr>
            <a:spLocks noChangeArrowheads="1"/>
          </p:cNvSpPr>
          <p:nvPr/>
        </p:nvSpPr>
        <p:spPr bwMode="auto">
          <a:xfrm>
            <a:off x="719138" y="3105150"/>
            <a:ext cx="180975" cy="360363"/>
          </a:xfrm>
          <a:prstGeom prst="ellipse">
            <a:avLst/>
          </a:prstGeom>
          <a:solidFill>
            <a:schemeClr val="bg1">
              <a:alpha val="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9889" name="Line 42"/>
          <p:cNvSpPr>
            <a:spLocks noChangeShapeType="1"/>
          </p:cNvSpPr>
          <p:nvPr/>
        </p:nvSpPr>
        <p:spPr bwMode="auto">
          <a:xfrm>
            <a:off x="5111750" y="1341438"/>
            <a:ext cx="1404938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9890" name="Rectangle 46"/>
          <p:cNvSpPr>
            <a:spLocks noChangeArrowheads="1"/>
          </p:cNvSpPr>
          <p:nvPr/>
        </p:nvSpPr>
        <p:spPr bwMode="auto">
          <a:xfrm>
            <a:off x="3563938" y="800100"/>
            <a:ext cx="1476375" cy="720725"/>
          </a:xfrm>
          <a:prstGeom prst="rect">
            <a:avLst/>
          </a:prstGeom>
          <a:solidFill>
            <a:srgbClr val="C0C0C0"/>
          </a:solidFill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>
                <a:solidFill>
                  <a:srgbClr val="000000"/>
                </a:solidFill>
                <a:cs typeface="Arial" charset="0"/>
              </a:rPr>
              <a:t>Алюмінієві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>
                <a:solidFill>
                  <a:srgbClr val="000000"/>
                </a:solidFill>
                <a:cs typeface="Arial" charset="0"/>
              </a:rPr>
              <a:t>сплави</a:t>
            </a: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9891" name="Rectangle 47"/>
          <p:cNvSpPr>
            <a:spLocks noChangeArrowheads="1"/>
          </p:cNvSpPr>
          <p:nvPr/>
        </p:nvSpPr>
        <p:spPr bwMode="auto">
          <a:xfrm>
            <a:off x="2447925" y="3068638"/>
            <a:ext cx="755650" cy="396875"/>
          </a:xfrm>
          <a:prstGeom prst="rect">
            <a:avLst/>
          </a:prstGeom>
          <a:solidFill>
            <a:srgbClr val="DDDDDD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>
                <a:solidFill>
                  <a:srgbClr val="000000"/>
                </a:solidFill>
                <a:cs typeface="Arial" charset="0"/>
              </a:rPr>
              <a:t>ковкі</a:t>
            </a: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9892" name="Line 48"/>
          <p:cNvSpPr>
            <a:spLocks noChangeShapeType="1"/>
          </p:cNvSpPr>
          <p:nvPr/>
        </p:nvSpPr>
        <p:spPr bwMode="auto">
          <a:xfrm>
            <a:off x="5076825" y="1160463"/>
            <a:ext cx="1366838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9893" name="Rectangle 49"/>
          <p:cNvSpPr>
            <a:spLocks noChangeArrowheads="1"/>
          </p:cNvSpPr>
          <p:nvPr/>
        </p:nvSpPr>
        <p:spPr bwMode="auto">
          <a:xfrm>
            <a:off x="6443663" y="873125"/>
            <a:ext cx="1044575" cy="503238"/>
          </a:xfrm>
          <a:prstGeom prst="rect">
            <a:avLst/>
          </a:prstGeom>
          <a:solidFill>
            <a:srgbClr val="EAEAEA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>
                <a:solidFill>
                  <a:srgbClr val="000000"/>
                </a:solidFill>
                <a:cs typeface="Arial" charset="0"/>
              </a:rPr>
              <a:t>Спечені</a:t>
            </a:r>
            <a:r>
              <a:rPr lang="ru-RU">
                <a:solidFill>
                  <a:srgbClr val="000000"/>
                </a:solidFill>
                <a:cs typeface="Arial" charset="0"/>
              </a:rPr>
              <a:t> </a:t>
            </a:r>
          </a:p>
        </p:txBody>
      </p:sp>
      <p:sp>
        <p:nvSpPr>
          <p:cNvPr id="79894" name="Rectangle 50"/>
          <p:cNvSpPr>
            <a:spLocks noChangeArrowheads="1"/>
          </p:cNvSpPr>
          <p:nvPr/>
        </p:nvSpPr>
        <p:spPr bwMode="auto">
          <a:xfrm>
            <a:off x="5580063" y="1628775"/>
            <a:ext cx="1800225" cy="720725"/>
          </a:xfrm>
          <a:prstGeom prst="rect">
            <a:avLst/>
          </a:prstGeom>
          <a:solidFill>
            <a:srgbClr val="EAEAEA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>
                <a:solidFill>
                  <a:srgbClr val="000000"/>
                </a:solidFill>
                <a:cs typeface="Arial" charset="0"/>
              </a:rPr>
              <a:t>Високоміцні</a:t>
            </a:r>
            <a:r>
              <a:rPr lang="ru-RU">
                <a:solidFill>
                  <a:srgbClr val="000000"/>
                </a:solidFill>
                <a:cs typeface="Arial" charset="0"/>
              </a:rPr>
              <a:t> </a:t>
            </a:r>
          </a:p>
        </p:txBody>
      </p:sp>
      <p:sp>
        <p:nvSpPr>
          <p:cNvPr id="79895" name="Line 51"/>
          <p:cNvSpPr>
            <a:spLocks noChangeShapeType="1"/>
          </p:cNvSpPr>
          <p:nvPr/>
        </p:nvSpPr>
        <p:spPr bwMode="auto">
          <a:xfrm flipH="1">
            <a:off x="3708400" y="1520825"/>
            <a:ext cx="358775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9896" name="Line 52"/>
          <p:cNvSpPr>
            <a:spLocks noChangeShapeType="1"/>
          </p:cNvSpPr>
          <p:nvPr/>
        </p:nvSpPr>
        <p:spPr bwMode="auto">
          <a:xfrm>
            <a:off x="3851275" y="2781300"/>
            <a:ext cx="323850" cy="252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9897" name="Oval 53"/>
          <p:cNvSpPr>
            <a:spLocks noChangeArrowheads="1"/>
          </p:cNvSpPr>
          <p:nvPr/>
        </p:nvSpPr>
        <p:spPr bwMode="auto">
          <a:xfrm>
            <a:off x="2446338" y="3609975"/>
            <a:ext cx="431800" cy="395288"/>
          </a:xfrm>
          <a:prstGeom prst="ellipse">
            <a:avLst/>
          </a:prstGeom>
          <a:solidFill>
            <a:schemeClr val="bg1">
              <a:alpha val="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9898" name="Rectangle 54"/>
          <p:cNvSpPr>
            <a:spLocks noChangeArrowheads="1"/>
          </p:cNvSpPr>
          <p:nvPr/>
        </p:nvSpPr>
        <p:spPr bwMode="auto">
          <a:xfrm>
            <a:off x="2374900" y="3609975"/>
            <a:ext cx="792163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uk-UA" sz="2400" b="1">
                <a:solidFill>
                  <a:srgbClr val="000000"/>
                </a:solidFill>
                <a:cs typeface="Arial" charset="0"/>
              </a:rPr>
              <a:t>АК6</a:t>
            </a:r>
            <a:endParaRPr lang="ru-RU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9899" name="Text Box 55"/>
          <p:cNvSpPr txBox="1">
            <a:spLocks noChangeArrowheads="1"/>
          </p:cNvSpPr>
          <p:nvPr/>
        </p:nvSpPr>
        <p:spPr bwMode="auto">
          <a:xfrm>
            <a:off x="2627313" y="4184650"/>
            <a:ext cx="792162" cy="739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uk-UA" sz="1400">
                <a:solidFill>
                  <a:srgbClr val="000000"/>
                </a:solidFill>
                <a:cs typeface="Arial" charset="0"/>
              </a:rPr>
              <a:t>номер сплаву (4...8)</a:t>
            </a:r>
          </a:p>
        </p:txBody>
      </p:sp>
      <p:sp>
        <p:nvSpPr>
          <p:cNvPr id="79900" name="Line 56"/>
          <p:cNvSpPr>
            <a:spLocks noChangeShapeType="1"/>
          </p:cNvSpPr>
          <p:nvPr/>
        </p:nvSpPr>
        <p:spPr bwMode="auto">
          <a:xfrm>
            <a:off x="2951163" y="3970338"/>
            <a:ext cx="73025" cy="214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9901" name="Text Box 57"/>
          <p:cNvSpPr txBox="1">
            <a:spLocks noChangeArrowheads="1"/>
          </p:cNvSpPr>
          <p:nvPr/>
        </p:nvSpPr>
        <p:spPr bwMode="auto">
          <a:xfrm>
            <a:off x="1800225" y="5013325"/>
            <a:ext cx="2124075" cy="739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uk-UA" sz="1400">
                <a:solidFill>
                  <a:srgbClr val="000000"/>
                </a:solidFill>
                <a:cs typeface="Arial" charset="0"/>
              </a:rPr>
              <a:t>алюмінієвий сплав для штампування – </a:t>
            </a:r>
            <a:r>
              <a:rPr lang="en-US" sz="1400">
                <a:solidFill>
                  <a:srgbClr val="000000"/>
                </a:solidFill>
                <a:cs typeface="Arial" charset="0"/>
              </a:rPr>
              <a:t>Al</a:t>
            </a:r>
            <a:r>
              <a:rPr lang="uk-UA" sz="1400">
                <a:solidFill>
                  <a:srgbClr val="000000"/>
                </a:solidFill>
                <a:cs typeface="Arial" charset="0"/>
              </a:rPr>
              <a:t>-</a:t>
            </a:r>
            <a:r>
              <a:rPr lang="en-US" sz="1400">
                <a:solidFill>
                  <a:srgbClr val="000000"/>
                </a:solidFill>
                <a:cs typeface="Arial" charset="0"/>
              </a:rPr>
              <a:t>Si</a:t>
            </a:r>
            <a:r>
              <a:rPr lang="uk-UA" sz="1400">
                <a:solidFill>
                  <a:srgbClr val="000000"/>
                </a:solidFill>
                <a:cs typeface="Arial" charset="0"/>
              </a:rPr>
              <a:t>-</a:t>
            </a:r>
            <a:r>
              <a:rPr lang="en-US" sz="1400">
                <a:solidFill>
                  <a:srgbClr val="000000"/>
                </a:solidFill>
                <a:cs typeface="Arial" charset="0"/>
              </a:rPr>
              <a:t>Mn</a:t>
            </a:r>
            <a:r>
              <a:rPr lang="uk-UA" sz="1400">
                <a:solidFill>
                  <a:srgbClr val="000000"/>
                </a:solidFill>
                <a:cs typeface="Arial" charset="0"/>
              </a:rPr>
              <a:t>-</a:t>
            </a:r>
            <a:r>
              <a:rPr lang="en-US" sz="1400">
                <a:solidFill>
                  <a:srgbClr val="000000"/>
                </a:solidFill>
                <a:cs typeface="Arial" charset="0"/>
              </a:rPr>
              <a:t>Mg</a:t>
            </a:r>
            <a:endParaRPr lang="uk-UA" sz="1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9902" name="Line 58"/>
          <p:cNvSpPr>
            <a:spLocks noChangeShapeType="1"/>
          </p:cNvSpPr>
          <p:nvPr/>
        </p:nvSpPr>
        <p:spPr bwMode="auto">
          <a:xfrm flipH="1">
            <a:off x="2016125" y="4005263"/>
            <a:ext cx="576263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9903" name="Oval 59"/>
          <p:cNvSpPr>
            <a:spLocks noChangeArrowheads="1"/>
          </p:cNvSpPr>
          <p:nvPr/>
        </p:nvSpPr>
        <p:spPr bwMode="auto">
          <a:xfrm>
            <a:off x="2843213" y="3608388"/>
            <a:ext cx="180975" cy="360362"/>
          </a:xfrm>
          <a:prstGeom prst="ellipse">
            <a:avLst/>
          </a:prstGeom>
          <a:solidFill>
            <a:schemeClr val="bg1">
              <a:alpha val="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9904" name="Rectangle 60"/>
          <p:cNvSpPr>
            <a:spLocks noChangeArrowheads="1"/>
          </p:cNvSpPr>
          <p:nvPr/>
        </p:nvSpPr>
        <p:spPr bwMode="auto">
          <a:xfrm>
            <a:off x="2879725" y="2024063"/>
            <a:ext cx="1620838" cy="720725"/>
          </a:xfrm>
          <a:prstGeom prst="rect">
            <a:avLst/>
          </a:prstGeom>
          <a:solidFill>
            <a:srgbClr val="EAEAEA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>
                <a:solidFill>
                  <a:srgbClr val="000000"/>
                </a:solidFill>
                <a:cs typeface="Arial" charset="0"/>
              </a:rPr>
              <a:t>Деформовані</a:t>
            </a: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9905" name="Line 61"/>
          <p:cNvSpPr>
            <a:spLocks noChangeShapeType="1"/>
          </p:cNvSpPr>
          <p:nvPr/>
        </p:nvSpPr>
        <p:spPr bwMode="auto">
          <a:xfrm flipH="1">
            <a:off x="2771775" y="2744788"/>
            <a:ext cx="503238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9906" name="Text Box 64"/>
          <p:cNvSpPr txBox="1">
            <a:spLocks noChangeArrowheads="1"/>
          </p:cNvSpPr>
          <p:nvPr/>
        </p:nvSpPr>
        <p:spPr bwMode="auto">
          <a:xfrm>
            <a:off x="4610100" y="4581525"/>
            <a:ext cx="8636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000" tIns="10800" rIns="18000" bIns="108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uk-UA" sz="1400">
                <a:solidFill>
                  <a:srgbClr val="000000"/>
                </a:solidFill>
                <a:cs typeface="Arial" charset="0"/>
              </a:rPr>
              <a:t>номер сплаву</a:t>
            </a:r>
          </a:p>
        </p:txBody>
      </p:sp>
      <p:sp>
        <p:nvSpPr>
          <p:cNvPr id="79907" name="Line 65"/>
          <p:cNvSpPr>
            <a:spLocks noChangeShapeType="1"/>
          </p:cNvSpPr>
          <p:nvPr/>
        </p:nvSpPr>
        <p:spPr bwMode="auto">
          <a:xfrm>
            <a:off x="4897438" y="4330700"/>
            <a:ext cx="10795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9908" name="Text Box 66"/>
          <p:cNvSpPr txBox="1">
            <a:spLocks noChangeArrowheads="1"/>
          </p:cNvSpPr>
          <p:nvPr/>
        </p:nvSpPr>
        <p:spPr bwMode="auto">
          <a:xfrm>
            <a:off x="4176713" y="5121275"/>
            <a:ext cx="1727200" cy="882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000" tIns="10800" rIns="18000" bIns="108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uk-UA" sz="1400">
                <a:solidFill>
                  <a:srgbClr val="000000"/>
                </a:solidFill>
                <a:cs typeface="Arial" charset="0"/>
              </a:rPr>
              <a:t>деформований алюмінієвий сплав, зміцнений т/о – </a:t>
            </a:r>
            <a:r>
              <a:rPr lang="en-US" sz="1400">
                <a:solidFill>
                  <a:srgbClr val="000000"/>
                </a:solidFill>
                <a:cs typeface="Arial" charset="0"/>
              </a:rPr>
              <a:t>Al</a:t>
            </a:r>
            <a:r>
              <a:rPr lang="uk-UA" sz="1400">
                <a:solidFill>
                  <a:srgbClr val="000000"/>
                </a:solidFill>
                <a:cs typeface="Arial" charset="0"/>
              </a:rPr>
              <a:t>-</a:t>
            </a:r>
            <a:r>
              <a:rPr lang="en-US" sz="1400">
                <a:solidFill>
                  <a:srgbClr val="000000"/>
                </a:solidFill>
                <a:cs typeface="Arial" charset="0"/>
              </a:rPr>
              <a:t>Cu</a:t>
            </a:r>
            <a:r>
              <a:rPr lang="uk-UA" sz="1400">
                <a:solidFill>
                  <a:srgbClr val="000000"/>
                </a:solidFill>
                <a:cs typeface="Arial" charset="0"/>
              </a:rPr>
              <a:t>-</a:t>
            </a:r>
            <a:r>
              <a:rPr lang="en-US" sz="1400">
                <a:solidFill>
                  <a:srgbClr val="000000"/>
                </a:solidFill>
                <a:cs typeface="Arial" charset="0"/>
              </a:rPr>
              <a:t>Mg</a:t>
            </a:r>
            <a:endParaRPr lang="uk-UA" sz="1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9909" name="Line 67"/>
          <p:cNvSpPr>
            <a:spLocks noChangeShapeType="1"/>
          </p:cNvSpPr>
          <p:nvPr/>
        </p:nvSpPr>
        <p:spPr bwMode="auto">
          <a:xfrm flipH="1">
            <a:off x="4319588" y="4365625"/>
            <a:ext cx="288925" cy="755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9910" name="Oval 68"/>
          <p:cNvSpPr>
            <a:spLocks noChangeArrowheads="1"/>
          </p:cNvSpPr>
          <p:nvPr/>
        </p:nvSpPr>
        <p:spPr bwMode="auto">
          <a:xfrm>
            <a:off x="4646613" y="3968750"/>
            <a:ext cx="323850" cy="360363"/>
          </a:xfrm>
          <a:prstGeom prst="ellipse">
            <a:avLst/>
          </a:prstGeom>
          <a:solidFill>
            <a:schemeClr val="bg1">
              <a:alpha val="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9911" name="Text Box 71"/>
          <p:cNvSpPr txBox="1">
            <a:spLocks noChangeArrowheads="1"/>
          </p:cNvSpPr>
          <p:nvPr/>
        </p:nvSpPr>
        <p:spPr bwMode="auto">
          <a:xfrm>
            <a:off x="6767513" y="4760913"/>
            <a:ext cx="6477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000" tIns="10800" rIns="18000" bIns="108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uk-UA" sz="1400">
                <a:solidFill>
                  <a:srgbClr val="000000"/>
                </a:solidFill>
                <a:cs typeface="Arial" charset="0"/>
              </a:rPr>
              <a:t>номер сплаву</a:t>
            </a:r>
          </a:p>
        </p:txBody>
      </p:sp>
      <p:sp>
        <p:nvSpPr>
          <p:cNvPr id="79912" name="Line 72"/>
          <p:cNvSpPr>
            <a:spLocks noChangeShapeType="1"/>
          </p:cNvSpPr>
          <p:nvPr/>
        </p:nvSpPr>
        <p:spPr bwMode="auto">
          <a:xfrm flipH="1">
            <a:off x="7056438" y="4400550"/>
            <a:ext cx="0" cy="323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9913" name="Text Box 73"/>
          <p:cNvSpPr txBox="1">
            <a:spLocks noChangeArrowheads="1"/>
          </p:cNvSpPr>
          <p:nvPr/>
        </p:nvSpPr>
        <p:spPr bwMode="auto">
          <a:xfrm>
            <a:off x="6156325" y="5373688"/>
            <a:ext cx="1727200" cy="882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000" tIns="10800" rIns="18000" bIns="108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uk-UA" sz="1400">
                <a:solidFill>
                  <a:srgbClr val="000000"/>
                </a:solidFill>
                <a:cs typeface="Arial" charset="0"/>
              </a:rPr>
              <a:t>деформований алюмінієвий сплав,  не зміцнений т/о – </a:t>
            </a:r>
            <a:r>
              <a:rPr lang="en-US" sz="1400">
                <a:solidFill>
                  <a:srgbClr val="000000"/>
                </a:solidFill>
                <a:cs typeface="Arial" charset="0"/>
              </a:rPr>
              <a:t>Al</a:t>
            </a:r>
            <a:r>
              <a:rPr lang="uk-UA" sz="1400">
                <a:solidFill>
                  <a:srgbClr val="000000"/>
                </a:solidFill>
                <a:cs typeface="Arial" charset="0"/>
              </a:rPr>
              <a:t>-</a:t>
            </a:r>
            <a:r>
              <a:rPr lang="en-US" sz="1400">
                <a:solidFill>
                  <a:srgbClr val="000000"/>
                </a:solidFill>
                <a:cs typeface="Arial" charset="0"/>
              </a:rPr>
              <a:t>Mn</a:t>
            </a:r>
            <a:r>
              <a:rPr lang="uk-UA" sz="1400">
                <a:solidFill>
                  <a:srgbClr val="000000"/>
                </a:solidFill>
                <a:cs typeface="Arial" charset="0"/>
              </a:rPr>
              <a:t>, </a:t>
            </a:r>
            <a:r>
              <a:rPr lang="en-US" sz="1400">
                <a:solidFill>
                  <a:srgbClr val="000000"/>
                </a:solidFill>
                <a:cs typeface="Arial" charset="0"/>
              </a:rPr>
              <a:t>Al</a:t>
            </a:r>
            <a:r>
              <a:rPr lang="uk-UA" sz="1400">
                <a:solidFill>
                  <a:srgbClr val="000000"/>
                </a:solidFill>
                <a:cs typeface="Arial" charset="0"/>
              </a:rPr>
              <a:t>-</a:t>
            </a:r>
            <a:r>
              <a:rPr lang="en-US" sz="1400">
                <a:solidFill>
                  <a:srgbClr val="000000"/>
                </a:solidFill>
                <a:cs typeface="Arial" charset="0"/>
              </a:rPr>
              <a:t>Mg</a:t>
            </a:r>
            <a:endParaRPr lang="uk-UA" sz="1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9914" name="Line 74"/>
          <p:cNvSpPr>
            <a:spLocks noChangeShapeType="1"/>
          </p:cNvSpPr>
          <p:nvPr/>
        </p:nvSpPr>
        <p:spPr bwMode="auto">
          <a:xfrm flipH="1">
            <a:off x="6443663" y="4365625"/>
            <a:ext cx="107950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9915" name="Oval 75"/>
          <p:cNvSpPr>
            <a:spLocks noChangeArrowheads="1"/>
          </p:cNvSpPr>
          <p:nvPr/>
        </p:nvSpPr>
        <p:spPr bwMode="auto">
          <a:xfrm>
            <a:off x="6913563" y="4003675"/>
            <a:ext cx="323850" cy="360363"/>
          </a:xfrm>
          <a:prstGeom prst="ellipse">
            <a:avLst/>
          </a:prstGeom>
          <a:solidFill>
            <a:schemeClr val="bg1">
              <a:alpha val="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9916" name="Rectangle 76"/>
          <p:cNvSpPr>
            <a:spLocks noChangeArrowheads="1"/>
          </p:cNvSpPr>
          <p:nvPr/>
        </p:nvSpPr>
        <p:spPr bwMode="auto">
          <a:xfrm>
            <a:off x="5940425" y="3176588"/>
            <a:ext cx="1655763" cy="720725"/>
          </a:xfrm>
          <a:prstGeom prst="rect">
            <a:avLst/>
          </a:prstGeom>
          <a:solidFill>
            <a:srgbClr val="DDDDDD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400">
                <a:solidFill>
                  <a:srgbClr val="000000"/>
                </a:solidFill>
                <a:cs typeface="Arial" charset="0"/>
              </a:rPr>
              <a:t>Не зміцнювані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400">
                <a:solidFill>
                  <a:srgbClr val="000000"/>
                </a:solidFill>
                <a:cs typeface="Arial" charset="0"/>
              </a:rPr>
              <a:t>термічною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400">
                <a:solidFill>
                  <a:srgbClr val="000000"/>
                </a:solidFill>
                <a:cs typeface="Arial" charset="0"/>
              </a:rPr>
              <a:t>обробкою</a:t>
            </a:r>
          </a:p>
        </p:txBody>
      </p:sp>
      <p:sp>
        <p:nvSpPr>
          <p:cNvPr id="79917" name="Line 77"/>
          <p:cNvSpPr>
            <a:spLocks noChangeShapeType="1"/>
          </p:cNvSpPr>
          <p:nvPr/>
        </p:nvSpPr>
        <p:spPr bwMode="auto">
          <a:xfrm>
            <a:off x="4427538" y="2781300"/>
            <a:ext cx="2197100" cy="323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9918" name="Rectangle 78"/>
          <p:cNvSpPr>
            <a:spLocks noChangeArrowheads="1"/>
          </p:cNvSpPr>
          <p:nvPr/>
        </p:nvSpPr>
        <p:spPr bwMode="auto">
          <a:xfrm>
            <a:off x="7272338" y="3968750"/>
            <a:ext cx="971550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uk-UA" sz="2400" b="1">
                <a:solidFill>
                  <a:srgbClr val="000000"/>
                </a:solidFill>
                <a:cs typeface="Arial" charset="0"/>
              </a:rPr>
              <a:t>АМг3</a:t>
            </a:r>
            <a:endParaRPr lang="ru-RU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9919" name="Line 79"/>
          <p:cNvSpPr>
            <a:spLocks noChangeShapeType="1"/>
          </p:cNvSpPr>
          <p:nvPr/>
        </p:nvSpPr>
        <p:spPr bwMode="auto">
          <a:xfrm flipH="1">
            <a:off x="7451725" y="4365625"/>
            <a:ext cx="576263" cy="395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9920" name="Oval 80"/>
          <p:cNvSpPr>
            <a:spLocks noChangeArrowheads="1"/>
          </p:cNvSpPr>
          <p:nvPr/>
        </p:nvSpPr>
        <p:spPr bwMode="auto">
          <a:xfrm>
            <a:off x="7885113" y="4005263"/>
            <a:ext cx="323850" cy="360362"/>
          </a:xfrm>
          <a:prstGeom prst="ellipse">
            <a:avLst/>
          </a:prstGeom>
          <a:solidFill>
            <a:schemeClr val="bg1">
              <a:alpha val="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9921" name="Oval 81"/>
          <p:cNvSpPr>
            <a:spLocks noChangeArrowheads="1"/>
          </p:cNvSpPr>
          <p:nvPr/>
        </p:nvSpPr>
        <p:spPr bwMode="auto">
          <a:xfrm>
            <a:off x="7740650" y="584200"/>
            <a:ext cx="757238" cy="395288"/>
          </a:xfrm>
          <a:prstGeom prst="ellipse">
            <a:avLst/>
          </a:prstGeom>
          <a:solidFill>
            <a:schemeClr val="bg1">
              <a:alpha val="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9922" name="Rectangle 82"/>
          <p:cNvSpPr>
            <a:spLocks noChangeArrowheads="1"/>
          </p:cNvSpPr>
          <p:nvPr/>
        </p:nvSpPr>
        <p:spPr bwMode="auto">
          <a:xfrm>
            <a:off x="7740650" y="584200"/>
            <a:ext cx="1152525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uk-UA" sz="2400" b="1">
                <a:solidFill>
                  <a:srgbClr val="000000"/>
                </a:solidFill>
                <a:cs typeface="Arial" charset="0"/>
              </a:rPr>
              <a:t>САС3</a:t>
            </a:r>
            <a:endParaRPr lang="ru-RU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9923" name="Text Box 83"/>
          <p:cNvSpPr txBox="1">
            <a:spLocks noChangeArrowheads="1"/>
          </p:cNvSpPr>
          <p:nvPr/>
        </p:nvSpPr>
        <p:spPr bwMode="auto">
          <a:xfrm>
            <a:off x="7596188" y="1449388"/>
            <a:ext cx="1404937" cy="882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000" tIns="10800" rIns="18000" bIns="108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uk-UA" sz="1400">
                <a:solidFill>
                  <a:srgbClr val="000000"/>
                </a:solidFill>
                <a:cs typeface="Arial" charset="0"/>
              </a:rPr>
              <a:t>спечений алюмінієвий сплав САС, САП, САВ</a:t>
            </a:r>
          </a:p>
        </p:txBody>
      </p:sp>
      <p:sp>
        <p:nvSpPr>
          <p:cNvPr id="79924" name="Rectangle 84"/>
          <p:cNvSpPr>
            <a:spLocks noChangeArrowheads="1"/>
          </p:cNvSpPr>
          <p:nvPr/>
        </p:nvSpPr>
        <p:spPr bwMode="auto">
          <a:xfrm>
            <a:off x="6732588" y="2420938"/>
            <a:ext cx="827087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uk-UA" sz="2400" b="1">
                <a:solidFill>
                  <a:srgbClr val="000000"/>
                </a:solidFill>
                <a:cs typeface="Arial" charset="0"/>
              </a:rPr>
              <a:t>В95</a:t>
            </a:r>
            <a:endParaRPr lang="ru-RU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9925" name="Oval 85"/>
          <p:cNvSpPr>
            <a:spLocks noChangeArrowheads="1"/>
          </p:cNvSpPr>
          <p:nvPr/>
        </p:nvSpPr>
        <p:spPr bwMode="auto">
          <a:xfrm>
            <a:off x="6767513" y="2420938"/>
            <a:ext cx="288925" cy="395287"/>
          </a:xfrm>
          <a:prstGeom prst="ellipse">
            <a:avLst/>
          </a:prstGeom>
          <a:solidFill>
            <a:schemeClr val="bg1">
              <a:alpha val="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9926" name="Line 86"/>
          <p:cNvSpPr>
            <a:spLocks noChangeShapeType="1"/>
          </p:cNvSpPr>
          <p:nvPr/>
        </p:nvSpPr>
        <p:spPr bwMode="auto">
          <a:xfrm flipH="1">
            <a:off x="7848600" y="981075"/>
            <a:ext cx="179388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9927" name="Text Box 87"/>
          <p:cNvSpPr txBox="1">
            <a:spLocks noChangeArrowheads="1"/>
          </p:cNvSpPr>
          <p:nvPr/>
        </p:nvSpPr>
        <p:spPr bwMode="auto">
          <a:xfrm>
            <a:off x="7848600" y="2781300"/>
            <a:ext cx="1187450" cy="882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000" tIns="10800" rIns="18000" bIns="108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uk-UA" sz="1400">
                <a:solidFill>
                  <a:srgbClr val="000000"/>
                </a:solidFill>
                <a:cs typeface="Arial" charset="0"/>
              </a:rPr>
              <a:t>високоміцний алюмінієвий сплав Аl-Сu-Мn</a:t>
            </a:r>
          </a:p>
        </p:txBody>
      </p:sp>
      <p:sp>
        <p:nvSpPr>
          <p:cNvPr id="79928" name="Line 88"/>
          <p:cNvSpPr>
            <a:spLocks noChangeShapeType="1"/>
          </p:cNvSpPr>
          <p:nvPr/>
        </p:nvSpPr>
        <p:spPr bwMode="auto">
          <a:xfrm>
            <a:off x="6911975" y="2816225"/>
            <a:ext cx="901700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9929" name="Oval 89"/>
          <p:cNvSpPr>
            <a:spLocks noChangeArrowheads="1"/>
          </p:cNvSpPr>
          <p:nvPr/>
        </p:nvSpPr>
        <p:spPr bwMode="auto">
          <a:xfrm>
            <a:off x="7308850" y="3968750"/>
            <a:ext cx="649288" cy="395288"/>
          </a:xfrm>
          <a:prstGeom prst="ellipse">
            <a:avLst/>
          </a:prstGeom>
          <a:solidFill>
            <a:schemeClr val="bg1">
              <a:alpha val="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9930" name="Line 90"/>
          <p:cNvSpPr>
            <a:spLocks noChangeShapeType="1"/>
          </p:cNvSpPr>
          <p:nvPr/>
        </p:nvSpPr>
        <p:spPr bwMode="auto">
          <a:xfrm>
            <a:off x="7667625" y="4365625"/>
            <a:ext cx="73025" cy="971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9931" name="Text Box 91"/>
          <p:cNvSpPr txBox="1">
            <a:spLocks noChangeArrowheads="1"/>
          </p:cNvSpPr>
          <p:nvPr/>
        </p:nvSpPr>
        <p:spPr bwMode="auto">
          <a:xfrm>
            <a:off x="0" y="800100"/>
            <a:ext cx="266382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uk-UA" sz="1400">
                <a:solidFill>
                  <a:srgbClr val="000000"/>
                </a:solidFill>
                <a:cs typeface="Arial" charset="0"/>
              </a:rPr>
              <a:t>Є маркірування алюмінієвих сплавів сполученням цифр – не набуло розповсюдження.</a:t>
            </a:r>
            <a:endParaRPr lang="ru-RU" sz="1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9932" name="Text Box 92"/>
          <p:cNvSpPr txBox="1">
            <a:spLocks noChangeArrowheads="1"/>
          </p:cNvSpPr>
          <p:nvPr/>
        </p:nvSpPr>
        <p:spPr bwMode="auto">
          <a:xfrm>
            <a:off x="0" y="6127750"/>
            <a:ext cx="59769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uk-UA">
                <a:solidFill>
                  <a:srgbClr val="000000"/>
                </a:solidFill>
                <a:cs typeface="Arial" charset="0"/>
              </a:rPr>
              <a:t>Застосовують алюмінієві сплави у машинобудуванні, авіаційній, космічній техніці</a:t>
            </a: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9933" name="Oval 93"/>
          <p:cNvSpPr>
            <a:spLocks noChangeArrowheads="1"/>
          </p:cNvSpPr>
          <p:nvPr/>
        </p:nvSpPr>
        <p:spPr bwMode="auto">
          <a:xfrm>
            <a:off x="8424863" y="620713"/>
            <a:ext cx="323850" cy="360362"/>
          </a:xfrm>
          <a:prstGeom prst="ellipse">
            <a:avLst/>
          </a:prstGeom>
          <a:solidFill>
            <a:schemeClr val="bg1">
              <a:alpha val="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9934" name="Line 94"/>
          <p:cNvSpPr>
            <a:spLocks noChangeShapeType="1"/>
          </p:cNvSpPr>
          <p:nvPr/>
        </p:nvSpPr>
        <p:spPr bwMode="auto">
          <a:xfrm>
            <a:off x="8604250" y="981075"/>
            <a:ext cx="71438" cy="34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9935" name="Text Box 95"/>
          <p:cNvSpPr txBox="1">
            <a:spLocks noChangeArrowheads="1"/>
          </p:cNvSpPr>
          <p:nvPr/>
        </p:nvSpPr>
        <p:spPr bwMode="auto">
          <a:xfrm>
            <a:off x="8388350" y="1052513"/>
            <a:ext cx="647700" cy="336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000" tIns="10800" rIns="18000" bIns="108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uk-UA" sz="1000">
                <a:solidFill>
                  <a:srgbClr val="000000"/>
                </a:solidFill>
                <a:cs typeface="Arial" charset="0"/>
              </a:rPr>
              <a:t>номер сплаву</a:t>
            </a:r>
          </a:p>
        </p:txBody>
      </p:sp>
      <p:sp>
        <p:nvSpPr>
          <p:cNvPr id="79936" name="Oval 96"/>
          <p:cNvSpPr>
            <a:spLocks noChangeArrowheads="1"/>
          </p:cNvSpPr>
          <p:nvPr/>
        </p:nvSpPr>
        <p:spPr bwMode="auto">
          <a:xfrm>
            <a:off x="7056438" y="2457450"/>
            <a:ext cx="323850" cy="360363"/>
          </a:xfrm>
          <a:prstGeom prst="ellipse">
            <a:avLst/>
          </a:prstGeom>
          <a:solidFill>
            <a:schemeClr val="bg1">
              <a:alpha val="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9937" name="Text Box 97"/>
          <p:cNvSpPr txBox="1">
            <a:spLocks noChangeArrowheads="1"/>
          </p:cNvSpPr>
          <p:nvPr/>
        </p:nvSpPr>
        <p:spPr bwMode="auto">
          <a:xfrm>
            <a:off x="7488238" y="2384425"/>
            <a:ext cx="647700" cy="336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000" tIns="10800" rIns="18000" bIns="108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uk-UA" sz="1000">
                <a:solidFill>
                  <a:srgbClr val="000000"/>
                </a:solidFill>
                <a:cs typeface="Arial" charset="0"/>
              </a:rPr>
              <a:t>номер сплаву</a:t>
            </a:r>
          </a:p>
        </p:txBody>
      </p:sp>
      <p:sp>
        <p:nvSpPr>
          <p:cNvPr id="79938" name="Line 98"/>
          <p:cNvSpPr>
            <a:spLocks noChangeShapeType="1"/>
          </p:cNvSpPr>
          <p:nvPr/>
        </p:nvSpPr>
        <p:spPr bwMode="auto">
          <a:xfrm flipV="1">
            <a:off x="7380288" y="2492375"/>
            <a:ext cx="71437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9939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F4C73A9-290C-4155-A535-059415115993}" type="slidenum">
              <a:rPr lang="ru-RU" smtClean="0">
                <a:solidFill>
                  <a:srgbClr val="000000"/>
                </a:solidFill>
                <a:cs typeface="Arial" charset="0"/>
              </a:rPr>
              <a:pPr/>
              <a:t>15</a:t>
            </a:fld>
            <a:endParaRPr lang="ru-RU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26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Oval 88"/>
          <p:cNvSpPr>
            <a:spLocks noChangeArrowheads="1"/>
          </p:cNvSpPr>
          <p:nvPr/>
        </p:nvSpPr>
        <p:spPr bwMode="auto">
          <a:xfrm>
            <a:off x="7702550" y="3213100"/>
            <a:ext cx="398463" cy="323850"/>
          </a:xfrm>
          <a:prstGeom prst="ellipse">
            <a:avLst/>
          </a:prstGeom>
          <a:solidFill>
            <a:schemeClr val="bg1">
              <a:alpha val="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1922" name="Rectangle 80"/>
          <p:cNvSpPr>
            <a:spLocks noChangeArrowheads="1"/>
          </p:cNvSpPr>
          <p:nvPr/>
        </p:nvSpPr>
        <p:spPr bwMode="auto">
          <a:xfrm>
            <a:off x="5938838" y="3249613"/>
            <a:ext cx="541337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tIns="10800" rIns="18000" bIns="10800"/>
          <a:lstStyle/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uk-UA" b="1">
                <a:solidFill>
                  <a:srgbClr val="000000"/>
                </a:solidFill>
                <a:cs typeface="Arial" charset="0"/>
              </a:rPr>
              <a:t>МЛ7</a:t>
            </a:r>
            <a:endParaRPr lang="ru-RU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1923" name="Oval 81"/>
          <p:cNvSpPr>
            <a:spLocks noChangeArrowheads="1"/>
          </p:cNvSpPr>
          <p:nvPr/>
        </p:nvSpPr>
        <p:spPr bwMode="auto">
          <a:xfrm>
            <a:off x="5902325" y="3213100"/>
            <a:ext cx="398463" cy="323850"/>
          </a:xfrm>
          <a:prstGeom prst="ellipse">
            <a:avLst/>
          </a:prstGeom>
          <a:solidFill>
            <a:schemeClr val="bg1">
              <a:alpha val="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1924" name="Rectangle 65"/>
          <p:cNvSpPr>
            <a:spLocks noChangeArrowheads="1"/>
          </p:cNvSpPr>
          <p:nvPr/>
        </p:nvSpPr>
        <p:spPr bwMode="auto">
          <a:xfrm>
            <a:off x="4572000" y="2133600"/>
            <a:ext cx="1370013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tIns="10800" rIns="18000" bIns="10800"/>
          <a:lstStyle/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uk-UA" b="1">
                <a:solidFill>
                  <a:srgbClr val="000000"/>
                </a:solidFill>
                <a:cs typeface="Arial" charset="0"/>
              </a:rPr>
              <a:t>ВТ7, ОТ6</a:t>
            </a:r>
            <a:endParaRPr lang="ru-RU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1925" name="Oval 66"/>
          <p:cNvSpPr>
            <a:spLocks noChangeArrowheads="1"/>
          </p:cNvSpPr>
          <p:nvPr/>
        </p:nvSpPr>
        <p:spPr bwMode="auto">
          <a:xfrm>
            <a:off x="4535488" y="2097088"/>
            <a:ext cx="360362" cy="323850"/>
          </a:xfrm>
          <a:prstGeom prst="ellipse">
            <a:avLst/>
          </a:prstGeom>
          <a:solidFill>
            <a:schemeClr val="bg1">
              <a:alpha val="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1926" name="Rectangle 55"/>
          <p:cNvSpPr>
            <a:spLocks noChangeArrowheads="1"/>
          </p:cNvSpPr>
          <p:nvPr/>
        </p:nvSpPr>
        <p:spPr bwMode="auto">
          <a:xfrm>
            <a:off x="2338388" y="2024063"/>
            <a:ext cx="1370012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tIns="10800" rIns="18000" bIns="10800"/>
          <a:lstStyle/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uk-UA" b="1">
                <a:solidFill>
                  <a:srgbClr val="000000"/>
                </a:solidFill>
                <a:cs typeface="Arial" charset="0"/>
              </a:rPr>
              <a:t>ЛАЖ60–1–1 </a:t>
            </a:r>
            <a:endParaRPr lang="ru-RU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1927" name="Oval 22"/>
          <p:cNvSpPr>
            <a:spLocks noChangeArrowheads="1"/>
          </p:cNvSpPr>
          <p:nvPr/>
        </p:nvSpPr>
        <p:spPr bwMode="auto">
          <a:xfrm>
            <a:off x="142875" y="1989138"/>
            <a:ext cx="396875" cy="323850"/>
          </a:xfrm>
          <a:prstGeom prst="ellipse">
            <a:avLst/>
          </a:prstGeom>
          <a:solidFill>
            <a:schemeClr val="bg1">
              <a:alpha val="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192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07950" y="225425"/>
            <a:ext cx="8713788" cy="827088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uk-UA" sz="2800" b="1" smtClean="0"/>
              <a:t>Класифікація, маркірування і застосування сплавів кольорових металів</a:t>
            </a:r>
            <a:r>
              <a:rPr lang="ru-RU" sz="2800" smtClean="0"/>
              <a:t> </a:t>
            </a:r>
          </a:p>
        </p:txBody>
      </p:sp>
      <p:sp>
        <p:nvSpPr>
          <p:cNvPr id="81929" name="Rectangle 7"/>
          <p:cNvSpPr>
            <a:spLocks noChangeArrowheads="1"/>
          </p:cNvSpPr>
          <p:nvPr/>
        </p:nvSpPr>
        <p:spPr bwMode="auto">
          <a:xfrm>
            <a:off x="0" y="2138363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1930" name="Rectangle 8"/>
          <p:cNvSpPr>
            <a:spLocks noChangeArrowheads="1"/>
          </p:cNvSpPr>
          <p:nvPr/>
        </p:nvSpPr>
        <p:spPr bwMode="auto">
          <a:xfrm>
            <a:off x="142875" y="1557338"/>
            <a:ext cx="1044575" cy="3238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>
                <a:solidFill>
                  <a:srgbClr val="000000"/>
                </a:solidFill>
                <a:cs typeface="Arial" charset="0"/>
              </a:rPr>
              <a:t>бронзи</a:t>
            </a: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1931" name="Rectangle 9"/>
          <p:cNvSpPr>
            <a:spLocks noChangeArrowheads="1"/>
          </p:cNvSpPr>
          <p:nvPr/>
        </p:nvSpPr>
        <p:spPr bwMode="auto">
          <a:xfrm>
            <a:off x="2555875" y="1557338"/>
            <a:ext cx="936625" cy="3238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>
                <a:solidFill>
                  <a:srgbClr val="000000"/>
                </a:solidFill>
                <a:cs typeface="Arial" charset="0"/>
              </a:rPr>
              <a:t>латуні</a:t>
            </a: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1932" name="Line 11"/>
          <p:cNvSpPr>
            <a:spLocks noChangeShapeType="1"/>
          </p:cNvSpPr>
          <p:nvPr/>
        </p:nvSpPr>
        <p:spPr bwMode="auto">
          <a:xfrm flipH="1">
            <a:off x="2303463" y="1052513"/>
            <a:ext cx="1692275" cy="36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1933" name="Line 13"/>
          <p:cNvSpPr>
            <a:spLocks noChangeShapeType="1"/>
          </p:cNvSpPr>
          <p:nvPr/>
        </p:nvSpPr>
        <p:spPr bwMode="auto">
          <a:xfrm>
            <a:off x="4392613" y="1052513"/>
            <a:ext cx="75565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1934" name="Line 14"/>
          <p:cNvSpPr>
            <a:spLocks noChangeShapeType="1"/>
          </p:cNvSpPr>
          <p:nvPr/>
        </p:nvSpPr>
        <p:spPr bwMode="auto">
          <a:xfrm flipH="1">
            <a:off x="1042988" y="1449388"/>
            <a:ext cx="252412" cy="107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1935" name="Line 15"/>
          <p:cNvSpPr>
            <a:spLocks noChangeShapeType="1"/>
          </p:cNvSpPr>
          <p:nvPr/>
        </p:nvSpPr>
        <p:spPr bwMode="auto">
          <a:xfrm>
            <a:off x="1871663" y="1449388"/>
            <a:ext cx="64770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1936" name="Rectangle 18"/>
          <p:cNvSpPr>
            <a:spLocks noChangeArrowheads="1"/>
          </p:cNvSpPr>
          <p:nvPr/>
        </p:nvSpPr>
        <p:spPr bwMode="auto">
          <a:xfrm>
            <a:off x="179388" y="2024063"/>
            <a:ext cx="1944687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tIns="10800" rIns="18000" bIns="10800"/>
          <a:lstStyle/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uk-UA" b="1">
                <a:solidFill>
                  <a:srgbClr val="000000"/>
                </a:solidFill>
                <a:cs typeface="Arial" charset="0"/>
              </a:rPr>
              <a:t>БрОЦСНЗ–7–5–1</a:t>
            </a:r>
            <a:endParaRPr lang="ru-RU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1937" name="Text Box 21"/>
          <p:cNvSpPr txBox="1">
            <a:spLocks noChangeArrowheads="1"/>
          </p:cNvSpPr>
          <p:nvPr/>
        </p:nvSpPr>
        <p:spPr bwMode="auto">
          <a:xfrm>
            <a:off x="0" y="3429000"/>
            <a:ext cx="1619250" cy="1568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600">
                <a:solidFill>
                  <a:srgbClr val="000000"/>
                </a:solidFill>
                <a:cs typeface="Arial" charset="0"/>
              </a:rPr>
              <a:t>Бр - бронза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600">
                <a:solidFill>
                  <a:srgbClr val="000000"/>
                </a:solidFill>
                <a:cs typeface="Arial" charset="0"/>
              </a:rPr>
              <a:t>3% </a:t>
            </a:r>
            <a:r>
              <a:rPr lang="en-US" sz="1600">
                <a:solidFill>
                  <a:srgbClr val="000000"/>
                </a:solidFill>
                <a:cs typeface="Arial" charset="0"/>
              </a:rPr>
              <a:t>Sn</a:t>
            </a:r>
            <a:r>
              <a:rPr lang="uk-UA" sz="1600">
                <a:solidFill>
                  <a:srgbClr val="000000"/>
                </a:solidFill>
                <a:cs typeface="Arial" charset="0"/>
              </a:rPr>
              <a:t>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600">
                <a:solidFill>
                  <a:srgbClr val="000000"/>
                </a:solidFill>
                <a:cs typeface="Arial" charset="0"/>
              </a:rPr>
              <a:t>7% </a:t>
            </a:r>
            <a:r>
              <a:rPr lang="en-US" sz="1600">
                <a:solidFill>
                  <a:srgbClr val="000000"/>
                </a:solidFill>
                <a:cs typeface="Arial" charset="0"/>
              </a:rPr>
              <a:t>Zn</a:t>
            </a:r>
            <a:r>
              <a:rPr lang="uk-UA" sz="1600">
                <a:solidFill>
                  <a:srgbClr val="000000"/>
                </a:solidFill>
                <a:cs typeface="Arial" charset="0"/>
              </a:rPr>
              <a:t>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600">
                <a:solidFill>
                  <a:srgbClr val="000000"/>
                </a:solidFill>
                <a:cs typeface="Arial" charset="0"/>
              </a:rPr>
              <a:t>5% Р</a:t>
            </a:r>
            <a:r>
              <a:rPr lang="en-US" sz="1600">
                <a:solidFill>
                  <a:srgbClr val="000000"/>
                </a:solidFill>
                <a:cs typeface="Arial" charset="0"/>
              </a:rPr>
              <a:t>b</a:t>
            </a:r>
            <a:r>
              <a:rPr lang="uk-UA" sz="1600">
                <a:solidFill>
                  <a:srgbClr val="000000"/>
                </a:solidFill>
                <a:cs typeface="Arial" charset="0"/>
              </a:rPr>
              <a:t>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600">
                <a:solidFill>
                  <a:srgbClr val="000000"/>
                </a:solidFill>
                <a:cs typeface="Arial" charset="0"/>
              </a:rPr>
              <a:t>1,0% </a:t>
            </a:r>
            <a:r>
              <a:rPr lang="en-US" sz="1600">
                <a:solidFill>
                  <a:srgbClr val="000000"/>
                </a:solidFill>
                <a:cs typeface="Arial" charset="0"/>
              </a:rPr>
              <a:t>Ni</a:t>
            </a:r>
            <a:r>
              <a:rPr lang="uk-UA" sz="1600">
                <a:solidFill>
                  <a:srgbClr val="000000"/>
                </a:solidFill>
                <a:cs typeface="Arial" charset="0"/>
              </a:rPr>
              <a:t>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600">
                <a:solidFill>
                  <a:srgbClr val="000000"/>
                </a:solidFill>
                <a:cs typeface="Arial" charset="0"/>
              </a:rPr>
              <a:t>решта – </a:t>
            </a:r>
            <a:r>
              <a:rPr lang="en-US" sz="1600">
                <a:solidFill>
                  <a:srgbClr val="000000"/>
                </a:solidFill>
                <a:cs typeface="Arial" charset="0"/>
              </a:rPr>
              <a:t>Cu</a:t>
            </a:r>
            <a:endParaRPr lang="uk-UA" sz="16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1938" name="Line 23"/>
          <p:cNvSpPr>
            <a:spLocks noChangeShapeType="1"/>
          </p:cNvSpPr>
          <p:nvPr/>
        </p:nvSpPr>
        <p:spPr bwMode="auto">
          <a:xfrm flipH="1">
            <a:off x="142875" y="2349500"/>
            <a:ext cx="180975" cy="1077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1939" name="Rectangle 39"/>
          <p:cNvSpPr>
            <a:spLocks noChangeArrowheads="1"/>
          </p:cNvSpPr>
          <p:nvPr/>
        </p:nvSpPr>
        <p:spPr bwMode="auto">
          <a:xfrm>
            <a:off x="-36513" y="5265738"/>
            <a:ext cx="2052638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600">
                <a:solidFill>
                  <a:srgbClr val="000000"/>
                </a:solidFill>
                <a:cs typeface="Arial" charset="0"/>
              </a:rPr>
              <a:t>Бронза – ливарний матеріал з низьким коефіцієнтом тертя, високою твердістю тощо</a:t>
            </a:r>
          </a:p>
        </p:txBody>
      </p:sp>
      <p:sp>
        <p:nvSpPr>
          <p:cNvPr id="81940" name="Line 42"/>
          <p:cNvSpPr>
            <a:spLocks noChangeShapeType="1"/>
          </p:cNvSpPr>
          <p:nvPr/>
        </p:nvSpPr>
        <p:spPr bwMode="auto">
          <a:xfrm>
            <a:off x="5076825" y="1125538"/>
            <a:ext cx="151130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1941" name="Rectangle 46"/>
          <p:cNvSpPr>
            <a:spLocks noChangeArrowheads="1"/>
          </p:cNvSpPr>
          <p:nvPr/>
        </p:nvSpPr>
        <p:spPr bwMode="auto">
          <a:xfrm>
            <a:off x="792163" y="873125"/>
            <a:ext cx="1295400" cy="539750"/>
          </a:xfrm>
          <a:prstGeom prst="rect">
            <a:avLst/>
          </a:prstGeom>
          <a:solidFill>
            <a:srgbClr val="C0C0C0"/>
          </a:solidFill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>
                <a:solidFill>
                  <a:srgbClr val="000000"/>
                </a:solidFill>
                <a:cs typeface="Arial" charset="0"/>
              </a:rPr>
              <a:t>Мідні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>
                <a:solidFill>
                  <a:srgbClr val="000000"/>
                </a:solidFill>
                <a:cs typeface="Arial" charset="0"/>
              </a:rPr>
              <a:t>сплави</a:t>
            </a: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1942" name="Rectangle 47"/>
          <p:cNvSpPr>
            <a:spLocks noChangeArrowheads="1"/>
          </p:cNvSpPr>
          <p:nvPr/>
        </p:nvSpPr>
        <p:spPr bwMode="auto">
          <a:xfrm>
            <a:off x="4787900" y="1376363"/>
            <a:ext cx="1295400" cy="539750"/>
          </a:xfrm>
          <a:prstGeom prst="rect">
            <a:avLst/>
          </a:prstGeom>
          <a:solidFill>
            <a:srgbClr val="C0C0C0"/>
          </a:solidFill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>
                <a:solidFill>
                  <a:srgbClr val="000000"/>
                </a:solidFill>
                <a:cs typeface="Arial" charset="0"/>
              </a:rPr>
              <a:t>Титанові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>
                <a:solidFill>
                  <a:srgbClr val="000000"/>
                </a:solidFill>
                <a:cs typeface="Arial" charset="0"/>
              </a:rPr>
              <a:t>сплави</a:t>
            </a: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1943" name="Freeform 50"/>
          <p:cNvSpPr>
            <a:spLocks/>
          </p:cNvSpPr>
          <p:nvPr/>
        </p:nvSpPr>
        <p:spPr bwMode="auto">
          <a:xfrm>
            <a:off x="576263" y="2241550"/>
            <a:ext cx="647700" cy="247650"/>
          </a:xfrm>
          <a:custGeom>
            <a:avLst/>
            <a:gdLst>
              <a:gd name="T0" fmla="*/ 0 w 408"/>
              <a:gd name="T1" fmla="*/ 0 h 156"/>
              <a:gd name="T2" fmla="*/ 2147483647 w 408"/>
              <a:gd name="T3" fmla="*/ 2147483647 h 156"/>
              <a:gd name="T4" fmla="*/ 2147483647 w 408"/>
              <a:gd name="T5" fmla="*/ 2147483647 h 156"/>
              <a:gd name="T6" fmla="*/ 2147483647 w 408"/>
              <a:gd name="T7" fmla="*/ 2147483647 h 156"/>
              <a:gd name="T8" fmla="*/ 2147483647 w 408"/>
              <a:gd name="T9" fmla="*/ 2147483647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8"/>
              <a:gd name="T16" fmla="*/ 0 h 156"/>
              <a:gd name="T17" fmla="*/ 408 w 408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8" h="156">
                <a:moveTo>
                  <a:pt x="0" y="0"/>
                </a:moveTo>
                <a:cubicBezTo>
                  <a:pt x="6" y="18"/>
                  <a:pt x="14" y="86"/>
                  <a:pt x="39" y="112"/>
                </a:cubicBezTo>
                <a:cubicBezTo>
                  <a:pt x="64" y="138"/>
                  <a:pt x="110" y="152"/>
                  <a:pt x="153" y="154"/>
                </a:cubicBezTo>
                <a:cubicBezTo>
                  <a:pt x="196" y="156"/>
                  <a:pt x="255" y="146"/>
                  <a:pt x="297" y="124"/>
                </a:cubicBezTo>
                <a:cubicBezTo>
                  <a:pt x="339" y="102"/>
                  <a:pt x="385" y="43"/>
                  <a:pt x="408" y="2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1944" name="Freeform 51"/>
          <p:cNvSpPr>
            <a:spLocks/>
          </p:cNvSpPr>
          <p:nvPr/>
        </p:nvSpPr>
        <p:spPr bwMode="auto">
          <a:xfrm>
            <a:off x="755650" y="2276475"/>
            <a:ext cx="720725" cy="247650"/>
          </a:xfrm>
          <a:custGeom>
            <a:avLst/>
            <a:gdLst>
              <a:gd name="T0" fmla="*/ 0 w 408"/>
              <a:gd name="T1" fmla="*/ 0 h 156"/>
              <a:gd name="T2" fmla="*/ 2147483647 w 408"/>
              <a:gd name="T3" fmla="*/ 2147483647 h 156"/>
              <a:gd name="T4" fmla="*/ 2147483647 w 408"/>
              <a:gd name="T5" fmla="*/ 2147483647 h 156"/>
              <a:gd name="T6" fmla="*/ 2147483647 w 408"/>
              <a:gd name="T7" fmla="*/ 2147483647 h 156"/>
              <a:gd name="T8" fmla="*/ 2147483647 w 408"/>
              <a:gd name="T9" fmla="*/ 2147483647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8"/>
              <a:gd name="T16" fmla="*/ 0 h 156"/>
              <a:gd name="T17" fmla="*/ 408 w 408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8" h="156">
                <a:moveTo>
                  <a:pt x="0" y="0"/>
                </a:moveTo>
                <a:cubicBezTo>
                  <a:pt x="6" y="18"/>
                  <a:pt x="14" y="86"/>
                  <a:pt x="39" y="112"/>
                </a:cubicBezTo>
                <a:cubicBezTo>
                  <a:pt x="64" y="138"/>
                  <a:pt x="110" y="152"/>
                  <a:pt x="153" y="154"/>
                </a:cubicBezTo>
                <a:cubicBezTo>
                  <a:pt x="196" y="156"/>
                  <a:pt x="255" y="146"/>
                  <a:pt x="297" y="124"/>
                </a:cubicBezTo>
                <a:cubicBezTo>
                  <a:pt x="339" y="102"/>
                  <a:pt x="385" y="43"/>
                  <a:pt x="408" y="2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1945" name="Freeform 52"/>
          <p:cNvSpPr>
            <a:spLocks/>
          </p:cNvSpPr>
          <p:nvPr/>
        </p:nvSpPr>
        <p:spPr bwMode="auto">
          <a:xfrm>
            <a:off x="935038" y="2276475"/>
            <a:ext cx="792162" cy="247650"/>
          </a:xfrm>
          <a:custGeom>
            <a:avLst/>
            <a:gdLst>
              <a:gd name="T0" fmla="*/ 0 w 408"/>
              <a:gd name="T1" fmla="*/ 0 h 156"/>
              <a:gd name="T2" fmla="*/ 2147483647 w 408"/>
              <a:gd name="T3" fmla="*/ 2147483647 h 156"/>
              <a:gd name="T4" fmla="*/ 2147483647 w 408"/>
              <a:gd name="T5" fmla="*/ 2147483647 h 156"/>
              <a:gd name="T6" fmla="*/ 2147483647 w 408"/>
              <a:gd name="T7" fmla="*/ 2147483647 h 156"/>
              <a:gd name="T8" fmla="*/ 2147483647 w 408"/>
              <a:gd name="T9" fmla="*/ 2147483647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8"/>
              <a:gd name="T16" fmla="*/ 0 h 156"/>
              <a:gd name="T17" fmla="*/ 408 w 408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8" h="156">
                <a:moveTo>
                  <a:pt x="0" y="0"/>
                </a:moveTo>
                <a:cubicBezTo>
                  <a:pt x="6" y="18"/>
                  <a:pt x="14" y="86"/>
                  <a:pt x="39" y="112"/>
                </a:cubicBezTo>
                <a:cubicBezTo>
                  <a:pt x="64" y="138"/>
                  <a:pt x="110" y="152"/>
                  <a:pt x="153" y="154"/>
                </a:cubicBezTo>
                <a:cubicBezTo>
                  <a:pt x="196" y="156"/>
                  <a:pt x="255" y="146"/>
                  <a:pt x="297" y="124"/>
                </a:cubicBezTo>
                <a:cubicBezTo>
                  <a:pt x="339" y="102"/>
                  <a:pt x="385" y="43"/>
                  <a:pt x="408" y="2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1946" name="Freeform 53"/>
          <p:cNvSpPr>
            <a:spLocks/>
          </p:cNvSpPr>
          <p:nvPr/>
        </p:nvSpPr>
        <p:spPr bwMode="auto">
          <a:xfrm>
            <a:off x="1116013" y="2241550"/>
            <a:ext cx="900112" cy="282575"/>
          </a:xfrm>
          <a:custGeom>
            <a:avLst/>
            <a:gdLst>
              <a:gd name="T0" fmla="*/ 0 w 408"/>
              <a:gd name="T1" fmla="*/ 0 h 156"/>
              <a:gd name="T2" fmla="*/ 2147483647 w 408"/>
              <a:gd name="T3" fmla="*/ 2147483647 h 156"/>
              <a:gd name="T4" fmla="*/ 2147483647 w 408"/>
              <a:gd name="T5" fmla="*/ 2147483647 h 156"/>
              <a:gd name="T6" fmla="*/ 2147483647 w 408"/>
              <a:gd name="T7" fmla="*/ 2147483647 h 156"/>
              <a:gd name="T8" fmla="*/ 2147483647 w 408"/>
              <a:gd name="T9" fmla="*/ 2147483647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8"/>
              <a:gd name="T16" fmla="*/ 0 h 156"/>
              <a:gd name="T17" fmla="*/ 408 w 408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8" h="156">
                <a:moveTo>
                  <a:pt x="0" y="0"/>
                </a:moveTo>
                <a:cubicBezTo>
                  <a:pt x="6" y="18"/>
                  <a:pt x="14" y="86"/>
                  <a:pt x="39" y="112"/>
                </a:cubicBezTo>
                <a:cubicBezTo>
                  <a:pt x="64" y="138"/>
                  <a:pt x="110" y="152"/>
                  <a:pt x="153" y="154"/>
                </a:cubicBezTo>
                <a:cubicBezTo>
                  <a:pt x="196" y="156"/>
                  <a:pt x="255" y="146"/>
                  <a:pt x="297" y="124"/>
                </a:cubicBezTo>
                <a:cubicBezTo>
                  <a:pt x="339" y="102"/>
                  <a:pt x="385" y="43"/>
                  <a:pt x="408" y="2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1947" name="Oval 54"/>
          <p:cNvSpPr>
            <a:spLocks noChangeArrowheads="1"/>
          </p:cNvSpPr>
          <p:nvPr/>
        </p:nvSpPr>
        <p:spPr bwMode="auto">
          <a:xfrm>
            <a:off x="2301875" y="1989138"/>
            <a:ext cx="217488" cy="323850"/>
          </a:xfrm>
          <a:prstGeom prst="ellipse">
            <a:avLst/>
          </a:prstGeom>
          <a:solidFill>
            <a:schemeClr val="bg1">
              <a:alpha val="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1948" name="Text Box 56"/>
          <p:cNvSpPr txBox="1">
            <a:spLocks noChangeArrowheads="1"/>
          </p:cNvSpPr>
          <p:nvPr/>
        </p:nvSpPr>
        <p:spPr bwMode="auto">
          <a:xfrm>
            <a:off x="2159000" y="3429000"/>
            <a:ext cx="1333500" cy="1079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600">
                <a:solidFill>
                  <a:srgbClr val="000000"/>
                </a:solidFill>
                <a:cs typeface="Arial" charset="0"/>
              </a:rPr>
              <a:t>Л – латунь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600">
                <a:solidFill>
                  <a:srgbClr val="000000"/>
                </a:solidFill>
                <a:cs typeface="Arial" charset="0"/>
              </a:rPr>
              <a:t>1% </a:t>
            </a:r>
            <a:r>
              <a:rPr lang="en-US" sz="1600">
                <a:solidFill>
                  <a:srgbClr val="000000"/>
                </a:solidFill>
                <a:cs typeface="Arial" charset="0"/>
              </a:rPr>
              <a:t>Al</a:t>
            </a:r>
            <a:r>
              <a:rPr lang="uk-UA" sz="1600">
                <a:solidFill>
                  <a:srgbClr val="000000"/>
                </a:solidFill>
                <a:cs typeface="Arial" charset="0"/>
              </a:rPr>
              <a:t>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600">
                <a:solidFill>
                  <a:srgbClr val="000000"/>
                </a:solidFill>
                <a:cs typeface="Arial" charset="0"/>
              </a:rPr>
              <a:t>1 % </a:t>
            </a:r>
            <a:r>
              <a:rPr lang="en-US" sz="1600">
                <a:solidFill>
                  <a:srgbClr val="000000"/>
                </a:solidFill>
                <a:cs typeface="Arial" charset="0"/>
              </a:rPr>
              <a:t>Fe</a:t>
            </a:r>
            <a:r>
              <a:rPr lang="uk-UA" sz="1600">
                <a:solidFill>
                  <a:srgbClr val="000000"/>
                </a:solidFill>
                <a:cs typeface="Arial" charset="0"/>
              </a:rPr>
              <a:t>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600">
                <a:solidFill>
                  <a:srgbClr val="000000"/>
                </a:solidFill>
                <a:cs typeface="Arial" charset="0"/>
              </a:rPr>
              <a:t>решта </a:t>
            </a:r>
            <a:r>
              <a:rPr lang="en-US" sz="1600">
                <a:solidFill>
                  <a:srgbClr val="000000"/>
                </a:solidFill>
                <a:cs typeface="Arial" charset="0"/>
              </a:rPr>
              <a:t>Zn</a:t>
            </a:r>
            <a:r>
              <a:rPr lang="uk-UA" sz="1600">
                <a:solidFill>
                  <a:srgbClr val="000000"/>
                </a:solidFill>
                <a:cs typeface="Arial" charset="0"/>
              </a:rPr>
              <a:t>. </a:t>
            </a:r>
          </a:p>
        </p:txBody>
      </p:sp>
      <p:sp>
        <p:nvSpPr>
          <p:cNvPr id="81949" name="Line 57"/>
          <p:cNvSpPr>
            <a:spLocks noChangeShapeType="1"/>
          </p:cNvSpPr>
          <p:nvPr/>
        </p:nvSpPr>
        <p:spPr bwMode="auto">
          <a:xfrm flipH="1">
            <a:off x="2301875" y="2312988"/>
            <a:ext cx="109538" cy="1114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1950" name="Freeform 58"/>
          <p:cNvSpPr>
            <a:spLocks/>
          </p:cNvSpPr>
          <p:nvPr/>
        </p:nvSpPr>
        <p:spPr bwMode="auto">
          <a:xfrm>
            <a:off x="2592388" y="2276475"/>
            <a:ext cx="647700" cy="247650"/>
          </a:xfrm>
          <a:custGeom>
            <a:avLst/>
            <a:gdLst>
              <a:gd name="T0" fmla="*/ 0 w 408"/>
              <a:gd name="T1" fmla="*/ 0 h 156"/>
              <a:gd name="T2" fmla="*/ 2147483647 w 408"/>
              <a:gd name="T3" fmla="*/ 2147483647 h 156"/>
              <a:gd name="T4" fmla="*/ 2147483647 w 408"/>
              <a:gd name="T5" fmla="*/ 2147483647 h 156"/>
              <a:gd name="T6" fmla="*/ 2147483647 w 408"/>
              <a:gd name="T7" fmla="*/ 2147483647 h 156"/>
              <a:gd name="T8" fmla="*/ 2147483647 w 408"/>
              <a:gd name="T9" fmla="*/ 2147483647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8"/>
              <a:gd name="T16" fmla="*/ 0 h 156"/>
              <a:gd name="T17" fmla="*/ 408 w 408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8" h="156">
                <a:moveTo>
                  <a:pt x="0" y="0"/>
                </a:moveTo>
                <a:cubicBezTo>
                  <a:pt x="6" y="18"/>
                  <a:pt x="14" y="86"/>
                  <a:pt x="39" y="112"/>
                </a:cubicBezTo>
                <a:cubicBezTo>
                  <a:pt x="64" y="138"/>
                  <a:pt x="110" y="152"/>
                  <a:pt x="153" y="154"/>
                </a:cubicBezTo>
                <a:cubicBezTo>
                  <a:pt x="196" y="156"/>
                  <a:pt x="255" y="146"/>
                  <a:pt x="297" y="124"/>
                </a:cubicBezTo>
                <a:cubicBezTo>
                  <a:pt x="339" y="102"/>
                  <a:pt x="385" y="43"/>
                  <a:pt x="408" y="2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1951" name="Line 62"/>
          <p:cNvSpPr>
            <a:spLocks noChangeShapeType="1"/>
          </p:cNvSpPr>
          <p:nvPr/>
        </p:nvSpPr>
        <p:spPr bwMode="auto">
          <a:xfrm flipH="1">
            <a:off x="2916238" y="2276475"/>
            <a:ext cx="73025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1952" name="Rectangle 63"/>
          <p:cNvSpPr>
            <a:spLocks noChangeArrowheads="1"/>
          </p:cNvSpPr>
          <p:nvPr/>
        </p:nvSpPr>
        <p:spPr bwMode="auto">
          <a:xfrm>
            <a:off x="2555875" y="2816225"/>
            <a:ext cx="10699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>
                <a:solidFill>
                  <a:srgbClr val="000000"/>
                </a:solidFill>
                <a:cs typeface="Arial" charset="0"/>
              </a:rPr>
              <a:t>60% С</a:t>
            </a:r>
            <a:r>
              <a:rPr lang="en-US">
                <a:solidFill>
                  <a:srgbClr val="000000"/>
                </a:solidFill>
                <a:cs typeface="Arial" charset="0"/>
              </a:rPr>
              <a:t>u</a:t>
            </a:r>
            <a:r>
              <a:rPr lang="uk-UA">
                <a:solidFill>
                  <a:srgbClr val="000000"/>
                </a:solidFill>
                <a:cs typeface="Arial" charset="0"/>
              </a:rPr>
              <a:t>;</a:t>
            </a: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1953" name="Freeform 64"/>
          <p:cNvSpPr>
            <a:spLocks/>
          </p:cNvSpPr>
          <p:nvPr/>
        </p:nvSpPr>
        <p:spPr bwMode="auto">
          <a:xfrm>
            <a:off x="2771775" y="2276475"/>
            <a:ext cx="755650" cy="247650"/>
          </a:xfrm>
          <a:custGeom>
            <a:avLst/>
            <a:gdLst>
              <a:gd name="T0" fmla="*/ 0 w 408"/>
              <a:gd name="T1" fmla="*/ 0 h 156"/>
              <a:gd name="T2" fmla="*/ 2147483647 w 408"/>
              <a:gd name="T3" fmla="*/ 2147483647 h 156"/>
              <a:gd name="T4" fmla="*/ 2147483647 w 408"/>
              <a:gd name="T5" fmla="*/ 2147483647 h 156"/>
              <a:gd name="T6" fmla="*/ 2147483647 w 408"/>
              <a:gd name="T7" fmla="*/ 2147483647 h 156"/>
              <a:gd name="T8" fmla="*/ 2147483647 w 408"/>
              <a:gd name="T9" fmla="*/ 2147483647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8"/>
              <a:gd name="T16" fmla="*/ 0 h 156"/>
              <a:gd name="T17" fmla="*/ 408 w 408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8" h="156">
                <a:moveTo>
                  <a:pt x="0" y="0"/>
                </a:moveTo>
                <a:cubicBezTo>
                  <a:pt x="6" y="18"/>
                  <a:pt x="14" y="86"/>
                  <a:pt x="39" y="112"/>
                </a:cubicBezTo>
                <a:cubicBezTo>
                  <a:pt x="64" y="138"/>
                  <a:pt x="110" y="152"/>
                  <a:pt x="153" y="154"/>
                </a:cubicBezTo>
                <a:cubicBezTo>
                  <a:pt x="196" y="156"/>
                  <a:pt x="255" y="146"/>
                  <a:pt x="297" y="124"/>
                </a:cubicBezTo>
                <a:cubicBezTo>
                  <a:pt x="339" y="102"/>
                  <a:pt x="385" y="43"/>
                  <a:pt x="408" y="2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1954" name="Text Box 67"/>
          <p:cNvSpPr txBox="1">
            <a:spLocks noChangeArrowheads="1"/>
          </p:cNvSpPr>
          <p:nvPr/>
        </p:nvSpPr>
        <p:spPr bwMode="auto">
          <a:xfrm>
            <a:off x="3924300" y="3536950"/>
            <a:ext cx="1333500" cy="835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600">
                <a:solidFill>
                  <a:srgbClr val="000000"/>
                </a:solidFill>
                <a:cs typeface="Arial" charset="0"/>
              </a:rPr>
              <a:t>ВТ (ОТ) – титановий сплав</a:t>
            </a:r>
          </a:p>
        </p:txBody>
      </p:sp>
      <p:sp>
        <p:nvSpPr>
          <p:cNvPr id="81955" name="Line 68"/>
          <p:cNvSpPr>
            <a:spLocks noChangeShapeType="1"/>
          </p:cNvSpPr>
          <p:nvPr/>
        </p:nvSpPr>
        <p:spPr bwMode="auto">
          <a:xfrm flipH="1">
            <a:off x="4211638" y="2420938"/>
            <a:ext cx="433387" cy="1116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1956" name="Rectangle 71"/>
          <p:cNvSpPr>
            <a:spLocks noChangeArrowheads="1"/>
          </p:cNvSpPr>
          <p:nvPr/>
        </p:nvSpPr>
        <p:spPr bwMode="auto">
          <a:xfrm>
            <a:off x="4572000" y="2673350"/>
            <a:ext cx="133032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400">
                <a:solidFill>
                  <a:srgbClr val="000000"/>
                </a:solidFill>
                <a:cs typeface="Arial" charset="0"/>
              </a:rPr>
              <a:t>номер сплаву</a:t>
            </a:r>
            <a:endParaRPr lang="ru-RU" sz="1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1957" name="Oval 73"/>
          <p:cNvSpPr>
            <a:spLocks noChangeArrowheads="1"/>
          </p:cNvSpPr>
          <p:nvPr/>
        </p:nvSpPr>
        <p:spPr bwMode="auto">
          <a:xfrm>
            <a:off x="4859338" y="2097088"/>
            <a:ext cx="217487" cy="323850"/>
          </a:xfrm>
          <a:prstGeom prst="ellipse">
            <a:avLst/>
          </a:prstGeom>
          <a:solidFill>
            <a:schemeClr val="bg1">
              <a:alpha val="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1958" name="Line 74"/>
          <p:cNvSpPr>
            <a:spLocks noChangeShapeType="1"/>
          </p:cNvSpPr>
          <p:nvPr/>
        </p:nvSpPr>
        <p:spPr bwMode="auto">
          <a:xfrm>
            <a:off x="4968875" y="2420938"/>
            <a:ext cx="349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1959" name="Rectangle 75"/>
          <p:cNvSpPr>
            <a:spLocks noChangeArrowheads="1"/>
          </p:cNvSpPr>
          <p:nvPr/>
        </p:nvSpPr>
        <p:spPr bwMode="auto">
          <a:xfrm>
            <a:off x="6877050" y="1304925"/>
            <a:ext cx="1295400" cy="539750"/>
          </a:xfrm>
          <a:prstGeom prst="rect">
            <a:avLst/>
          </a:prstGeom>
          <a:solidFill>
            <a:srgbClr val="C0C0C0"/>
          </a:solidFill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>
                <a:solidFill>
                  <a:srgbClr val="000000"/>
                </a:solidFill>
                <a:cs typeface="Arial" charset="0"/>
              </a:rPr>
              <a:t>Магнієві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>
                <a:solidFill>
                  <a:srgbClr val="000000"/>
                </a:solidFill>
                <a:cs typeface="Arial" charset="0"/>
              </a:rPr>
              <a:t>сплави</a:t>
            </a: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1960" name="Rectangle 76"/>
          <p:cNvSpPr>
            <a:spLocks noChangeArrowheads="1"/>
          </p:cNvSpPr>
          <p:nvPr/>
        </p:nvSpPr>
        <p:spPr bwMode="auto">
          <a:xfrm>
            <a:off x="6372225" y="2168525"/>
            <a:ext cx="971550" cy="7921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>
                <a:solidFill>
                  <a:srgbClr val="000000"/>
                </a:solidFill>
                <a:cs typeface="Arial" charset="0"/>
              </a:rPr>
              <a:t>магнієві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>
                <a:solidFill>
                  <a:srgbClr val="000000"/>
                </a:solidFill>
                <a:cs typeface="Arial" charset="0"/>
              </a:rPr>
              <a:t>ливарні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>
                <a:solidFill>
                  <a:srgbClr val="000000"/>
                </a:solidFill>
                <a:cs typeface="Arial" charset="0"/>
              </a:rPr>
              <a:t>сплави</a:t>
            </a: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1961" name="Rectangle 77"/>
          <p:cNvSpPr>
            <a:spLocks noChangeArrowheads="1"/>
          </p:cNvSpPr>
          <p:nvPr/>
        </p:nvSpPr>
        <p:spPr bwMode="auto">
          <a:xfrm>
            <a:off x="7524750" y="2168525"/>
            <a:ext cx="1547813" cy="7921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>
                <a:solidFill>
                  <a:srgbClr val="000000"/>
                </a:solidFill>
                <a:cs typeface="Arial" charset="0"/>
              </a:rPr>
              <a:t>магнієві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>
                <a:solidFill>
                  <a:srgbClr val="000000"/>
                </a:solidFill>
                <a:cs typeface="Arial" charset="0"/>
              </a:rPr>
              <a:t>деформовані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>
                <a:solidFill>
                  <a:srgbClr val="000000"/>
                </a:solidFill>
                <a:cs typeface="Arial" charset="0"/>
              </a:rPr>
              <a:t>сплави</a:t>
            </a: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1962" name="Line 78"/>
          <p:cNvSpPr>
            <a:spLocks noChangeShapeType="1"/>
          </p:cNvSpPr>
          <p:nvPr/>
        </p:nvSpPr>
        <p:spPr bwMode="auto">
          <a:xfrm flipH="1">
            <a:off x="6840538" y="1844675"/>
            <a:ext cx="325437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1963" name="Line 79"/>
          <p:cNvSpPr>
            <a:spLocks noChangeShapeType="1"/>
          </p:cNvSpPr>
          <p:nvPr/>
        </p:nvSpPr>
        <p:spPr bwMode="auto">
          <a:xfrm>
            <a:off x="7705725" y="1844675"/>
            <a:ext cx="395288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1964" name="Text Box 82"/>
          <p:cNvSpPr txBox="1">
            <a:spLocks noChangeArrowheads="1"/>
          </p:cNvSpPr>
          <p:nvPr/>
        </p:nvSpPr>
        <p:spPr bwMode="auto">
          <a:xfrm>
            <a:off x="5759450" y="4652963"/>
            <a:ext cx="1189038" cy="1079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600">
                <a:solidFill>
                  <a:srgbClr val="000000"/>
                </a:solidFill>
                <a:cs typeface="Arial" charset="0"/>
              </a:rPr>
              <a:t>МЛ- ливарний магнієвий сплав</a:t>
            </a:r>
          </a:p>
        </p:txBody>
      </p:sp>
      <p:sp>
        <p:nvSpPr>
          <p:cNvPr id="81965" name="Line 83"/>
          <p:cNvSpPr>
            <a:spLocks noChangeShapeType="1"/>
          </p:cNvSpPr>
          <p:nvPr/>
        </p:nvSpPr>
        <p:spPr bwMode="auto">
          <a:xfrm flipH="1">
            <a:off x="5902325" y="3536950"/>
            <a:ext cx="109538" cy="1114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1966" name="Rectangle 84"/>
          <p:cNvSpPr>
            <a:spLocks noChangeArrowheads="1"/>
          </p:cNvSpPr>
          <p:nvPr/>
        </p:nvSpPr>
        <p:spPr bwMode="auto">
          <a:xfrm>
            <a:off x="6048375" y="3716338"/>
            <a:ext cx="765175" cy="527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400">
                <a:solidFill>
                  <a:srgbClr val="000000"/>
                </a:solidFill>
                <a:cs typeface="Arial" charset="0"/>
              </a:rPr>
              <a:t>номер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400">
                <a:solidFill>
                  <a:srgbClr val="000000"/>
                </a:solidFill>
                <a:cs typeface="Arial" charset="0"/>
              </a:rPr>
              <a:t>сплаву</a:t>
            </a:r>
            <a:endParaRPr lang="ru-RU" sz="1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1967" name="Oval 85"/>
          <p:cNvSpPr>
            <a:spLocks noChangeArrowheads="1"/>
          </p:cNvSpPr>
          <p:nvPr/>
        </p:nvSpPr>
        <p:spPr bwMode="auto">
          <a:xfrm>
            <a:off x="6300788" y="3213100"/>
            <a:ext cx="179387" cy="323850"/>
          </a:xfrm>
          <a:prstGeom prst="ellipse">
            <a:avLst/>
          </a:prstGeom>
          <a:solidFill>
            <a:schemeClr val="bg1">
              <a:alpha val="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1968" name="Line 86"/>
          <p:cNvSpPr>
            <a:spLocks noChangeShapeType="1"/>
          </p:cNvSpPr>
          <p:nvPr/>
        </p:nvSpPr>
        <p:spPr bwMode="auto">
          <a:xfrm>
            <a:off x="6408738" y="3536950"/>
            <a:ext cx="0" cy="179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1969" name="Rectangle 87"/>
          <p:cNvSpPr>
            <a:spLocks noChangeArrowheads="1"/>
          </p:cNvSpPr>
          <p:nvPr/>
        </p:nvSpPr>
        <p:spPr bwMode="auto">
          <a:xfrm>
            <a:off x="7739063" y="3249613"/>
            <a:ext cx="541337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tIns="10800" rIns="18000" bIns="10800"/>
          <a:lstStyle/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uk-UA" b="1">
                <a:solidFill>
                  <a:srgbClr val="000000"/>
                </a:solidFill>
                <a:cs typeface="Arial" charset="0"/>
              </a:rPr>
              <a:t>МА3</a:t>
            </a:r>
            <a:endParaRPr lang="ru-RU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1970" name="Text Box 89"/>
          <p:cNvSpPr txBox="1">
            <a:spLocks noChangeArrowheads="1"/>
          </p:cNvSpPr>
          <p:nvPr/>
        </p:nvSpPr>
        <p:spPr bwMode="auto">
          <a:xfrm>
            <a:off x="7308850" y="4652963"/>
            <a:ext cx="1692275" cy="835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600">
                <a:solidFill>
                  <a:srgbClr val="000000"/>
                </a:solidFill>
                <a:cs typeface="Arial" charset="0"/>
              </a:rPr>
              <a:t>МА- магнієвий деформований сплав</a:t>
            </a:r>
          </a:p>
        </p:txBody>
      </p:sp>
      <p:sp>
        <p:nvSpPr>
          <p:cNvPr id="81971" name="Line 90"/>
          <p:cNvSpPr>
            <a:spLocks noChangeShapeType="1"/>
          </p:cNvSpPr>
          <p:nvPr/>
        </p:nvSpPr>
        <p:spPr bwMode="auto">
          <a:xfrm flipH="1">
            <a:off x="7702550" y="3536950"/>
            <a:ext cx="109538" cy="1114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1972" name="Rectangle 91"/>
          <p:cNvSpPr>
            <a:spLocks noChangeArrowheads="1"/>
          </p:cNvSpPr>
          <p:nvPr/>
        </p:nvSpPr>
        <p:spPr bwMode="auto">
          <a:xfrm>
            <a:off x="7848600" y="3716338"/>
            <a:ext cx="765175" cy="527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400">
                <a:solidFill>
                  <a:srgbClr val="000000"/>
                </a:solidFill>
                <a:cs typeface="Arial" charset="0"/>
              </a:rPr>
              <a:t>номер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400">
                <a:solidFill>
                  <a:srgbClr val="000000"/>
                </a:solidFill>
                <a:cs typeface="Arial" charset="0"/>
              </a:rPr>
              <a:t>сплаву</a:t>
            </a:r>
            <a:endParaRPr lang="ru-RU" sz="1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1973" name="Oval 92"/>
          <p:cNvSpPr>
            <a:spLocks noChangeArrowheads="1"/>
          </p:cNvSpPr>
          <p:nvPr/>
        </p:nvSpPr>
        <p:spPr bwMode="auto">
          <a:xfrm>
            <a:off x="8101013" y="3213100"/>
            <a:ext cx="179387" cy="323850"/>
          </a:xfrm>
          <a:prstGeom prst="ellipse">
            <a:avLst/>
          </a:prstGeom>
          <a:solidFill>
            <a:schemeClr val="bg1">
              <a:alpha val="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1974" name="Line 93"/>
          <p:cNvSpPr>
            <a:spLocks noChangeShapeType="1"/>
          </p:cNvSpPr>
          <p:nvPr/>
        </p:nvSpPr>
        <p:spPr bwMode="auto">
          <a:xfrm>
            <a:off x="8208963" y="3536950"/>
            <a:ext cx="0" cy="179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1975" name="Rectangle 94"/>
          <p:cNvSpPr>
            <a:spLocks noChangeArrowheads="1"/>
          </p:cNvSpPr>
          <p:nvPr/>
        </p:nvSpPr>
        <p:spPr bwMode="auto">
          <a:xfrm>
            <a:off x="2016125" y="4775200"/>
            <a:ext cx="1871663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600">
                <a:solidFill>
                  <a:srgbClr val="000000"/>
                </a:solidFill>
                <a:cs typeface="Arial" charset="0"/>
              </a:rPr>
              <a:t>Латунь – в основному для отримання деталей деформуванням, також для литва</a:t>
            </a:r>
          </a:p>
        </p:txBody>
      </p:sp>
      <p:sp>
        <p:nvSpPr>
          <p:cNvPr id="81976" name="Rectangle 95"/>
          <p:cNvSpPr>
            <a:spLocks noChangeArrowheads="1"/>
          </p:cNvSpPr>
          <p:nvPr/>
        </p:nvSpPr>
        <p:spPr bwMode="auto">
          <a:xfrm>
            <a:off x="4319588" y="5876925"/>
            <a:ext cx="4643437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600">
                <a:solidFill>
                  <a:srgbClr val="000000"/>
                </a:solidFill>
                <a:cs typeface="Arial" charset="0"/>
              </a:rPr>
              <a:t>Титанові сплави застосовують як корозійностійкий, легкий і міцний матеріал. Магнієві сплави ще більш легші та міцніші</a:t>
            </a:r>
          </a:p>
        </p:txBody>
      </p:sp>
      <p:sp>
        <p:nvSpPr>
          <p:cNvPr id="81977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58BC8F1-B186-4B77-B39E-8B43D8E57741}" type="slidenum">
              <a:rPr lang="ru-RU" smtClean="0">
                <a:solidFill>
                  <a:srgbClr val="000000"/>
                </a:solidFill>
                <a:cs typeface="Arial" charset="0"/>
              </a:rPr>
              <a:pPr/>
              <a:t>16</a:t>
            </a:fld>
            <a:endParaRPr lang="ru-RU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43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Oval 6"/>
          <p:cNvSpPr>
            <a:spLocks noChangeArrowheads="1"/>
          </p:cNvSpPr>
          <p:nvPr/>
        </p:nvSpPr>
        <p:spPr bwMode="auto">
          <a:xfrm>
            <a:off x="3311525" y="2097088"/>
            <a:ext cx="217488" cy="323850"/>
          </a:xfrm>
          <a:prstGeom prst="ellipse">
            <a:avLst/>
          </a:prstGeom>
          <a:solidFill>
            <a:schemeClr val="bg1">
              <a:alpha val="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2946" name="Rectangle 17"/>
          <p:cNvSpPr>
            <a:spLocks noChangeArrowheads="1"/>
          </p:cNvSpPr>
          <p:nvPr/>
        </p:nvSpPr>
        <p:spPr bwMode="auto">
          <a:xfrm>
            <a:off x="179388" y="2024063"/>
            <a:ext cx="1944687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tIns="10800" rIns="18000" bIns="10800"/>
          <a:lstStyle/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uk-UA" b="1">
                <a:solidFill>
                  <a:srgbClr val="000000"/>
                </a:solidFill>
                <a:cs typeface="Arial" charset="0"/>
              </a:rPr>
              <a:t>ПОС70</a:t>
            </a:r>
            <a:endParaRPr lang="ru-RU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2947" name="Rectangle 5"/>
          <p:cNvSpPr>
            <a:spLocks noChangeArrowheads="1"/>
          </p:cNvSpPr>
          <p:nvPr/>
        </p:nvSpPr>
        <p:spPr bwMode="auto">
          <a:xfrm>
            <a:off x="3348038" y="2133600"/>
            <a:ext cx="1370012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tIns="10800" rIns="18000" bIns="10800"/>
          <a:lstStyle/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uk-UA" b="1">
                <a:solidFill>
                  <a:srgbClr val="000000"/>
                </a:solidFill>
                <a:cs typeface="Arial" charset="0"/>
              </a:rPr>
              <a:t>ЦА4М1</a:t>
            </a:r>
            <a:endParaRPr lang="ru-RU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2948" name="Oval 8"/>
          <p:cNvSpPr>
            <a:spLocks noChangeArrowheads="1"/>
          </p:cNvSpPr>
          <p:nvPr/>
        </p:nvSpPr>
        <p:spPr bwMode="auto">
          <a:xfrm>
            <a:off x="142875" y="1989138"/>
            <a:ext cx="215900" cy="323850"/>
          </a:xfrm>
          <a:prstGeom prst="ellipse">
            <a:avLst/>
          </a:prstGeom>
          <a:solidFill>
            <a:schemeClr val="bg1">
              <a:alpha val="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294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07950" y="225425"/>
            <a:ext cx="8713788" cy="827088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uk-UA" sz="2800" b="1" smtClean="0"/>
              <a:t>Класифікація, маркірування і застосування сплавів кольорових металів</a:t>
            </a:r>
            <a:r>
              <a:rPr lang="ru-RU" sz="2800" smtClean="0"/>
              <a:t> </a:t>
            </a:r>
          </a:p>
        </p:txBody>
      </p:sp>
      <p:sp>
        <p:nvSpPr>
          <p:cNvPr id="82950" name="Rectangle 10"/>
          <p:cNvSpPr>
            <a:spLocks noChangeArrowheads="1"/>
          </p:cNvSpPr>
          <p:nvPr/>
        </p:nvSpPr>
        <p:spPr bwMode="auto">
          <a:xfrm>
            <a:off x="0" y="2138363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2951" name="Line 13"/>
          <p:cNvSpPr>
            <a:spLocks noChangeShapeType="1"/>
          </p:cNvSpPr>
          <p:nvPr/>
        </p:nvSpPr>
        <p:spPr bwMode="auto">
          <a:xfrm flipH="1">
            <a:off x="2303463" y="1052513"/>
            <a:ext cx="1692275" cy="36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2952" name="Line 14"/>
          <p:cNvSpPr>
            <a:spLocks noChangeShapeType="1"/>
          </p:cNvSpPr>
          <p:nvPr/>
        </p:nvSpPr>
        <p:spPr bwMode="auto">
          <a:xfrm flipH="1">
            <a:off x="4356100" y="1052513"/>
            <a:ext cx="36513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2953" name="Line 15"/>
          <p:cNvSpPr>
            <a:spLocks noChangeShapeType="1"/>
          </p:cNvSpPr>
          <p:nvPr/>
        </p:nvSpPr>
        <p:spPr bwMode="auto">
          <a:xfrm flipH="1">
            <a:off x="503238" y="1449388"/>
            <a:ext cx="792162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2954" name="Text Box 18"/>
          <p:cNvSpPr txBox="1">
            <a:spLocks noChangeArrowheads="1"/>
          </p:cNvSpPr>
          <p:nvPr/>
        </p:nvSpPr>
        <p:spPr bwMode="auto">
          <a:xfrm>
            <a:off x="71438" y="2816225"/>
            <a:ext cx="1763712" cy="1812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600">
                <a:solidFill>
                  <a:srgbClr val="000000"/>
                </a:solidFill>
                <a:cs typeface="Arial" charset="0"/>
              </a:rPr>
              <a:t>П - припій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600">
                <a:solidFill>
                  <a:srgbClr val="000000"/>
                </a:solidFill>
                <a:cs typeface="Arial" charset="0"/>
              </a:rPr>
              <a:t>70% </a:t>
            </a:r>
            <a:r>
              <a:rPr lang="en-US" sz="1600">
                <a:solidFill>
                  <a:srgbClr val="000000"/>
                </a:solidFill>
                <a:cs typeface="Arial" charset="0"/>
              </a:rPr>
              <a:t>Sn</a:t>
            </a:r>
            <a:r>
              <a:rPr lang="uk-UA" sz="1600">
                <a:solidFill>
                  <a:srgbClr val="000000"/>
                </a:solidFill>
                <a:cs typeface="Arial" charset="0"/>
              </a:rPr>
              <a:t>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600">
                <a:solidFill>
                  <a:srgbClr val="000000"/>
                </a:solidFill>
                <a:cs typeface="Arial" charset="0"/>
              </a:rPr>
              <a:t>30% Р</a:t>
            </a:r>
            <a:r>
              <a:rPr lang="en-US" sz="1600">
                <a:solidFill>
                  <a:srgbClr val="000000"/>
                </a:solidFill>
                <a:cs typeface="Arial" charset="0"/>
              </a:rPr>
              <a:t>b</a:t>
            </a:r>
            <a:r>
              <a:rPr lang="uk-UA" sz="1600">
                <a:solidFill>
                  <a:srgbClr val="000000"/>
                </a:solidFill>
                <a:cs typeface="Arial" charset="0"/>
              </a:rPr>
              <a:t>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600">
                <a:solidFill>
                  <a:srgbClr val="000000"/>
                </a:solidFill>
                <a:cs typeface="Arial" charset="0"/>
              </a:rPr>
              <a:t>Може бути без олова – мідно-цинкові ПМЦ, срібні ПСр,  </a:t>
            </a:r>
          </a:p>
        </p:txBody>
      </p:sp>
      <p:sp>
        <p:nvSpPr>
          <p:cNvPr id="82955" name="Line 19"/>
          <p:cNvSpPr>
            <a:spLocks noChangeShapeType="1"/>
          </p:cNvSpPr>
          <p:nvPr/>
        </p:nvSpPr>
        <p:spPr bwMode="auto">
          <a:xfrm flipH="1">
            <a:off x="250825" y="2349500"/>
            <a:ext cx="73025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2956" name="Line 21"/>
          <p:cNvSpPr>
            <a:spLocks noChangeShapeType="1"/>
          </p:cNvSpPr>
          <p:nvPr/>
        </p:nvSpPr>
        <p:spPr bwMode="auto">
          <a:xfrm>
            <a:off x="5076825" y="1125538"/>
            <a:ext cx="151130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2957" name="Rectangle 22"/>
          <p:cNvSpPr>
            <a:spLocks noChangeArrowheads="1"/>
          </p:cNvSpPr>
          <p:nvPr/>
        </p:nvSpPr>
        <p:spPr bwMode="auto">
          <a:xfrm>
            <a:off x="792163" y="873125"/>
            <a:ext cx="1295400" cy="539750"/>
          </a:xfrm>
          <a:prstGeom prst="rect">
            <a:avLst/>
          </a:prstGeom>
          <a:solidFill>
            <a:srgbClr val="C0C0C0"/>
          </a:solidFill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>
                <a:solidFill>
                  <a:srgbClr val="000000"/>
                </a:solidFill>
                <a:cs typeface="Arial" charset="0"/>
              </a:rPr>
              <a:t>Припій</a:t>
            </a: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2958" name="Rectangle 23"/>
          <p:cNvSpPr>
            <a:spLocks noChangeArrowheads="1"/>
          </p:cNvSpPr>
          <p:nvPr/>
        </p:nvSpPr>
        <p:spPr bwMode="auto">
          <a:xfrm>
            <a:off x="3635375" y="1376363"/>
            <a:ext cx="1295400" cy="539750"/>
          </a:xfrm>
          <a:prstGeom prst="rect">
            <a:avLst/>
          </a:prstGeom>
          <a:solidFill>
            <a:srgbClr val="C0C0C0"/>
          </a:solidFill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>
                <a:solidFill>
                  <a:srgbClr val="000000"/>
                </a:solidFill>
                <a:cs typeface="Arial" charset="0"/>
              </a:rPr>
              <a:t>Цинковий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>
                <a:solidFill>
                  <a:srgbClr val="000000"/>
                </a:solidFill>
                <a:cs typeface="Arial" charset="0"/>
              </a:rPr>
              <a:t>сплав</a:t>
            </a: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2959" name="Freeform 25"/>
          <p:cNvSpPr>
            <a:spLocks/>
          </p:cNvSpPr>
          <p:nvPr/>
        </p:nvSpPr>
        <p:spPr bwMode="auto">
          <a:xfrm>
            <a:off x="431800" y="2276475"/>
            <a:ext cx="395288" cy="247650"/>
          </a:xfrm>
          <a:custGeom>
            <a:avLst/>
            <a:gdLst>
              <a:gd name="T0" fmla="*/ 0 w 408"/>
              <a:gd name="T1" fmla="*/ 0 h 156"/>
              <a:gd name="T2" fmla="*/ 2147483647 w 408"/>
              <a:gd name="T3" fmla="*/ 2147483647 h 156"/>
              <a:gd name="T4" fmla="*/ 2147483647 w 408"/>
              <a:gd name="T5" fmla="*/ 2147483647 h 156"/>
              <a:gd name="T6" fmla="*/ 2147483647 w 408"/>
              <a:gd name="T7" fmla="*/ 2147483647 h 156"/>
              <a:gd name="T8" fmla="*/ 2147483647 w 408"/>
              <a:gd name="T9" fmla="*/ 2147483647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8"/>
              <a:gd name="T16" fmla="*/ 0 h 156"/>
              <a:gd name="T17" fmla="*/ 408 w 408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8" h="156">
                <a:moveTo>
                  <a:pt x="0" y="0"/>
                </a:moveTo>
                <a:cubicBezTo>
                  <a:pt x="6" y="18"/>
                  <a:pt x="14" y="86"/>
                  <a:pt x="39" y="112"/>
                </a:cubicBezTo>
                <a:cubicBezTo>
                  <a:pt x="64" y="138"/>
                  <a:pt x="110" y="152"/>
                  <a:pt x="153" y="154"/>
                </a:cubicBezTo>
                <a:cubicBezTo>
                  <a:pt x="196" y="156"/>
                  <a:pt x="255" y="146"/>
                  <a:pt x="297" y="124"/>
                </a:cubicBezTo>
                <a:cubicBezTo>
                  <a:pt x="339" y="102"/>
                  <a:pt x="385" y="43"/>
                  <a:pt x="408" y="2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2960" name="Freeform 27"/>
          <p:cNvSpPr>
            <a:spLocks/>
          </p:cNvSpPr>
          <p:nvPr/>
        </p:nvSpPr>
        <p:spPr bwMode="auto">
          <a:xfrm>
            <a:off x="611188" y="2276475"/>
            <a:ext cx="468312" cy="247650"/>
          </a:xfrm>
          <a:custGeom>
            <a:avLst/>
            <a:gdLst>
              <a:gd name="T0" fmla="*/ 0 w 408"/>
              <a:gd name="T1" fmla="*/ 0 h 156"/>
              <a:gd name="T2" fmla="*/ 2147483647 w 408"/>
              <a:gd name="T3" fmla="*/ 2147483647 h 156"/>
              <a:gd name="T4" fmla="*/ 2147483647 w 408"/>
              <a:gd name="T5" fmla="*/ 2147483647 h 156"/>
              <a:gd name="T6" fmla="*/ 2147483647 w 408"/>
              <a:gd name="T7" fmla="*/ 2147483647 h 156"/>
              <a:gd name="T8" fmla="*/ 2147483647 w 408"/>
              <a:gd name="T9" fmla="*/ 2147483647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8"/>
              <a:gd name="T16" fmla="*/ 0 h 156"/>
              <a:gd name="T17" fmla="*/ 408 w 408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8" h="156">
                <a:moveTo>
                  <a:pt x="0" y="0"/>
                </a:moveTo>
                <a:cubicBezTo>
                  <a:pt x="6" y="18"/>
                  <a:pt x="14" y="86"/>
                  <a:pt x="39" y="112"/>
                </a:cubicBezTo>
                <a:cubicBezTo>
                  <a:pt x="64" y="138"/>
                  <a:pt x="110" y="152"/>
                  <a:pt x="153" y="154"/>
                </a:cubicBezTo>
                <a:cubicBezTo>
                  <a:pt x="196" y="156"/>
                  <a:pt x="255" y="146"/>
                  <a:pt x="297" y="124"/>
                </a:cubicBezTo>
                <a:cubicBezTo>
                  <a:pt x="339" y="102"/>
                  <a:pt x="385" y="43"/>
                  <a:pt x="408" y="2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2961" name="Text Box 35"/>
          <p:cNvSpPr txBox="1">
            <a:spLocks noChangeArrowheads="1"/>
          </p:cNvSpPr>
          <p:nvPr/>
        </p:nvSpPr>
        <p:spPr bwMode="auto">
          <a:xfrm>
            <a:off x="2700338" y="2924175"/>
            <a:ext cx="1476375" cy="1323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600">
                <a:solidFill>
                  <a:srgbClr val="000000"/>
                </a:solidFill>
                <a:cs typeface="Arial" charset="0"/>
              </a:rPr>
              <a:t>Ц - цинковий сплав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600">
                <a:solidFill>
                  <a:srgbClr val="000000"/>
                </a:solidFill>
                <a:cs typeface="Arial" charset="0"/>
              </a:rPr>
              <a:t>4% </a:t>
            </a:r>
            <a:r>
              <a:rPr lang="en-US" sz="1600">
                <a:solidFill>
                  <a:srgbClr val="000000"/>
                </a:solidFill>
                <a:cs typeface="Arial" charset="0"/>
              </a:rPr>
              <a:t>Al, </a:t>
            </a:r>
            <a:endParaRPr lang="uk-UA" sz="1600">
              <a:solidFill>
                <a:srgbClr val="000000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cs typeface="Arial" charset="0"/>
              </a:rPr>
              <a:t>1% Cu,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600">
                <a:solidFill>
                  <a:srgbClr val="000000"/>
                </a:solidFill>
                <a:cs typeface="Arial" charset="0"/>
              </a:rPr>
              <a:t>решта - </a:t>
            </a:r>
            <a:r>
              <a:rPr lang="en-US" sz="1600">
                <a:solidFill>
                  <a:srgbClr val="000000"/>
                </a:solidFill>
                <a:cs typeface="Arial" charset="0"/>
              </a:rPr>
              <a:t>Zn</a:t>
            </a:r>
            <a:endParaRPr lang="uk-UA" sz="16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2962" name="Line 36"/>
          <p:cNvSpPr>
            <a:spLocks noChangeShapeType="1"/>
          </p:cNvSpPr>
          <p:nvPr/>
        </p:nvSpPr>
        <p:spPr bwMode="auto">
          <a:xfrm flipH="1">
            <a:off x="2879725" y="2420938"/>
            <a:ext cx="541338" cy="539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2963" name="Rectangle 40"/>
          <p:cNvSpPr>
            <a:spLocks noChangeArrowheads="1"/>
          </p:cNvSpPr>
          <p:nvPr/>
        </p:nvSpPr>
        <p:spPr bwMode="auto">
          <a:xfrm>
            <a:off x="6877050" y="1304925"/>
            <a:ext cx="1295400" cy="539750"/>
          </a:xfrm>
          <a:prstGeom prst="rect">
            <a:avLst/>
          </a:prstGeom>
          <a:solidFill>
            <a:srgbClr val="C0C0C0"/>
          </a:solidFill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>
                <a:solidFill>
                  <a:srgbClr val="000000"/>
                </a:solidFill>
                <a:cs typeface="Arial" charset="0"/>
              </a:rPr>
              <a:t>Бабіти</a:t>
            </a: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2964" name="Rectangle 57"/>
          <p:cNvSpPr>
            <a:spLocks noChangeArrowheads="1"/>
          </p:cNvSpPr>
          <p:nvPr/>
        </p:nvSpPr>
        <p:spPr bwMode="auto">
          <a:xfrm>
            <a:off x="71438" y="4760913"/>
            <a:ext cx="2951162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600">
                <a:solidFill>
                  <a:srgbClr val="000000"/>
                </a:solidFill>
                <a:cs typeface="Arial" charset="0"/>
              </a:rPr>
              <a:t>Припій - метал або сплав, вживаний для зєднання заготівок і що має температуру плавління нижчу, аніж метал заготовок. Застосовують сплави на основі олова, свинцю, кадмію, міді, нікелю.</a:t>
            </a:r>
          </a:p>
        </p:txBody>
      </p:sp>
      <p:sp>
        <p:nvSpPr>
          <p:cNvPr id="82965" name="Oval 58"/>
          <p:cNvSpPr>
            <a:spLocks noChangeArrowheads="1"/>
          </p:cNvSpPr>
          <p:nvPr/>
        </p:nvSpPr>
        <p:spPr bwMode="auto">
          <a:xfrm>
            <a:off x="971550" y="1989138"/>
            <a:ext cx="215900" cy="323850"/>
          </a:xfrm>
          <a:prstGeom prst="ellipse">
            <a:avLst/>
          </a:prstGeom>
          <a:solidFill>
            <a:schemeClr val="bg1">
              <a:alpha val="0"/>
            </a:schemeClr>
          </a:solidFill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2966" name="Freeform 59"/>
          <p:cNvSpPr>
            <a:spLocks/>
          </p:cNvSpPr>
          <p:nvPr/>
        </p:nvSpPr>
        <p:spPr bwMode="auto">
          <a:xfrm>
            <a:off x="3600450" y="2349500"/>
            <a:ext cx="142875" cy="174625"/>
          </a:xfrm>
          <a:custGeom>
            <a:avLst/>
            <a:gdLst>
              <a:gd name="T0" fmla="*/ 0 w 408"/>
              <a:gd name="T1" fmla="*/ 0 h 156"/>
              <a:gd name="T2" fmla="*/ 2147483647 w 408"/>
              <a:gd name="T3" fmla="*/ 2147483647 h 156"/>
              <a:gd name="T4" fmla="*/ 2147483647 w 408"/>
              <a:gd name="T5" fmla="*/ 2147483647 h 156"/>
              <a:gd name="T6" fmla="*/ 2147483647 w 408"/>
              <a:gd name="T7" fmla="*/ 2147483647 h 156"/>
              <a:gd name="T8" fmla="*/ 2147483647 w 408"/>
              <a:gd name="T9" fmla="*/ 2147483647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8"/>
              <a:gd name="T16" fmla="*/ 0 h 156"/>
              <a:gd name="T17" fmla="*/ 408 w 408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8" h="156">
                <a:moveTo>
                  <a:pt x="0" y="0"/>
                </a:moveTo>
                <a:cubicBezTo>
                  <a:pt x="6" y="18"/>
                  <a:pt x="14" y="86"/>
                  <a:pt x="39" y="112"/>
                </a:cubicBezTo>
                <a:cubicBezTo>
                  <a:pt x="64" y="138"/>
                  <a:pt x="110" y="152"/>
                  <a:pt x="153" y="154"/>
                </a:cubicBezTo>
                <a:cubicBezTo>
                  <a:pt x="196" y="156"/>
                  <a:pt x="255" y="146"/>
                  <a:pt x="297" y="124"/>
                </a:cubicBezTo>
                <a:cubicBezTo>
                  <a:pt x="339" y="102"/>
                  <a:pt x="385" y="43"/>
                  <a:pt x="408" y="2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2967" name="Freeform 60"/>
          <p:cNvSpPr>
            <a:spLocks/>
          </p:cNvSpPr>
          <p:nvPr/>
        </p:nvSpPr>
        <p:spPr bwMode="auto">
          <a:xfrm>
            <a:off x="3924300" y="2384425"/>
            <a:ext cx="142875" cy="174625"/>
          </a:xfrm>
          <a:custGeom>
            <a:avLst/>
            <a:gdLst>
              <a:gd name="T0" fmla="*/ 0 w 408"/>
              <a:gd name="T1" fmla="*/ 0 h 156"/>
              <a:gd name="T2" fmla="*/ 2147483647 w 408"/>
              <a:gd name="T3" fmla="*/ 2147483647 h 156"/>
              <a:gd name="T4" fmla="*/ 2147483647 w 408"/>
              <a:gd name="T5" fmla="*/ 2147483647 h 156"/>
              <a:gd name="T6" fmla="*/ 2147483647 w 408"/>
              <a:gd name="T7" fmla="*/ 2147483647 h 156"/>
              <a:gd name="T8" fmla="*/ 2147483647 w 408"/>
              <a:gd name="T9" fmla="*/ 2147483647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8"/>
              <a:gd name="T16" fmla="*/ 0 h 156"/>
              <a:gd name="T17" fmla="*/ 408 w 408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8" h="156">
                <a:moveTo>
                  <a:pt x="0" y="0"/>
                </a:moveTo>
                <a:cubicBezTo>
                  <a:pt x="6" y="18"/>
                  <a:pt x="14" y="86"/>
                  <a:pt x="39" y="112"/>
                </a:cubicBezTo>
                <a:cubicBezTo>
                  <a:pt x="64" y="138"/>
                  <a:pt x="110" y="152"/>
                  <a:pt x="153" y="154"/>
                </a:cubicBezTo>
                <a:cubicBezTo>
                  <a:pt x="196" y="156"/>
                  <a:pt x="255" y="146"/>
                  <a:pt x="297" y="124"/>
                </a:cubicBezTo>
                <a:cubicBezTo>
                  <a:pt x="339" y="102"/>
                  <a:pt x="385" y="43"/>
                  <a:pt x="408" y="2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2968" name="Oval 61"/>
          <p:cNvSpPr>
            <a:spLocks noChangeArrowheads="1"/>
          </p:cNvSpPr>
          <p:nvPr/>
        </p:nvSpPr>
        <p:spPr bwMode="auto">
          <a:xfrm>
            <a:off x="7162800" y="1989138"/>
            <a:ext cx="217488" cy="323850"/>
          </a:xfrm>
          <a:prstGeom prst="ellipse">
            <a:avLst/>
          </a:prstGeom>
          <a:solidFill>
            <a:schemeClr val="bg1">
              <a:alpha val="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2969" name="Rectangle 62"/>
          <p:cNvSpPr>
            <a:spLocks noChangeArrowheads="1"/>
          </p:cNvSpPr>
          <p:nvPr/>
        </p:nvSpPr>
        <p:spPr bwMode="auto">
          <a:xfrm>
            <a:off x="7199313" y="2025650"/>
            <a:ext cx="468312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tIns="10800" rIns="18000" bIns="10800"/>
          <a:lstStyle/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uk-UA" b="1">
                <a:solidFill>
                  <a:srgbClr val="000000"/>
                </a:solidFill>
                <a:cs typeface="Arial" charset="0"/>
              </a:rPr>
              <a:t>Б83</a:t>
            </a:r>
            <a:endParaRPr lang="ru-RU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2970" name="Text Box 63"/>
          <p:cNvSpPr txBox="1">
            <a:spLocks noChangeArrowheads="1"/>
          </p:cNvSpPr>
          <p:nvPr/>
        </p:nvSpPr>
        <p:spPr bwMode="auto">
          <a:xfrm>
            <a:off x="5976938" y="2852738"/>
            <a:ext cx="2520950" cy="835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600">
                <a:solidFill>
                  <a:srgbClr val="000000"/>
                </a:solidFill>
                <a:cs typeface="Arial" charset="0"/>
              </a:rPr>
              <a:t>Б - бабіт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600">
                <a:solidFill>
                  <a:srgbClr val="000000"/>
                </a:solidFill>
                <a:cs typeface="Arial" charset="0"/>
              </a:rPr>
              <a:t>83% </a:t>
            </a:r>
            <a:r>
              <a:rPr lang="en-US" sz="1600">
                <a:solidFill>
                  <a:srgbClr val="000000"/>
                </a:solidFill>
                <a:cs typeface="Arial" charset="0"/>
              </a:rPr>
              <a:t>Sn, </a:t>
            </a:r>
            <a:endParaRPr lang="uk-UA" sz="1600">
              <a:solidFill>
                <a:srgbClr val="000000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600">
                <a:solidFill>
                  <a:srgbClr val="000000"/>
                </a:solidFill>
                <a:cs typeface="Arial" charset="0"/>
              </a:rPr>
              <a:t>решта – сурьма та мідь</a:t>
            </a:r>
          </a:p>
        </p:txBody>
      </p:sp>
      <p:sp>
        <p:nvSpPr>
          <p:cNvPr id="82971" name="Line 64"/>
          <p:cNvSpPr>
            <a:spLocks noChangeShapeType="1"/>
          </p:cNvSpPr>
          <p:nvPr/>
        </p:nvSpPr>
        <p:spPr bwMode="auto">
          <a:xfrm flipH="1">
            <a:off x="6731000" y="2312988"/>
            <a:ext cx="541338" cy="539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2972" name="Rectangle 67"/>
          <p:cNvSpPr>
            <a:spLocks noChangeArrowheads="1"/>
          </p:cNvSpPr>
          <p:nvPr/>
        </p:nvSpPr>
        <p:spPr bwMode="auto">
          <a:xfrm>
            <a:off x="5940425" y="4292600"/>
            <a:ext cx="2916238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600">
                <a:solidFill>
                  <a:srgbClr val="000000"/>
                </a:solidFill>
                <a:cs typeface="Arial" charset="0"/>
              </a:rPr>
              <a:t>Бабіт - антифрикційний сплав на основі олова або свинцю, що як шар залитий або напилений по корпусу вкладиша підшипника ковзання.</a:t>
            </a:r>
          </a:p>
        </p:txBody>
      </p:sp>
      <p:sp>
        <p:nvSpPr>
          <p:cNvPr id="82973" name="Rectangle 68"/>
          <p:cNvSpPr>
            <a:spLocks noChangeArrowheads="1"/>
          </p:cNvSpPr>
          <p:nvPr/>
        </p:nvSpPr>
        <p:spPr bwMode="auto">
          <a:xfrm>
            <a:off x="2987675" y="4437063"/>
            <a:ext cx="259238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600">
                <a:solidFill>
                  <a:srgbClr val="000000"/>
                </a:solidFill>
                <a:cs typeface="Arial" charset="0"/>
              </a:rPr>
              <a:t>Цинкові сплави, в першу чергу, використовують як антифрикційні</a:t>
            </a:r>
          </a:p>
        </p:txBody>
      </p:sp>
      <p:sp>
        <p:nvSpPr>
          <p:cNvPr id="82974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F507D95-65A4-440C-A329-AE06AC2020D3}" type="slidenum">
              <a:rPr lang="ru-RU" smtClean="0">
                <a:solidFill>
                  <a:srgbClr val="000000"/>
                </a:solidFill>
                <a:cs typeface="Arial" charset="0"/>
              </a:rPr>
              <a:pPr/>
              <a:t>17</a:t>
            </a:fld>
            <a:endParaRPr lang="ru-RU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59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6672"/>
            <a:ext cx="7920880" cy="6048672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86E1BA-F22B-44B8-8F38-78C9A2E574A8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426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7488832" cy="850899"/>
          </a:xfrm>
        </p:spPr>
        <p:txBody>
          <a:bodyPr>
            <a:normAutofit fontScale="90000"/>
          </a:bodyPr>
          <a:lstStyle/>
          <a:p>
            <a:r>
              <a:rPr lang="uk-UA" alt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Класифікація кольорових металів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Rectangle 3" descr="Пергамент"/>
          <p:cNvSpPr>
            <a:spLocks noChangeArrowheads="1"/>
          </p:cNvSpPr>
          <p:nvPr/>
        </p:nvSpPr>
        <p:spPr bwMode="auto">
          <a:xfrm>
            <a:off x="2700338" y="1269998"/>
            <a:ext cx="3959225" cy="1150939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Кольорові метали</a:t>
            </a:r>
          </a:p>
          <a:p>
            <a:pPr algn="ctr"/>
            <a:r>
              <a:rPr lang="uk-UA" altLang="ru-RU" sz="2000" b="1" dirty="0">
                <a:solidFill>
                  <a:srgbClr val="A50021"/>
                </a:solidFill>
              </a:rPr>
              <a:t>(з характерним кольоровим</a:t>
            </a:r>
          </a:p>
          <a:p>
            <a:pPr algn="ctr"/>
            <a:r>
              <a:rPr lang="uk-UA" altLang="ru-RU" sz="2000" b="1" dirty="0">
                <a:solidFill>
                  <a:srgbClr val="A50021"/>
                </a:solidFill>
              </a:rPr>
              <a:t>забарвленням)</a:t>
            </a:r>
            <a:endParaRPr lang="ru-RU" altLang="ru-RU" sz="2000" b="1" dirty="0">
              <a:solidFill>
                <a:srgbClr val="A50021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84213" y="2852738"/>
            <a:ext cx="3816350" cy="3600450"/>
          </a:xfrm>
          <a:prstGeom prst="rect">
            <a:avLst/>
          </a:prstGeom>
          <a:solidFill>
            <a:srgbClr val="F9EBDF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uk-UA" altLang="ru-RU" sz="2800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Легкі</a:t>
            </a:r>
          </a:p>
          <a:p>
            <a:pPr algn="ctr">
              <a:lnSpc>
                <a:spcPct val="80000"/>
              </a:lnSpc>
            </a:pPr>
            <a:r>
              <a:rPr lang="uk-UA" altLang="ru-RU" sz="2000" b="1"/>
              <a:t>(з густиною </a:t>
            </a:r>
            <a:r>
              <a:rPr lang="el-GR" altLang="ru-RU" sz="2000" b="1">
                <a:latin typeface="Times New Roman" panose="02020603050405020304" pitchFamily="18" charset="0"/>
                <a:cs typeface="Arial" panose="020B0604020202020204" pitchFamily="34" charset="0"/>
              </a:rPr>
              <a:t>ρ </a:t>
            </a:r>
            <a:r>
              <a:rPr lang="en-US" altLang="ru-RU" sz="2000" b="1">
                <a:cs typeface="Arial" panose="020B0604020202020204" pitchFamily="34" charset="0"/>
              </a:rPr>
              <a:t>&lt;</a:t>
            </a:r>
            <a:r>
              <a:rPr lang="uk-UA" altLang="ru-RU" sz="2000" b="1">
                <a:cs typeface="Arial" panose="020B0604020202020204" pitchFamily="34" charset="0"/>
              </a:rPr>
              <a:t> 5 г/см</a:t>
            </a:r>
            <a:r>
              <a:rPr lang="uk-UA" altLang="ru-RU" sz="2000" b="1" baseline="30000">
                <a:cs typeface="Arial" panose="020B0604020202020204" pitchFamily="34" charset="0"/>
              </a:rPr>
              <a:t>3</a:t>
            </a:r>
            <a:r>
              <a:rPr lang="uk-UA" altLang="ru-RU" sz="2000" b="1">
                <a:cs typeface="Arial" panose="020B0604020202020204" pitchFamily="34" charset="0"/>
              </a:rPr>
              <a:t>)</a:t>
            </a:r>
            <a:endParaRPr lang="uk-UA" altLang="ru-RU" sz="800" b="1"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</a:pPr>
            <a:endParaRPr lang="uk-UA" altLang="ru-RU" sz="2000" b="1">
              <a:cs typeface="Arial" panose="020B0604020202020204" pitchFamily="34" charset="0"/>
            </a:endParaRPr>
          </a:p>
          <a:p>
            <a:pPr algn="ctr"/>
            <a:r>
              <a:rPr lang="uk-UA" altLang="ru-RU" sz="2400" b="1">
                <a:cs typeface="Arial" panose="020B0604020202020204" pitchFamily="34" charset="0"/>
              </a:rPr>
              <a:t>Літій – 0,54 </a:t>
            </a:r>
            <a:r>
              <a:rPr lang="uk-UA" altLang="ru-RU" sz="2000" b="1"/>
              <a:t>г/см</a:t>
            </a:r>
            <a:r>
              <a:rPr lang="uk-UA" altLang="ru-RU" sz="2000" b="1" baseline="30000"/>
              <a:t>3</a:t>
            </a:r>
            <a:endParaRPr lang="uk-UA" altLang="ru-RU" sz="2000" b="1" baseline="30000">
              <a:cs typeface="Arial" panose="020B0604020202020204" pitchFamily="34" charset="0"/>
            </a:endParaRPr>
          </a:p>
          <a:p>
            <a:pPr algn="ctr"/>
            <a:r>
              <a:rPr lang="uk-UA" altLang="ru-RU" sz="2400" b="1">
                <a:cs typeface="Arial" panose="020B0604020202020204" pitchFamily="34" charset="0"/>
              </a:rPr>
              <a:t>Калій – 0,86 </a:t>
            </a:r>
            <a:r>
              <a:rPr lang="uk-UA" altLang="ru-RU" sz="2000" b="1"/>
              <a:t>г/см</a:t>
            </a:r>
            <a:r>
              <a:rPr lang="uk-UA" altLang="ru-RU" sz="2000" b="1" baseline="30000"/>
              <a:t>3</a:t>
            </a:r>
          </a:p>
          <a:p>
            <a:pPr algn="ctr"/>
            <a:r>
              <a:rPr lang="uk-UA" altLang="ru-RU" sz="2400" b="1"/>
              <a:t>Натрій – 0,971 </a:t>
            </a:r>
            <a:r>
              <a:rPr lang="uk-UA" altLang="ru-RU" sz="2000" b="1"/>
              <a:t>г/см</a:t>
            </a:r>
            <a:r>
              <a:rPr lang="uk-UA" altLang="ru-RU" sz="2000" b="1" baseline="30000"/>
              <a:t>3</a:t>
            </a:r>
          </a:p>
          <a:p>
            <a:pPr algn="ctr"/>
            <a:r>
              <a:rPr lang="uk-UA" altLang="ru-RU" sz="2400" b="1">
                <a:cs typeface="Arial" panose="020B0604020202020204" pitchFamily="34" charset="0"/>
              </a:rPr>
              <a:t>Магній – 1,68 </a:t>
            </a:r>
            <a:r>
              <a:rPr lang="uk-UA" altLang="ru-RU" sz="2000" b="1"/>
              <a:t>г/см</a:t>
            </a:r>
            <a:r>
              <a:rPr lang="uk-UA" altLang="ru-RU" sz="2000" b="1" baseline="30000"/>
              <a:t>3</a:t>
            </a:r>
            <a:endParaRPr lang="uk-UA" altLang="ru-RU" sz="2000" b="1" baseline="30000">
              <a:cs typeface="Arial" panose="020B0604020202020204" pitchFamily="34" charset="0"/>
            </a:endParaRPr>
          </a:p>
          <a:p>
            <a:pPr algn="ctr"/>
            <a:r>
              <a:rPr lang="uk-UA" altLang="ru-RU" sz="2400" b="1">
                <a:cs typeface="Arial" panose="020B0604020202020204" pitchFamily="34" charset="0"/>
              </a:rPr>
              <a:t>Берилій – 1,8 </a:t>
            </a:r>
            <a:r>
              <a:rPr lang="uk-UA" altLang="ru-RU" sz="2000" b="1"/>
              <a:t>г/см</a:t>
            </a:r>
            <a:r>
              <a:rPr lang="uk-UA" altLang="ru-RU" sz="2000" b="1" baseline="30000"/>
              <a:t>3</a:t>
            </a:r>
            <a:endParaRPr lang="uk-UA" altLang="ru-RU" sz="2000" b="1" baseline="30000">
              <a:cs typeface="Arial" panose="020B0604020202020204" pitchFamily="34" charset="0"/>
            </a:endParaRPr>
          </a:p>
          <a:p>
            <a:pPr algn="ctr"/>
            <a:r>
              <a:rPr lang="uk-UA" altLang="ru-RU" sz="2400" b="1">
                <a:cs typeface="Arial" panose="020B0604020202020204" pitchFamily="34" charset="0"/>
              </a:rPr>
              <a:t> Алюміній – 2,7 </a:t>
            </a:r>
            <a:r>
              <a:rPr lang="uk-UA" altLang="ru-RU" sz="2000" b="1"/>
              <a:t>г/см</a:t>
            </a:r>
            <a:r>
              <a:rPr lang="uk-UA" altLang="ru-RU" sz="2000" b="1" baseline="30000"/>
              <a:t>3</a:t>
            </a:r>
            <a:r>
              <a:rPr lang="uk-UA" altLang="ru-RU" sz="2400" b="1"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uk-UA" altLang="ru-RU" sz="2400" b="1">
                <a:cs typeface="Arial" panose="020B0604020202020204" pitchFamily="34" charset="0"/>
              </a:rPr>
              <a:t>Титан – 4,5 </a:t>
            </a:r>
            <a:r>
              <a:rPr lang="uk-UA" altLang="ru-RU" sz="2000" b="1"/>
              <a:t>г/см</a:t>
            </a:r>
            <a:r>
              <a:rPr lang="uk-UA" altLang="ru-RU" sz="2000" b="1" baseline="30000"/>
              <a:t>3</a:t>
            </a:r>
            <a:endParaRPr lang="el-GR" altLang="ru-RU" sz="2000" b="1" baseline="3000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859338" y="2852738"/>
            <a:ext cx="3816350" cy="3600450"/>
          </a:xfrm>
          <a:prstGeom prst="rect">
            <a:avLst/>
          </a:prstGeom>
          <a:solidFill>
            <a:srgbClr val="F9EBDF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endParaRPr lang="uk-UA" altLang="ru-RU" sz="2800" b="1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uk-UA" altLang="ru-RU" sz="2800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Важкі</a:t>
            </a:r>
          </a:p>
          <a:p>
            <a:pPr algn="ctr">
              <a:lnSpc>
                <a:spcPct val="80000"/>
              </a:lnSpc>
            </a:pPr>
            <a:r>
              <a:rPr lang="uk-UA" altLang="ru-RU" sz="2000" b="1"/>
              <a:t>(з густиною </a:t>
            </a:r>
            <a:r>
              <a:rPr lang="el-GR" altLang="ru-RU" sz="2000" b="1"/>
              <a:t>ρ </a:t>
            </a:r>
            <a:r>
              <a:rPr lang="en-US" altLang="ru-RU" sz="2000" b="1">
                <a:cs typeface="Arial" panose="020B0604020202020204" pitchFamily="34" charset="0"/>
              </a:rPr>
              <a:t>&gt;</a:t>
            </a:r>
            <a:r>
              <a:rPr lang="uk-UA" altLang="ru-RU" sz="2000" b="1"/>
              <a:t> 5 г/см</a:t>
            </a:r>
            <a:r>
              <a:rPr lang="uk-UA" altLang="ru-RU" sz="2000" b="1" baseline="30000"/>
              <a:t>3</a:t>
            </a:r>
            <a:r>
              <a:rPr lang="uk-UA" altLang="ru-RU" sz="2000" b="1"/>
              <a:t>)</a:t>
            </a:r>
          </a:p>
          <a:p>
            <a:pPr algn="ctr">
              <a:lnSpc>
                <a:spcPct val="80000"/>
              </a:lnSpc>
            </a:pPr>
            <a:endParaRPr lang="uk-UA" altLang="ru-RU" sz="2000" b="1"/>
          </a:p>
          <a:p>
            <a:pPr algn="ctr"/>
            <a:r>
              <a:rPr lang="uk-UA" altLang="ru-RU" sz="2400" b="1"/>
              <a:t>Сурма – 6,62</a:t>
            </a:r>
            <a:r>
              <a:rPr lang="uk-UA" altLang="ru-RU" sz="2000" b="1"/>
              <a:t> г/см</a:t>
            </a:r>
            <a:r>
              <a:rPr lang="uk-UA" altLang="ru-RU" sz="2000" b="1" baseline="30000"/>
              <a:t>3</a:t>
            </a:r>
          </a:p>
          <a:p>
            <a:pPr algn="ctr"/>
            <a:r>
              <a:rPr lang="uk-UA" altLang="ru-RU" sz="2400" b="1"/>
              <a:t>Цинк – 7,10</a:t>
            </a:r>
            <a:r>
              <a:rPr lang="uk-UA" altLang="ru-RU" sz="2000" b="1"/>
              <a:t> г/см</a:t>
            </a:r>
            <a:r>
              <a:rPr lang="uk-UA" altLang="ru-RU" sz="2000" b="1" baseline="30000"/>
              <a:t>3</a:t>
            </a:r>
          </a:p>
          <a:p>
            <a:pPr algn="ctr"/>
            <a:r>
              <a:rPr lang="uk-UA" altLang="ru-RU" sz="2400" b="1"/>
              <a:t>Хром – 7,14</a:t>
            </a:r>
            <a:r>
              <a:rPr lang="uk-UA" altLang="ru-RU" b="1"/>
              <a:t> </a:t>
            </a:r>
            <a:r>
              <a:rPr lang="uk-UA" altLang="ru-RU" sz="2000" b="1"/>
              <a:t>г/см</a:t>
            </a:r>
            <a:r>
              <a:rPr lang="uk-UA" altLang="ru-RU" sz="2000" b="1" baseline="30000"/>
              <a:t>3</a:t>
            </a:r>
          </a:p>
          <a:p>
            <a:pPr algn="ctr"/>
            <a:r>
              <a:rPr lang="uk-UA" altLang="ru-RU" sz="2400" b="1"/>
              <a:t>Олово – 7,29</a:t>
            </a:r>
            <a:r>
              <a:rPr lang="uk-UA" altLang="ru-RU" b="1"/>
              <a:t> </a:t>
            </a:r>
            <a:r>
              <a:rPr lang="uk-UA" altLang="ru-RU" sz="2000" b="1"/>
              <a:t>г/см</a:t>
            </a:r>
            <a:r>
              <a:rPr lang="uk-UA" altLang="ru-RU" sz="2000" b="1" baseline="30000"/>
              <a:t>3</a:t>
            </a:r>
          </a:p>
          <a:p>
            <a:pPr algn="ctr"/>
            <a:r>
              <a:rPr lang="uk-UA" altLang="ru-RU" sz="2400" b="1"/>
              <a:t>Мідь – 8,90</a:t>
            </a:r>
            <a:r>
              <a:rPr lang="uk-UA" altLang="ru-RU" b="1"/>
              <a:t> </a:t>
            </a:r>
            <a:r>
              <a:rPr lang="uk-UA" altLang="ru-RU" sz="2000" b="1"/>
              <a:t>г/см</a:t>
            </a:r>
            <a:r>
              <a:rPr lang="uk-UA" altLang="ru-RU" sz="2000" b="1" baseline="30000"/>
              <a:t>3</a:t>
            </a:r>
          </a:p>
          <a:p>
            <a:pPr algn="ctr"/>
            <a:r>
              <a:rPr lang="uk-UA" altLang="ru-RU" sz="2400" b="1"/>
              <a:t>Вісмут – 9,84</a:t>
            </a:r>
            <a:r>
              <a:rPr lang="uk-UA" altLang="ru-RU" b="1"/>
              <a:t> </a:t>
            </a:r>
            <a:r>
              <a:rPr lang="uk-UA" altLang="ru-RU" sz="2000" b="1"/>
              <a:t>г/см</a:t>
            </a:r>
            <a:r>
              <a:rPr lang="uk-UA" altLang="ru-RU" sz="2000" b="1" baseline="30000"/>
              <a:t>3</a:t>
            </a:r>
          </a:p>
          <a:p>
            <a:pPr algn="ctr"/>
            <a:r>
              <a:rPr lang="uk-UA" altLang="ru-RU" sz="2400" b="1"/>
              <a:t> Свинець – 11,3</a:t>
            </a:r>
            <a:r>
              <a:rPr lang="uk-UA" altLang="ru-RU" b="1"/>
              <a:t> </a:t>
            </a:r>
            <a:r>
              <a:rPr lang="uk-UA" altLang="ru-RU" sz="2000" b="1"/>
              <a:t>г/см</a:t>
            </a:r>
            <a:r>
              <a:rPr lang="uk-UA" altLang="ru-RU" sz="2000" b="1" baseline="30000"/>
              <a:t>3</a:t>
            </a:r>
            <a:endParaRPr lang="ru-RU" altLang="ru-RU" sz="2000" b="1" baseline="30000"/>
          </a:p>
          <a:p>
            <a:pPr algn="ctr"/>
            <a:endParaRPr lang="uk-UA" altLang="ru-RU" sz="2000" b="1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2627313" y="2565400"/>
            <a:ext cx="4176712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2627313" y="2565400"/>
            <a:ext cx="0" cy="2889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6804025" y="2565400"/>
            <a:ext cx="0" cy="2889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V="1">
            <a:off x="4643438" y="2420938"/>
            <a:ext cx="0" cy="14446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84213" y="2852738"/>
            <a:ext cx="3816350" cy="3600450"/>
          </a:xfrm>
          <a:prstGeom prst="rect">
            <a:avLst/>
          </a:prstGeom>
          <a:solidFill>
            <a:srgbClr val="F9EBDF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uk-UA" altLang="ru-RU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Легкі</a:t>
            </a:r>
          </a:p>
          <a:p>
            <a:pPr algn="ctr">
              <a:lnSpc>
                <a:spcPct val="80000"/>
              </a:lnSpc>
            </a:pPr>
            <a:r>
              <a:rPr lang="uk-UA" altLang="ru-RU" sz="2000" b="1" dirty="0"/>
              <a:t>(з густиною </a:t>
            </a:r>
            <a:r>
              <a:rPr lang="el-GR" altLang="ru-RU" sz="2000" b="1" dirty="0">
                <a:latin typeface="Times New Roman" panose="02020603050405020304" pitchFamily="18" charset="0"/>
                <a:cs typeface="Arial" panose="020B0604020202020204" pitchFamily="34" charset="0"/>
              </a:rPr>
              <a:t>ρ </a:t>
            </a:r>
            <a:r>
              <a:rPr lang="en-US" altLang="ru-RU" sz="2000" b="1" dirty="0">
                <a:cs typeface="Arial" panose="020B0604020202020204" pitchFamily="34" charset="0"/>
              </a:rPr>
              <a:t>&lt;</a:t>
            </a:r>
            <a:r>
              <a:rPr lang="uk-UA" altLang="ru-RU" sz="2000" b="1" dirty="0">
                <a:cs typeface="Arial" panose="020B0604020202020204" pitchFamily="34" charset="0"/>
              </a:rPr>
              <a:t> 5 г/см</a:t>
            </a:r>
            <a:r>
              <a:rPr lang="uk-UA" altLang="ru-RU" sz="2000" b="1" baseline="30000" dirty="0">
                <a:cs typeface="Arial" panose="020B0604020202020204" pitchFamily="34" charset="0"/>
              </a:rPr>
              <a:t>3</a:t>
            </a:r>
            <a:r>
              <a:rPr lang="uk-UA" altLang="ru-RU" sz="2000" b="1" dirty="0">
                <a:cs typeface="Arial" panose="020B0604020202020204" pitchFamily="34" charset="0"/>
              </a:rPr>
              <a:t>)</a:t>
            </a:r>
            <a:endParaRPr lang="uk-UA" altLang="ru-RU" sz="800" b="1" dirty="0"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</a:pPr>
            <a:endParaRPr lang="uk-UA" altLang="ru-RU" sz="2000" b="1" dirty="0">
              <a:cs typeface="Arial" panose="020B0604020202020204" pitchFamily="34" charset="0"/>
            </a:endParaRPr>
          </a:p>
          <a:p>
            <a:pPr algn="ctr"/>
            <a:r>
              <a:rPr lang="uk-UA" altLang="ru-RU" sz="2400" b="1" dirty="0">
                <a:cs typeface="Arial" panose="020B0604020202020204" pitchFamily="34" charset="0"/>
              </a:rPr>
              <a:t>Літій – 0,54 </a:t>
            </a:r>
            <a:r>
              <a:rPr lang="uk-UA" altLang="ru-RU" sz="2000" b="1" dirty="0"/>
              <a:t>г/см</a:t>
            </a:r>
            <a:r>
              <a:rPr lang="uk-UA" altLang="ru-RU" sz="2000" b="1" baseline="30000" dirty="0"/>
              <a:t>3</a:t>
            </a:r>
            <a:endParaRPr lang="uk-UA" altLang="ru-RU" sz="2000" b="1" baseline="30000" dirty="0">
              <a:cs typeface="Arial" panose="020B0604020202020204" pitchFamily="34" charset="0"/>
            </a:endParaRPr>
          </a:p>
          <a:p>
            <a:pPr algn="ctr"/>
            <a:r>
              <a:rPr lang="uk-UA" altLang="ru-RU" sz="2400" b="1" dirty="0">
                <a:cs typeface="Arial" panose="020B0604020202020204" pitchFamily="34" charset="0"/>
              </a:rPr>
              <a:t>Калій – 0,86 </a:t>
            </a:r>
            <a:r>
              <a:rPr lang="uk-UA" altLang="ru-RU" sz="2000" b="1" dirty="0"/>
              <a:t>г/см</a:t>
            </a:r>
            <a:r>
              <a:rPr lang="uk-UA" altLang="ru-RU" sz="2000" b="1" baseline="30000" dirty="0"/>
              <a:t>3</a:t>
            </a:r>
          </a:p>
          <a:p>
            <a:pPr algn="ctr"/>
            <a:r>
              <a:rPr lang="uk-UA" altLang="ru-RU" sz="2400" b="1" dirty="0"/>
              <a:t>Натрій – 0,971 </a:t>
            </a:r>
            <a:r>
              <a:rPr lang="uk-UA" altLang="ru-RU" sz="2000" b="1" dirty="0"/>
              <a:t>г/см</a:t>
            </a:r>
            <a:r>
              <a:rPr lang="uk-UA" altLang="ru-RU" sz="2000" b="1" baseline="30000" dirty="0"/>
              <a:t>3</a:t>
            </a:r>
          </a:p>
          <a:p>
            <a:pPr algn="ctr"/>
            <a:r>
              <a:rPr lang="uk-UA" altLang="ru-RU" sz="2400" b="1" dirty="0">
                <a:cs typeface="Arial" panose="020B0604020202020204" pitchFamily="34" charset="0"/>
              </a:rPr>
              <a:t>Магній – 1,68 </a:t>
            </a:r>
            <a:r>
              <a:rPr lang="uk-UA" altLang="ru-RU" sz="2000" b="1" dirty="0"/>
              <a:t>г/см</a:t>
            </a:r>
            <a:r>
              <a:rPr lang="uk-UA" altLang="ru-RU" sz="2000" b="1" baseline="30000" dirty="0"/>
              <a:t>3</a:t>
            </a:r>
            <a:endParaRPr lang="uk-UA" altLang="ru-RU" sz="2000" b="1" baseline="30000" dirty="0">
              <a:cs typeface="Arial" panose="020B0604020202020204" pitchFamily="34" charset="0"/>
            </a:endParaRPr>
          </a:p>
          <a:p>
            <a:pPr algn="ctr"/>
            <a:r>
              <a:rPr lang="uk-UA" altLang="ru-RU" sz="2400" b="1" dirty="0">
                <a:cs typeface="Arial" panose="020B0604020202020204" pitchFamily="34" charset="0"/>
              </a:rPr>
              <a:t>Берилій – 1,8 </a:t>
            </a:r>
            <a:r>
              <a:rPr lang="uk-UA" altLang="ru-RU" sz="2000" b="1" dirty="0"/>
              <a:t>г/см</a:t>
            </a:r>
            <a:r>
              <a:rPr lang="uk-UA" altLang="ru-RU" sz="2000" b="1" baseline="30000" dirty="0"/>
              <a:t>3</a:t>
            </a:r>
            <a:endParaRPr lang="uk-UA" altLang="ru-RU" sz="2000" b="1" baseline="30000" dirty="0">
              <a:cs typeface="Arial" panose="020B0604020202020204" pitchFamily="34" charset="0"/>
            </a:endParaRPr>
          </a:p>
          <a:p>
            <a:pPr algn="ctr"/>
            <a:r>
              <a:rPr lang="uk-UA" altLang="ru-RU" sz="2400" b="1" dirty="0">
                <a:cs typeface="Arial" panose="020B0604020202020204" pitchFamily="34" charset="0"/>
              </a:rPr>
              <a:t> Алюміній – 2,7 </a:t>
            </a:r>
            <a:r>
              <a:rPr lang="uk-UA" altLang="ru-RU" sz="2000" b="1" dirty="0"/>
              <a:t>г/см</a:t>
            </a:r>
            <a:r>
              <a:rPr lang="uk-UA" altLang="ru-RU" sz="2000" b="1" baseline="30000" dirty="0"/>
              <a:t>3</a:t>
            </a:r>
            <a:r>
              <a:rPr lang="uk-UA" altLang="ru-RU" sz="2400" b="1" dirty="0"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uk-UA" altLang="ru-RU" sz="2400" b="1" dirty="0">
                <a:cs typeface="Arial" panose="020B0604020202020204" pitchFamily="34" charset="0"/>
              </a:rPr>
              <a:t>Титан – 4,5 </a:t>
            </a:r>
            <a:r>
              <a:rPr lang="uk-UA" altLang="ru-RU" sz="2000" b="1" dirty="0"/>
              <a:t>г/см</a:t>
            </a:r>
            <a:r>
              <a:rPr lang="uk-UA" altLang="ru-RU" sz="2000" b="1" baseline="30000" dirty="0"/>
              <a:t>3</a:t>
            </a:r>
            <a:endParaRPr lang="el-GR" altLang="ru-RU" sz="2000" b="1" baseline="30000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859338" y="2852738"/>
            <a:ext cx="3816350" cy="3600450"/>
          </a:xfrm>
          <a:prstGeom prst="rect">
            <a:avLst/>
          </a:prstGeom>
          <a:solidFill>
            <a:srgbClr val="F9EBDF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endParaRPr lang="uk-UA" altLang="ru-RU" sz="2800" b="1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uk-UA" altLang="ru-RU" sz="2800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Важкі</a:t>
            </a:r>
          </a:p>
          <a:p>
            <a:pPr algn="ctr">
              <a:lnSpc>
                <a:spcPct val="80000"/>
              </a:lnSpc>
            </a:pPr>
            <a:r>
              <a:rPr lang="uk-UA" altLang="ru-RU" sz="2000" b="1"/>
              <a:t>(з густиною </a:t>
            </a:r>
            <a:r>
              <a:rPr lang="el-GR" altLang="ru-RU" sz="2000" b="1"/>
              <a:t>ρ </a:t>
            </a:r>
            <a:r>
              <a:rPr lang="en-US" altLang="ru-RU" sz="2000" b="1">
                <a:cs typeface="Arial" panose="020B0604020202020204" pitchFamily="34" charset="0"/>
              </a:rPr>
              <a:t>&gt;</a:t>
            </a:r>
            <a:r>
              <a:rPr lang="uk-UA" altLang="ru-RU" sz="2000" b="1"/>
              <a:t> 5 г/см</a:t>
            </a:r>
            <a:r>
              <a:rPr lang="uk-UA" altLang="ru-RU" sz="2000" b="1" baseline="30000"/>
              <a:t>3</a:t>
            </a:r>
            <a:r>
              <a:rPr lang="uk-UA" altLang="ru-RU" sz="2000" b="1"/>
              <a:t>)</a:t>
            </a:r>
          </a:p>
          <a:p>
            <a:pPr algn="ctr">
              <a:lnSpc>
                <a:spcPct val="80000"/>
              </a:lnSpc>
            </a:pPr>
            <a:endParaRPr lang="uk-UA" altLang="ru-RU" sz="2000" b="1"/>
          </a:p>
          <a:p>
            <a:pPr algn="ctr"/>
            <a:r>
              <a:rPr lang="uk-UA" altLang="ru-RU" sz="2400" b="1"/>
              <a:t>Сурма – 6,62</a:t>
            </a:r>
            <a:r>
              <a:rPr lang="uk-UA" altLang="ru-RU" sz="2000" b="1"/>
              <a:t> г/см</a:t>
            </a:r>
            <a:r>
              <a:rPr lang="uk-UA" altLang="ru-RU" sz="2000" b="1" baseline="30000"/>
              <a:t>3</a:t>
            </a:r>
          </a:p>
          <a:p>
            <a:pPr algn="ctr"/>
            <a:r>
              <a:rPr lang="uk-UA" altLang="ru-RU" sz="2400" b="1"/>
              <a:t>Цинк – 7,10</a:t>
            </a:r>
            <a:r>
              <a:rPr lang="uk-UA" altLang="ru-RU" sz="2000" b="1"/>
              <a:t> г/см</a:t>
            </a:r>
            <a:r>
              <a:rPr lang="uk-UA" altLang="ru-RU" sz="2000" b="1" baseline="30000"/>
              <a:t>3</a:t>
            </a:r>
          </a:p>
          <a:p>
            <a:pPr algn="ctr"/>
            <a:r>
              <a:rPr lang="uk-UA" altLang="ru-RU" sz="2400" b="1"/>
              <a:t>Хром – 7,14</a:t>
            </a:r>
            <a:r>
              <a:rPr lang="uk-UA" altLang="ru-RU" b="1"/>
              <a:t> </a:t>
            </a:r>
            <a:r>
              <a:rPr lang="uk-UA" altLang="ru-RU" sz="2000" b="1"/>
              <a:t>г/см</a:t>
            </a:r>
            <a:r>
              <a:rPr lang="uk-UA" altLang="ru-RU" sz="2000" b="1" baseline="30000"/>
              <a:t>3</a:t>
            </a:r>
          </a:p>
          <a:p>
            <a:pPr algn="ctr"/>
            <a:r>
              <a:rPr lang="uk-UA" altLang="ru-RU" sz="2400" b="1"/>
              <a:t>Олово – 7,29</a:t>
            </a:r>
            <a:r>
              <a:rPr lang="uk-UA" altLang="ru-RU" b="1"/>
              <a:t> </a:t>
            </a:r>
            <a:r>
              <a:rPr lang="uk-UA" altLang="ru-RU" sz="2000" b="1"/>
              <a:t>г/см</a:t>
            </a:r>
            <a:r>
              <a:rPr lang="uk-UA" altLang="ru-RU" sz="2000" b="1" baseline="30000"/>
              <a:t>3</a:t>
            </a:r>
          </a:p>
          <a:p>
            <a:pPr algn="ctr"/>
            <a:r>
              <a:rPr lang="uk-UA" altLang="ru-RU" sz="2400" b="1"/>
              <a:t>Мідь – 8,90</a:t>
            </a:r>
            <a:r>
              <a:rPr lang="uk-UA" altLang="ru-RU" b="1"/>
              <a:t> </a:t>
            </a:r>
            <a:r>
              <a:rPr lang="uk-UA" altLang="ru-RU" sz="2000" b="1"/>
              <a:t>г/см</a:t>
            </a:r>
            <a:r>
              <a:rPr lang="uk-UA" altLang="ru-RU" sz="2000" b="1" baseline="30000"/>
              <a:t>3</a:t>
            </a:r>
          </a:p>
          <a:p>
            <a:pPr algn="ctr"/>
            <a:r>
              <a:rPr lang="uk-UA" altLang="ru-RU" sz="2400" b="1"/>
              <a:t>Вісмут – 9,84</a:t>
            </a:r>
            <a:r>
              <a:rPr lang="uk-UA" altLang="ru-RU" b="1"/>
              <a:t> </a:t>
            </a:r>
            <a:r>
              <a:rPr lang="uk-UA" altLang="ru-RU" sz="2000" b="1"/>
              <a:t>г/см</a:t>
            </a:r>
            <a:r>
              <a:rPr lang="uk-UA" altLang="ru-RU" sz="2000" b="1" baseline="30000"/>
              <a:t>3</a:t>
            </a:r>
          </a:p>
          <a:p>
            <a:pPr algn="ctr"/>
            <a:r>
              <a:rPr lang="uk-UA" altLang="ru-RU" sz="2400" b="1"/>
              <a:t> Свинець – 11,3</a:t>
            </a:r>
            <a:r>
              <a:rPr lang="uk-UA" altLang="ru-RU" b="1"/>
              <a:t> </a:t>
            </a:r>
            <a:r>
              <a:rPr lang="uk-UA" altLang="ru-RU" sz="2000" b="1"/>
              <a:t>г/см</a:t>
            </a:r>
            <a:r>
              <a:rPr lang="uk-UA" altLang="ru-RU" sz="2000" b="1" baseline="30000"/>
              <a:t>3</a:t>
            </a:r>
            <a:endParaRPr lang="ru-RU" altLang="ru-RU" sz="2000" b="1" baseline="30000"/>
          </a:p>
          <a:p>
            <a:pPr algn="ctr"/>
            <a:endParaRPr lang="uk-UA" altLang="ru-RU" sz="2000" b="1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2627313" y="2565400"/>
            <a:ext cx="4176712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2627313" y="2565400"/>
            <a:ext cx="0" cy="2889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6804025" y="2565400"/>
            <a:ext cx="0" cy="2889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 flipV="1">
            <a:off x="4643438" y="2420938"/>
            <a:ext cx="0" cy="14446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022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title"/>
          </p:nvPr>
        </p:nvSpPr>
        <p:spPr>
          <a:xfrm>
            <a:off x="2123728" y="764704"/>
            <a:ext cx="4799013" cy="525463"/>
          </a:xfrm>
        </p:spPr>
        <p:txBody>
          <a:bodyPr/>
          <a:lstStyle/>
          <a:p>
            <a:pPr eaLnBrk="1" hangingPunct="1"/>
            <a:r>
              <a:rPr lang="uk-UA" sz="2000" dirty="0" smtClean="0"/>
              <a:t>Позначення легувальних елементів кольорових сплавів</a:t>
            </a:r>
            <a:endParaRPr lang="ru-RU" sz="2000" dirty="0" smtClean="0"/>
          </a:p>
        </p:txBody>
      </p:sp>
      <p:pic>
        <p:nvPicPr>
          <p:cNvPr id="80898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 l="2759" t="25290" r="51312" b="33356"/>
          <a:stretch>
            <a:fillRect/>
          </a:stretch>
        </p:blipFill>
        <p:spPr>
          <a:xfrm>
            <a:off x="365127" y="1484784"/>
            <a:ext cx="8578846" cy="5112568"/>
          </a:xfrm>
        </p:spPr>
      </p:pic>
      <p:sp>
        <p:nvSpPr>
          <p:cNvPr id="80899" name="Rectangle 8"/>
          <p:cNvSpPr>
            <a:spLocks noChangeArrowheads="1"/>
          </p:cNvSpPr>
          <p:nvPr/>
        </p:nvSpPr>
        <p:spPr bwMode="auto">
          <a:xfrm>
            <a:off x="539750" y="188913"/>
            <a:ext cx="82296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800" b="1">
                <a:solidFill>
                  <a:srgbClr val="000000"/>
                </a:solidFill>
                <a:cs typeface="Arial" charset="0"/>
              </a:rPr>
              <a:t>Маркірування сталей і сплавів</a:t>
            </a:r>
            <a:endParaRPr lang="ru-RU" sz="28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0900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EA00806-3321-4DB8-BFA5-4C2AC0E3EF3F}" type="slidenum">
              <a:rPr lang="ru-RU" smtClean="0">
                <a:solidFill>
                  <a:srgbClr val="000000"/>
                </a:solidFill>
                <a:cs typeface="Arial" charset="0"/>
              </a:rPr>
              <a:pPr/>
              <a:t>3</a:t>
            </a:fld>
            <a:endParaRPr lang="ru-RU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19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856984" cy="64087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altLang="ru-RU" b="1" u="sng" dirty="0">
                <a:solidFill>
                  <a:srgbClr val="C00000"/>
                </a:solidFill>
                <a:latin typeface="Times New Roman" panose="02020603050405020304" pitchFamily="18" charset="0"/>
              </a:rPr>
              <a:t>Мідь: властивості і </a:t>
            </a:r>
            <a:r>
              <a:rPr lang="uk-UA" altLang="ru-RU" b="1" u="sng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застосування</a:t>
            </a:r>
          </a:p>
          <a:p>
            <a:pPr marL="0" indent="0">
              <a:spcBef>
                <a:spcPts val="100"/>
              </a:spcBef>
              <a:buFontTx/>
              <a:buNone/>
            </a:pPr>
            <a:r>
              <a:rPr lang="uk-UA" altLang="ru-RU" sz="2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Мідь</a:t>
            </a:r>
            <a:r>
              <a:rPr lang="uk-UA" altLang="ru-RU" sz="2600" dirty="0"/>
              <a:t> </a:t>
            </a:r>
            <a:r>
              <a:rPr lang="uk-UA" altLang="ru-RU" sz="2600" b="1" dirty="0">
                <a:solidFill>
                  <a:srgbClr val="FF0000"/>
                </a:solidFill>
              </a:rPr>
              <a:t>(</a:t>
            </a:r>
            <a:r>
              <a:rPr lang="en-US" altLang="ru-RU" sz="2600" b="1" i="1" dirty="0">
                <a:solidFill>
                  <a:srgbClr val="FF0000"/>
                </a:solidFill>
              </a:rPr>
              <a:t>Cu</a:t>
            </a:r>
            <a:r>
              <a:rPr lang="en-US" altLang="ru-RU" sz="2600" b="1" dirty="0">
                <a:solidFill>
                  <a:srgbClr val="FF0000"/>
                </a:solidFill>
              </a:rPr>
              <a:t>)</a:t>
            </a:r>
            <a:r>
              <a:rPr lang="en-US" altLang="ru-RU" sz="2600" dirty="0"/>
              <a:t> </a:t>
            </a:r>
            <a:r>
              <a:rPr lang="uk-UA" altLang="ru-RU" sz="2600" dirty="0"/>
              <a:t>– </a:t>
            </a:r>
            <a:r>
              <a:rPr lang="uk-UA" altLang="ru-RU" sz="2600" b="1" dirty="0"/>
              <a:t>червоно-рожевий </a:t>
            </a:r>
            <a:r>
              <a:rPr lang="uk-UA" altLang="ru-RU" sz="2600" b="1" dirty="0" err="1">
                <a:solidFill>
                  <a:srgbClr val="FF0000"/>
                </a:solidFill>
              </a:rPr>
              <a:t>мономорфний</a:t>
            </a:r>
            <a:r>
              <a:rPr lang="uk-UA" altLang="ru-RU" sz="2600" b="1" dirty="0">
                <a:solidFill>
                  <a:srgbClr val="FF0000"/>
                </a:solidFill>
              </a:rPr>
              <a:t> метал</a:t>
            </a:r>
            <a:r>
              <a:rPr lang="en-US" altLang="ru-RU" sz="2600" b="1" dirty="0">
                <a:solidFill>
                  <a:srgbClr val="FF0000"/>
                </a:solidFill>
              </a:rPr>
              <a:t> </a:t>
            </a:r>
            <a:r>
              <a:rPr lang="uk-UA" altLang="ru-RU" sz="2600" b="1" dirty="0"/>
              <a:t>з</a:t>
            </a:r>
            <a:r>
              <a:rPr lang="en-US" altLang="ru-RU" sz="2600" b="1" dirty="0"/>
              <a:t> </a:t>
            </a:r>
            <a:r>
              <a:rPr lang="uk-UA" altLang="ru-RU" sz="2600" b="1" dirty="0"/>
              <a:t>питомою густиною </a:t>
            </a:r>
            <a:r>
              <a:rPr lang="el-GR" altLang="ru-RU" sz="2600" b="1" i="1" dirty="0">
                <a:solidFill>
                  <a:srgbClr val="FF0000"/>
                </a:solidFill>
                <a:cs typeface="Arial" panose="020B0604020202020204" pitchFamily="34" charset="0"/>
              </a:rPr>
              <a:t>ρ</a:t>
            </a:r>
            <a:r>
              <a:rPr lang="uk-UA" altLang="ru-RU" sz="2600" b="1" i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uk-UA" altLang="ru-RU" sz="2600" b="1" dirty="0">
                <a:solidFill>
                  <a:srgbClr val="FF0000"/>
                </a:solidFill>
              </a:rPr>
              <a:t>= 8,96 </a:t>
            </a:r>
            <a:r>
              <a:rPr lang="uk-UA" altLang="ru-RU" sz="2600" b="1" i="1" dirty="0">
                <a:solidFill>
                  <a:srgbClr val="FF0000"/>
                </a:solidFill>
              </a:rPr>
              <a:t>г/см</a:t>
            </a:r>
            <a:r>
              <a:rPr lang="uk-UA" altLang="ru-RU" sz="2600" b="1" i="1" baseline="30000" dirty="0">
                <a:solidFill>
                  <a:srgbClr val="FF0000"/>
                </a:solidFill>
              </a:rPr>
              <a:t>3</a:t>
            </a:r>
            <a:r>
              <a:rPr lang="uk-UA" altLang="ru-RU" sz="2600" b="1" dirty="0"/>
              <a:t>  і температурою</a:t>
            </a:r>
          </a:p>
          <a:p>
            <a:pPr marL="0" indent="0">
              <a:spcBef>
                <a:spcPts val="100"/>
              </a:spcBef>
              <a:buFontTx/>
              <a:buNone/>
            </a:pPr>
            <a:r>
              <a:rPr lang="uk-UA" altLang="ru-RU" sz="2600" b="1" dirty="0"/>
              <a:t>плавлення </a:t>
            </a:r>
            <a:r>
              <a:rPr lang="uk-UA" altLang="ru-RU" sz="2600" b="1" i="1" dirty="0" err="1">
                <a:solidFill>
                  <a:srgbClr val="FF0000"/>
                </a:solidFill>
              </a:rPr>
              <a:t>Т</a:t>
            </a:r>
            <a:r>
              <a:rPr lang="uk-UA" altLang="ru-RU" sz="2600" b="1" baseline="-25000" dirty="0" err="1">
                <a:solidFill>
                  <a:srgbClr val="FF0000"/>
                </a:solidFill>
              </a:rPr>
              <a:t>пл</a:t>
            </a:r>
            <a:r>
              <a:rPr lang="uk-UA" altLang="ru-RU" sz="2600" b="1" dirty="0">
                <a:solidFill>
                  <a:srgbClr val="FF0000"/>
                </a:solidFill>
              </a:rPr>
              <a:t> = 1083 °С</a:t>
            </a:r>
            <a:r>
              <a:rPr lang="uk-UA" altLang="ru-RU" sz="2600" b="1" dirty="0"/>
              <a:t>, який має високу </a:t>
            </a:r>
            <a:r>
              <a:rPr lang="uk-UA" altLang="ru-RU" sz="2600" b="1" dirty="0" smtClean="0"/>
              <a:t>електропровідність</a:t>
            </a:r>
            <a:r>
              <a:rPr lang="uk-UA" altLang="ru-RU" sz="2600" b="1" dirty="0"/>
              <a:t>, тому широко застосовується в </a:t>
            </a:r>
            <a:r>
              <a:rPr lang="uk-UA" altLang="ru-RU" sz="2600" b="1" dirty="0" smtClean="0"/>
              <a:t>електротехніці</a:t>
            </a:r>
            <a:r>
              <a:rPr lang="uk-UA" altLang="ru-RU" sz="2600" b="1" dirty="0"/>
              <a:t>. </a:t>
            </a:r>
          </a:p>
          <a:p>
            <a:pPr marL="0" indent="0">
              <a:spcBef>
                <a:spcPts val="100"/>
              </a:spcBef>
              <a:buFontTx/>
              <a:buNone/>
            </a:pPr>
            <a:r>
              <a:rPr lang="uk-UA" altLang="ru-RU" sz="2600" b="1" dirty="0"/>
              <a:t>  У відпаленому стані мідь має </a:t>
            </a:r>
            <a:r>
              <a:rPr lang="uk-UA" altLang="ru-RU" sz="2600" b="1" dirty="0">
                <a:solidFill>
                  <a:srgbClr val="0000FF"/>
                </a:solidFill>
              </a:rPr>
              <a:t>міцність</a:t>
            </a:r>
            <a:r>
              <a:rPr lang="uk-UA" altLang="ru-RU" sz="2600" b="1" dirty="0"/>
              <a:t> </a:t>
            </a:r>
            <a:r>
              <a:rPr lang="uk-UA" altLang="ru-RU" sz="2600" b="1" dirty="0" err="1"/>
              <a:t>σ</a:t>
            </a:r>
            <a:r>
              <a:rPr lang="uk-UA" altLang="ru-RU" sz="2600" b="1" baseline="-25000" dirty="0" err="1"/>
              <a:t>в</a:t>
            </a:r>
            <a:r>
              <a:rPr lang="uk-UA" altLang="ru-RU" sz="2600" b="1" dirty="0"/>
              <a:t> ≈ 250 </a:t>
            </a:r>
            <a:r>
              <a:rPr lang="uk-UA" altLang="ru-RU" sz="2600" b="1" i="1" dirty="0"/>
              <a:t>МПа</a:t>
            </a:r>
            <a:r>
              <a:rPr lang="uk-UA" altLang="ru-RU" sz="2600" b="1" dirty="0"/>
              <a:t>,</a:t>
            </a:r>
          </a:p>
          <a:p>
            <a:pPr marL="0" indent="0">
              <a:spcBef>
                <a:spcPts val="100"/>
              </a:spcBef>
              <a:buFontTx/>
              <a:buNone/>
            </a:pPr>
            <a:r>
              <a:rPr lang="uk-UA" altLang="ru-RU" sz="2600" b="1" dirty="0">
                <a:solidFill>
                  <a:srgbClr val="0000FF"/>
                </a:solidFill>
              </a:rPr>
              <a:t>твердість</a:t>
            </a:r>
            <a:r>
              <a:rPr lang="uk-UA" altLang="ru-RU" sz="2600" b="1" dirty="0"/>
              <a:t> НВ ≈ 45, значну </a:t>
            </a:r>
            <a:r>
              <a:rPr lang="uk-UA" altLang="ru-RU" sz="2600" b="1" dirty="0">
                <a:solidFill>
                  <a:srgbClr val="0000FF"/>
                </a:solidFill>
              </a:rPr>
              <a:t>пластичність</a:t>
            </a:r>
            <a:r>
              <a:rPr lang="uk-UA" altLang="ru-RU" sz="2600" b="1" dirty="0"/>
              <a:t> (δ ≈ 50%). Завдяки значній пластичності міді з неї </a:t>
            </a:r>
            <a:r>
              <a:rPr lang="uk-UA" altLang="ru-RU" sz="2600" b="1" dirty="0" smtClean="0"/>
              <a:t>виготовляють </a:t>
            </a:r>
            <a:r>
              <a:rPr lang="uk-UA" altLang="ru-RU" sz="2600" b="1" dirty="0"/>
              <a:t>проводи, труби, листи, прутки, дріт</a:t>
            </a:r>
            <a:r>
              <a:rPr lang="uk-UA" altLang="ru-RU" sz="2600" b="1" dirty="0" smtClean="0"/>
              <a:t>.</a:t>
            </a:r>
          </a:p>
          <a:p>
            <a:pPr marL="0" indent="0">
              <a:spcBef>
                <a:spcPts val="100"/>
              </a:spcBef>
              <a:buFontTx/>
              <a:buNone/>
            </a:pPr>
            <a:endParaRPr lang="uk-UA" altLang="ru-RU" sz="2600" b="1" dirty="0"/>
          </a:p>
          <a:p>
            <a:pPr marL="0" indent="0">
              <a:spcBef>
                <a:spcPts val="100"/>
              </a:spcBef>
              <a:buFontTx/>
              <a:buNone/>
            </a:pPr>
            <a:endParaRPr lang="ru-RU" altLang="ru-RU" b="1" dirty="0"/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01" y="4509120"/>
            <a:ext cx="1800200" cy="172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483680"/>
            <a:ext cx="1991822" cy="1752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558" y="4483680"/>
            <a:ext cx="2248613" cy="1787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15" y="4483682"/>
            <a:ext cx="2381558" cy="1787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0311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272808" cy="1023987"/>
          </a:xfrm>
        </p:spPr>
        <p:txBody>
          <a:bodyPr>
            <a:normAutofit fontScale="90000"/>
          </a:bodyPr>
          <a:lstStyle/>
          <a:p>
            <a:r>
              <a:rPr lang="uk-UA" altLang="ru-RU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Сплави на основі міді: маркування та властивості</a:t>
            </a:r>
            <a:endParaRPr lang="ru-RU" u="sng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23987"/>
            <a:ext cx="8856984" cy="583401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>
              <a:lnSpc>
                <a:spcPct val="85000"/>
              </a:lnSpc>
              <a:buFontTx/>
              <a:buNone/>
            </a:pPr>
            <a:r>
              <a:rPr lang="uk-UA" altLang="ru-RU" b="1" i="1" dirty="0"/>
              <a:t> </a:t>
            </a:r>
            <a:r>
              <a:rPr lang="uk-UA" altLang="ru-RU" sz="2600" b="1" i="1" u="sng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Латунь</a:t>
            </a:r>
            <a:r>
              <a:rPr lang="uk-UA" altLang="ru-RU" sz="2600" b="1" u="sng" dirty="0">
                <a:solidFill>
                  <a:srgbClr val="CC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uk-UA" altLang="ru-RU" sz="2600" b="1" dirty="0"/>
              <a:t>– це деформований сплав міді з цинком </a:t>
            </a:r>
          </a:p>
          <a:p>
            <a:pPr algn="just">
              <a:lnSpc>
                <a:spcPct val="85000"/>
              </a:lnSpc>
              <a:buFontTx/>
              <a:buNone/>
            </a:pPr>
            <a:r>
              <a:rPr lang="uk-UA" altLang="ru-RU" sz="2600" b="1" dirty="0"/>
              <a:t>(до</a:t>
            </a:r>
            <a:r>
              <a:rPr lang="ru-RU" altLang="ru-RU" sz="2600" b="1" dirty="0"/>
              <a:t> 43</a:t>
            </a:r>
            <a:r>
              <a:rPr lang="uk-UA" altLang="ru-RU" sz="2600" b="1" dirty="0"/>
              <a:t> </a:t>
            </a:r>
            <a:r>
              <a:rPr lang="ru-RU" altLang="ru-RU" sz="2600" b="1" dirty="0"/>
              <a:t>% </a:t>
            </a:r>
            <a:r>
              <a:rPr lang="en-US" altLang="ru-RU" sz="2600" b="1" dirty="0"/>
              <a:t>Zn</a:t>
            </a:r>
            <a:r>
              <a:rPr lang="uk-UA" altLang="ru-RU" sz="2600" b="1" dirty="0"/>
              <a:t>)</a:t>
            </a:r>
            <a:r>
              <a:rPr lang="uk-UA" altLang="ru-RU" sz="2600" b="1" i="1" dirty="0"/>
              <a:t>.  </a:t>
            </a:r>
            <a:r>
              <a:rPr lang="uk-UA" altLang="ru-RU" sz="2600" b="1" dirty="0"/>
              <a:t>Маркуються латуні </a:t>
            </a:r>
            <a:r>
              <a:rPr lang="uk-UA" altLang="ru-RU" sz="2600" b="1" dirty="0">
                <a:solidFill>
                  <a:srgbClr val="CC3300"/>
                </a:solidFill>
              </a:rPr>
              <a:t>літерою</a:t>
            </a:r>
            <a:r>
              <a:rPr lang="uk-UA" altLang="ru-RU" sz="2600" b="1" dirty="0"/>
              <a:t> "</a:t>
            </a:r>
            <a:r>
              <a:rPr lang="uk-UA" altLang="ru-RU" sz="2600" b="1" dirty="0">
                <a:solidFill>
                  <a:srgbClr val="CC3300"/>
                </a:solidFill>
              </a:rPr>
              <a:t>Л</a:t>
            </a:r>
            <a:r>
              <a:rPr lang="uk-UA" altLang="ru-RU" sz="2600" b="1" dirty="0"/>
              <a:t>"  і </a:t>
            </a:r>
            <a:r>
              <a:rPr lang="uk-UA" altLang="ru-RU" sz="2600" b="1" dirty="0">
                <a:solidFill>
                  <a:srgbClr val="CC3300"/>
                </a:solidFill>
              </a:rPr>
              <a:t>цифрою</a:t>
            </a:r>
            <a:r>
              <a:rPr lang="uk-UA" altLang="ru-RU" sz="2600" b="1" dirty="0"/>
              <a:t>, </a:t>
            </a:r>
          </a:p>
          <a:p>
            <a:pPr algn="just">
              <a:lnSpc>
                <a:spcPct val="85000"/>
              </a:lnSpc>
              <a:buFontTx/>
              <a:buNone/>
            </a:pPr>
            <a:r>
              <a:rPr lang="uk-UA" altLang="ru-RU" sz="2600" b="1" dirty="0"/>
              <a:t>що вказує приблизний </a:t>
            </a:r>
            <a:r>
              <a:rPr lang="uk-UA" altLang="ru-RU" sz="2600" b="1" dirty="0">
                <a:solidFill>
                  <a:srgbClr val="CC3300"/>
                </a:solidFill>
              </a:rPr>
              <a:t>вміст міді у відсотках</a:t>
            </a:r>
            <a:r>
              <a:rPr lang="uk-UA" altLang="ru-RU" sz="2600" b="1" dirty="0"/>
              <a:t> (Л96 та ін.). </a:t>
            </a:r>
            <a:endParaRPr lang="uk-UA" altLang="ru-RU" sz="2600" b="1" dirty="0" smtClean="0"/>
          </a:p>
          <a:p>
            <a:pPr marL="0" indent="0" algn="just">
              <a:buNone/>
            </a:pPr>
            <a:r>
              <a:rPr lang="uk-UA" altLang="ru-RU" sz="2600" b="1" dirty="0"/>
              <a:t>У позначеннях легованих латуней після літери  "Л" вказують інші букви і цифри, що свідчать відповідно про назву легуючих елементів та їх процентний вміст. Наприклад,  ЛС60-1 (60 % </a:t>
            </a:r>
            <a:r>
              <a:rPr lang="en-US" altLang="ru-RU" sz="2600" b="1" dirty="0"/>
              <a:t>Cu</a:t>
            </a:r>
            <a:r>
              <a:rPr lang="uk-UA" altLang="ru-RU" sz="2600" b="1" dirty="0"/>
              <a:t>, 1 % </a:t>
            </a:r>
            <a:r>
              <a:rPr lang="en-US" altLang="ru-RU" sz="2600" b="1" dirty="0" err="1"/>
              <a:t>Pb</a:t>
            </a:r>
            <a:r>
              <a:rPr lang="uk-UA" altLang="ru-RU" sz="2600" b="1" dirty="0"/>
              <a:t>, решта – </a:t>
            </a:r>
            <a:r>
              <a:rPr lang="en-US" altLang="ru-RU" sz="2600" b="1" dirty="0"/>
              <a:t>Zn</a:t>
            </a:r>
            <a:r>
              <a:rPr lang="uk-UA" altLang="ru-RU" sz="2600" b="1" dirty="0"/>
              <a:t>). </a:t>
            </a:r>
          </a:p>
          <a:p>
            <a:pPr marL="0" indent="0">
              <a:buNone/>
            </a:pPr>
            <a:r>
              <a:rPr lang="uk-UA" altLang="ru-RU" sz="2600" b="1" dirty="0" smtClean="0"/>
              <a:t>З </a:t>
            </a:r>
            <a:r>
              <a:rPr lang="uk-UA" altLang="ru-RU" sz="2600" b="1" dirty="0"/>
              <a:t>латуні виготовляють листи, прокат, труби, втулки, сильфони, тощо</a:t>
            </a:r>
            <a:r>
              <a:rPr lang="uk-UA" altLang="ru-RU" sz="2600" b="1" dirty="0" smtClean="0"/>
              <a:t>.</a:t>
            </a:r>
          </a:p>
          <a:p>
            <a:pPr marL="0" indent="0">
              <a:buNone/>
            </a:pPr>
            <a:endParaRPr lang="uk-UA" altLang="ru-RU" b="1" dirty="0"/>
          </a:p>
          <a:p>
            <a:pPr algn="just">
              <a:lnSpc>
                <a:spcPct val="85000"/>
              </a:lnSpc>
              <a:buFontTx/>
              <a:buNone/>
            </a:pPr>
            <a:endParaRPr lang="ru-RU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5" y="4985023"/>
            <a:ext cx="1728192" cy="170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537" y="4937126"/>
            <a:ext cx="2088232" cy="173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858" y="4988325"/>
            <a:ext cx="1610947" cy="171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769" y="4939857"/>
            <a:ext cx="180022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633" y="4966457"/>
            <a:ext cx="180022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1920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 fontScale="90000"/>
          </a:bodyPr>
          <a:lstStyle/>
          <a:p>
            <a:r>
              <a:rPr lang="uk-UA" altLang="ru-RU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Сплави на основі міді: маркування та властивості</a:t>
            </a:r>
            <a:endParaRPr lang="ru-RU" u="sng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856984" cy="532859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85000" lnSpcReduction="10000"/>
          </a:bodyPr>
          <a:lstStyle/>
          <a:p>
            <a:pPr algn="just">
              <a:lnSpc>
                <a:spcPct val="85000"/>
              </a:lnSpc>
              <a:buFontTx/>
              <a:buNone/>
            </a:pPr>
            <a:r>
              <a:rPr lang="uk-UA" altLang="ru-RU" sz="3600" b="1" i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Бронза</a:t>
            </a:r>
            <a:r>
              <a:rPr lang="uk-UA" altLang="ru-RU" sz="2400" b="1" i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uk-UA" altLang="ru-RU" sz="2400" b="1" dirty="0"/>
              <a:t>–</a:t>
            </a:r>
            <a:r>
              <a:rPr lang="uk-UA" altLang="ru-RU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uk-UA" altLang="ru-RU" b="1" dirty="0"/>
              <a:t>це </a:t>
            </a:r>
            <a:r>
              <a:rPr lang="uk-UA" altLang="ru-RU" b="1" dirty="0">
                <a:solidFill>
                  <a:srgbClr val="CC3300"/>
                </a:solidFill>
              </a:rPr>
              <a:t>сплав міді</a:t>
            </a:r>
            <a:r>
              <a:rPr lang="uk-UA" altLang="ru-RU" b="1" dirty="0"/>
              <a:t> з усіма елементами (оловом, </a:t>
            </a:r>
          </a:p>
          <a:p>
            <a:pPr algn="just">
              <a:lnSpc>
                <a:spcPct val="85000"/>
              </a:lnSpc>
              <a:buFontTx/>
              <a:buNone/>
            </a:pPr>
            <a:r>
              <a:rPr lang="uk-UA" altLang="ru-RU" b="1" dirty="0"/>
              <a:t>алюмінієм, берилієм та ін.),  </a:t>
            </a:r>
            <a:r>
              <a:rPr lang="uk-UA" altLang="ru-RU" b="1" dirty="0">
                <a:solidFill>
                  <a:srgbClr val="CC3300"/>
                </a:solidFill>
              </a:rPr>
              <a:t>крім цинку</a:t>
            </a:r>
            <a:r>
              <a:rPr lang="uk-UA" altLang="ru-RU" b="1" dirty="0"/>
              <a:t>,  має достатньо </a:t>
            </a:r>
          </a:p>
          <a:p>
            <a:pPr algn="just">
              <a:lnSpc>
                <a:spcPct val="85000"/>
              </a:lnSpc>
              <a:buFontTx/>
              <a:buNone/>
            </a:pPr>
            <a:r>
              <a:rPr lang="uk-UA" altLang="ru-RU" b="1" dirty="0"/>
              <a:t>високі </a:t>
            </a:r>
            <a:r>
              <a:rPr lang="uk-UA" altLang="ru-RU" b="1" dirty="0">
                <a:solidFill>
                  <a:srgbClr val="0033CC"/>
                </a:solidFill>
              </a:rPr>
              <a:t>ливарні</a:t>
            </a:r>
            <a:r>
              <a:rPr lang="uk-UA" altLang="ru-RU" b="1" dirty="0">
                <a:solidFill>
                  <a:schemeClr val="accent2"/>
                </a:solidFill>
              </a:rPr>
              <a:t> </a:t>
            </a:r>
            <a:r>
              <a:rPr lang="uk-UA" altLang="ru-RU" b="1" dirty="0"/>
              <a:t>та </a:t>
            </a:r>
            <a:r>
              <a:rPr lang="uk-UA" altLang="ru-RU" b="1" dirty="0">
                <a:solidFill>
                  <a:srgbClr val="0033CC"/>
                </a:solidFill>
              </a:rPr>
              <a:t>антифрикційні</a:t>
            </a:r>
            <a:r>
              <a:rPr lang="uk-UA" altLang="ru-RU" b="1" dirty="0"/>
              <a:t> властивості, </a:t>
            </a:r>
            <a:r>
              <a:rPr lang="uk-UA" altLang="ru-RU" b="1" dirty="0">
                <a:solidFill>
                  <a:srgbClr val="0033CC"/>
                </a:solidFill>
              </a:rPr>
              <a:t>корозійну </a:t>
            </a:r>
          </a:p>
          <a:p>
            <a:pPr algn="just">
              <a:lnSpc>
                <a:spcPct val="85000"/>
              </a:lnSpc>
              <a:buFontTx/>
              <a:buNone/>
            </a:pPr>
            <a:r>
              <a:rPr lang="uk-UA" altLang="ru-RU" b="1" dirty="0">
                <a:solidFill>
                  <a:srgbClr val="0033CC"/>
                </a:solidFill>
              </a:rPr>
              <a:t>стійкість</a:t>
            </a:r>
            <a:r>
              <a:rPr lang="uk-UA" altLang="ru-RU" b="1" dirty="0"/>
              <a:t>  в  прісній  і морській  воді,  а також  у  газовій </a:t>
            </a:r>
          </a:p>
          <a:p>
            <a:pPr algn="just">
              <a:lnSpc>
                <a:spcPct val="85000"/>
              </a:lnSpc>
              <a:buFontTx/>
              <a:buNone/>
            </a:pPr>
            <a:r>
              <a:rPr lang="uk-UA" altLang="ru-RU" b="1" dirty="0"/>
              <a:t>атмосфері </a:t>
            </a:r>
            <a:r>
              <a:rPr lang="uk-UA" altLang="ru-RU" b="1" dirty="0">
                <a:solidFill>
                  <a:srgbClr val="0033CC"/>
                </a:solidFill>
              </a:rPr>
              <a:t>при високих температурах</a:t>
            </a:r>
            <a:r>
              <a:rPr lang="uk-UA" altLang="ru-RU" b="1" dirty="0"/>
              <a:t>.</a:t>
            </a:r>
            <a:r>
              <a:rPr lang="ru-RU" altLang="ru-RU" dirty="0"/>
              <a:t> </a:t>
            </a:r>
          </a:p>
          <a:p>
            <a:pPr algn="just">
              <a:lnSpc>
                <a:spcPct val="85000"/>
              </a:lnSpc>
              <a:buFontTx/>
              <a:buNone/>
            </a:pPr>
            <a:r>
              <a:rPr lang="uk-UA" altLang="ru-RU" b="1" dirty="0"/>
              <a:t>   Із </a:t>
            </a:r>
            <a:r>
              <a:rPr lang="uk-UA" altLang="ru-RU" b="1" dirty="0">
                <a:solidFill>
                  <a:srgbClr val="CC3300"/>
                </a:solidFill>
              </a:rPr>
              <a:t>бронзи</a:t>
            </a:r>
            <a:r>
              <a:rPr lang="uk-UA" altLang="ru-RU" b="1" dirty="0"/>
              <a:t> виготовляють пружини, підшипники ковзан-</a:t>
            </a:r>
          </a:p>
          <a:p>
            <a:pPr algn="just">
              <a:lnSpc>
                <a:spcPct val="85000"/>
              </a:lnSpc>
              <a:buFontTx/>
              <a:buNone/>
            </a:pPr>
            <a:r>
              <a:rPr lang="uk-UA" altLang="ru-RU" b="1" dirty="0"/>
              <a:t>ня,  арматуру,  деталі з високою тепловою та </a:t>
            </a:r>
            <a:r>
              <a:rPr lang="uk-UA" altLang="ru-RU" b="1" dirty="0" err="1"/>
              <a:t>електрич</a:t>
            </a:r>
            <a:r>
              <a:rPr lang="uk-UA" altLang="ru-RU" b="1" dirty="0"/>
              <a:t>-</a:t>
            </a:r>
          </a:p>
          <a:p>
            <a:pPr algn="just">
              <a:lnSpc>
                <a:spcPct val="85000"/>
              </a:lnSpc>
              <a:buFontTx/>
              <a:buNone/>
            </a:pPr>
            <a:r>
              <a:rPr lang="uk-UA" altLang="ru-RU" b="1" dirty="0" err="1"/>
              <a:t>ною</a:t>
            </a:r>
            <a:r>
              <a:rPr lang="uk-UA" altLang="ru-RU" sz="2800" b="1" dirty="0"/>
              <a:t>  </a:t>
            </a:r>
            <a:r>
              <a:rPr lang="uk-UA" altLang="ru-RU" b="1" dirty="0"/>
              <a:t>провідністю  у  поєднанні з  достатньою  значною</a:t>
            </a:r>
          </a:p>
          <a:p>
            <a:pPr algn="just">
              <a:lnSpc>
                <a:spcPct val="85000"/>
              </a:lnSpc>
              <a:buFontTx/>
              <a:buNone/>
            </a:pPr>
            <a:r>
              <a:rPr lang="uk-UA" altLang="ru-RU" b="1" dirty="0"/>
              <a:t>корозійною стійкістю.</a:t>
            </a:r>
            <a:r>
              <a:rPr lang="ru-RU" altLang="ru-RU" sz="2800" b="1" dirty="0"/>
              <a:t> </a:t>
            </a:r>
          </a:p>
          <a:p>
            <a:pPr>
              <a:lnSpc>
                <a:spcPct val="85000"/>
              </a:lnSpc>
              <a:buFontTx/>
              <a:buNone/>
            </a:pPr>
            <a:r>
              <a:rPr lang="uk-UA" altLang="ru-RU" sz="2800" b="1" dirty="0"/>
              <a:t>   </a:t>
            </a:r>
            <a:r>
              <a:rPr lang="uk-UA" altLang="ru-RU" b="1" dirty="0">
                <a:solidFill>
                  <a:srgbClr val="CC3300"/>
                </a:solidFill>
              </a:rPr>
              <a:t>Бронзи</a:t>
            </a:r>
            <a:r>
              <a:rPr lang="uk-UA" altLang="ru-RU" b="1" dirty="0"/>
              <a:t> маркуються літерами "</a:t>
            </a:r>
            <a:r>
              <a:rPr lang="uk-UA" altLang="ru-RU" b="1" dirty="0" err="1">
                <a:solidFill>
                  <a:srgbClr val="CC3300"/>
                </a:solidFill>
              </a:rPr>
              <a:t>Бр</a:t>
            </a:r>
            <a:r>
              <a:rPr lang="uk-UA" altLang="ru-RU" b="1" dirty="0"/>
              <a:t>", після яких запису-</a:t>
            </a:r>
          </a:p>
          <a:p>
            <a:pPr>
              <a:lnSpc>
                <a:spcPct val="85000"/>
              </a:lnSpc>
              <a:buFontTx/>
              <a:buNone/>
            </a:pPr>
            <a:r>
              <a:rPr lang="uk-UA" altLang="ru-RU" b="1" dirty="0"/>
              <a:t> </a:t>
            </a:r>
            <a:r>
              <a:rPr lang="uk-UA" altLang="ru-RU" b="1" dirty="0" err="1"/>
              <a:t>ють</a:t>
            </a:r>
            <a:r>
              <a:rPr lang="uk-UA" altLang="ru-RU" b="1" dirty="0"/>
              <a:t> </a:t>
            </a:r>
            <a:r>
              <a:rPr lang="uk-UA" altLang="ru-RU" b="1" dirty="0">
                <a:solidFill>
                  <a:srgbClr val="0033CC"/>
                </a:solidFill>
              </a:rPr>
              <a:t>літери</a:t>
            </a:r>
            <a:r>
              <a:rPr lang="uk-UA" altLang="ru-RU" b="1" dirty="0"/>
              <a:t> – позначення  </a:t>
            </a:r>
            <a:r>
              <a:rPr lang="uk-UA" altLang="ru-RU" b="1" dirty="0">
                <a:solidFill>
                  <a:srgbClr val="0033CC"/>
                </a:solidFill>
              </a:rPr>
              <a:t>легуючих елементів</a:t>
            </a:r>
            <a:r>
              <a:rPr lang="uk-UA" altLang="ru-RU" b="1" dirty="0"/>
              <a:t> і </a:t>
            </a:r>
            <a:r>
              <a:rPr lang="uk-UA" altLang="ru-RU" b="1" dirty="0">
                <a:solidFill>
                  <a:srgbClr val="0033CC"/>
                </a:solidFill>
              </a:rPr>
              <a:t>цифри</a:t>
            </a:r>
            <a:r>
              <a:rPr lang="uk-UA" altLang="ru-RU" b="1" dirty="0"/>
              <a:t>, </a:t>
            </a:r>
          </a:p>
          <a:p>
            <a:pPr>
              <a:lnSpc>
                <a:spcPct val="85000"/>
              </a:lnSpc>
              <a:buFontTx/>
              <a:buNone/>
            </a:pPr>
            <a:r>
              <a:rPr lang="uk-UA" altLang="ru-RU" b="1" dirty="0"/>
              <a:t>що вказують їх  </a:t>
            </a:r>
            <a:r>
              <a:rPr lang="uk-UA" altLang="ru-RU" b="1" dirty="0">
                <a:solidFill>
                  <a:srgbClr val="0033CC"/>
                </a:solidFill>
              </a:rPr>
              <a:t>процентний вміст</a:t>
            </a:r>
            <a:r>
              <a:rPr lang="uk-UA" altLang="ru-RU" b="1" dirty="0"/>
              <a:t>. Наприклад, </a:t>
            </a:r>
          </a:p>
          <a:p>
            <a:pPr>
              <a:lnSpc>
                <a:spcPct val="85000"/>
              </a:lnSpc>
              <a:buFontTx/>
              <a:buNone/>
            </a:pPr>
            <a:r>
              <a:rPr lang="uk-UA" altLang="ru-RU" b="1" dirty="0" err="1">
                <a:solidFill>
                  <a:srgbClr val="CC3300"/>
                </a:solidFill>
              </a:rPr>
              <a:t>Бр</a:t>
            </a:r>
            <a:r>
              <a:rPr lang="uk-UA" altLang="ru-RU" b="1" dirty="0">
                <a:solidFill>
                  <a:srgbClr val="CC3300"/>
                </a:solidFill>
              </a:rPr>
              <a:t> 0ЦС8-4-3</a:t>
            </a:r>
            <a:r>
              <a:rPr lang="uk-UA" altLang="ru-RU" b="1" dirty="0"/>
              <a:t> (8 % </a:t>
            </a:r>
            <a:r>
              <a:rPr lang="en-US" altLang="ru-RU" b="1" dirty="0"/>
              <a:t>Sn</a:t>
            </a:r>
            <a:r>
              <a:rPr lang="uk-UA" altLang="ru-RU" b="1" dirty="0"/>
              <a:t>,  4 % </a:t>
            </a:r>
            <a:r>
              <a:rPr lang="en-US" altLang="ru-RU" b="1" dirty="0"/>
              <a:t>Zn</a:t>
            </a:r>
            <a:r>
              <a:rPr lang="uk-UA" altLang="ru-RU" b="1" dirty="0"/>
              <a:t>, 3% </a:t>
            </a:r>
            <a:r>
              <a:rPr lang="en-US" altLang="ru-RU" b="1" dirty="0" err="1"/>
              <a:t>Pb</a:t>
            </a:r>
            <a:r>
              <a:rPr lang="uk-UA" altLang="ru-RU" b="1" dirty="0"/>
              <a:t>,</a:t>
            </a:r>
            <a:r>
              <a:rPr lang="uk-UA" altLang="ru-RU" b="1" i="1" dirty="0"/>
              <a:t> </a:t>
            </a:r>
            <a:r>
              <a:rPr lang="uk-UA" altLang="ru-RU" b="1" dirty="0"/>
              <a:t>решта  – мідь).</a:t>
            </a:r>
            <a:endParaRPr lang="ru-RU" altLang="ru-RU" b="1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3709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 fontScale="90000"/>
          </a:bodyPr>
          <a:lstStyle/>
          <a:p>
            <a:r>
              <a:rPr lang="uk-UA" altLang="ru-RU" b="1" dirty="0">
                <a:solidFill>
                  <a:srgbClr val="0070C0"/>
                </a:solidFill>
                <a:latin typeface="Times New Roman" panose="02020603050405020304" pitchFamily="18" charset="0"/>
              </a:rPr>
              <a:t>Застосування сплавів </a:t>
            </a:r>
            <a:r>
              <a:rPr lang="uk-UA" altLang="ru-RU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/>
            </a:r>
            <a:br>
              <a:rPr lang="uk-UA" altLang="ru-RU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</a:br>
            <a:r>
              <a:rPr lang="uk-UA" altLang="ru-RU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на </a:t>
            </a:r>
            <a:r>
              <a:rPr lang="uk-UA" altLang="ru-RU" b="1" dirty="0">
                <a:solidFill>
                  <a:srgbClr val="0070C0"/>
                </a:solidFill>
                <a:latin typeface="Times New Roman" panose="02020603050405020304" pitchFamily="18" charset="0"/>
              </a:rPr>
              <a:t>основі міді 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340768"/>
            <a:ext cx="2233612" cy="2972470"/>
          </a:xfrm>
          <a:prstGeom prst="rect">
            <a:avLst/>
          </a:prstGeom>
          <a:noFill/>
          <a:ln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275138"/>
            <a:ext cx="2663825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7" y="1340768"/>
            <a:ext cx="2448967" cy="2932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319588"/>
            <a:ext cx="2808288" cy="227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306" y="1262858"/>
            <a:ext cx="2016894" cy="3048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4313238"/>
            <a:ext cx="2663825" cy="228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292600"/>
            <a:ext cx="2376488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4" y="1262856"/>
            <a:ext cx="1799431" cy="3048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7141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3"/>
          </a:xfrm>
        </p:spPr>
        <p:txBody>
          <a:bodyPr>
            <a:normAutofit fontScale="90000"/>
          </a:bodyPr>
          <a:lstStyle/>
          <a:p>
            <a:r>
              <a:rPr lang="uk-UA" altLang="ru-RU" b="1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Алюміній: властивості і застосування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>
              <a:lnSpc>
                <a:spcPct val="85000"/>
              </a:lnSpc>
              <a:buFontTx/>
              <a:buNone/>
            </a:pPr>
            <a:r>
              <a:rPr lang="uk-UA" altLang="ru-RU" sz="2600" b="1" i="1" dirty="0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Алюміній</a:t>
            </a:r>
            <a:r>
              <a:rPr lang="uk-UA" altLang="ru-RU" sz="2600" b="1" dirty="0"/>
              <a:t> (</a:t>
            </a:r>
            <a:r>
              <a:rPr lang="en-US" altLang="ru-RU" sz="2600" b="1" i="1" dirty="0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</a:t>
            </a:r>
            <a:r>
              <a:rPr lang="uk-UA" altLang="ru-RU" sz="2600" b="1" dirty="0"/>
              <a:t>)</a:t>
            </a:r>
            <a:r>
              <a:rPr lang="uk-UA" altLang="ru-RU" sz="2600" b="1" i="1" dirty="0"/>
              <a:t> </a:t>
            </a:r>
            <a:r>
              <a:rPr lang="uk-UA" altLang="ru-RU" sz="2600" b="1" dirty="0"/>
              <a:t>–</a:t>
            </a:r>
            <a:r>
              <a:rPr lang="uk-UA" altLang="ru-RU" sz="2600" b="1" i="1" dirty="0"/>
              <a:t> </a:t>
            </a:r>
            <a:r>
              <a:rPr lang="uk-UA" altLang="ru-RU" sz="2600" b="1" dirty="0"/>
              <a:t>це </a:t>
            </a:r>
            <a:r>
              <a:rPr lang="uk-UA" altLang="ru-RU" sz="2600" b="1" dirty="0">
                <a:solidFill>
                  <a:srgbClr val="CC3300"/>
                </a:solidFill>
              </a:rPr>
              <a:t>метал</a:t>
            </a:r>
            <a:r>
              <a:rPr lang="uk-UA" altLang="ru-RU" sz="2600" b="1" dirty="0"/>
              <a:t> сріблясто-білого кольору</a:t>
            </a:r>
          </a:p>
          <a:p>
            <a:pPr algn="ctr">
              <a:lnSpc>
                <a:spcPct val="85000"/>
              </a:lnSpc>
              <a:buFontTx/>
              <a:buNone/>
            </a:pPr>
            <a:r>
              <a:rPr lang="uk-UA" altLang="ru-RU" sz="2600" b="1" dirty="0"/>
              <a:t>(γ = 2,7 </a:t>
            </a:r>
            <a:r>
              <a:rPr lang="uk-UA" altLang="ru-RU" sz="2600" b="1" i="1" dirty="0"/>
              <a:t>г/см</a:t>
            </a:r>
            <a:r>
              <a:rPr lang="uk-UA" altLang="ru-RU" sz="2600" b="1" i="1" baseline="30000" dirty="0"/>
              <a:t>3</a:t>
            </a:r>
            <a:r>
              <a:rPr lang="uk-UA" altLang="ru-RU" sz="2600" b="1" dirty="0"/>
              <a:t>, </a:t>
            </a:r>
            <a:r>
              <a:rPr lang="uk-UA" altLang="ru-RU" sz="2600" b="1" i="1" dirty="0" err="1"/>
              <a:t>Т</a:t>
            </a:r>
            <a:r>
              <a:rPr lang="uk-UA" altLang="ru-RU" sz="2600" b="1" baseline="-25000" dirty="0" err="1"/>
              <a:t>пл</a:t>
            </a:r>
            <a:r>
              <a:rPr lang="uk-UA" altLang="ru-RU" sz="2600" b="1" baseline="-25000" dirty="0"/>
              <a:t>.</a:t>
            </a:r>
            <a:r>
              <a:rPr lang="uk-UA" altLang="ru-RU" sz="2600" b="1" dirty="0"/>
              <a:t>≈ 660 ºС). У відпаленому стані </a:t>
            </a:r>
            <a:r>
              <a:rPr lang="uk-UA" altLang="ru-RU" sz="2600" b="1" dirty="0">
                <a:solidFill>
                  <a:srgbClr val="0033CC"/>
                </a:solidFill>
              </a:rPr>
              <a:t>міцність </a:t>
            </a:r>
          </a:p>
          <a:p>
            <a:pPr algn="ctr">
              <a:lnSpc>
                <a:spcPct val="85000"/>
              </a:lnSpc>
              <a:buFontTx/>
              <a:buNone/>
            </a:pPr>
            <a:r>
              <a:rPr lang="uk-UA" altLang="ru-RU" sz="2600" b="1" dirty="0" err="1">
                <a:solidFill>
                  <a:srgbClr val="CC3300"/>
                </a:solidFill>
              </a:rPr>
              <a:t>σ</a:t>
            </a:r>
            <a:r>
              <a:rPr lang="uk-UA" altLang="ru-RU" sz="2600" b="1" baseline="-25000" dirty="0" err="1">
                <a:solidFill>
                  <a:srgbClr val="CC3300"/>
                </a:solidFill>
              </a:rPr>
              <a:t>в</a:t>
            </a:r>
            <a:r>
              <a:rPr lang="uk-UA" altLang="ru-RU" sz="2600" b="1" baseline="-25000" dirty="0">
                <a:solidFill>
                  <a:srgbClr val="CC3300"/>
                </a:solidFill>
              </a:rPr>
              <a:t> </a:t>
            </a:r>
            <a:r>
              <a:rPr lang="uk-UA" altLang="ru-RU" sz="2600" b="1" dirty="0">
                <a:solidFill>
                  <a:srgbClr val="CC3300"/>
                </a:solidFill>
              </a:rPr>
              <a:t>= 80...100 </a:t>
            </a:r>
            <a:r>
              <a:rPr lang="uk-UA" altLang="ru-RU" sz="2600" b="1" i="1" dirty="0">
                <a:solidFill>
                  <a:srgbClr val="CC3300"/>
                </a:solidFill>
              </a:rPr>
              <a:t>МПа</a:t>
            </a:r>
            <a:r>
              <a:rPr lang="uk-UA" altLang="ru-RU" sz="2600" b="1" dirty="0">
                <a:solidFill>
                  <a:srgbClr val="0033CC"/>
                </a:solidFill>
              </a:rPr>
              <a:t>,  </a:t>
            </a:r>
            <a:r>
              <a:rPr lang="uk-UA" altLang="ru-RU" sz="2600" b="1" dirty="0"/>
              <a:t>невисоку</a:t>
            </a:r>
            <a:r>
              <a:rPr lang="uk-UA" altLang="ru-RU" sz="2600" b="1" dirty="0">
                <a:solidFill>
                  <a:srgbClr val="0033CC"/>
                </a:solidFill>
              </a:rPr>
              <a:t> твердість  (</a:t>
            </a:r>
            <a:r>
              <a:rPr lang="uk-UA" altLang="ru-RU" sz="2600" b="1" dirty="0">
                <a:solidFill>
                  <a:srgbClr val="CC3300"/>
                </a:solidFill>
              </a:rPr>
              <a:t>НВ ≈  25...30</a:t>
            </a:r>
            <a:r>
              <a:rPr lang="uk-UA" altLang="ru-RU" sz="2600" b="1" dirty="0">
                <a:solidFill>
                  <a:srgbClr val="0033CC"/>
                </a:solidFill>
              </a:rPr>
              <a:t>)  </a:t>
            </a:r>
            <a:r>
              <a:rPr lang="uk-UA" altLang="ru-RU" sz="2600" b="1" dirty="0"/>
              <a:t>та</a:t>
            </a:r>
            <a:r>
              <a:rPr lang="uk-UA" altLang="ru-RU" sz="2600" b="1" dirty="0">
                <a:solidFill>
                  <a:srgbClr val="0033CC"/>
                </a:solidFill>
              </a:rPr>
              <a:t> </a:t>
            </a:r>
          </a:p>
          <a:p>
            <a:pPr algn="ctr">
              <a:lnSpc>
                <a:spcPct val="85000"/>
              </a:lnSpc>
              <a:buFontTx/>
              <a:buNone/>
            </a:pPr>
            <a:r>
              <a:rPr lang="uk-UA" altLang="ru-RU" sz="2600" b="1" dirty="0"/>
              <a:t>достатню</a:t>
            </a:r>
            <a:r>
              <a:rPr lang="uk-UA" altLang="ru-RU" sz="2600" b="1" dirty="0">
                <a:solidFill>
                  <a:srgbClr val="0033CC"/>
                </a:solidFill>
              </a:rPr>
              <a:t> пластичність (</a:t>
            </a:r>
            <a:r>
              <a:rPr lang="uk-UA" altLang="ru-RU" sz="2600" b="1" dirty="0">
                <a:solidFill>
                  <a:srgbClr val="CC3300"/>
                </a:solidFill>
              </a:rPr>
              <a:t>δ ≈ 45 %</a:t>
            </a:r>
            <a:r>
              <a:rPr lang="uk-UA" altLang="ru-RU" sz="2600" b="1" dirty="0">
                <a:solidFill>
                  <a:srgbClr val="0033CC"/>
                </a:solidFill>
              </a:rPr>
              <a:t>)</a:t>
            </a:r>
            <a:r>
              <a:rPr lang="uk-UA" altLang="ru-RU" sz="2600" b="1" dirty="0"/>
              <a:t>. </a:t>
            </a:r>
          </a:p>
          <a:p>
            <a:pPr algn="ctr">
              <a:lnSpc>
                <a:spcPct val="85000"/>
              </a:lnSpc>
              <a:buFontTx/>
              <a:buNone/>
            </a:pPr>
            <a:r>
              <a:rPr lang="uk-UA" altLang="ru-RU" sz="2600" b="1" dirty="0"/>
              <a:t>    Висока електропровідність та низька густина </a:t>
            </a:r>
            <a:r>
              <a:rPr lang="uk-UA" altLang="ru-RU" sz="2600" b="1" dirty="0" smtClean="0"/>
              <a:t>чистого  </a:t>
            </a:r>
            <a:r>
              <a:rPr lang="uk-UA" altLang="ru-RU" sz="2600" b="1" dirty="0"/>
              <a:t>алюмінію обумовили його застосування в </a:t>
            </a:r>
            <a:r>
              <a:rPr lang="uk-UA" altLang="ru-RU" sz="2600" b="1" dirty="0" smtClean="0"/>
              <a:t>електротехніці</a:t>
            </a:r>
            <a:r>
              <a:rPr lang="uk-UA" altLang="ru-RU" sz="2600" b="1" dirty="0"/>
              <a:t>, як провідникового матеріалу, а корозійна  </a:t>
            </a:r>
            <a:r>
              <a:rPr lang="uk-UA" altLang="ru-RU" sz="2600" b="1" dirty="0" smtClean="0"/>
              <a:t>стійкість </a:t>
            </a:r>
            <a:r>
              <a:rPr lang="uk-UA" altLang="ru-RU" sz="2600" b="1" dirty="0"/>
              <a:t>– застосування в хімічному та суднобудуванні.</a:t>
            </a:r>
            <a:r>
              <a:rPr lang="ru-RU" altLang="ru-RU" sz="2600" dirty="0"/>
              <a:t>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221088"/>
            <a:ext cx="2411759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221088"/>
            <a:ext cx="2088803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221088"/>
            <a:ext cx="2016124" cy="252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221088"/>
            <a:ext cx="262731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600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 fontScale="90000"/>
          </a:bodyPr>
          <a:lstStyle/>
          <a:p>
            <a:r>
              <a:rPr lang="uk-UA" altLang="ru-RU" b="1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Сплави на основі алюмінію: маркування та властивості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just">
              <a:lnSpc>
                <a:spcPct val="80000"/>
              </a:lnSpc>
              <a:buFontTx/>
              <a:buNone/>
            </a:pPr>
            <a:r>
              <a:rPr lang="uk-UA" altLang="ru-RU" sz="2800" b="1" i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Дюралюміній</a:t>
            </a:r>
            <a:r>
              <a:rPr lang="uk-UA" altLang="ru-RU" sz="2800" b="1" dirty="0"/>
              <a:t> – сплав, системи </a:t>
            </a:r>
            <a:r>
              <a:rPr lang="en-US" altLang="ru-RU" sz="2800" b="1" i="1" dirty="0">
                <a:solidFill>
                  <a:srgbClr val="CC3300"/>
                </a:solidFill>
              </a:rPr>
              <a:t>Al</a:t>
            </a:r>
            <a:r>
              <a:rPr lang="uk-UA" altLang="ru-RU" sz="2800" b="1" i="1" dirty="0">
                <a:solidFill>
                  <a:srgbClr val="CC3300"/>
                </a:solidFill>
              </a:rPr>
              <a:t>-</a:t>
            </a:r>
            <a:r>
              <a:rPr lang="en-US" altLang="ru-RU" sz="2800" b="1" i="1" dirty="0">
                <a:solidFill>
                  <a:srgbClr val="CC3300"/>
                </a:solidFill>
              </a:rPr>
              <a:t>Cu</a:t>
            </a:r>
            <a:r>
              <a:rPr lang="uk-UA" altLang="ru-RU" sz="2800" b="1" i="1" dirty="0">
                <a:solidFill>
                  <a:srgbClr val="CC3300"/>
                </a:solidFill>
              </a:rPr>
              <a:t>-</a:t>
            </a:r>
            <a:r>
              <a:rPr lang="en-US" altLang="ru-RU" sz="2800" b="1" i="1" dirty="0">
                <a:solidFill>
                  <a:srgbClr val="CC3300"/>
                </a:solidFill>
              </a:rPr>
              <a:t>Mg</a:t>
            </a:r>
            <a:r>
              <a:rPr lang="en-US" altLang="ru-RU" sz="2800" b="1" i="1" dirty="0"/>
              <a:t> </a:t>
            </a:r>
            <a:r>
              <a:rPr lang="uk-UA" altLang="ru-RU" sz="2800" b="1" dirty="0"/>
              <a:t>з домішками</a:t>
            </a:r>
          </a:p>
          <a:p>
            <a:pPr marL="0" indent="0" algn="just">
              <a:lnSpc>
                <a:spcPct val="80000"/>
              </a:lnSpc>
              <a:buFontTx/>
              <a:buNone/>
            </a:pPr>
            <a:r>
              <a:rPr lang="uk-UA" altLang="ru-RU" sz="2800" b="1" i="1" dirty="0" err="1">
                <a:solidFill>
                  <a:srgbClr val="CC3300"/>
                </a:solidFill>
              </a:rPr>
              <a:t>Мn</a:t>
            </a:r>
            <a:r>
              <a:rPr lang="uk-UA" altLang="ru-RU" sz="2800" b="1" i="1" dirty="0">
                <a:solidFill>
                  <a:srgbClr val="CC3300"/>
                </a:solidFill>
              </a:rPr>
              <a:t> </a:t>
            </a:r>
            <a:r>
              <a:rPr lang="uk-UA" altLang="ru-RU" sz="2800" b="1" dirty="0"/>
              <a:t>(</a:t>
            </a:r>
            <a:r>
              <a:rPr lang="uk-UA" altLang="ru-RU" sz="2800" b="1" dirty="0">
                <a:solidFill>
                  <a:srgbClr val="FF0000"/>
                </a:solidFill>
              </a:rPr>
              <a:t>він в 7 разів міцніше за чистий алюміній</a:t>
            </a:r>
            <a:r>
              <a:rPr lang="uk-UA" altLang="ru-RU" sz="2800" b="1" dirty="0"/>
              <a:t>)</a:t>
            </a:r>
            <a:r>
              <a:rPr lang="uk-UA" altLang="ru-RU" sz="2800" b="1" i="1" dirty="0"/>
              <a:t>.</a:t>
            </a:r>
            <a:r>
              <a:rPr lang="uk-UA" altLang="ru-RU" sz="2800" b="1" dirty="0"/>
              <a:t> Маркується  дюралюміній буквами "</a:t>
            </a:r>
            <a:r>
              <a:rPr lang="uk-UA" altLang="ru-RU" sz="2800" b="1" dirty="0">
                <a:solidFill>
                  <a:srgbClr val="0033CC"/>
                </a:solidFill>
              </a:rPr>
              <a:t>Д</a:t>
            </a:r>
            <a:r>
              <a:rPr lang="uk-UA" altLang="ru-RU" sz="2800" b="1" dirty="0"/>
              <a:t>" і цифрами, що вказують номер сплаву. Наприклад, </a:t>
            </a:r>
            <a:r>
              <a:rPr lang="uk-UA" altLang="ru-RU" sz="2800" b="1" dirty="0">
                <a:solidFill>
                  <a:srgbClr val="0033CC"/>
                </a:solidFill>
              </a:rPr>
              <a:t>Д1</a:t>
            </a:r>
            <a:r>
              <a:rPr lang="uk-UA" altLang="ru-RU" sz="2800" b="1" dirty="0"/>
              <a:t>, </a:t>
            </a:r>
            <a:r>
              <a:rPr lang="uk-UA" altLang="ru-RU" sz="2800" b="1" dirty="0">
                <a:solidFill>
                  <a:srgbClr val="0033CC"/>
                </a:solidFill>
              </a:rPr>
              <a:t>Д16</a:t>
            </a:r>
            <a:r>
              <a:rPr lang="uk-UA" altLang="ru-RU" sz="2800" b="1" dirty="0"/>
              <a:t>.</a:t>
            </a:r>
          </a:p>
          <a:p>
            <a:pPr marL="0" indent="0" algn="just">
              <a:lnSpc>
                <a:spcPct val="80000"/>
              </a:lnSpc>
              <a:buFontTx/>
              <a:buNone/>
            </a:pPr>
            <a:r>
              <a:rPr lang="ru-RU" altLang="ru-RU" sz="2800" b="1" dirty="0"/>
              <a:t> </a:t>
            </a:r>
            <a:r>
              <a:rPr lang="ru-RU" altLang="ru-RU" sz="2800" b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</a:t>
            </a:r>
            <a:r>
              <a:rPr lang="uk-UA" altLang="ru-RU" sz="2800" b="1" i="1" u="sng" dirty="0" err="1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илуміни</a:t>
            </a:r>
            <a:r>
              <a:rPr lang="uk-UA" altLang="ru-RU" sz="2800" b="1" i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uk-UA" altLang="ru-RU" sz="2800" b="1" i="1" dirty="0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– </a:t>
            </a:r>
            <a:r>
              <a:rPr lang="uk-UA" altLang="ru-RU" sz="2800" b="1" dirty="0"/>
              <a:t>сплави </a:t>
            </a:r>
            <a:r>
              <a:rPr lang="uk-UA" altLang="ru-RU" sz="2800" b="1" dirty="0">
                <a:solidFill>
                  <a:srgbClr val="CC3300"/>
                </a:solidFill>
              </a:rPr>
              <a:t>алюмінію </a:t>
            </a:r>
            <a:r>
              <a:rPr lang="uk-UA" altLang="ru-RU" sz="2800" b="1" dirty="0"/>
              <a:t>з</a:t>
            </a:r>
            <a:r>
              <a:rPr lang="uk-UA" altLang="ru-RU" sz="2800" b="1" dirty="0">
                <a:solidFill>
                  <a:srgbClr val="CC3300"/>
                </a:solidFill>
              </a:rPr>
              <a:t> кремнієм</a:t>
            </a:r>
            <a:r>
              <a:rPr lang="uk-UA" altLang="ru-RU" sz="2800" b="1" dirty="0"/>
              <a:t>. Вони </a:t>
            </a:r>
            <a:r>
              <a:rPr lang="uk-UA" altLang="ru-RU" sz="2800" b="1" dirty="0" smtClean="0"/>
              <a:t>маркуються </a:t>
            </a:r>
            <a:r>
              <a:rPr lang="uk-UA" altLang="ru-RU" sz="2800" b="1" dirty="0"/>
              <a:t>– АЛ2, АЛ9 (цифра вказує номер сплаву, а букви </a:t>
            </a:r>
            <a:r>
              <a:rPr lang="uk-UA" altLang="ru-RU" sz="2800" b="1" dirty="0" smtClean="0"/>
              <a:t>означають</a:t>
            </a:r>
            <a:r>
              <a:rPr lang="uk-UA" altLang="ru-RU" sz="2800" b="1" dirty="0"/>
              <a:t>, що це – алюмінієвий ливарний  сплав).</a:t>
            </a:r>
          </a:p>
          <a:p>
            <a:pPr marL="0" indent="0" algn="just">
              <a:lnSpc>
                <a:spcPct val="80000"/>
              </a:lnSpc>
              <a:buFontTx/>
              <a:buNone/>
            </a:pPr>
            <a:r>
              <a:rPr lang="ru-RU" altLang="ru-RU" sz="2800" dirty="0"/>
              <a:t> </a:t>
            </a:r>
            <a:r>
              <a:rPr lang="uk-UA" altLang="ru-RU" sz="2800" b="1" dirty="0"/>
              <a:t>Дюралюміній широко застосовують </a:t>
            </a:r>
            <a:r>
              <a:rPr lang="uk-UA" altLang="ru-RU" sz="2800" b="1" dirty="0" smtClean="0"/>
              <a:t>у суднобудуванні</a:t>
            </a:r>
            <a:r>
              <a:rPr lang="uk-UA" altLang="ru-RU" sz="2800" dirty="0"/>
              <a:t>, </a:t>
            </a:r>
            <a:r>
              <a:rPr lang="uk-UA" altLang="ru-RU" sz="2800" b="1" dirty="0" smtClean="0"/>
              <a:t>а </a:t>
            </a:r>
            <a:r>
              <a:rPr lang="uk-UA" altLang="ru-RU" sz="2800" b="1" dirty="0"/>
              <a:t>з силуміну виготовляють арматуру, кронштейни, литі </a:t>
            </a:r>
            <a:r>
              <a:rPr lang="uk-UA" altLang="ru-RU" sz="2800" b="1" dirty="0" smtClean="0"/>
              <a:t>деталі приладів.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uk-UA" altLang="ru-RU" b="1" dirty="0" smtClean="0"/>
              <a:t>  </a:t>
            </a:r>
            <a:r>
              <a:rPr lang="uk-UA" altLang="ru-RU" dirty="0" smtClean="0"/>
              <a:t>  </a:t>
            </a:r>
            <a:endParaRPr lang="uk-UA" alt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869161"/>
            <a:ext cx="2495550" cy="198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680" y="4846349"/>
            <a:ext cx="2087562" cy="198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035" y="4846348"/>
            <a:ext cx="1989138" cy="198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173" y="4846347"/>
            <a:ext cx="2490827" cy="198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6966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1708</Words>
  <Application>Microsoft Office PowerPoint</Application>
  <PresentationFormat>Экран (4:3)</PresentationFormat>
  <Paragraphs>285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Тема Office</vt:lpstr>
      <vt:lpstr>Оформление по умолчанию</vt:lpstr>
      <vt:lpstr>Маркірування кольорових сплавів</vt:lpstr>
      <vt:lpstr>Класифікація кольорових металів</vt:lpstr>
      <vt:lpstr>Позначення легувальних елементів кольорових сплавів</vt:lpstr>
      <vt:lpstr>Презентация PowerPoint</vt:lpstr>
      <vt:lpstr>Сплави на основі міді: маркування та властивості</vt:lpstr>
      <vt:lpstr>Сплави на основі міді: маркування та властивості</vt:lpstr>
      <vt:lpstr>Застосування сплавів  на основі міді </vt:lpstr>
      <vt:lpstr>Алюміній: властивості і застосування</vt:lpstr>
      <vt:lpstr>Сплави на основі алюмінію: маркування та властивості</vt:lpstr>
      <vt:lpstr>Сплави на основі алюмінію: маркування та властивості</vt:lpstr>
      <vt:lpstr>Титан і характеристика сплавів на основі титану</vt:lpstr>
      <vt:lpstr>Маркування та властивості сплавів титану (приклади)</vt:lpstr>
      <vt:lpstr>Характеристика сплавів  на основі магнію</vt:lpstr>
      <vt:lpstr> Маркування сплавів магнію та їх застосування (приклади)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Маркірування сталей і сплавів</dc:title>
  <dc:creator>marko</dc:creator>
  <cp:lastModifiedBy>Вера Морозова</cp:lastModifiedBy>
  <cp:revision>18</cp:revision>
  <dcterms:created xsi:type="dcterms:W3CDTF">2012-01-11T10:01:56Z</dcterms:created>
  <dcterms:modified xsi:type="dcterms:W3CDTF">2021-04-22T21:17:02Z</dcterms:modified>
</cp:coreProperties>
</file>