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1534" r:id="rId3"/>
    <p:sldId id="1535" r:id="rId4"/>
    <p:sldId id="1536" r:id="rId5"/>
    <p:sldId id="1537" r:id="rId6"/>
    <p:sldId id="1538" r:id="rId7"/>
    <p:sldId id="1539" r:id="rId8"/>
    <p:sldId id="1540" r:id="rId9"/>
    <p:sldId id="1543" r:id="rId10"/>
    <p:sldId id="1544" r:id="rId11"/>
    <p:sldId id="1545" r:id="rId12"/>
    <p:sldId id="1541" r:id="rId13"/>
    <p:sldId id="1546" r:id="rId14"/>
    <p:sldId id="1547" r:id="rId15"/>
    <p:sldId id="333" r:id="rId16"/>
    <p:sldId id="1400" r:id="rId17"/>
    <p:sldId id="1379" r:id="rId18"/>
    <p:sldId id="1533" r:id="rId19"/>
    <p:sldId id="304" r:id="rId20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396BC5"/>
    <a:srgbClr val="F4BF00"/>
    <a:srgbClr val="13B1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із теми 2 –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Стиль із теми 2 –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634" autoAdjust="0"/>
    <p:restoredTop sz="94660"/>
  </p:normalViewPr>
  <p:slideViewPr>
    <p:cSldViewPr snapToGrid="0">
      <p:cViewPr varScale="1">
        <p:scale>
          <a:sx n="76" d="100"/>
          <a:sy n="76" d="100"/>
        </p:scale>
        <p:origin x="43" y="1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hyperlink" Target="http://teach-inf.at.ua/" TargetMode="External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CA51221C-393E-4FE7-AED2-E07CE01EF04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4747751" cy="4413403"/>
          </a:xfrm>
          <a:prstGeom prst="rect">
            <a:avLst/>
          </a:prstGeom>
        </p:spPr>
      </p:pic>
      <p:sp>
        <p:nvSpPr>
          <p:cNvPr id="9" name="Rectangle 24"/>
          <p:cNvSpPr>
            <a:spLocks noChangeArrowheads="1"/>
          </p:cNvSpPr>
          <p:nvPr userDrawn="1"/>
        </p:nvSpPr>
        <p:spPr bwMode="auto">
          <a:xfrm>
            <a:off x="0" y="3527436"/>
            <a:ext cx="12192000" cy="335756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0484" y="6021300"/>
            <a:ext cx="5699686" cy="991249"/>
          </a:xfrm>
          <a:prstGeom prst="rect">
            <a:avLst/>
          </a:prstGeom>
        </p:spPr>
      </p:pic>
      <p:sp>
        <p:nvSpPr>
          <p:cNvPr id="11" name="Rectangle 17"/>
          <p:cNvSpPr>
            <a:spLocks noChangeArrowheads="1"/>
          </p:cNvSpPr>
          <p:nvPr userDrawn="1"/>
        </p:nvSpPr>
        <p:spPr bwMode="gray">
          <a:xfrm>
            <a:off x="0" y="3141663"/>
            <a:ext cx="12192000" cy="431800"/>
          </a:xfrm>
          <a:prstGeom prst="rect">
            <a:avLst/>
          </a:prstGeom>
          <a:solidFill>
            <a:srgbClr val="19426B"/>
          </a:solidFill>
          <a:ln w="9525">
            <a:solidFill>
              <a:srgbClr val="19426B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3" name="Oval 25"/>
          <p:cNvSpPr>
            <a:spLocks noChangeArrowheads="1"/>
          </p:cNvSpPr>
          <p:nvPr userDrawn="1"/>
        </p:nvSpPr>
        <p:spPr bwMode="ltGray">
          <a:xfrm>
            <a:off x="1258888" y="4508512"/>
            <a:ext cx="4248150" cy="1800225"/>
          </a:xfrm>
          <a:prstGeom prst="ellipse">
            <a:avLst/>
          </a:prstGeom>
          <a:gradFill rotWithShape="1">
            <a:gsLst>
              <a:gs pos="0">
                <a:srgbClr val="398AC7"/>
              </a:gs>
              <a:gs pos="100000">
                <a:srgbClr val="398AC7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4" name="Rectangle 4"/>
          <p:cNvSpPr txBox="1">
            <a:spLocks noChangeArrowheads="1"/>
          </p:cNvSpPr>
          <p:nvPr userDrawn="1"/>
        </p:nvSpPr>
        <p:spPr bwMode="auto">
          <a:xfrm>
            <a:off x="457200" y="6486536"/>
            <a:ext cx="2133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l" defTabSz="914400" rtl="0" eaLnBrk="1" latinLnBrk="0" hangingPunct="1">
              <a:defRPr sz="12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Rectangle 5"/>
          <p:cNvSpPr txBox="1">
            <a:spLocks noChangeArrowheads="1"/>
          </p:cNvSpPr>
          <p:nvPr userDrawn="1"/>
        </p:nvSpPr>
        <p:spPr>
          <a:xfrm>
            <a:off x="3124200" y="6486536"/>
            <a:ext cx="2895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ctr" defTabSz="914400" rtl="0" eaLnBrk="1" latinLnBrk="0" hangingPunct="1">
              <a:defRPr sz="1200" b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" name="Oval 18"/>
          <p:cNvSpPr>
            <a:spLocks noChangeArrowheads="1"/>
          </p:cNvSpPr>
          <p:nvPr userDrawn="1"/>
        </p:nvSpPr>
        <p:spPr bwMode="gray">
          <a:xfrm>
            <a:off x="276225" y="1255713"/>
            <a:ext cx="4656138" cy="4837112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dist="172739" dir="3238358" algn="ctr" rotWithShape="0">
              <a:srgbClr val="19426B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7" name="Freeform 21" descr="2"/>
          <p:cNvSpPr>
            <a:spLocks/>
          </p:cNvSpPr>
          <p:nvPr userDrawn="1"/>
        </p:nvSpPr>
        <p:spPr bwMode="gray">
          <a:xfrm>
            <a:off x="376245" y="2147896"/>
            <a:ext cx="2103437" cy="3032125"/>
          </a:xfrm>
          <a:custGeom>
            <a:avLst/>
            <a:gdLst>
              <a:gd name="T0" fmla="*/ 1325 w 1325"/>
              <a:gd name="T1" fmla="*/ 960 h 1910"/>
              <a:gd name="T2" fmla="*/ 414 w 1325"/>
              <a:gd name="T3" fmla="*/ 0 h 1910"/>
              <a:gd name="T4" fmla="*/ 27 w 1325"/>
              <a:gd name="T5" fmla="*/ 1014 h 1910"/>
              <a:gd name="T6" fmla="*/ 402 w 1325"/>
              <a:gd name="T7" fmla="*/ 1910 h 1910"/>
              <a:gd name="T8" fmla="*/ 1325 w 1325"/>
              <a:gd name="T9" fmla="*/ 960 h 1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25" h="1910">
                <a:moveTo>
                  <a:pt x="1325" y="960"/>
                </a:moveTo>
                <a:lnTo>
                  <a:pt x="414" y="0"/>
                </a:lnTo>
                <a:cubicBezTo>
                  <a:pt x="238" y="162"/>
                  <a:pt x="0" y="570"/>
                  <a:pt x="27" y="1014"/>
                </a:cubicBezTo>
                <a:cubicBezTo>
                  <a:pt x="53" y="1458"/>
                  <a:pt x="233" y="1748"/>
                  <a:pt x="402" y="1910"/>
                </a:cubicBezTo>
                <a:lnTo>
                  <a:pt x="1325" y="960"/>
                </a:lnTo>
                <a:close/>
              </a:path>
            </a:pathLst>
          </a:cu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 cmpd="sng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8" name="Freeform 19" descr="4"/>
          <p:cNvSpPr>
            <a:spLocks/>
          </p:cNvSpPr>
          <p:nvPr userDrawn="1"/>
        </p:nvSpPr>
        <p:spPr bwMode="gray">
          <a:xfrm>
            <a:off x="2625727" y="2119317"/>
            <a:ext cx="2139950" cy="3116263"/>
          </a:xfrm>
          <a:custGeom>
            <a:avLst/>
            <a:gdLst>
              <a:gd name="T0" fmla="*/ 951 w 1348"/>
              <a:gd name="T1" fmla="*/ 1963 h 1963"/>
              <a:gd name="T2" fmla="*/ 1338 w 1348"/>
              <a:gd name="T3" fmla="*/ 977 h 1963"/>
              <a:gd name="T4" fmla="*/ 905 w 1348"/>
              <a:gd name="T5" fmla="*/ 0 h 1963"/>
              <a:gd name="T6" fmla="*/ 0 w 1348"/>
              <a:gd name="T7" fmla="*/ 987 h 1963"/>
              <a:gd name="T8" fmla="*/ 951 w 1348"/>
              <a:gd name="T9" fmla="*/ 1963 h 19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8" h="1963">
                <a:moveTo>
                  <a:pt x="951" y="1963"/>
                </a:moveTo>
                <a:cubicBezTo>
                  <a:pt x="1244" y="1689"/>
                  <a:pt x="1348" y="1323"/>
                  <a:pt x="1338" y="977"/>
                </a:cubicBezTo>
                <a:cubicBezTo>
                  <a:pt x="1329" y="629"/>
                  <a:pt x="1132" y="226"/>
                  <a:pt x="905" y="0"/>
                </a:cubicBezTo>
                <a:lnTo>
                  <a:pt x="0" y="987"/>
                </a:lnTo>
                <a:lnTo>
                  <a:pt x="951" y="1963"/>
                </a:lnTo>
                <a:close/>
              </a:path>
            </a:pathLst>
          </a:cu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9" name="Freeform 20" descr="1"/>
          <p:cNvSpPr>
            <a:spLocks/>
          </p:cNvSpPr>
          <p:nvPr userDrawn="1"/>
        </p:nvSpPr>
        <p:spPr bwMode="gray">
          <a:xfrm>
            <a:off x="1130307" y="1416060"/>
            <a:ext cx="2873375" cy="2182813"/>
          </a:xfrm>
          <a:custGeom>
            <a:avLst/>
            <a:gdLst>
              <a:gd name="T0" fmla="*/ 905 w 1810"/>
              <a:gd name="T1" fmla="*/ 1375 h 1375"/>
              <a:gd name="T2" fmla="*/ 1810 w 1810"/>
              <a:gd name="T3" fmla="*/ 395 h 1375"/>
              <a:gd name="T4" fmla="*/ 876 w 1810"/>
              <a:gd name="T5" fmla="*/ 24 h 1375"/>
              <a:gd name="T6" fmla="*/ 0 w 1810"/>
              <a:gd name="T7" fmla="*/ 396 h 1375"/>
              <a:gd name="T8" fmla="*/ 905 w 1810"/>
              <a:gd name="T9" fmla="*/ 1375 h 1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10" h="1375">
                <a:moveTo>
                  <a:pt x="905" y="1375"/>
                </a:moveTo>
                <a:lnTo>
                  <a:pt x="1810" y="395"/>
                </a:lnTo>
                <a:cubicBezTo>
                  <a:pt x="1612" y="176"/>
                  <a:pt x="1300" y="0"/>
                  <a:pt x="876" y="24"/>
                </a:cubicBezTo>
                <a:cubicBezTo>
                  <a:pt x="452" y="48"/>
                  <a:pt x="252" y="149"/>
                  <a:pt x="0" y="396"/>
                </a:cubicBezTo>
                <a:lnTo>
                  <a:pt x="905" y="1375"/>
                </a:lnTo>
                <a:close/>
              </a:path>
            </a:pathLst>
          </a:cu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0" name="Freeform 22" descr="55282"/>
          <p:cNvSpPr>
            <a:spLocks/>
          </p:cNvSpPr>
          <p:nvPr userDrawn="1"/>
        </p:nvSpPr>
        <p:spPr bwMode="gray">
          <a:xfrm>
            <a:off x="1085855" y="3730636"/>
            <a:ext cx="2962275" cy="2219325"/>
          </a:xfrm>
          <a:custGeom>
            <a:avLst/>
            <a:gdLst>
              <a:gd name="T0" fmla="*/ 927 w 1866"/>
              <a:gd name="T1" fmla="*/ 0 h 1398"/>
              <a:gd name="T2" fmla="*/ 0 w 1866"/>
              <a:gd name="T3" fmla="*/ 975 h 1398"/>
              <a:gd name="T4" fmla="*/ 996 w 1866"/>
              <a:gd name="T5" fmla="*/ 1387 h 1398"/>
              <a:gd name="T6" fmla="*/ 1866 w 1866"/>
              <a:gd name="T7" fmla="*/ 996 h 1398"/>
              <a:gd name="T8" fmla="*/ 927 w 1866"/>
              <a:gd name="T9" fmla="*/ 0 h 1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66" h="1398">
                <a:moveTo>
                  <a:pt x="927" y="0"/>
                </a:moveTo>
                <a:lnTo>
                  <a:pt x="0" y="975"/>
                </a:lnTo>
                <a:cubicBezTo>
                  <a:pt x="203" y="1204"/>
                  <a:pt x="607" y="1398"/>
                  <a:pt x="996" y="1387"/>
                </a:cubicBezTo>
                <a:cubicBezTo>
                  <a:pt x="1385" y="1375"/>
                  <a:pt x="1707" y="1159"/>
                  <a:pt x="1866" y="996"/>
                </a:cubicBezTo>
                <a:lnTo>
                  <a:pt x="927" y="0"/>
                </a:lnTo>
                <a:close/>
              </a:path>
            </a:pathLst>
          </a:cu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1" name="Oval 23"/>
          <p:cNvSpPr>
            <a:spLocks noChangeArrowheads="1"/>
          </p:cNvSpPr>
          <p:nvPr userDrawn="1"/>
        </p:nvSpPr>
        <p:spPr bwMode="gray">
          <a:xfrm>
            <a:off x="1806578" y="2954337"/>
            <a:ext cx="1655763" cy="1655763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 userDrawn="1"/>
        </p:nvSpPr>
        <p:spPr>
          <a:xfrm>
            <a:off x="1416466" y="3045082"/>
            <a:ext cx="2441027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+mj-lt"/>
              <a:buNone/>
            </a:pPr>
            <a:r>
              <a:rPr lang="ru-RU" sz="5400" b="1" i="0" dirty="0">
                <a:solidFill>
                  <a:srgbClr val="002060"/>
                </a:solidFill>
                <a:latin typeface="Comic Sans MS" panose="030F0702030302020204" pitchFamily="66" charset="0"/>
              </a:rPr>
              <a:t>1</a:t>
            </a:r>
            <a:r>
              <a:rPr lang="uk-UA" sz="5400" b="1" i="0" dirty="0">
                <a:solidFill>
                  <a:srgbClr val="002060"/>
                </a:solidFill>
                <a:latin typeface="Comic Sans MS" panose="030F0702030302020204" pitchFamily="66" charset="0"/>
              </a:rPr>
              <a:t>0</a:t>
            </a:r>
          </a:p>
          <a:p>
            <a:pPr marL="0" indent="0"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+mj-lt"/>
              <a:buNone/>
            </a:pPr>
            <a:r>
              <a:rPr lang="uk-UA" sz="5400" b="1" i="0" dirty="0">
                <a:solidFill>
                  <a:srgbClr val="002060"/>
                </a:solidFill>
                <a:latin typeface="Comic Sans MS" panose="030F0702030302020204" pitchFamily="66" charset="0"/>
              </a:rPr>
              <a:t>(11)</a:t>
            </a:r>
          </a:p>
        </p:txBody>
      </p:sp>
      <p:sp>
        <p:nvSpPr>
          <p:cNvPr id="25" name="Заголовок 1"/>
          <p:cNvSpPr>
            <a:spLocks noGrp="1"/>
          </p:cNvSpPr>
          <p:nvPr>
            <p:ph type="ctrTitle"/>
          </p:nvPr>
        </p:nvSpPr>
        <p:spPr>
          <a:xfrm>
            <a:off x="4847770" y="584394"/>
            <a:ext cx="7151587" cy="1801607"/>
          </a:xfrm>
        </p:spPr>
        <p:txBody>
          <a:bodyPr anchor="ctr">
            <a:normAutofit/>
          </a:bodyPr>
          <a:lstStyle>
            <a:lvl1pPr algn="r">
              <a:defRPr kumimoji="0" lang="uk-UA" sz="4400" b="1" i="0" u="none" strike="noStrike" kern="1200" cap="none" spc="0" normalizeH="0" baseline="0" dirty="0">
                <a:ln>
                  <a:noFill/>
                </a:ln>
                <a:solidFill>
                  <a:srgbClr val="19426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erdana"/>
                <a:ea typeface="+mj-ea"/>
                <a:cs typeface="+mj-cs"/>
              </a:defRPr>
            </a:lvl1pPr>
          </a:lstStyle>
          <a:p>
            <a:r>
              <a:rPr lang="uk-UA" dirty="0"/>
              <a:t>Зразок заголовка</a:t>
            </a:r>
          </a:p>
        </p:txBody>
      </p:sp>
      <p:sp>
        <p:nvSpPr>
          <p:cNvPr id="26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5032382" y="3184362"/>
            <a:ext cx="7138989" cy="40341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lang="uk-UA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marR="0" lvl="0" indent="0" algn="r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BC00"/>
              </a:buClr>
              <a:buSzTx/>
              <a:buFont typeface="Wingdings" panose="05000000000000000000" pitchFamily="2" charset="2"/>
              <a:buNone/>
              <a:tabLst/>
            </a:pPr>
            <a:r>
              <a:rPr lang="uk-UA" dirty="0"/>
              <a:t>Зразок підзаголовка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645061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09.11.2019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09699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09.11.2019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63329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5"/>
          <p:cNvSpPr>
            <a:spLocks noChangeArrowheads="1"/>
          </p:cNvSpPr>
          <p:nvPr userDrawn="1"/>
        </p:nvSpPr>
        <p:spPr bwMode="gray">
          <a:xfrm>
            <a:off x="0" y="798521"/>
            <a:ext cx="12192000" cy="312737"/>
          </a:xfrm>
          <a:prstGeom prst="rect">
            <a:avLst/>
          </a:prstGeom>
          <a:solidFill>
            <a:srgbClr val="19426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8" name="Rectangle 16"/>
          <p:cNvSpPr>
            <a:spLocks noChangeArrowheads="1"/>
          </p:cNvSpPr>
          <p:nvPr userDrawn="1"/>
        </p:nvSpPr>
        <p:spPr bwMode="white">
          <a:xfrm>
            <a:off x="0" y="11"/>
            <a:ext cx="12192000" cy="83661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grpSp>
        <p:nvGrpSpPr>
          <p:cNvPr id="9" name="Group 17"/>
          <p:cNvGrpSpPr>
            <a:grpSpLocks/>
          </p:cNvGrpSpPr>
          <p:nvPr userDrawn="1"/>
        </p:nvGrpSpPr>
        <p:grpSpPr bwMode="auto">
          <a:xfrm>
            <a:off x="10287570" y="188919"/>
            <a:ext cx="1665288" cy="1512887"/>
            <a:chOff x="4604" y="119"/>
            <a:chExt cx="1049" cy="953"/>
          </a:xfrm>
        </p:grpSpPr>
        <p:sp>
          <p:nvSpPr>
            <p:cNvPr id="10" name="Oval 18"/>
            <p:cNvSpPr>
              <a:spLocks noChangeArrowheads="1"/>
            </p:cNvSpPr>
            <p:nvPr userDrawn="1"/>
          </p:nvSpPr>
          <p:spPr bwMode="gray">
            <a:xfrm>
              <a:off x="4921" y="845"/>
              <a:ext cx="732" cy="227"/>
            </a:xfrm>
            <a:prstGeom prst="ellipse">
              <a:avLst/>
            </a:prstGeom>
            <a:gradFill rotWithShape="1">
              <a:gsLst>
                <a:gs pos="0">
                  <a:srgbClr val="19426B"/>
                </a:gs>
                <a:gs pos="100000">
                  <a:srgbClr val="19426B">
                    <a:gamma/>
                    <a:tint val="0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1" name="Oval 19"/>
            <p:cNvSpPr>
              <a:spLocks noChangeArrowheads="1"/>
            </p:cNvSpPr>
            <p:nvPr userDrawn="1"/>
          </p:nvSpPr>
          <p:spPr bwMode="gray">
            <a:xfrm>
              <a:off x="4604" y="119"/>
              <a:ext cx="932" cy="91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dist="63500" dir="2212194" algn="ctr" rotWithShape="0">
                <a:srgbClr val="19426B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2" name="Freeform 20" descr="4"/>
            <p:cNvSpPr>
              <a:spLocks/>
            </p:cNvSpPr>
            <p:nvPr userDrawn="1"/>
          </p:nvSpPr>
          <p:spPr bwMode="gray">
            <a:xfrm>
              <a:off x="5077" y="281"/>
              <a:ext cx="426" cy="588"/>
            </a:xfrm>
            <a:custGeom>
              <a:avLst/>
              <a:gdLst>
                <a:gd name="T0" fmla="*/ 951 w 1348"/>
                <a:gd name="T1" fmla="*/ 1963 h 1963"/>
                <a:gd name="T2" fmla="*/ 1338 w 1348"/>
                <a:gd name="T3" fmla="*/ 977 h 1963"/>
                <a:gd name="T4" fmla="*/ 905 w 1348"/>
                <a:gd name="T5" fmla="*/ 0 h 1963"/>
                <a:gd name="T6" fmla="*/ 0 w 1348"/>
                <a:gd name="T7" fmla="*/ 987 h 1963"/>
                <a:gd name="T8" fmla="*/ 951 w 1348"/>
                <a:gd name="T9" fmla="*/ 1963 h 1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8" h="1963">
                  <a:moveTo>
                    <a:pt x="951" y="1963"/>
                  </a:moveTo>
                  <a:cubicBezTo>
                    <a:pt x="1244" y="1689"/>
                    <a:pt x="1348" y="1323"/>
                    <a:pt x="1338" y="977"/>
                  </a:cubicBezTo>
                  <a:cubicBezTo>
                    <a:pt x="1329" y="629"/>
                    <a:pt x="1132" y="226"/>
                    <a:pt x="905" y="0"/>
                  </a:cubicBezTo>
                  <a:lnTo>
                    <a:pt x="0" y="987"/>
                  </a:lnTo>
                  <a:lnTo>
                    <a:pt x="951" y="1963"/>
                  </a:lnTo>
                  <a:close/>
                </a:path>
              </a:pathLst>
            </a:cu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3" name="Freeform 21" descr="1"/>
            <p:cNvSpPr>
              <a:spLocks/>
            </p:cNvSpPr>
            <p:nvPr userDrawn="1"/>
          </p:nvSpPr>
          <p:spPr bwMode="gray">
            <a:xfrm>
              <a:off x="4779" y="144"/>
              <a:ext cx="572" cy="416"/>
            </a:xfrm>
            <a:custGeom>
              <a:avLst/>
              <a:gdLst>
                <a:gd name="T0" fmla="*/ 905 w 1810"/>
                <a:gd name="T1" fmla="*/ 1388 h 1388"/>
                <a:gd name="T2" fmla="*/ 1810 w 1810"/>
                <a:gd name="T3" fmla="*/ 408 h 1388"/>
                <a:gd name="T4" fmla="*/ 874 w 1810"/>
                <a:gd name="T5" fmla="*/ 40 h 1388"/>
                <a:gd name="T6" fmla="*/ 0 w 1810"/>
                <a:gd name="T7" fmla="*/ 409 h 1388"/>
                <a:gd name="T8" fmla="*/ 905 w 1810"/>
                <a:gd name="T9" fmla="*/ 1388 h 1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0" h="1388">
                  <a:moveTo>
                    <a:pt x="905" y="1388"/>
                  </a:moveTo>
                  <a:lnTo>
                    <a:pt x="1810" y="408"/>
                  </a:lnTo>
                  <a:cubicBezTo>
                    <a:pt x="1612" y="189"/>
                    <a:pt x="1272" y="0"/>
                    <a:pt x="874" y="40"/>
                  </a:cubicBezTo>
                  <a:cubicBezTo>
                    <a:pt x="541" y="52"/>
                    <a:pt x="252" y="162"/>
                    <a:pt x="0" y="409"/>
                  </a:cubicBezTo>
                  <a:lnTo>
                    <a:pt x="905" y="1388"/>
                  </a:lnTo>
                  <a:close/>
                </a:path>
              </a:pathLst>
            </a:cu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4" name="Freeform 22" descr="2"/>
            <p:cNvSpPr>
              <a:spLocks/>
            </p:cNvSpPr>
            <p:nvPr userDrawn="1"/>
          </p:nvSpPr>
          <p:spPr bwMode="gray">
            <a:xfrm>
              <a:off x="4629" y="286"/>
              <a:ext cx="419" cy="572"/>
            </a:xfrm>
            <a:custGeom>
              <a:avLst/>
              <a:gdLst>
                <a:gd name="T0" fmla="*/ 1325 w 1325"/>
                <a:gd name="T1" fmla="*/ 960 h 1910"/>
                <a:gd name="T2" fmla="*/ 414 w 1325"/>
                <a:gd name="T3" fmla="*/ 0 h 1910"/>
                <a:gd name="T4" fmla="*/ 27 w 1325"/>
                <a:gd name="T5" fmla="*/ 1014 h 1910"/>
                <a:gd name="T6" fmla="*/ 402 w 1325"/>
                <a:gd name="T7" fmla="*/ 1910 h 1910"/>
                <a:gd name="T8" fmla="*/ 1325 w 1325"/>
                <a:gd name="T9" fmla="*/ 960 h 1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5" h="1910">
                  <a:moveTo>
                    <a:pt x="1325" y="960"/>
                  </a:moveTo>
                  <a:lnTo>
                    <a:pt x="414" y="0"/>
                  </a:lnTo>
                  <a:cubicBezTo>
                    <a:pt x="238" y="162"/>
                    <a:pt x="0" y="570"/>
                    <a:pt x="27" y="1014"/>
                  </a:cubicBezTo>
                  <a:cubicBezTo>
                    <a:pt x="53" y="1458"/>
                    <a:pt x="233" y="1748"/>
                    <a:pt x="402" y="1910"/>
                  </a:cubicBezTo>
                  <a:lnTo>
                    <a:pt x="1325" y="960"/>
                  </a:lnTo>
                  <a:close/>
                </a:path>
              </a:pathLst>
            </a:cu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5" name="Freeform 23" descr="55282"/>
            <p:cNvSpPr>
              <a:spLocks/>
            </p:cNvSpPr>
            <p:nvPr userDrawn="1"/>
          </p:nvSpPr>
          <p:spPr bwMode="gray">
            <a:xfrm>
              <a:off x="4770" y="585"/>
              <a:ext cx="590" cy="418"/>
            </a:xfrm>
            <a:custGeom>
              <a:avLst/>
              <a:gdLst>
                <a:gd name="T0" fmla="*/ 927 w 1866"/>
                <a:gd name="T1" fmla="*/ 0 h 1398"/>
                <a:gd name="T2" fmla="*/ 0 w 1866"/>
                <a:gd name="T3" fmla="*/ 975 h 1398"/>
                <a:gd name="T4" fmla="*/ 996 w 1866"/>
                <a:gd name="T5" fmla="*/ 1387 h 1398"/>
                <a:gd name="T6" fmla="*/ 1866 w 1866"/>
                <a:gd name="T7" fmla="*/ 996 h 1398"/>
                <a:gd name="T8" fmla="*/ 927 w 1866"/>
                <a:gd name="T9" fmla="*/ 0 h 1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66" h="1398">
                  <a:moveTo>
                    <a:pt x="927" y="0"/>
                  </a:moveTo>
                  <a:lnTo>
                    <a:pt x="0" y="975"/>
                  </a:lnTo>
                  <a:cubicBezTo>
                    <a:pt x="203" y="1204"/>
                    <a:pt x="607" y="1398"/>
                    <a:pt x="996" y="1387"/>
                  </a:cubicBezTo>
                  <a:cubicBezTo>
                    <a:pt x="1385" y="1375"/>
                    <a:pt x="1707" y="1159"/>
                    <a:pt x="1866" y="996"/>
                  </a:cubicBezTo>
                  <a:lnTo>
                    <a:pt x="927" y="0"/>
                  </a:lnTo>
                  <a:close/>
                </a:path>
              </a:pathLst>
            </a:cu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6" name="Oval 24"/>
            <p:cNvSpPr>
              <a:spLocks noChangeArrowheads="1"/>
            </p:cNvSpPr>
            <p:nvPr userDrawn="1"/>
          </p:nvSpPr>
          <p:spPr bwMode="gray">
            <a:xfrm>
              <a:off x="4914" y="438"/>
              <a:ext cx="329" cy="3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  <p:sp>
        <p:nvSpPr>
          <p:cNvPr id="17" name="TextBox 16"/>
          <p:cNvSpPr txBox="1"/>
          <p:nvPr userDrawn="1"/>
        </p:nvSpPr>
        <p:spPr>
          <a:xfrm>
            <a:off x="10545104" y="700372"/>
            <a:ext cx="948605" cy="5337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000" b="1" i="0" spc="-400" baseline="0" dirty="0">
                <a:solidFill>
                  <a:srgbClr val="19426B"/>
                </a:solidFill>
                <a:latin typeface="Comic Sans MS" panose="030F0702030302020204" pitchFamily="66" charset="0"/>
              </a:rPr>
              <a:t>1</a:t>
            </a:r>
            <a:r>
              <a:rPr lang="uk-UA" sz="2000" b="1" i="0" spc="-400" baseline="0" dirty="0">
                <a:solidFill>
                  <a:srgbClr val="19426B"/>
                </a:solidFill>
                <a:latin typeface="Comic Sans MS" panose="030F0702030302020204" pitchFamily="66" charset="0"/>
              </a:rPr>
              <a:t>0</a:t>
            </a:r>
            <a:br>
              <a:rPr lang="uk-UA" sz="2000" b="1" i="0" spc="-400" baseline="0" dirty="0">
                <a:solidFill>
                  <a:srgbClr val="19426B"/>
                </a:solidFill>
                <a:latin typeface="Comic Sans MS" panose="030F0702030302020204" pitchFamily="66" charset="0"/>
              </a:rPr>
            </a:br>
            <a:r>
              <a:rPr lang="uk-UA" sz="2000" b="1" i="0" spc="-400" baseline="0" dirty="0">
                <a:solidFill>
                  <a:srgbClr val="19426B"/>
                </a:solidFill>
                <a:latin typeface="Comic Sans MS" panose="030F0702030302020204" pitchFamily="66" charset="0"/>
              </a:rPr>
              <a:t>(11)</a:t>
            </a:r>
          </a:p>
        </p:txBody>
      </p:sp>
      <p:grpSp>
        <p:nvGrpSpPr>
          <p:cNvPr id="19" name="Групувати 18"/>
          <p:cNvGrpSpPr/>
          <p:nvPr userDrawn="1"/>
        </p:nvGrpSpPr>
        <p:grpSpPr>
          <a:xfrm>
            <a:off x="-15225" y="6529734"/>
            <a:ext cx="4680520" cy="328282"/>
            <a:chOff x="467544" y="6485698"/>
            <a:chExt cx="4680520" cy="328281"/>
          </a:xfrm>
        </p:grpSpPr>
        <p:pic>
          <p:nvPicPr>
            <p:cNvPr id="20" name="Picture 3" descr="E:\Робота\Вчитель Інформатики\~~~Сайт~~~\teach-inf.at.ua\FTP\krfb_6465.pn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6296" y="6485698"/>
              <a:ext cx="321568" cy="321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467544" y="6506203"/>
              <a:ext cx="4680520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i="1" dirty="0">
                  <a:solidFill>
                    <a:srgbClr val="19426B"/>
                  </a:solidFill>
                  <a:latin typeface="Verdana"/>
                </a:rPr>
                <a:t> </a:t>
              </a:r>
              <a:r>
                <a:rPr lang="uk-UA" sz="1400" i="1" dirty="0">
                  <a:solidFill>
                    <a:srgbClr val="19426B"/>
                  </a:solidFill>
                  <a:latin typeface="Verdana"/>
                </a:rPr>
                <a:t>        </a:t>
              </a:r>
              <a:r>
                <a:rPr lang="en-US" sz="1400" b="1" i="1" dirty="0">
                  <a:solidFill>
                    <a:srgbClr val="19426B"/>
                  </a:solidFill>
                  <a:latin typeface="Verdana"/>
                  <a:hlinkClick r:id="rId7" tooltip="Перейти на сайт"/>
                </a:rPr>
                <a:t/>
              </a:r>
              <a:endParaRPr lang="ru-RU" sz="1400" b="1" i="1" dirty="0">
                <a:solidFill>
                  <a:srgbClr val="19426B"/>
                </a:solidFill>
                <a:latin typeface="Verdana"/>
              </a:endParaRPr>
            </a:p>
          </p:txBody>
        </p:sp>
      </p:grpSp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lnSpcReduction="10000"/>
          </a:bodyPr>
          <a:lstStyle>
            <a:lvl1pPr>
              <a:defRPr kumimoji="0" lang="uk-UA" sz="32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lvl="0" fontAlgn="base">
              <a:lnSpc>
                <a:spcPct val="100000"/>
              </a:lnSpc>
              <a:spcAft>
                <a:spcPct val="0"/>
              </a:spcAft>
            </a:pPr>
            <a:r>
              <a:rPr lang="uk-UA" dirty="0"/>
              <a:t>Зразок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717398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09.11.2019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23911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і області з вмі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09.11.2019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14032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09.11.2019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79979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09.11.2019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64596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09.11.2019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40382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09.11.2019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38317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09.11.2019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3899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E9269-1560-433C-88F4-3A78CD881B3D}" type="datetimeFigureOut">
              <a:rPr lang="uk-UA" smtClean="0"/>
              <a:t>09.11.2019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22809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847771" y="624586"/>
            <a:ext cx="7137066" cy="1801607"/>
          </a:xfrm>
        </p:spPr>
        <p:txBody>
          <a:bodyPr>
            <a:noAutofit/>
          </a:bodyPr>
          <a:lstStyle/>
          <a:p>
            <a:r>
              <a:rPr lang="uk-UA" sz="5400" dirty="0"/>
              <a:t>Стандарти та уніфіковані системи документації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4294967295"/>
          </p:nvPr>
        </p:nvSpPr>
        <p:spPr>
          <a:xfrm>
            <a:off x="5032382" y="3184362"/>
            <a:ext cx="7138989" cy="403410"/>
          </a:xfrm>
        </p:spPr>
        <p:txBody>
          <a:bodyPr anchor="ctr">
            <a:normAutofit/>
          </a:bodyPr>
          <a:lstStyle/>
          <a:p>
            <a:pPr marL="0" indent="0" algn="r">
              <a:buNone/>
            </a:pPr>
            <a:r>
              <a:rPr lang="uk-UA" sz="1600" b="1" dirty="0">
                <a:solidFill>
                  <a:srgbClr val="FFFFFF"/>
                </a:solidFill>
              </a:rPr>
              <a:t>За навчальною програмою 2018 року</a:t>
            </a:r>
          </a:p>
        </p:txBody>
      </p:sp>
      <p:sp>
        <p:nvSpPr>
          <p:cNvPr id="6" name="Округлена прямокутна виноска 5"/>
          <p:cNvSpPr/>
          <p:nvPr/>
        </p:nvSpPr>
        <p:spPr>
          <a:xfrm>
            <a:off x="126612" y="6175807"/>
            <a:ext cx="2448272" cy="619472"/>
          </a:xfrm>
          <a:prstGeom prst="wedgeRoundRectCallout">
            <a:avLst>
              <a:gd name="adj1" fmla="val 367"/>
              <a:gd name="adj2" fmla="val 49864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Урок 6</a:t>
            </a:r>
          </a:p>
        </p:txBody>
      </p:sp>
      <p:pic>
        <p:nvPicPr>
          <p:cNvPr id="9" name="Picture 2" descr="document, refresh, reload icon">
            <a:extLst>
              <a:ext uri="{FF2B5EF4-FFF2-40B4-BE49-F238E27FC236}">
                <a16:creationId xmlns:a16="http://schemas.microsoft.com/office/drawing/2014/main" id="{F918B6B7-B05B-4F85-A92B-1053A30BEA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5" t="3718" r="3822" b="3718"/>
          <a:stretch/>
        </p:blipFill>
        <p:spPr bwMode="auto">
          <a:xfrm>
            <a:off x="6387465" y="3678939"/>
            <a:ext cx="2299830" cy="2299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Пов’язане зображення">
            <a:extLst>
              <a:ext uri="{FF2B5EF4-FFF2-40B4-BE49-F238E27FC236}">
                <a16:creationId xmlns:a16="http://schemas.microsoft.com/office/drawing/2014/main" id="{CCB6325D-4143-405A-BDB4-9F3707E98F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85"/>
          <a:stretch/>
        </p:blipFill>
        <p:spPr bwMode="auto">
          <a:xfrm>
            <a:off x="9149658" y="3681928"/>
            <a:ext cx="2299834" cy="228548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7435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Стандарти та уніфіковані</a:t>
            </a:r>
            <a:br>
              <a:rPr lang="uk-UA" dirty="0"/>
            </a:br>
            <a:r>
              <a:rPr lang="uk-UA" dirty="0"/>
              <a:t>системи документації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1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6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Всі службові документи, як правило, мають оформлятися на бланках установ.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380867D-9A6C-4B32-9F47-3B7D26D1D4FA}"/>
              </a:ext>
            </a:extLst>
          </p:cNvPr>
          <p:cNvSpPr txBox="1"/>
          <p:nvPr/>
        </p:nvSpPr>
        <p:spPr>
          <a:xfrm>
            <a:off x="70929" y="2247920"/>
            <a:ext cx="12050142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Бланк службового документа </a:t>
            </a:r>
            <a:r>
              <a:rPr lang="uk-UA" sz="2800" b="1" i="1" kern="0" dirty="0">
                <a:solidFill>
                  <a:schemeClr val="bg1"/>
                </a:solidFill>
              </a:rPr>
              <a:t>— це уніфікована форма службового документа з надрукованою постійною інформацією реквізитів і наявним місцем для фіксування їх змінної інформації. </a:t>
            </a:r>
          </a:p>
        </p:txBody>
      </p:sp>
      <p:pic>
        <p:nvPicPr>
          <p:cNvPr id="8194" name="Picture 2" descr="Пов’язане зображення">
            <a:extLst>
              <a:ext uri="{FF2B5EF4-FFF2-40B4-BE49-F238E27FC236}">
                <a16:creationId xmlns:a16="http://schemas.microsoft.com/office/drawing/2014/main" id="{5B3E72C7-E0F7-408B-BD32-54C9D80BA2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9071" y="4182059"/>
            <a:ext cx="4572000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FE75F78-228C-47AF-8940-5AC96D0921E3}"/>
              </a:ext>
            </a:extLst>
          </p:cNvPr>
          <p:cNvSpPr txBox="1"/>
          <p:nvPr/>
        </p:nvSpPr>
        <p:spPr>
          <a:xfrm>
            <a:off x="70929" y="4182059"/>
            <a:ext cx="7364851" cy="2246769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Бланки службових документів виготовляються згідно з вимогами чинних стандартів з обов’язковим дотриманням ряду правил.</a:t>
            </a:r>
          </a:p>
        </p:txBody>
      </p:sp>
    </p:spTree>
    <p:extLst>
      <p:ext uri="{BB962C8B-B14F-4D97-AF65-F5344CB8AC3E}">
        <p14:creationId xmlns:p14="http://schemas.microsoft.com/office/powerpoint/2010/main" val="1483995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Стандарти та уніфіковані</a:t>
            </a:r>
            <a:br>
              <a:rPr lang="uk-UA" dirty="0"/>
            </a:br>
            <a:r>
              <a:rPr lang="uk-UA" dirty="0"/>
              <a:t>системи документації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1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6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В документаційному забезпеченні управління найширше застосовуються формати:</a:t>
            </a:r>
          </a:p>
        </p:txBody>
      </p:sp>
      <p:grpSp>
        <p:nvGrpSpPr>
          <p:cNvPr id="7" name="Групувати 6">
            <a:extLst>
              <a:ext uri="{FF2B5EF4-FFF2-40B4-BE49-F238E27FC236}">
                <a16:creationId xmlns:a16="http://schemas.microsoft.com/office/drawing/2014/main" id="{26218495-075A-4ACF-8F95-B751A7C3ABAD}"/>
              </a:ext>
            </a:extLst>
          </p:cNvPr>
          <p:cNvGrpSpPr/>
          <p:nvPr/>
        </p:nvGrpSpPr>
        <p:grpSpPr>
          <a:xfrm>
            <a:off x="72008" y="2278064"/>
            <a:ext cx="6513008" cy="4152881"/>
            <a:chOff x="72008" y="2278064"/>
            <a:chExt cx="6513008" cy="4152881"/>
          </a:xfrm>
        </p:grpSpPr>
        <p:sp>
          <p:nvSpPr>
            <p:cNvPr id="8" name="Прямокутник 7">
              <a:extLst>
                <a:ext uri="{FF2B5EF4-FFF2-40B4-BE49-F238E27FC236}">
                  <a16:creationId xmlns:a16="http://schemas.microsoft.com/office/drawing/2014/main" id="{2FD8591D-E960-4A5F-A456-3A7BC1C1CA27}"/>
                </a:ext>
              </a:extLst>
            </p:cNvPr>
            <p:cNvSpPr/>
            <p:nvPr/>
          </p:nvSpPr>
          <p:spPr>
            <a:xfrm>
              <a:off x="72008" y="2278064"/>
              <a:ext cx="2771676" cy="4103685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uk-UA" sz="3200" b="1" i="1" kern="0" dirty="0">
                  <a:solidFill>
                    <a:schemeClr val="bg1"/>
                  </a:solidFill>
                </a:rPr>
                <a:t>А4 (294×210)</a:t>
              </a:r>
              <a:endParaRPr lang="uk-UA" sz="3200" b="1" i="1" kern="0" dirty="0">
                <a:solidFill>
                  <a:srgbClr val="FFFFFF"/>
                </a:solidFill>
              </a:endParaRPr>
            </a:p>
          </p:txBody>
        </p:sp>
        <p:pic>
          <p:nvPicPr>
            <p:cNvPr id="9" name="Picture 4" descr="a4, document, format, page, paper, paper size, sheet icon">
              <a:extLst>
                <a:ext uri="{FF2B5EF4-FFF2-40B4-BE49-F238E27FC236}">
                  <a16:creationId xmlns:a16="http://schemas.microsoft.com/office/drawing/2014/main" id="{1571DE23-BDDB-4504-B47D-5D16EF68D7A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2135" y="2278064"/>
              <a:ext cx="4152881" cy="41528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" name="Групувати 9">
            <a:extLst>
              <a:ext uri="{FF2B5EF4-FFF2-40B4-BE49-F238E27FC236}">
                <a16:creationId xmlns:a16="http://schemas.microsoft.com/office/drawing/2014/main" id="{819A652C-CCF2-45B4-B68A-0C31F9DA2867}"/>
              </a:ext>
            </a:extLst>
          </p:cNvPr>
          <p:cNvGrpSpPr/>
          <p:nvPr/>
        </p:nvGrpSpPr>
        <p:grpSpPr>
          <a:xfrm>
            <a:off x="6149820" y="2278064"/>
            <a:ext cx="6343855" cy="3029360"/>
            <a:chOff x="6149820" y="2278064"/>
            <a:chExt cx="6343855" cy="3029360"/>
          </a:xfrm>
        </p:grpSpPr>
        <p:sp>
          <p:nvSpPr>
            <p:cNvPr id="11" name="Прямокутник 10">
              <a:extLst>
                <a:ext uri="{FF2B5EF4-FFF2-40B4-BE49-F238E27FC236}">
                  <a16:creationId xmlns:a16="http://schemas.microsoft.com/office/drawing/2014/main" id="{DC435881-0D48-4FCC-B6CB-B02041E9EBB3}"/>
                </a:ext>
              </a:extLst>
            </p:cNvPr>
            <p:cNvSpPr/>
            <p:nvPr/>
          </p:nvSpPr>
          <p:spPr>
            <a:xfrm>
              <a:off x="6149820" y="2278064"/>
              <a:ext cx="3610045" cy="3029360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uk-UA" sz="3200" b="1" i="1" kern="0" dirty="0">
                  <a:solidFill>
                    <a:schemeClr val="bg1"/>
                  </a:solidFill>
                </a:rPr>
                <a:t>А5</a:t>
              </a:r>
              <a:endParaRPr lang="en-US" sz="3200" b="1" i="1" kern="0" dirty="0">
                <a:solidFill>
                  <a:schemeClr val="bg1"/>
                </a:solidFill>
              </a:endParaRPr>
            </a:p>
            <a:p>
              <a:pPr lvl="0"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uk-UA" sz="3200" b="1" i="1" kern="0" dirty="0">
                  <a:solidFill>
                    <a:schemeClr val="bg1"/>
                  </a:solidFill>
                </a:rPr>
                <a:t>(146×210)</a:t>
              </a:r>
              <a:endParaRPr lang="uk-UA" sz="3200" b="1" i="1" kern="0" dirty="0">
                <a:solidFill>
                  <a:srgbClr val="FFFFFF"/>
                </a:solidFill>
              </a:endParaRPr>
            </a:p>
          </p:txBody>
        </p:sp>
        <p:pic>
          <p:nvPicPr>
            <p:cNvPr id="12" name="Picture 6" descr="a5, document, page, paper, paper size, print, sheet icon">
              <a:extLst>
                <a:ext uri="{FF2B5EF4-FFF2-40B4-BE49-F238E27FC236}">
                  <a16:creationId xmlns:a16="http://schemas.microsoft.com/office/drawing/2014/main" id="{52089CDB-4313-4FCC-8C2D-382B4075B70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64315" y="2278064"/>
              <a:ext cx="3029360" cy="30293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990465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Стандарти та уніфіковані</a:t>
            </a:r>
            <a:br>
              <a:rPr lang="uk-UA" dirty="0"/>
            </a:br>
            <a:r>
              <a:rPr lang="uk-UA" dirty="0"/>
              <a:t>системи документації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1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6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008" y="1196763"/>
            <a:ext cx="4248783" cy="440120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Загальні вимоги до виготовлення бланків документів сформульовано в ДСТУ 3844–99, і цей матеріал є продовженням вимог до побудови уніфікованих форм документів.</a:t>
            </a:r>
          </a:p>
        </p:txBody>
      </p:sp>
      <p:pic>
        <p:nvPicPr>
          <p:cNvPr id="9220" name="Picture 4" descr="Пов’язане зображення">
            <a:extLst>
              <a:ext uri="{FF2B5EF4-FFF2-40B4-BE49-F238E27FC236}">
                <a16:creationId xmlns:a16="http://schemas.microsoft.com/office/drawing/2014/main" id="{E9B9FE30-1E33-4297-81CC-CD107456617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4"/>
          <a:stretch/>
        </p:blipFill>
        <p:spPr bwMode="auto">
          <a:xfrm>
            <a:off x="4491613" y="1196763"/>
            <a:ext cx="7628379" cy="4401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3761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Стандарти та уніфіковані</a:t>
            </a:r>
            <a:br>
              <a:rPr lang="uk-UA" dirty="0"/>
            </a:br>
            <a:r>
              <a:rPr lang="uk-UA" dirty="0"/>
              <a:t>системи документації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1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6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Склад уніфікованої системи організаційно-розпорядчої документації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68A8DDE-8C8B-4567-8A0E-6B2998C4BC68}"/>
              </a:ext>
            </a:extLst>
          </p:cNvPr>
          <p:cNvSpPr txBox="1"/>
          <p:nvPr/>
        </p:nvSpPr>
        <p:spPr>
          <a:xfrm>
            <a:off x="70929" y="2217776"/>
            <a:ext cx="12050142" cy="1292662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lvl="0" indent="-45720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uk-UA" sz="2600" b="1" i="1" kern="0" dirty="0">
                <a:solidFill>
                  <a:schemeClr val="bg1"/>
                </a:solidFill>
              </a:rPr>
              <a:t>документація з організаційної системи управління (акт про створення корпорацій, компаній, наказ про створення підприємства, про реорганізацію і </a:t>
            </a:r>
            <a:r>
              <a:rPr lang="uk-UA" sz="2600" b="1" i="1" kern="0" dirty="0" err="1">
                <a:solidFill>
                  <a:schemeClr val="bg1"/>
                </a:solidFill>
              </a:rPr>
              <a:t>т.д</a:t>
            </a:r>
            <a:r>
              <a:rPr lang="uk-UA" sz="2600" b="1" i="1" kern="0" dirty="0">
                <a:solidFill>
                  <a:schemeClr val="bg1"/>
                </a:solidFill>
              </a:rPr>
              <a:t>.);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9F0E613-4285-4D96-8761-26728C7747D0}"/>
              </a:ext>
            </a:extLst>
          </p:cNvPr>
          <p:cNvSpPr txBox="1"/>
          <p:nvPr/>
        </p:nvSpPr>
        <p:spPr>
          <a:xfrm>
            <a:off x="70929" y="3577473"/>
            <a:ext cx="12050142" cy="1292662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lvl="0" indent="-45720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uk-UA" sz="2600" b="1" i="1" kern="0" dirty="0">
                <a:solidFill>
                  <a:schemeClr val="bg1"/>
                </a:solidFill>
              </a:rPr>
              <a:t>документація з організації процесів управління (посадові інструкції категорій службовців апарату управління, наказ про розподіл обов'язків);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2CD11AA-5B85-4AF1-94D5-2B6D71E4165C}"/>
              </a:ext>
            </a:extLst>
          </p:cNvPr>
          <p:cNvSpPr txBox="1"/>
          <p:nvPr/>
        </p:nvSpPr>
        <p:spPr>
          <a:xfrm>
            <a:off x="70929" y="4937170"/>
            <a:ext cx="12050142" cy="892552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lvl="0" indent="-45720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uk-UA" sz="2600" b="1" i="1" kern="0" dirty="0">
                <a:solidFill>
                  <a:schemeClr val="bg1"/>
                </a:solidFill>
              </a:rPr>
              <a:t>документація з організації пересування кадрів (заява про звільнення, наказ про звільнення;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39C2CB4-0D78-4BEA-AF1C-AF896978A1C4}"/>
              </a:ext>
            </a:extLst>
          </p:cNvPr>
          <p:cNvSpPr txBox="1"/>
          <p:nvPr/>
        </p:nvSpPr>
        <p:spPr>
          <a:xfrm>
            <a:off x="70929" y="5896757"/>
            <a:ext cx="12050142" cy="89255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lvl="0" indent="-45720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uk-UA" sz="2600" b="1" i="1" kern="0" dirty="0">
                <a:solidFill>
                  <a:schemeClr val="bg1"/>
                </a:solidFill>
              </a:rPr>
              <a:t>документація з оцінки трудової діяльності (подання про заохочення, доповідна записка).</a:t>
            </a:r>
          </a:p>
        </p:txBody>
      </p:sp>
    </p:spTree>
    <p:extLst>
      <p:ext uri="{BB962C8B-B14F-4D97-AF65-F5344CB8AC3E}">
        <p14:creationId xmlns:p14="http://schemas.microsoft.com/office/powerpoint/2010/main" val="3139442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Стандарти та уніфіковані</a:t>
            </a:r>
            <a:br>
              <a:rPr lang="uk-UA" dirty="0"/>
            </a:br>
            <a:r>
              <a:rPr lang="uk-UA" dirty="0"/>
              <a:t>системи документації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1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6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008" y="1196763"/>
            <a:ext cx="12050142" cy="2246769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7 квітня 2003 р. наказом № 55 Держспоживстандарту України був затверджений </a:t>
            </a:r>
            <a:r>
              <a:rPr lang="uk-UA" sz="2800" b="1" i="1" kern="0" dirty="0">
                <a:solidFill>
                  <a:srgbClr val="FFFF00"/>
                </a:solidFill>
              </a:rPr>
              <a:t>ДСТУ 4163-2003 </a:t>
            </a:r>
            <a:r>
              <a:rPr lang="uk-UA" sz="2800" b="1" i="1" kern="0" dirty="0">
                <a:solidFill>
                  <a:schemeClr val="bg1"/>
                </a:solidFill>
              </a:rPr>
              <a:t>“Уніфікована система організаційно-розпорядчої документації. Вимоги до оформлювання документів'’ (далі - УСОРД).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351CFB9-68A5-4E66-AD46-6AFE42DB7125}"/>
              </a:ext>
            </a:extLst>
          </p:cNvPr>
          <p:cNvSpPr txBox="1"/>
          <p:nvPr/>
        </p:nvSpPr>
        <p:spPr>
          <a:xfrm>
            <a:off x="72008" y="3548080"/>
            <a:ext cx="7172854" cy="3108543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Вимоги до оформлювання документів (датування, підписання, візування, адресування та ін.), викладені в державному стандарті на УСОРД, застосовуються і до документів інших систем документації.</a:t>
            </a:r>
          </a:p>
        </p:txBody>
      </p:sp>
      <p:pic>
        <p:nvPicPr>
          <p:cNvPr id="12290" name="Picture 2" descr="Пов’язане зображення">
            <a:extLst>
              <a:ext uri="{FF2B5EF4-FFF2-40B4-BE49-F238E27FC236}">
                <a16:creationId xmlns:a16="http://schemas.microsoft.com/office/drawing/2014/main" id="{DFEF4589-5713-4942-8669-EBFA7E651B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9" r="4942"/>
          <a:stretch/>
        </p:blipFill>
        <p:spPr bwMode="auto">
          <a:xfrm>
            <a:off x="7326927" y="3548080"/>
            <a:ext cx="4793065" cy="3107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2089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Розгадайте ребус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" descr="http://www.zarobytyhroshi.com/images/243_1c7236e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7977" y="5301208"/>
            <a:ext cx="1561356" cy="1561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4700501" y="5445224"/>
            <a:ext cx="6179706" cy="102155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uk-UA" sz="5400" b="1" i="1" kern="0" dirty="0">
                <a:solidFill>
                  <a:srgbClr val="FFFFFF"/>
                </a:solidFill>
                <a:latin typeface="Verdana"/>
                <a:cs typeface="Times New Roman" panose="02020603050405020304" pitchFamily="18" charset="0"/>
              </a:rPr>
              <a:t>Уніфікація</a:t>
            </a:r>
            <a:endParaRPr kumimoji="0" lang="uk-UA" sz="5400" b="1" i="1" u="none" strike="noStrike" kern="0" cap="none" spc="0" normalizeH="0" baseline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cs typeface="Times New Roman" panose="02020603050405020304" pitchFamily="18" charset="0"/>
            </a:endParaRPr>
          </a:p>
        </p:txBody>
      </p:sp>
      <p:sp>
        <p:nvSpPr>
          <p:cNvPr id="10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1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6</a:t>
            </a:r>
          </a:p>
        </p:txBody>
      </p:sp>
      <p:grpSp>
        <p:nvGrpSpPr>
          <p:cNvPr id="9" name="Групувати 8">
            <a:extLst>
              <a:ext uri="{FF2B5EF4-FFF2-40B4-BE49-F238E27FC236}">
                <a16:creationId xmlns:a16="http://schemas.microsoft.com/office/drawing/2014/main" id="{1A551FE5-75CA-426C-B66E-321DBBB6ED33}"/>
              </a:ext>
            </a:extLst>
          </p:cNvPr>
          <p:cNvGrpSpPr/>
          <p:nvPr/>
        </p:nvGrpSpPr>
        <p:grpSpPr>
          <a:xfrm>
            <a:off x="0" y="2278065"/>
            <a:ext cx="12037925" cy="1943276"/>
            <a:chOff x="-953914" y="2224087"/>
            <a:chExt cx="15459075" cy="2495550"/>
          </a:xfrm>
        </p:grpSpPr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id="{C107A480-5A87-492F-A08A-12DAE2853F3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-953914" y="2224087"/>
              <a:ext cx="8010525" cy="2409825"/>
            </a:xfrm>
            <a:prstGeom prst="rect">
              <a:avLst/>
            </a:prstGeom>
          </p:spPr>
        </p:pic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21E9701E-1D91-46D6-A875-ED868D3F87E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056611" y="2224087"/>
              <a:ext cx="7448550" cy="24955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21363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Запитання для рефлексії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1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6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Чи можна сказати, що я розуміюся на...?</a:t>
            </a:r>
          </a:p>
        </p:txBody>
      </p:sp>
      <p:pic>
        <p:nvPicPr>
          <p:cNvPr id="30" name="Picture 2" descr="http://nvip.com.ua/sites/default/files/imagecache/original_watermark/pictures/news/q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5774" y="4780449"/>
            <a:ext cx="1663554" cy="2053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72007" y="1852065"/>
            <a:ext cx="12050141" cy="523220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2"/>
              <a:defRPr/>
            </a:pPr>
            <a:r>
              <a:rPr lang="uk-UA" sz="2800" b="1" i="1" kern="0" dirty="0">
                <a:solidFill>
                  <a:srgbClr val="002060"/>
                </a:solidFill>
              </a:rPr>
              <a:t>Який теоретичний матеріал я не зовсім розумію?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91D19E2-14AD-4DF6-993A-DF3DA7E982DB}"/>
              </a:ext>
            </a:extLst>
          </p:cNvPr>
          <p:cNvSpPr txBox="1"/>
          <p:nvPr/>
        </p:nvSpPr>
        <p:spPr>
          <a:xfrm>
            <a:off x="72007" y="2527352"/>
            <a:ext cx="3625786" cy="2677656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3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Чи є бажання більше знати про уніфіковані системи документації?</a:t>
            </a:r>
          </a:p>
        </p:txBody>
      </p:sp>
      <p:pic>
        <p:nvPicPr>
          <p:cNvPr id="10242" name="Picture 2" descr="Пов’язане зображення">
            <a:extLst>
              <a:ext uri="{FF2B5EF4-FFF2-40B4-BE49-F238E27FC236}">
                <a16:creationId xmlns:a16="http://schemas.microsoft.com/office/drawing/2014/main" id="{27894616-212B-4431-8493-A5399D5474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8422" y="2522382"/>
            <a:ext cx="6817933" cy="3835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6343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1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 descr="Ð ÐµÐ·ÑÐ»ÑÑÐ°Ñ Ð¿Ð¾ÑÑÐºÑ Ð·Ð¾Ð±ÑÐ°Ð¶ÐµÐ½Ñ Ð·Ð° Ð·Ð°Ð¿Ð¸ÑÐ¾Ð¼ &quot;blackboard with wooden frame&quot;">
            <a:extLst>
              <a:ext uri="{FF2B5EF4-FFF2-40B4-BE49-F238E27FC236}">
                <a16:creationId xmlns:a16="http://schemas.microsoft.com/office/drawing/2014/main" id="{3CECCAC8-B652-4FB7-92BE-D3D7777FFC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291767" y="1251832"/>
            <a:ext cx="9651372" cy="521572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Домашнє завдання</a:t>
            </a:r>
          </a:p>
        </p:txBody>
      </p:sp>
      <p:pic>
        <p:nvPicPr>
          <p:cNvPr id="5" name="Picture 60" descr="3D_2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1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6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FF01F12-60B8-4057-B072-70972A5148DE}"/>
              </a:ext>
            </a:extLst>
          </p:cNvPr>
          <p:cNvSpPr txBox="1"/>
          <p:nvPr/>
        </p:nvSpPr>
        <p:spPr>
          <a:xfrm>
            <a:off x="2601158" y="1793710"/>
            <a:ext cx="6989684" cy="347787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4400" b="1" i="1" kern="0" dirty="0">
                <a:solidFill>
                  <a:schemeClr val="bg1"/>
                </a:solidFill>
              </a:rPr>
              <a:t>Зробити пост у соціальних мережах про уніфіковані системи документації</a:t>
            </a:r>
            <a:endParaRPr lang="uk-UA" sz="4400" b="1" i="1" kern="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8331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380F663-13E3-468B-A760-3F004EF113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82" r="9530"/>
          <a:stretch/>
        </p:blipFill>
        <p:spPr>
          <a:xfrm flipH="1">
            <a:off x="414169" y="1167703"/>
            <a:ext cx="4558964" cy="531348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Працюємо за комп’ютером</a:t>
            </a:r>
            <a:endParaRPr lang="uk-UA" sz="3600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1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6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34B4163-8846-4025-8A67-E1BC396B6C53}"/>
              </a:ext>
            </a:extLst>
          </p:cNvPr>
          <p:cNvSpPr txBox="1"/>
          <p:nvPr/>
        </p:nvSpPr>
        <p:spPr>
          <a:xfrm>
            <a:off x="5094514" y="1196763"/>
            <a:ext cx="7027636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Підготувати реферат на тему: «Історія розвитку комп'ютерної техніки»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та оформити згідно правил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6F44BC8-C0F7-4AA7-BCCA-E7A0A9958791}"/>
              </a:ext>
            </a:extLst>
          </p:cNvPr>
          <p:cNvSpPr txBox="1"/>
          <p:nvPr/>
        </p:nvSpPr>
        <p:spPr>
          <a:xfrm>
            <a:off x="5094514" y="3148486"/>
            <a:ext cx="7027636" cy="2785378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uk-UA" sz="2500" b="1" i="1" kern="0" dirty="0">
                <a:solidFill>
                  <a:schemeClr val="bg1"/>
                </a:solidFill>
              </a:rPr>
              <a:t>Здійснити роботу з джерелами інформації</a:t>
            </a:r>
          </a:p>
          <a:p>
            <a:pPr marL="514350" lvl="0" indent="-51435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uk-UA" sz="2500" b="1" i="1" kern="0" dirty="0">
                <a:solidFill>
                  <a:schemeClr val="bg1"/>
                </a:solidFill>
              </a:rPr>
              <a:t>Створити реферат</a:t>
            </a:r>
          </a:p>
          <a:p>
            <a:pPr marL="514350" lvl="0" indent="-51435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uk-UA" sz="2500" b="1" i="1" kern="0" dirty="0">
                <a:solidFill>
                  <a:schemeClr val="bg1"/>
                </a:solidFill>
              </a:rPr>
              <a:t>Ознайомитися з правилами оформлення джерел</a:t>
            </a:r>
          </a:p>
          <a:p>
            <a:pPr marL="514350" lvl="0" indent="-51435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uk-UA" sz="2500" b="1" i="1" kern="0" dirty="0">
                <a:solidFill>
                  <a:schemeClr val="bg1"/>
                </a:solidFill>
              </a:rPr>
              <a:t>Створити бібліографічний список</a:t>
            </a:r>
          </a:p>
          <a:p>
            <a:pPr marL="514350" lvl="0" indent="-51435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uk-UA" sz="2500" b="1" i="1" kern="0" dirty="0">
                <a:solidFill>
                  <a:schemeClr val="bg1"/>
                </a:solidFill>
              </a:rPr>
              <a:t>Контроль якості виконаної роботи</a:t>
            </a:r>
          </a:p>
        </p:txBody>
      </p:sp>
    </p:spTree>
    <p:extLst>
      <p:ext uri="{BB962C8B-B14F-4D97-AF65-F5344CB8AC3E}">
        <p14:creationId xmlns:p14="http://schemas.microsoft.com/office/powerpoint/2010/main" val="1091553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uk-UA" sz="5400" dirty="0"/>
              <a:t>Дякую за увагу!</a:t>
            </a:r>
          </a:p>
        </p:txBody>
      </p:sp>
      <p:sp>
        <p:nvSpPr>
          <p:cNvPr id="11" name="Підзаголовок 2">
            <a:extLst>
              <a:ext uri="{FF2B5EF4-FFF2-40B4-BE49-F238E27FC236}">
                <a16:creationId xmlns:a16="http://schemas.microsoft.com/office/drawing/2014/main" id="{344007F2-3680-4034-9226-0551AEE1327D}"/>
              </a:ext>
            </a:extLst>
          </p:cNvPr>
          <p:cNvSpPr txBox="1">
            <a:spLocks/>
          </p:cNvSpPr>
          <p:nvPr/>
        </p:nvSpPr>
        <p:spPr>
          <a:xfrm>
            <a:off x="5032382" y="3184362"/>
            <a:ext cx="7138989" cy="4034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uk-UA" sz="1600" b="1">
                <a:solidFill>
                  <a:srgbClr val="FFFFFF"/>
                </a:solidFill>
              </a:rPr>
              <a:t>За навчальною програмою 2018 року</a:t>
            </a:r>
            <a:endParaRPr lang="uk-UA" sz="1600" b="1" dirty="0">
              <a:solidFill>
                <a:srgbClr val="FFFFFF"/>
              </a:solidFill>
            </a:endParaRPr>
          </a:p>
        </p:txBody>
      </p:sp>
      <p:sp>
        <p:nvSpPr>
          <p:cNvPr id="12" name="Округлена прямокутна виноска 5">
            <a:extLst>
              <a:ext uri="{FF2B5EF4-FFF2-40B4-BE49-F238E27FC236}">
                <a16:creationId xmlns:a16="http://schemas.microsoft.com/office/drawing/2014/main" id="{50F6A942-D83A-4781-A35D-7D9E073D86CC}"/>
              </a:ext>
            </a:extLst>
          </p:cNvPr>
          <p:cNvSpPr/>
          <p:nvPr/>
        </p:nvSpPr>
        <p:spPr>
          <a:xfrm>
            <a:off x="126612" y="6175807"/>
            <a:ext cx="2448272" cy="619472"/>
          </a:xfrm>
          <a:prstGeom prst="wedgeRoundRectCallout">
            <a:avLst>
              <a:gd name="adj1" fmla="val 367"/>
              <a:gd name="adj2" fmla="val 49864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Урок </a:t>
            </a:r>
            <a:r>
              <a:rPr lang="ru-RU" sz="3600" b="1" i="1" kern="0" dirty="0">
                <a:solidFill>
                  <a:srgbClr val="002060"/>
                </a:solidFill>
                <a:latin typeface="Verdana"/>
              </a:rPr>
              <a:t>6</a:t>
            </a:r>
            <a:endParaRPr kumimoji="0" lang="uk-UA" sz="3600" b="1" i="1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7" name="Picture 2" descr="document, refresh, reload icon">
            <a:extLst>
              <a:ext uri="{FF2B5EF4-FFF2-40B4-BE49-F238E27FC236}">
                <a16:creationId xmlns:a16="http://schemas.microsoft.com/office/drawing/2014/main" id="{5925F7CD-3BCE-40B0-8CFA-51221FB23C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7663" y="3586556"/>
            <a:ext cx="2484596" cy="2484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Пов’язане зображення">
            <a:extLst>
              <a:ext uri="{FF2B5EF4-FFF2-40B4-BE49-F238E27FC236}">
                <a16:creationId xmlns:a16="http://schemas.microsoft.com/office/drawing/2014/main" id="{E43D4284-F7B0-48CC-84BF-7E45B71EEAF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85"/>
          <a:stretch/>
        </p:blipFill>
        <p:spPr bwMode="auto">
          <a:xfrm>
            <a:off x="9149658" y="3681928"/>
            <a:ext cx="2299834" cy="228548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4496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Актуалізація опорних знань і життєвого досвіду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1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6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Пропоную визначити асоціації до слова «стандарт». </a:t>
            </a:r>
          </a:p>
        </p:txBody>
      </p:sp>
      <p:pic>
        <p:nvPicPr>
          <p:cNvPr id="6146" name="Picture 2" descr="Пов’язане зображення">
            <a:extLst>
              <a:ext uri="{FF2B5EF4-FFF2-40B4-BE49-F238E27FC236}">
                <a16:creationId xmlns:a16="http://schemas.microsoft.com/office/drawing/2014/main" id="{7E3B36C8-FE51-4905-AC1B-4B8BDEA564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8317" y="1801824"/>
            <a:ext cx="8735367" cy="4913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8096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Стандарти та уніфіковані</a:t>
            </a:r>
            <a:br>
              <a:rPr lang="uk-UA" dirty="0"/>
            </a:br>
            <a:r>
              <a:rPr lang="uk-UA" dirty="0"/>
              <a:t>системи документації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1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6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1EB953E-ABFF-4A1D-9538-51FD4315ADFA}"/>
              </a:ext>
            </a:extLst>
          </p:cNvPr>
          <p:cNvSpPr txBox="1"/>
          <p:nvPr/>
        </p:nvSpPr>
        <p:spPr>
          <a:xfrm>
            <a:off x="1403648" y="1196752"/>
            <a:ext cx="5226019" cy="4401205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Уніфікована форма документа </a:t>
            </a:r>
            <a:r>
              <a:rPr lang="uk-UA" sz="2800" b="1" i="1" kern="0" dirty="0">
                <a:solidFill>
                  <a:srgbClr val="FFFFFF"/>
                </a:solidFill>
              </a:rPr>
              <a:t>— сукупність реквізитів, установлених відповідно до завдань, вирішуваних у певній галузі діяльності, і розміщених за певними правилами на носії інформації</a:t>
            </a:r>
            <a:endParaRPr kumimoji="0" lang="uk-UA" sz="2800" b="1" i="1" u="none" strike="noStrike" kern="0" cap="none" spc="0" normalizeH="0" baseline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</a:endParaRP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199D549D-907D-4DD8-A251-6E6D6DFBD7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1196752"/>
            <a:ext cx="1434688" cy="1434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Пов’язане зображення">
            <a:extLst>
              <a:ext uri="{FF2B5EF4-FFF2-40B4-BE49-F238E27FC236}">
                <a16:creationId xmlns:a16="http://schemas.microsoft.com/office/drawing/2014/main" id="{02EF36F9-97E0-4EC8-B6DE-6F321201B0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2588" y="1196752"/>
            <a:ext cx="5349561" cy="5349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87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Стандарти та уніфіковані</a:t>
            </a:r>
            <a:br>
              <a:rPr lang="uk-UA" dirty="0"/>
            </a:br>
            <a:r>
              <a:rPr lang="uk-UA" dirty="0"/>
              <a:t>системи документації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1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6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Система документації </a:t>
            </a:r>
            <a:r>
              <a:rPr lang="uk-UA" sz="2800" b="1" i="1" kern="0" dirty="0">
                <a:solidFill>
                  <a:schemeClr val="bg1"/>
                </a:solidFill>
              </a:rPr>
              <a:t>— сукупність взаємозв’язаних документів, використовуваних у певній сфері діяльності</a:t>
            </a:r>
          </a:p>
        </p:txBody>
      </p:sp>
      <p:pic>
        <p:nvPicPr>
          <p:cNvPr id="2050" name="Picture 2" descr="Пов’язане зображення">
            <a:extLst>
              <a:ext uri="{FF2B5EF4-FFF2-40B4-BE49-F238E27FC236}">
                <a16:creationId xmlns:a16="http://schemas.microsoft.com/office/drawing/2014/main" id="{4CAB8CA5-C56A-4226-9049-83BA1B9A22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31" b="6033"/>
          <a:stretch/>
        </p:blipFill>
        <p:spPr bwMode="auto">
          <a:xfrm>
            <a:off x="1689019" y="2303256"/>
            <a:ext cx="8813962" cy="4166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8234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Стандарти та уніфіковані</a:t>
            </a:r>
            <a:br>
              <a:rPr lang="uk-UA" dirty="0"/>
            </a:br>
            <a:r>
              <a:rPr lang="uk-UA" dirty="0"/>
              <a:t>системи документації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1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6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008" y="1196763"/>
            <a:ext cx="4510039" cy="483209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Уніфікована система документації </a:t>
            </a:r>
            <a:r>
              <a:rPr lang="uk-UA" sz="2800" b="1" i="1" kern="0" dirty="0">
                <a:solidFill>
                  <a:schemeClr val="bg1"/>
                </a:solidFill>
              </a:rPr>
              <a:t>— створена за єдиними правилами та вимогами система документації, що містить інформацію, необхідну для управління в певній сфері діяльності.</a:t>
            </a:r>
          </a:p>
        </p:txBody>
      </p:sp>
      <p:pic>
        <p:nvPicPr>
          <p:cNvPr id="3074" name="Picture 2" descr="Пов’язане зображення">
            <a:extLst>
              <a:ext uri="{FF2B5EF4-FFF2-40B4-BE49-F238E27FC236}">
                <a16:creationId xmlns:a16="http://schemas.microsoft.com/office/drawing/2014/main" id="{46938F45-E65C-41F9-A499-249308C4CE8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4" r="3039"/>
          <a:stretch/>
        </p:blipFill>
        <p:spPr bwMode="auto">
          <a:xfrm>
            <a:off x="4713134" y="1196763"/>
            <a:ext cx="7406858" cy="4832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4473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Стандарти та уніфіковані</a:t>
            </a:r>
            <a:br>
              <a:rPr lang="uk-UA" dirty="0"/>
            </a:br>
            <a:r>
              <a:rPr lang="uk-UA" dirty="0"/>
              <a:t>системи документації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1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6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008" y="1196763"/>
            <a:ext cx="12050142" cy="2246769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Державна уніфікована система документації </a:t>
            </a:r>
            <a:r>
              <a:rPr lang="uk-UA" sz="2800" b="1" i="1" kern="0" dirty="0">
                <a:solidFill>
                  <a:schemeClr val="bg1"/>
                </a:solidFill>
              </a:rPr>
              <a:t>— система, призначена для організації здійснення процесів створення і впровадження уніфікованої управлінської документації, що забезпечує функціонування:</a:t>
            </a:r>
          </a:p>
        </p:txBody>
      </p:sp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id="{DA589591-2FEA-45AC-AC01-252EEB34A591}"/>
              </a:ext>
            </a:extLst>
          </p:cNvPr>
          <p:cNvSpPr/>
          <p:nvPr/>
        </p:nvSpPr>
        <p:spPr>
          <a:xfrm>
            <a:off x="72008" y="3547589"/>
            <a:ext cx="2887061" cy="1707699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600" b="1" i="1" kern="0" dirty="0">
                <a:solidFill>
                  <a:schemeClr val="bg1"/>
                </a:solidFill>
              </a:rPr>
              <a:t>державних органів виконавчої влади</a:t>
            </a:r>
            <a:endParaRPr lang="uk-UA" sz="2600" b="1" i="1" kern="0" dirty="0">
              <a:solidFill>
                <a:srgbClr val="FFFFFF"/>
              </a:solidFill>
            </a:endParaRPr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A64071C7-AAA0-4B41-B02B-FA05718522F4}"/>
              </a:ext>
            </a:extLst>
          </p:cNvPr>
          <p:cNvSpPr/>
          <p:nvPr/>
        </p:nvSpPr>
        <p:spPr>
          <a:xfrm>
            <a:off x="3125138" y="3547589"/>
            <a:ext cx="2887061" cy="1707699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chemeClr val="bg1"/>
                </a:solidFill>
              </a:rPr>
              <a:t>підприємств</a:t>
            </a:r>
            <a:endParaRPr lang="uk-UA" sz="2600" b="1" i="1" kern="0" dirty="0">
              <a:solidFill>
                <a:srgbClr val="FFFFFF"/>
              </a:solidFill>
            </a:endParaRPr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3DEBEFD8-F8B8-4EB6-A347-E5366C941C5B}"/>
              </a:ext>
            </a:extLst>
          </p:cNvPr>
          <p:cNvSpPr/>
          <p:nvPr/>
        </p:nvSpPr>
        <p:spPr>
          <a:xfrm>
            <a:off x="6178267" y="3547589"/>
            <a:ext cx="2887061" cy="1707699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chemeClr val="bg1"/>
                </a:solidFill>
              </a:rPr>
              <a:t>організацій</a:t>
            </a:r>
            <a:endParaRPr lang="uk-UA" sz="2600" b="1" i="1" kern="0" dirty="0">
              <a:solidFill>
                <a:srgbClr val="FFFFFF"/>
              </a:solidFill>
            </a:endParaRPr>
          </a:p>
        </p:txBody>
      </p:sp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id="{F3ECA4DE-0051-4547-A74C-B4DEE89AAA3B}"/>
              </a:ext>
            </a:extLst>
          </p:cNvPr>
          <p:cNvSpPr/>
          <p:nvPr/>
        </p:nvSpPr>
        <p:spPr>
          <a:xfrm>
            <a:off x="9229550" y="3549507"/>
            <a:ext cx="2887061" cy="1707699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chemeClr val="bg1"/>
                </a:solidFill>
              </a:rPr>
              <a:t>установ</a:t>
            </a:r>
            <a:endParaRPr lang="uk-UA" sz="2600" b="1" i="1" kern="0" dirty="0">
              <a:solidFill>
                <a:srgbClr val="FFFFFF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03C97E0-7795-4F4C-BB2C-EE9A7855D23F}"/>
              </a:ext>
            </a:extLst>
          </p:cNvPr>
          <p:cNvSpPr txBox="1"/>
          <p:nvPr/>
        </p:nvSpPr>
        <p:spPr>
          <a:xfrm>
            <a:off x="72008" y="5359345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А також їх взаємодію з фізичними та юридичними особами усіх форм власності</a:t>
            </a:r>
          </a:p>
        </p:txBody>
      </p:sp>
    </p:spTree>
    <p:extLst>
      <p:ext uri="{BB962C8B-B14F-4D97-AF65-F5344CB8AC3E}">
        <p14:creationId xmlns:p14="http://schemas.microsoft.com/office/powerpoint/2010/main" val="4106259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Стандарти та уніфіковані</a:t>
            </a:r>
            <a:br>
              <a:rPr lang="uk-UA" dirty="0"/>
            </a:br>
            <a:r>
              <a:rPr lang="uk-UA" dirty="0"/>
              <a:t>системи документації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1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6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Головною метою </a:t>
            </a:r>
            <a:r>
              <a:rPr lang="uk-UA" sz="2800" b="1" i="1" kern="0" dirty="0">
                <a:solidFill>
                  <a:srgbClr val="FFFF00"/>
                </a:solidFill>
              </a:rPr>
              <a:t>уніфікації</a:t>
            </a:r>
            <a:r>
              <a:rPr lang="uk-UA" sz="2800" b="1" i="1" kern="0" dirty="0">
                <a:solidFill>
                  <a:schemeClr val="bg1"/>
                </a:solidFill>
              </a:rPr>
              <a:t> службових документів є створення єдиної системи документації, що може дати високий економічний ефект.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1AB42CA-CC65-4F95-8936-C9340FB7D1FD}"/>
              </a:ext>
            </a:extLst>
          </p:cNvPr>
          <p:cNvSpPr txBox="1"/>
          <p:nvPr/>
        </p:nvSpPr>
        <p:spPr>
          <a:xfrm>
            <a:off x="70929" y="2696310"/>
            <a:ext cx="8600798" cy="3970318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Цього досягають шляхом зниження витрат часу на складання текстів службових документів, їх оформлення, виготовлення бланків документів, а також підвищення якості технологічних процесів роботи з документами, особливо під час користування ними з метою отримання необхідної інформації.</a:t>
            </a:r>
          </a:p>
        </p:txBody>
      </p:sp>
      <p:pic>
        <p:nvPicPr>
          <p:cNvPr id="4098" name="Picture 2" descr="Пов’язане зображення">
            <a:extLst>
              <a:ext uri="{FF2B5EF4-FFF2-40B4-BE49-F238E27FC236}">
                <a16:creationId xmlns:a16="http://schemas.microsoft.com/office/drawing/2014/main" id="{86968295-8C0F-4E5F-9796-7892F14D56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86" r="26401"/>
          <a:stretch/>
        </p:blipFill>
        <p:spPr bwMode="auto">
          <a:xfrm>
            <a:off x="8816835" y="2696311"/>
            <a:ext cx="3304236" cy="3970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1814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Стандарти та уніфіковані</a:t>
            </a:r>
            <a:br>
              <a:rPr lang="uk-UA" dirty="0"/>
            </a:br>
            <a:r>
              <a:rPr lang="uk-UA" dirty="0"/>
              <a:t>системи документації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1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6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Впровадження </a:t>
            </a:r>
            <a:r>
              <a:rPr lang="uk-UA" sz="2800" b="1" i="1" kern="0" dirty="0">
                <a:solidFill>
                  <a:srgbClr val="FFFF00"/>
                </a:solidFill>
              </a:rPr>
              <a:t>уніфікації</a:t>
            </a:r>
            <a:r>
              <a:rPr lang="uk-UA" sz="2800" b="1" i="1" kern="0" dirty="0">
                <a:solidFill>
                  <a:schemeClr val="bg1"/>
                </a:solidFill>
              </a:rPr>
              <a:t> документів сприяє підвищенню інформаційної культури створювачів</a:t>
            </a:r>
          </a:p>
        </p:txBody>
      </p:sp>
      <p:pic>
        <p:nvPicPr>
          <p:cNvPr id="5122" name="Picture 2" descr="Пов’язане зображення">
            <a:extLst>
              <a:ext uri="{FF2B5EF4-FFF2-40B4-BE49-F238E27FC236}">
                <a16:creationId xmlns:a16="http://schemas.microsoft.com/office/drawing/2014/main" id="{4B571026-1A8E-4F5F-854C-C8F4BEA0462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7"/>
          <a:stretch/>
        </p:blipFill>
        <p:spPr bwMode="auto">
          <a:xfrm>
            <a:off x="4692580" y="2269183"/>
            <a:ext cx="7427412" cy="4287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9C8C7D6-0D34-4647-9DC7-CCD03162009D}"/>
              </a:ext>
            </a:extLst>
          </p:cNvPr>
          <p:cNvSpPr txBox="1"/>
          <p:nvPr/>
        </p:nvSpPr>
        <p:spPr>
          <a:xfrm>
            <a:off x="72009" y="2155572"/>
            <a:ext cx="4449750" cy="440120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документів, може ініціювати більш творчу організацію функціонування в установі документів усіх класів документації, зокрема з позицій інформаційного менеджменту.</a:t>
            </a:r>
          </a:p>
        </p:txBody>
      </p:sp>
    </p:spTree>
    <p:extLst>
      <p:ext uri="{BB962C8B-B14F-4D97-AF65-F5344CB8AC3E}">
        <p14:creationId xmlns:p14="http://schemas.microsoft.com/office/powerpoint/2010/main" val="89781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Стандарти та уніфіковані</a:t>
            </a:r>
            <a:br>
              <a:rPr lang="uk-UA" dirty="0"/>
            </a:br>
            <a:r>
              <a:rPr lang="uk-UA" dirty="0"/>
              <a:t>системи документації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1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6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Уніфікація</a:t>
            </a:r>
            <a:r>
              <a:rPr lang="uk-UA" sz="2800" b="1" i="1" kern="0" dirty="0">
                <a:solidFill>
                  <a:schemeClr val="bg1"/>
                </a:solidFill>
              </a:rPr>
              <a:t> процесів створення службового документа складається з трьох головних напрямів:</a:t>
            </a:r>
          </a:p>
        </p:txBody>
      </p:sp>
      <p:pic>
        <p:nvPicPr>
          <p:cNvPr id="7170" name="Picture 2" descr="Пов’язане зображення">
            <a:extLst>
              <a:ext uri="{FF2B5EF4-FFF2-40B4-BE49-F238E27FC236}">
                <a16:creationId xmlns:a16="http://schemas.microsoft.com/office/drawing/2014/main" id="{69494741-853E-4518-9485-37DD566F48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1" y="2273110"/>
            <a:ext cx="7048720" cy="3964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29EAB6E-F398-493A-A5FB-A3CC2BC9E5B1}"/>
              </a:ext>
            </a:extLst>
          </p:cNvPr>
          <p:cNvSpPr txBox="1"/>
          <p:nvPr/>
        </p:nvSpPr>
        <p:spPr>
          <a:xfrm>
            <a:off x="7254910" y="2273111"/>
            <a:ext cx="4867239" cy="954107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lvl="0" indent="-45720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уніфікації складення текстів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D827FDC-8E81-46E0-92EA-5844008B9846}"/>
              </a:ext>
            </a:extLst>
          </p:cNvPr>
          <p:cNvSpPr txBox="1"/>
          <p:nvPr/>
        </p:nvSpPr>
        <p:spPr>
          <a:xfrm>
            <a:off x="7254910" y="3347622"/>
            <a:ext cx="4867239" cy="1384995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lvl="0" indent="-45720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уніфікації оформлення документів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1F3A45C-CEFB-4A77-A34B-DF785A49BF95}"/>
              </a:ext>
            </a:extLst>
          </p:cNvPr>
          <p:cNvSpPr txBox="1"/>
          <p:nvPr/>
        </p:nvSpPr>
        <p:spPr>
          <a:xfrm>
            <a:off x="7254909" y="4853021"/>
            <a:ext cx="4867239" cy="1384995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lvl="0" indent="-45720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уніфікації виготовлення документів.</a:t>
            </a:r>
          </a:p>
        </p:txBody>
      </p:sp>
    </p:spTree>
    <p:extLst>
      <p:ext uri="{BB962C8B-B14F-4D97-AF65-F5344CB8AC3E}">
        <p14:creationId xmlns:p14="http://schemas.microsoft.com/office/powerpoint/2010/main" val="1797604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Настроювані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208676</TotalTime>
  <Words>696</Words>
  <Application>Microsoft Office PowerPoint</Application>
  <PresentationFormat>Широкий екран</PresentationFormat>
  <Paragraphs>85</Paragraphs>
  <Slides>19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19</vt:i4>
      </vt:variant>
    </vt:vector>
  </HeadingPairs>
  <TitlesOfParts>
    <vt:vector size="25" baseType="lpstr">
      <vt:lpstr>Arial</vt:lpstr>
      <vt:lpstr>Comic Sans MS</vt:lpstr>
      <vt:lpstr>Times New Roman</vt:lpstr>
      <vt:lpstr>Verdana</vt:lpstr>
      <vt:lpstr>Wingdings</vt:lpstr>
      <vt:lpstr>Тема Office</vt:lpstr>
      <vt:lpstr>Стандарти та уніфіковані системи документації</vt:lpstr>
      <vt:lpstr>Актуалізація опорних знань і життєвого досвіду</vt:lpstr>
      <vt:lpstr>Стандарти та уніфіковані системи документації</vt:lpstr>
      <vt:lpstr>Стандарти та уніфіковані системи документації</vt:lpstr>
      <vt:lpstr>Стандарти та уніфіковані системи документації</vt:lpstr>
      <vt:lpstr>Стандарти та уніфіковані системи документації</vt:lpstr>
      <vt:lpstr>Стандарти та уніфіковані системи документації</vt:lpstr>
      <vt:lpstr>Стандарти та уніфіковані системи документації</vt:lpstr>
      <vt:lpstr>Стандарти та уніфіковані системи документації</vt:lpstr>
      <vt:lpstr>Стандарти та уніфіковані системи документації</vt:lpstr>
      <vt:lpstr>Стандарти та уніфіковані системи документації</vt:lpstr>
      <vt:lpstr>Стандарти та уніфіковані системи документації</vt:lpstr>
      <vt:lpstr>Стандарти та уніфіковані системи документації</vt:lpstr>
      <vt:lpstr>Стандарти та уніфіковані системи документації</vt:lpstr>
      <vt:lpstr>Розгадайте ребус</vt:lpstr>
      <vt:lpstr>Запитання для рефлексії</vt:lpstr>
      <vt:lpstr>Домашнє завдання</vt:lpstr>
      <vt:lpstr>Працюємо за комп’ютером</vt:lpstr>
      <vt:lpstr>Дякую за увагу!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Григоренко  Сергій</dc:creator>
  <cp:lastModifiedBy>Сергій Григоренко </cp:lastModifiedBy>
  <cp:revision>662</cp:revision>
  <dcterms:created xsi:type="dcterms:W3CDTF">2016-06-06T19:48:43Z</dcterms:created>
  <dcterms:modified xsi:type="dcterms:W3CDTF">2019-11-10T09:05:58Z</dcterms:modified>
</cp:coreProperties>
</file>