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74" r:id="rId5"/>
    <p:sldId id="262" r:id="rId6"/>
    <p:sldId id="257" r:id="rId7"/>
    <p:sldId id="265" r:id="rId8"/>
    <p:sldId id="261" r:id="rId9"/>
    <p:sldId id="263" r:id="rId10"/>
    <p:sldId id="266" r:id="rId11"/>
    <p:sldId id="268" r:id="rId12"/>
    <p:sldId id="267" r:id="rId13"/>
    <p:sldId id="269" r:id="rId14"/>
    <p:sldId id="273" r:id="rId15"/>
    <p:sldId id="270" r:id="rId16"/>
    <p:sldId id="271" r:id="rId17"/>
    <p:sldId id="272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0" d="100"/>
          <a:sy n="80" d="100"/>
        </p:scale>
        <p:origin x="-85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97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6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7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6352-D8D5-4CE7-9F93-C3EA465B14E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E-D81F-4C0C-A0B5-49F03F6D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test/start/vmd540" TargetMode="External"/><Relationship Id="rId2" Type="http://schemas.openxmlformats.org/officeDocument/2006/relationships/hyperlink" Target="https://learningapps.org/1092104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.vn.ua/lesson/world-history-2017-lessons-9-class/27.php%20/" TargetMode="External"/><Relationship Id="rId7" Type="http://schemas.openxmlformats.org/officeDocument/2006/relationships/hyperlink" Target="https://uk.wikipedia.org/wiki/&#1054;&#1089;&#1084;&#1072;&#1085;&#1089;&#1100;&#1082;&#1072;_&#1110;&#1084;&#1087;&#1077;&#1088;&#1110;&#1103;#/media/&#1060;&#1072;&#1081;&#1083;:Territorial_changes_of_the_Ottoman_Empire_1882.jpg" TargetMode="External"/><Relationship Id="rId2" Type="http://schemas.openxmlformats.org/officeDocument/2006/relationships/hyperlink" Target="https://mozok.click/world-histor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&#1054;&#1089;&#1084;&#1072;&#1085;&#1089;&#1100;&#1082;&#1072;_&#1110;&#1084;&#1087;&#1077;&#1088;&#1110;&#1103;#/media/&#1060;&#1072;&#1081;&#1083;:Kanun-i_Esasi.jpg" TargetMode="External"/><Relationship Id="rId5" Type="http://schemas.openxmlformats.org/officeDocument/2006/relationships/hyperlink" Target="https://uk.wikipedia.org/wiki/&#1054;&#1089;&#1084;&#1072;&#1085;&#1089;&#1100;&#1082;&#1072;_&#1110;&#1084;&#1087;&#1077;&#1088;&#1110;&#1103;" TargetMode="External"/><Relationship Id="rId4" Type="http://schemas.openxmlformats.org/officeDocument/2006/relationships/hyperlink" Target="https://mozok.click/821-sprobi-modernzacyi-osmanskoyi-mperyi-molodoturecka-revolyucya-1908-roku-sprobi-modernzacyi-ranu-persyi-revolyucya-1905-1911-rokv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oin.naurok.u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132" y="1657489"/>
            <a:ext cx="98118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i="0" u="none" strike="noStrike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СПРОБИ МОДЕРНІЗАЦІЇ ОСМАНСЬКОЇ ІМПЕРІЇ. МОЛОДОТУРЕЦЬКА РЕВОЛЮЦІЯ 1908 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04" y="248274"/>
            <a:ext cx="7434877" cy="1107915"/>
          </a:xfrm>
          <a:prstGeom prst="rect">
            <a:avLst/>
          </a:prstGeom>
        </p:spPr>
      </p:pic>
      <p:pic>
        <p:nvPicPr>
          <p:cNvPr id="5" name="Рисунок 4" descr="800px-Osmanli-nisan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6884" y="3789940"/>
            <a:ext cx="2452099" cy="2917997"/>
          </a:xfrm>
          <a:prstGeom prst="rect">
            <a:avLst/>
          </a:prstGeom>
        </p:spPr>
      </p:pic>
      <p:pic>
        <p:nvPicPr>
          <p:cNvPr id="6" name="Рисунок 5" descr="125px-Ottoman_flag.svg.png"/>
          <p:cNvPicPr>
            <a:picLocks noChangeAspect="1"/>
          </p:cNvPicPr>
          <p:nvPr/>
        </p:nvPicPr>
        <p:blipFill>
          <a:blip r:embed="rId4" cstate="print">
            <a:lum bright="-10000" contrast="52000"/>
          </a:blip>
          <a:stretch>
            <a:fillRect/>
          </a:stretch>
        </p:blipFill>
        <p:spPr>
          <a:xfrm>
            <a:off x="171743" y="4493359"/>
            <a:ext cx="333520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4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813" y="1897398"/>
            <a:ext cx="850923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200" b="1" dirty="0">
                <a:latin typeface="Arial Black" panose="020B0A04020102020204" pitchFamily="34" charset="0"/>
                <a:ea typeface="Verdana" panose="020B0604030504040204" pitchFamily="34" charset="0"/>
              </a:rPr>
              <a:t>1876 </a:t>
            </a:r>
            <a:r>
              <a:rPr lang="uk-UA" sz="2200" b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р. </a:t>
            </a:r>
            <a:r>
              <a:rPr lang="uk-UA" sz="2200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- прийнято </a:t>
            </a:r>
            <a:r>
              <a:rPr lang="uk-UA" sz="2200" b="1" dirty="0">
                <a:latin typeface="Comic Sans MS" panose="030F0702030302020204" pitchFamily="66" charset="0"/>
                <a:ea typeface="Verdana" panose="020B0604030504040204" pitchFamily="34" charset="0"/>
              </a:rPr>
              <a:t>та першу османську </a:t>
            </a:r>
            <a:r>
              <a:rPr lang="uk-UA" sz="2200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Конституцію</a:t>
            </a:r>
          </a:p>
          <a:p>
            <a:r>
              <a:rPr lang="uk-UA" sz="2200" b="1" dirty="0">
                <a:latin typeface="Comic Sans MS" panose="030F0702030302020204" pitchFamily="66" charset="0"/>
                <a:ea typeface="Verdana" panose="020B0604030504040204" pitchFamily="34" charset="0"/>
              </a:rPr>
              <a:t> </a:t>
            </a:r>
            <a:r>
              <a:rPr lang="uk-UA" sz="2200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           західноєвропейського зразка.</a:t>
            </a:r>
            <a:endParaRPr lang="en-US" sz="2200" b="1" dirty="0">
              <a:latin typeface="Comic Sans MS" panose="030F0702030302020204" pitchFamily="66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529" y="227758"/>
            <a:ext cx="1883827" cy="2743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9913" y="0"/>
            <a:ext cx="720101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3. </a:t>
            </a:r>
            <a:r>
              <a:rPr lang="en-US" sz="2400" dirty="0" smtClean="0">
                <a:latin typeface="Arial Black" panose="020B0A04020102020204" pitchFamily="34" charset="0"/>
              </a:rPr>
              <a:t>РЕЖИМ </a:t>
            </a:r>
            <a:r>
              <a:rPr lang="en-US" sz="2400" dirty="0">
                <a:latin typeface="Arial Black" panose="020B0A04020102020204" pitchFamily="34" charset="0"/>
              </a:rPr>
              <a:t>АБДУЛ-ГАМІДА </a:t>
            </a:r>
            <a:r>
              <a:rPr lang="en-US" sz="2400" dirty="0" smtClean="0">
                <a:latin typeface="Arial Black" panose="020B0A04020102020204" pitchFamily="34" charset="0"/>
              </a:rPr>
              <a:t>II</a:t>
            </a:r>
            <a:r>
              <a:rPr lang="uk-UA" sz="2400" dirty="0" smtClean="0">
                <a:latin typeface="Arial Black" panose="020B0A04020102020204" pitchFamily="34" charset="0"/>
              </a:rPr>
              <a:t> (1876-1909)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7829"/>
            <a:ext cx="1013498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Comic Sans MS" panose="030F0702030302020204" pitchFamily="66" charset="0"/>
              </a:rPr>
              <a:t>Абдул-Азіз</a:t>
            </a:r>
            <a:r>
              <a:rPr lang="uk-UA" b="1" dirty="0" smtClean="0">
                <a:latin typeface="Comic Sans MS" panose="030F0702030302020204" pitchFamily="66" charset="0"/>
              </a:rPr>
              <a:t> (1861-1876) намагався скасувати нові реформи, але «нові османи» при-</a:t>
            </a:r>
          </a:p>
          <a:p>
            <a:r>
              <a:rPr lang="uk-UA" b="1" dirty="0" smtClean="0">
                <a:latin typeface="Comic Sans MS" panose="030F0702030302020204" pitchFamily="66" charset="0"/>
              </a:rPr>
              <a:t>мусили нового султана </a:t>
            </a:r>
            <a:r>
              <a:rPr lang="uk-UA" b="1" dirty="0" err="1" smtClean="0">
                <a:latin typeface="Comic Sans MS" panose="030F0702030302020204" pitchFamily="66" charset="0"/>
              </a:rPr>
              <a:t>Абдул-Гаміда</a:t>
            </a:r>
            <a:r>
              <a:rPr lang="uk-UA" b="1" dirty="0" smtClean="0">
                <a:latin typeface="Comic Sans MS" panose="030F0702030302020204" pitchFamily="66" charset="0"/>
              </a:rPr>
              <a:t> ІІ прийняти конституцію, яка обмежувала владу султана, закріплювала створення двопалатного парламенту, проголошувала права і свободи громадян.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9453" y="3097374"/>
            <a:ext cx="18125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Абдул-Гамід</a:t>
            </a:r>
            <a:r>
              <a:rPr lang="uk-UA" b="1" dirty="0" smtClean="0"/>
              <a:t> ІІ</a:t>
            </a:r>
          </a:p>
          <a:p>
            <a:pPr algn="ctr"/>
            <a:r>
              <a:rPr lang="uk-UA" b="1" dirty="0" smtClean="0"/>
              <a:t>«Кривавий»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8287" y="2820374"/>
            <a:ext cx="999344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omic Sans MS" panose="030F0702030302020204" pitchFamily="66" charset="0"/>
              </a:rPr>
              <a:t>Але почалася війна з Росією 1877-1878 рр. У лютому 1878 р. парламент висловив недовіру </a:t>
            </a:r>
            <a:r>
              <a:rPr lang="uk-UA" b="1" dirty="0" err="1" smtClean="0">
                <a:latin typeface="Comic Sans MS" panose="030F0702030302020204" pitchFamily="66" charset="0"/>
              </a:rPr>
              <a:t>везіру</a:t>
            </a:r>
            <a:r>
              <a:rPr lang="uk-UA" b="1" dirty="0" smtClean="0">
                <a:latin typeface="Comic Sans MS" panose="030F0702030302020204" pitchFamily="66" charset="0"/>
              </a:rPr>
              <a:t> та його кабінету за поразку у війні з Росією.  </a:t>
            </a:r>
            <a:r>
              <a:rPr lang="uk-UA" b="1" dirty="0" err="1" smtClean="0">
                <a:latin typeface="Comic Sans MS" panose="030F0702030302020204" pitchFamily="66" charset="0"/>
              </a:rPr>
              <a:t>Абдул-Гамід</a:t>
            </a:r>
            <a:r>
              <a:rPr lang="uk-UA" b="1" dirty="0" smtClean="0">
                <a:latin typeface="Comic Sans MS" panose="030F0702030302020204" pitchFamily="66" charset="0"/>
              </a:rPr>
              <a:t> ІІ </a:t>
            </a:r>
            <a:r>
              <a:rPr lang="uk-UA" b="1" dirty="0" err="1" smtClean="0">
                <a:latin typeface="Comic Sans MS" panose="030F0702030302020204" pitchFamily="66" charset="0"/>
              </a:rPr>
              <a:t>усу-нув</a:t>
            </a:r>
            <a:r>
              <a:rPr lang="uk-UA" b="1" dirty="0" smtClean="0">
                <a:latin typeface="Comic Sans MS" panose="030F0702030302020204" pitchFamily="66" charset="0"/>
              </a:rPr>
              <a:t> від влади «нових османів», скасував конституцію і  розпустив парламент, від-мовився від рівності мусульман і немусульман.  Політика тиранії.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04627"/>
            <a:ext cx="474181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1878 р. –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уряд оголосив про банк-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рутство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Османської імперії. </a:t>
            </a:r>
          </a:p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Дозволив будівництво залізної дороги  Берлін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Стамбул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Багдад.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578" y="4119147"/>
            <a:ext cx="498226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ТЕРИТОРІАЛЬНІ ВТРАТИ ІМПЕРІЇ В  ХІХ ст.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492" y="4549676"/>
            <a:ext cx="700052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omic Sans MS" panose="030F0702030302020204" pitchFamily="66" charset="0"/>
              </a:rPr>
              <a:t>   Розгром Туреччини в російсько-турецькій війні 1877—1878 рр. мав найтяжчі наслідки для імперії. Туреччина втратила Румунію, Сербію, Чорногорію, Болгарію та Кіпр. Таким чином, територія імперії скоротилася майже вдвічі, а населення — у 5 раз. Франція окупувала Туніс (1881 р.), Греція приєднала </a:t>
            </a:r>
            <a:r>
              <a:rPr lang="uk-UA" b="1" dirty="0" err="1" smtClean="0">
                <a:latin typeface="Comic Sans MS" panose="030F0702030302020204" pitchFamily="66" charset="0"/>
              </a:rPr>
              <a:t>Фессали</a:t>
            </a:r>
            <a:r>
              <a:rPr lang="uk-UA" b="1" dirty="0" smtClean="0">
                <a:latin typeface="Comic Sans MS" panose="030F0702030302020204" pitchFamily="66" charset="0"/>
              </a:rPr>
              <a:t> (1881 р.), Велика Британія окупувала Єгипет (1882 р.), Болгарія анексувала Східну Румелію (1885 р.). </a:t>
            </a:r>
            <a:endParaRPr lang="uk-UA" b="1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4" y="128128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9" y="12487"/>
            <a:ext cx="1144306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 Black" panose="020B0A04020102020204" pitchFamily="34" charset="0"/>
              </a:rPr>
              <a:t>1876-1909 рр. </a:t>
            </a:r>
            <a:r>
              <a:rPr lang="uk-UA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правління султана </a:t>
            </a:r>
            <a:r>
              <a:rPr lang="uk-UA" sz="2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Абдул</a:t>
            </a:r>
            <a:r>
              <a:rPr lang="uk-UA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-Гамі-да ІІ – </a:t>
            </a:r>
            <a:r>
              <a:rPr lang="uk-UA" sz="2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Зулюм</a:t>
            </a:r>
            <a:r>
              <a:rPr lang="uk-UA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(«гніт», «свавіллі»). </a:t>
            </a:r>
            <a:r>
              <a:rPr lang="ru-RU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Султан </a:t>
            </a:r>
            <a:r>
              <a:rPr lang="ru-RU" sz="2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нацьковував</a:t>
            </a:r>
            <a:r>
              <a:rPr lang="ru-RU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одних </a:t>
            </a:r>
            <a:r>
              <a:rPr lang="ru-RU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націоналістів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інших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: болгар на </a:t>
            </a:r>
            <a:r>
              <a:rPr lang="ru-RU" sz="2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греків</a:t>
            </a:r>
            <a:r>
              <a:rPr lang="ru-RU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у </a:t>
            </a:r>
            <a:r>
              <a:rPr lang="ru-RU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Македонії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курдів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 — на </a:t>
            </a:r>
            <a:r>
              <a:rPr lang="ru-RU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вірмен</a:t>
            </a:r>
            <a:r>
              <a:rPr lang="ru-RU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629" y="1343682"/>
            <a:ext cx="114430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В 1882 </a:t>
            </a:r>
            <a:r>
              <a:rPr lang="uk-UA" dirty="0" smtClean="0">
                <a:latin typeface="Arial Black" panose="020B0A04020102020204" pitchFamily="34" charset="0"/>
              </a:rPr>
              <a:t>р</a:t>
            </a:r>
            <a:r>
              <a:rPr lang="en-US" dirty="0" smtClean="0">
                <a:latin typeface="Arial Black" panose="020B0A04020102020204" pitchFamily="34" charset="0"/>
              </a:rPr>
              <a:t>. </a:t>
            </a:r>
            <a:r>
              <a:rPr lang="uk-UA" dirty="0" smtClean="0">
                <a:latin typeface="Arial Black" panose="020B0A04020102020204" pitchFamily="34" charset="0"/>
              </a:rPr>
              <a:t>-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Турц</a:t>
            </a:r>
            <a:r>
              <a:rPr lang="uk-UA" sz="2000" b="1" dirty="0" smtClean="0">
                <a:latin typeface="Comic Sans MS" panose="030F0702030302020204" pitchFamily="66" charset="0"/>
              </a:rPr>
              <a:t>і</a:t>
            </a:r>
            <a:r>
              <a:rPr lang="en-US" sz="2000" b="1" dirty="0" smtClean="0">
                <a:latin typeface="Comic Sans MS" panose="030F0702030302020204" pitchFamily="66" charset="0"/>
              </a:rPr>
              <a:t>я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перестала</a:t>
            </a:r>
            <a:r>
              <a:rPr lang="uk-UA" sz="2000" b="1" dirty="0" smtClean="0">
                <a:latin typeface="Comic Sans MS" panose="030F0702030302020204" pitchFamily="66" charset="0"/>
              </a:rPr>
              <a:t> повертати гроші за </a:t>
            </a:r>
            <a:r>
              <a:rPr lang="uk-UA" sz="2000" b="1" dirty="0" err="1" smtClean="0">
                <a:latin typeface="Comic Sans MS" panose="030F0702030302020204" pitchFamily="66" charset="0"/>
              </a:rPr>
              <a:t>займами</a:t>
            </a:r>
            <a:r>
              <a:rPr lang="uk-UA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uk-UA" sz="2000" b="1" dirty="0" smtClean="0">
              <a:latin typeface="Comic Sans MS" panose="030F0702030302020204" pitchFamily="66" charset="0"/>
            </a:endParaRPr>
          </a:p>
          <a:p>
            <a:r>
              <a:rPr lang="en-US" sz="2000" b="1" dirty="0" err="1" smtClean="0">
                <a:latin typeface="Comic Sans MS" panose="030F0702030302020204" pitchFamily="66" charset="0"/>
              </a:rPr>
              <a:t>Султан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боя</a:t>
            </a:r>
            <a:r>
              <a:rPr lang="uk-UA" sz="2000" b="1" dirty="0" smtClean="0">
                <a:latin typeface="Comic Sans MS" panose="030F0702030302020204" pitchFamily="66" charset="0"/>
              </a:rPr>
              <a:t>в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ся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uk-UA" sz="2000" b="1" dirty="0" smtClean="0">
                <a:latin typeface="Comic Sans MS" panose="030F0702030302020204" pitchFamily="66" charset="0"/>
              </a:rPr>
              <a:t>повстання і ввів поліцейську деспотію і цензуру.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uk-UA" sz="2000" b="1" dirty="0" smtClean="0"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latin typeface="Comic Sans MS" panose="030F0702030302020204" pitchFamily="66" charset="0"/>
              </a:rPr>
              <a:t>Під час правління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Абдул</a:t>
            </a:r>
            <a:r>
              <a:rPr lang="en-US" sz="2000" b="1" dirty="0" smtClean="0">
                <a:latin typeface="Comic Sans MS" panose="030F0702030302020204" pitchFamily="66" charset="0"/>
              </a:rPr>
              <a:t>-</a:t>
            </a:r>
            <a:r>
              <a:rPr lang="uk-UA" sz="2000" b="1" dirty="0" smtClean="0">
                <a:latin typeface="Comic Sans MS" panose="030F0702030302020204" pitchFamily="66" charset="0"/>
              </a:rPr>
              <a:t>Г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ам</a:t>
            </a:r>
            <a:r>
              <a:rPr lang="uk-UA" sz="2000" b="1" dirty="0" smtClean="0">
                <a:latin typeface="Comic Sans MS" panose="030F0702030302020204" pitchFamily="66" charset="0"/>
              </a:rPr>
              <a:t>і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да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II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прод</a:t>
            </a:r>
            <a:r>
              <a:rPr lang="uk-UA" sz="2000" b="1" dirty="0" err="1" smtClean="0">
                <a:latin typeface="Comic Sans MS" panose="030F0702030302020204" pitchFamily="66" charset="0"/>
              </a:rPr>
              <a:t>ов</a:t>
            </a:r>
            <a:r>
              <a:rPr lang="en-US" sz="2000" b="1" dirty="0" smtClean="0">
                <a:latin typeface="Comic Sans MS" panose="030F0702030302020204" pitchFamily="66" charset="0"/>
              </a:rPr>
              <a:t>ж</a:t>
            </a:r>
            <a:r>
              <a:rPr lang="uk-UA" sz="2000" b="1" dirty="0" smtClean="0">
                <a:latin typeface="Comic Sans MS" panose="030F0702030302020204" pitchFamily="66" charset="0"/>
              </a:rPr>
              <a:t>увалися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гон</a:t>
            </a:r>
            <a:r>
              <a:rPr lang="uk-UA" sz="2000" b="1" dirty="0" smtClean="0">
                <a:latin typeface="Comic Sans MS" panose="030F0702030302020204" pitchFamily="66" charset="0"/>
              </a:rPr>
              <a:t>і</a:t>
            </a:r>
            <a:r>
              <a:rPr lang="en-US" sz="2000" b="1" dirty="0" smtClean="0">
                <a:latin typeface="Comic Sans MS" panose="030F0702030302020204" pitchFamily="66" charset="0"/>
              </a:rPr>
              <a:t>н</a:t>
            </a:r>
            <a:r>
              <a:rPr lang="uk-UA" sz="2000" b="1" dirty="0" smtClean="0">
                <a:latin typeface="Comic Sans MS" panose="030F0702030302020204" pitchFamily="66" charset="0"/>
              </a:rPr>
              <a:t>ня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турок-христи</a:t>
            </a:r>
            <a:r>
              <a:rPr lang="uk-UA" sz="2000" b="1" dirty="0" smtClean="0">
                <a:latin typeface="Comic Sans MS" panose="030F0702030302020204" pitchFamily="66" charset="0"/>
              </a:rPr>
              <a:t>я</a:t>
            </a:r>
            <a:r>
              <a:rPr lang="en-US" sz="2000" b="1" dirty="0" smtClean="0">
                <a:latin typeface="Comic Sans MS" panose="030F0702030302020204" pitchFamily="66" charset="0"/>
              </a:rPr>
              <a:t>н.</a:t>
            </a:r>
            <a:r>
              <a:rPr lang="uk-UA" sz="2000" b="1" dirty="0" smtClean="0">
                <a:latin typeface="Comic Sans MS" panose="030F0702030302020204" pitchFamily="66" charset="0"/>
              </a:rPr>
              <a:t> Його політику, спрямовану проти вірмен, болгар, греків, неодноразово засуджували глави європейських країн.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29" y="2982654"/>
            <a:ext cx="6923313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>
                <a:latin typeface="Arial Black" panose="020B0A04020102020204" pitchFamily="34" charset="0"/>
              </a:rPr>
              <a:t>1894 р. </a:t>
            </a:r>
            <a:r>
              <a:rPr lang="uk-UA" sz="2000" b="1" dirty="0">
                <a:latin typeface="Comic Sans MS" panose="030F0702030302020204" pitchFamily="66" charset="0"/>
              </a:rPr>
              <a:t>– </a:t>
            </a:r>
            <a:r>
              <a:rPr lang="uk-UA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вірмени підняли повстання.</a:t>
            </a:r>
          </a:p>
          <a:p>
            <a:r>
              <a:rPr lang="uk-UA" sz="2000" b="1" dirty="0">
                <a:latin typeface="Arial Black" panose="020B0A04020102020204" pitchFamily="34" charset="0"/>
              </a:rPr>
              <a:t>1895-1896 рр. </a:t>
            </a:r>
            <a:r>
              <a:rPr lang="uk-UA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– погроми 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вірмен. Було спалено 50 тисяч будинків, закатовано  100 тис. осіб, включно з жінками і дітьми.</a:t>
            </a:r>
          </a:p>
          <a:p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Через 3 роки були винищені греки на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о.Крит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а на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поч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ХХ ст. відбулися погроми болгар і македонців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башибузаками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</a:p>
          <a:p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Серед значної частини суспільства панував страх.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3994" y="3109496"/>
            <a:ext cx="479406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То было в Турции, где совесть — вещь пустая,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Там царствуют кулак, нагайка, ятаган,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Два-три нуля, четыре негодяя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И глупый маленький султан.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Во имя вольности, и веры, и науки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Там как-то собрались ревнители идей,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Но сильных грубостью размашистых плетей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</a:rPr>
              <a:t>На них нахлынули толпы </a:t>
            </a:r>
            <a:r>
              <a:rPr lang="ru-RU" sz="1600" b="1" i="1" dirty="0">
                <a:solidFill>
                  <a:srgbClr val="222222"/>
                </a:solidFill>
                <a:latin typeface="Arial" panose="020B0604020202020204" pitchFamily="34" charset="0"/>
              </a:rPr>
              <a:t>башибузуков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. ...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К. Бальмонт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1" y="5665830"/>
            <a:ext cx="1190518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БАШИБУЗУК (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дурноголовий»)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вояки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іррегулярної піхоти Османської імперії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століття.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Набиралися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з незаможного 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мусульманського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 населення — турків, курдів, черкесів, албанців, арабів. Відзначалися браком дисципліни, мародерством 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масовими вбивствами цивільного населення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Башибузук - вживається для характеристики людини, здатної на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жортоке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асильство.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7590" y="39164"/>
            <a:ext cx="627287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4. МОЛОДОТУРЕЦЬКА </a:t>
            </a:r>
            <a:r>
              <a:rPr lang="uk-UA" sz="2400" dirty="0">
                <a:latin typeface="Arial Black" panose="020B0A04020102020204" pitchFamily="34" charset="0"/>
              </a:rPr>
              <a:t>РЕВОЛЮЦІЯ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046" y="4534649"/>
            <a:ext cx="11515943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omic Sans MS" panose="030F0702030302020204" pitchFamily="66" charset="0"/>
              </a:rPr>
              <a:t>Воно проголосило своєю метою порятунок батьківщини від деспотизму й тиранії, забезпечення справедливості, рівності й свободи, звільнення країни від іноземного </a:t>
            </a:r>
          </a:p>
          <a:p>
            <a:r>
              <a:rPr lang="uk-UA" sz="2000" b="1" dirty="0" smtClean="0">
                <a:latin typeface="Comic Sans MS" panose="030F0702030302020204" pitchFamily="66" charset="0"/>
              </a:rPr>
              <a:t>Відновити Конституцію 1876 р. і провести деякі реформи, модернізувавши суспільство за європейським зразком. </a:t>
            </a:r>
            <a:r>
              <a:rPr lang="ru-RU" sz="2000" b="1" dirty="0" smtClean="0">
                <a:latin typeface="Comic Sans MS" panose="030F0702030302020204" pitchFamily="66" charset="0"/>
              </a:rPr>
              <a:t>РОЗБІЖНОСТІ:</a:t>
            </a:r>
          </a:p>
          <a:p>
            <a:pPr marL="342900" indent="-342900">
              <a:buFontTx/>
              <a:buChar char="-"/>
            </a:pPr>
            <a:r>
              <a:rPr lang="uk-UA" sz="2000" b="1" dirty="0" smtClean="0">
                <a:latin typeface="Comic Sans MS" panose="030F0702030302020204" pitchFamily="66" charset="0"/>
              </a:rPr>
              <a:t>група </a:t>
            </a:r>
            <a:r>
              <a:rPr lang="uk-UA" sz="2000" b="1" dirty="0">
                <a:latin typeface="Comic Sans MS" panose="030F0702030302020204" pitchFamily="66" charset="0"/>
              </a:rPr>
              <a:t>Ахмеда </a:t>
            </a:r>
            <a:r>
              <a:rPr lang="uk-UA" sz="2000" b="1" dirty="0" err="1">
                <a:latin typeface="Comic Sans MS" panose="030F0702030302020204" pitchFamily="66" charset="0"/>
              </a:rPr>
              <a:t>Рези</a:t>
            </a:r>
            <a:r>
              <a:rPr lang="uk-UA" sz="2000" b="1" dirty="0">
                <a:latin typeface="Comic Sans MS" panose="030F0702030302020204" pitchFamily="66" charset="0"/>
              </a:rPr>
              <a:t> обстоювала ідею «османізму» — збереження </a:t>
            </a:r>
            <a:r>
              <a:rPr lang="uk-UA" sz="2000" b="1" dirty="0" smtClean="0">
                <a:latin typeface="Comic Sans MS" panose="030F0702030302020204" pitchFamily="66" charset="0"/>
              </a:rPr>
              <a:t>імперії; </a:t>
            </a:r>
          </a:p>
          <a:p>
            <a:pPr marL="342900" indent="-342900">
              <a:buFontTx/>
              <a:buChar char="-"/>
            </a:pPr>
            <a:r>
              <a:rPr lang="uk-UA" sz="2000" b="1" dirty="0">
                <a:latin typeface="Comic Sans MS" panose="030F0702030302020204" pitchFamily="66" charset="0"/>
              </a:rPr>
              <a:t>і</a:t>
            </a:r>
            <a:r>
              <a:rPr lang="uk-UA" sz="2000" b="1" dirty="0" smtClean="0">
                <a:latin typeface="Comic Sans MS" panose="030F0702030302020204" pitchFamily="66" charset="0"/>
              </a:rPr>
              <a:t>нша </a:t>
            </a:r>
            <a:r>
              <a:rPr lang="uk-UA" sz="2000" b="1" dirty="0">
                <a:latin typeface="Comic Sans MS" panose="030F0702030302020204" pitchFamily="66" charset="0"/>
              </a:rPr>
              <a:t>група наполягала на децентралізації імперії та визнанні автономії за </a:t>
            </a:r>
            <a:r>
              <a:rPr lang="uk-UA" sz="2000" b="1" dirty="0" err="1" smtClean="0">
                <a:latin typeface="Comic Sans MS" panose="030F0702030302020204" pitchFamily="66" charset="0"/>
              </a:rPr>
              <a:t>нетурець-кими</a:t>
            </a:r>
            <a:r>
              <a:rPr lang="uk-UA" sz="2000" b="1" dirty="0" smtClean="0">
                <a:latin typeface="Comic Sans MS" panose="030F0702030302020204" pitchFamily="66" charset="0"/>
              </a:rPr>
              <a:t> </a:t>
            </a:r>
            <a:r>
              <a:rPr lang="uk-UA" sz="2000" b="1" dirty="0">
                <a:latin typeface="Comic Sans MS" panose="030F0702030302020204" pitchFamily="66" charset="0"/>
              </a:rPr>
              <a:t>народами.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046" y="3734522"/>
            <a:ext cx="115159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1894 р. </a:t>
            </a:r>
            <a:r>
              <a:rPr lang="uk-UA" b="1" dirty="0" smtClean="0">
                <a:latin typeface="Comic Sans MS" panose="030F0702030302020204" pitchFamily="66" charset="0"/>
              </a:rPr>
              <a:t>- курсанти військових училищ створили «Османське товариство єднання й прогресу».</a:t>
            </a:r>
          </a:p>
          <a:p>
            <a:r>
              <a:rPr lang="uk-UA" b="1" dirty="0" smtClean="0">
                <a:latin typeface="Comic Sans MS" panose="030F0702030302020204" pitchFamily="66" charset="0"/>
              </a:rPr>
              <a:t>До обох рухів входили молода турецьку інтелігенцію (звідси й назва - «молодотурки»).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047" y="2038276"/>
            <a:ext cx="927752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latin typeface="Comic Sans MS" panose="030F0702030302020204" pitchFamily="66" charset="0"/>
              </a:rPr>
              <a:t>1889 р. – створене таємне політичне товариство «Єднання і </a:t>
            </a:r>
            <a:r>
              <a:rPr lang="uk-UA" sz="2400" b="1" dirty="0" smtClean="0">
                <a:latin typeface="Comic Sans MS" panose="030F0702030302020204" pitchFamily="66" charset="0"/>
              </a:rPr>
              <a:t>прогрес» - (</a:t>
            </a:r>
            <a:r>
              <a:rPr lang="ru-RU" sz="2400" b="1" dirty="0" smtClean="0">
                <a:latin typeface="Comic Sans MS" panose="030F0702030302020204" pitchFamily="66" charset="0"/>
              </a:rPr>
              <a:t>початкова </a:t>
            </a:r>
            <a:r>
              <a:rPr lang="ru-RU" sz="2400" b="1" dirty="0">
                <a:latin typeface="Comic Sans MS" panose="030F0702030302020204" pitchFamily="66" charset="0"/>
              </a:rPr>
              <a:t>назва — «Товариство османського єднання</a:t>
            </a:r>
            <a:r>
              <a:rPr lang="ru-RU" sz="2400" b="1" dirty="0" smtClean="0">
                <a:latin typeface="Comic Sans MS" panose="030F0702030302020204" pitchFamily="66" charset="0"/>
              </a:rPr>
              <a:t>»).</a:t>
            </a:r>
            <a:r>
              <a:rPr lang="uk-UA" sz="2400" b="1" dirty="0" smtClean="0">
                <a:latin typeface="Comic Sans MS" panose="030F0702030302020204" pitchFamily="66" charset="0"/>
              </a:rPr>
              <a:t>Початок </a:t>
            </a:r>
            <a:r>
              <a:rPr lang="uk-UA" sz="2400" b="1" dirty="0">
                <a:latin typeface="Comic Sans MS" panose="030F0702030302020204" pitchFamily="66" charset="0"/>
              </a:rPr>
              <a:t>молодотурецького руху. </a:t>
            </a:r>
            <a:r>
              <a:rPr lang="uk-UA" sz="2400" b="1" dirty="0" smtClean="0">
                <a:latin typeface="Comic Sans MS" panose="030F0702030302020204" pitchFamily="66" charset="0"/>
              </a:rPr>
              <a:t>Очолив Ахмед Реза.</a:t>
            </a:r>
            <a:endParaRPr lang="uk-UA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200" y="561041"/>
            <a:ext cx="614016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 Black" panose="020B0A04020102020204" pitchFamily="34" charset="0"/>
              </a:rPr>
              <a:t>ПРИЧИНИ ПОЯВИ ОПОЗИЦІЙНИХ РУХІВ: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Comic Sans MS" panose="030F0702030302020204" pitchFamily="66" charset="0"/>
              </a:rPr>
              <a:t>ДЕСПОТИЧНИЙ РЕЖИМ;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Comic Sans MS" panose="030F0702030302020204" pitchFamily="66" charset="0"/>
              </a:rPr>
              <a:t>ВОЄННІ ПОРАЗКИ;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Comic Sans MS" panose="030F0702030302020204" pitchFamily="66" charset="0"/>
              </a:rPr>
              <a:t>НАЦІОНАЛЬНІ ПОВСТАННЯ.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941" y="838212"/>
            <a:ext cx="2024047" cy="21276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08392" y="3124288"/>
            <a:ext cx="1507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Comic Sans MS" panose="030F0702030302020204" pitchFamily="66" charset="0"/>
              </a:rPr>
              <a:t>Ахмед Реза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118170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0"/>
            <a:ext cx="1139952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omic Sans MS" panose="030F0702030302020204" pitchFamily="66" charset="0"/>
              </a:rPr>
              <a:t>Невдовзі товариство молодотурків сильно розрослося. У ньому виникли навіть відділи смертників (</a:t>
            </a:r>
            <a:r>
              <a:rPr lang="uk-UA" sz="2000" b="1" dirty="0" err="1" smtClean="0">
                <a:latin typeface="Comic Sans MS" panose="030F0702030302020204" pitchFamily="66" charset="0"/>
              </a:rPr>
              <a:t>федаі</a:t>
            </a:r>
            <a:r>
              <a:rPr lang="uk-UA" sz="2000" b="1" dirty="0" smtClean="0">
                <a:latin typeface="Comic Sans MS" panose="030F0702030302020204" pitchFamily="66" charset="0"/>
              </a:rPr>
              <a:t>), які були готові знищувати будь-кого, хто здавався «небезпечним для батьківщини». Нові цілі привабили військових, які почали становити більшість товариства. </a:t>
            </a:r>
            <a:endParaRPr lang="uk-UA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08" y="2671882"/>
            <a:ext cx="587828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omic Sans MS" panose="030F0702030302020204" pitchFamily="66" charset="0"/>
              </a:rPr>
              <a:t>Султан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поспішив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оприлюднити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своє</a:t>
            </a:r>
            <a:r>
              <a:rPr lang="uk-UA" sz="2000" b="1" dirty="0" smtClean="0">
                <a:latin typeface="Comic Sans MS" panose="030F0702030302020204" pitchFamily="66" charset="0"/>
              </a:rPr>
              <a:t> </a:t>
            </a:r>
            <a:r>
              <a:rPr lang="uk-UA" sz="2000" b="1" dirty="0" err="1" smtClean="0">
                <a:latin typeface="Comic Sans MS" panose="030F0702030302020204" pitchFamily="66" charset="0"/>
              </a:rPr>
              <a:t>рішен</a:t>
            </a:r>
            <a:r>
              <a:rPr lang="uk-UA" sz="2000" b="1" dirty="0" smtClean="0">
                <a:latin typeface="Comic Sans MS" panose="030F0702030302020204" pitchFamily="66" charset="0"/>
              </a:rPr>
              <a:t>-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ня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про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відновлення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конституції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</a:rPr>
              <a:t>Повсталі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війська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вступили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до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Стамбула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</a:rPr>
              <a:t>Молодотурки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сформували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новий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уряд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але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султана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залишили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троні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613" y="4600879"/>
            <a:ext cx="1635498" cy="2170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162" y="5522402"/>
            <a:ext cx="22028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err="1" smtClean="0">
                <a:latin typeface="Comic Sans MS" panose="030F0702030302020204" pitchFamily="66" charset="0"/>
              </a:rPr>
              <a:t>Зулюм</a:t>
            </a:r>
            <a:r>
              <a:rPr lang="uk-UA" sz="1600" b="1" dirty="0" smtClean="0">
                <a:latin typeface="Comic Sans MS" panose="030F0702030302020204" pitchFamily="66" charset="0"/>
              </a:rPr>
              <a:t>. Карикатура</a:t>
            </a:r>
          </a:p>
          <a:p>
            <a:r>
              <a:rPr lang="uk-UA" sz="1600" b="1" dirty="0">
                <a:latin typeface="Comic Sans MS" panose="030F0702030302020204" pitchFamily="66" charset="0"/>
              </a:rPr>
              <a:t>н</a:t>
            </a:r>
            <a:r>
              <a:rPr lang="uk-UA" sz="1600" b="1" dirty="0" smtClean="0">
                <a:latin typeface="Comic Sans MS" panose="030F0702030302020204" pitchFamily="66" charset="0"/>
              </a:rPr>
              <a:t>а правління </a:t>
            </a:r>
          </a:p>
          <a:p>
            <a:r>
              <a:rPr lang="uk-UA" sz="1600" b="1" dirty="0" err="1" smtClean="0">
                <a:latin typeface="Comic Sans MS" panose="030F0702030302020204" pitchFamily="66" charset="0"/>
              </a:rPr>
              <a:t>Абдул-Гаміда</a:t>
            </a:r>
            <a:r>
              <a:rPr lang="uk-UA" sz="1600" b="1" dirty="0" smtClean="0">
                <a:latin typeface="Comic Sans MS" panose="030F0702030302020204" pitchFamily="66" charset="0"/>
              </a:rPr>
              <a:t> ІІ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228" y="1422045"/>
            <a:ext cx="1158675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omic Sans MS" panose="030F0702030302020204" pitchFamily="66" charset="0"/>
              </a:rPr>
              <a:t>3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липня</a:t>
            </a:r>
            <a:r>
              <a:rPr lang="en-US" sz="2200" b="1" dirty="0" smtClean="0">
                <a:latin typeface="Comic Sans MS" panose="030F0702030302020204" pitchFamily="66" charset="0"/>
              </a:rPr>
              <a:t> 1908 р. </a:t>
            </a:r>
            <a:r>
              <a:rPr lang="uk-UA" sz="2200" b="1" dirty="0" smtClean="0">
                <a:latin typeface="Comic Sans MS" panose="030F0702030302020204" pitchFamily="66" charset="0"/>
              </a:rPr>
              <a:t>– почалося повстання молодотурків виступом армійських під-розділів у Македонії.</a:t>
            </a:r>
          </a:p>
          <a:p>
            <a:r>
              <a:rPr lang="uk-UA" sz="2200" b="1" dirty="0" smtClean="0">
                <a:latin typeface="Arial Black" panose="020B0A04020102020204" pitchFamily="34" charset="0"/>
              </a:rPr>
              <a:t>1908 р. – Молодотурецька революція</a:t>
            </a:r>
            <a:endParaRPr lang="uk-UA" sz="2200" b="1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860" y="2688297"/>
            <a:ext cx="573024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omic Sans MS" panose="030F0702030302020204" pitchFamily="66" charset="0"/>
              </a:rPr>
              <a:t>Свідчать документи. Із відозви до підданих султана Абдул-Гаміда II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«Діти мої, я завжди був прихильником конституції. У тому, що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конс-титуція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спізнилася, винні мої дурні радники.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Кля-нуся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короною і мечем, що захищатиму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консти-туцію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uk-U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908" y="4442623"/>
            <a:ext cx="580834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Прийшовши до влади, молодотурки про-водили непослідовну та нерішучу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політи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-ку. Цим скористався султан, який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зару-чився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підтримкою духівництва, 13 квітня 1909 р. було вчинено заколот з вимогами відродити шаріат, скасувати конституцію, відновити владу султана. </a:t>
            </a:r>
            <a:endParaRPr lang="uk-UA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4" y="0"/>
            <a:ext cx="5082846" cy="31363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2558" y="1469633"/>
            <a:ext cx="245714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Мітинг у Стамбулі на честь відновлення Конституції 1876 р. Фото 1908 р. 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upload.wikimedia.org/wikipedia/commons/thumb/b/be/Kanun-i_Esasi.jpg/320px-Kanun-i_Es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750" y="970791"/>
            <a:ext cx="2519959" cy="43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0/0d/Declaration_of_the_1908_Revolution_in_Ottoman_Empi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1" y="3298916"/>
            <a:ext cx="5072909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2558" y="4419387"/>
            <a:ext cx="196733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</a:rPr>
              <a:t>Проголошення </a:t>
            </a:r>
            <a:endParaRPr lang="uk-UA" sz="1600" b="1" dirty="0" smtClean="0">
              <a:latin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</a:rPr>
              <a:t>Молодотурецької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</a:rPr>
              <a:t> революції(1908</a:t>
            </a:r>
            <a:r>
              <a:rPr lang="uk-UA" sz="1600" b="1" dirty="0">
                <a:latin typeface="Arial" panose="020B0604020202020204" pitchFamily="34" charset="0"/>
              </a:rPr>
              <a:t>).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08191" y="12097"/>
            <a:ext cx="5052986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ДОКУМЕНТИ МОЛОДОТУРЕЦЬКОЇ</a:t>
            </a: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РЕВОЛЮЦІЇ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71150" y="5493891"/>
            <a:ext cx="288033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latin typeface="Arial" panose="020B0604020202020204" pitchFamily="34" charset="0"/>
              </a:rPr>
              <a:t>Перша Конституція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</a:rPr>
              <a:t>Османської імперії (1876),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</a:rPr>
              <a:t>дії якої були відновлені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</a:rPr>
              <a:t>1908 р.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8019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2" y="96989"/>
            <a:ext cx="4818638" cy="28718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082" y="3108979"/>
            <a:ext cx="481737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omic Sans MS" panose="030F0702030302020204" pitchFamily="66" charset="0"/>
              </a:rPr>
              <a:t>Листівка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молодотурків</a:t>
            </a:r>
            <a:r>
              <a:rPr lang="en-US" b="1" dirty="0">
                <a:latin typeface="Comic Sans MS" panose="030F0702030302020204" pitchFamily="66" charset="0"/>
              </a:rPr>
              <a:t> з </a:t>
            </a:r>
            <a:r>
              <a:rPr lang="en-US" b="1" dirty="0" err="1">
                <a:latin typeface="Comic Sans MS" panose="030F0702030302020204" pitchFamily="66" charset="0"/>
              </a:rPr>
              <a:t>гаслом</a:t>
            </a:r>
            <a:r>
              <a:rPr lang="en-US" b="1" dirty="0">
                <a:latin typeface="Comic Sans MS" panose="030F0702030302020204" pitchFamily="66" charset="0"/>
              </a:rPr>
              <a:t> «</a:t>
            </a:r>
            <a:r>
              <a:rPr lang="en-US" b="1" dirty="0" err="1">
                <a:latin typeface="Comic Sans MS" panose="030F0702030302020204" pitchFamily="66" charset="0"/>
              </a:rPr>
              <a:t>Нехай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живе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батьківщина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нехай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живе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нація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нехай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живе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свобода</a:t>
            </a:r>
            <a:r>
              <a:rPr lang="en-US" b="1" dirty="0">
                <a:latin typeface="Comic Sans MS" panose="030F0702030302020204" pitchFamily="66" charset="0"/>
              </a:rPr>
              <a:t>» </a:t>
            </a:r>
            <a:r>
              <a:rPr lang="en-US" b="1" dirty="0" err="1">
                <a:latin typeface="Comic Sans MS" panose="030F0702030302020204" pitchFamily="66" charset="0"/>
              </a:rPr>
              <a:t>французькою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та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турецькою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мовами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8720" y="0"/>
            <a:ext cx="56669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Comic Sans MS" panose="030F0702030302020204" pitchFamily="66" charset="0"/>
              </a:rPr>
              <a:t>Султан </a:t>
            </a:r>
            <a:r>
              <a:rPr lang="uk-UA" sz="2400" b="1" dirty="0" err="1" smtClean="0">
                <a:latin typeface="Comic Sans MS" panose="030F0702030302020204" pitchFamily="66" charset="0"/>
              </a:rPr>
              <a:t>Мехмед</a:t>
            </a:r>
            <a:r>
              <a:rPr lang="uk-UA" sz="2400" b="1" dirty="0" smtClean="0">
                <a:latin typeface="Comic Sans MS" panose="030F0702030302020204" pitchFamily="66" charset="0"/>
              </a:rPr>
              <a:t> 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 – 1909-1918 рр.</a:t>
            </a:r>
          </a:p>
          <a:p>
            <a:r>
              <a:rPr lang="uk-UA" sz="2400" b="1" dirty="0" smtClean="0">
                <a:latin typeface="Arial Black" panose="020B0A04020102020204" pitchFamily="34" charset="0"/>
                <a:cs typeface="Calibri" panose="020F0502020204030204" pitchFamily="34" charset="0"/>
              </a:rPr>
              <a:t>1908-1918 рр. 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влада молодотурків.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8720" y="830997"/>
            <a:ext cx="7132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Молодотурки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спромоглися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ліквідувати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варські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започаткувати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парламент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ські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конституційні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Щоправда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вони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неодноразово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порушували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1912 </a:t>
            </a:r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р. </a:t>
            </a:r>
            <a:r>
              <a:rPr lang="uk-UA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офіцерів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чолі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Енвер-беєм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силою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зброї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змусила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уряд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піти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відставку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уряд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моло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дотурків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встановив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диктаторський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режим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743" y="3128564"/>
            <a:ext cx="698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ЕКОНОМІКА.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ряд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Енвер-бея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намагався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стимулювати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міс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цеве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Але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запроваджувалися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жор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сткі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обмеження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грецьких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вірменських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підприємців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призвело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занепаду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ряді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районів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імперії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Лише напередодні Першої світової війни були проведені незначні реформи: протекціонізм, форми експлуатації.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082" y="5010110"/>
            <a:ext cx="541082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зовнішній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політиці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молодотурки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зазнали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відчутних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втрат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Італією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1911 р.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Балканських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війн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1912–1913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Османська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перія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втратила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володіння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Півн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Африці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Балканському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півострові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Воєнні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поразки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спричинили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антиосманські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виступи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арабів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9428" y="5010110"/>
            <a:ext cx="628758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політиці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задля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імперії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утверджу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валась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ідеологія</a:t>
            </a:r>
            <a:r>
              <a:rPr lang="en-U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пантюркізму</a:t>
            </a:r>
            <a:r>
              <a:rPr lang="en-US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панування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єдиної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турецької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нації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спричинило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антиту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рецьких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настроїв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поневолених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народів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Спроба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насиль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ного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запровадження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пантюркізму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вилилась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криваві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громи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вірменського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грецького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79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4731622" cy="3579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9272"/>
            <a:ext cx="495082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Листівка</a:t>
            </a:r>
            <a:r>
              <a:rPr lang="en-US" b="1" dirty="0" smtClean="0"/>
              <a:t>,</a:t>
            </a:r>
            <a:r>
              <a:rPr lang="uk-UA" b="1" dirty="0" smtClean="0"/>
              <a:t> присвячена відновленню</a:t>
            </a:r>
          </a:p>
          <a:p>
            <a:pPr algn="ctr"/>
            <a:r>
              <a:rPr lang="uk-UA" b="1" dirty="0" smtClean="0"/>
              <a:t>Конституції </a:t>
            </a:r>
            <a:r>
              <a:rPr lang="en-US" b="1" dirty="0" smtClean="0"/>
              <a:t> 1876 </a:t>
            </a:r>
            <a:r>
              <a:rPr lang="uk-UA" b="1" dirty="0" smtClean="0"/>
              <a:t>р</a:t>
            </a:r>
            <a:r>
              <a:rPr lang="en-US" b="1" dirty="0" smtClean="0"/>
              <a:t>. </a:t>
            </a:r>
            <a:r>
              <a:rPr lang="en-US" b="1" dirty="0"/>
              <a:t>в </a:t>
            </a:r>
            <a:r>
              <a:rPr lang="en-US" b="1" dirty="0" err="1" smtClean="0"/>
              <a:t>Османс</a:t>
            </a:r>
            <a:r>
              <a:rPr lang="uk-UA" b="1" dirty="0" smtClean="0"/>
              <a:t>ь</a:t>
            </a:r>
            <a:r>
              <a:rPr lang="en-US" b="1" dirty="0" smtClean="0"/>
              <a:t>к</a:t>
            </a:r>
            <a:r>
              <a:rPr lang="uk-UA" b="1" dirty="0" smtClean="0"/>
              <a:t>і</a:t>
            </a:r>
            <a:r>
              <a:rPr lang="en-US" b="1" dirty="0" smtClean="0"/>
              <a:t>й </a:t>
            </a:r>
            <a:r>
              <a:rPr lang="uk-UA" b="1" dirty="0" smtClean="0"/>
              <a:t>і</a:t>
            </a:r>
            <a:r>
              <a:rPr lang="en-US" b="1" dirty="0" err="1" smtClean="0"/>
              <a:t>мпер</a:t>
            </a:r>
            <a:r>
              <a:rPr lang="uk-UA" b="1" dirty="0" err="1" smtClean="0"/>
              <a:t>ії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2263" y="901615"/>
            <a:ext cx="71497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omic Sans MS" panose="030F0702030302020204" pitchFamily="66" charset="0"/>
              </a:rPr>
              <a:t>1)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Молодотурецька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революція</a:t>
            </a:r>
            <a:r>
              <a:rPr lang="en-US" sz="2400" b="1" dirty="0"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latin typeface="Comic Sans MS" panose="030F0702030302020204" pitchFamily="66" charset="0"/>
              </a:rPr>
              <a:t>Османській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імперії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перемогла</a:t>
            </a:r>
            <a:r>
              <a:rPr lang="en-US" sz="2400" b="1" dirty="0"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atin typeface="Comic Sans MS" panose="030F0702030302020204" pitchFamily="66" charset="0"/>
              </a:rPr>
              <a:t>молодотурки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залишалися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при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владі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до</a:t>
            </a:r>
            <a:r>
              <a:rPr lang="en-US" sz="2400" b="1" dirty="0">
                <a:latin typeface="Comic Sans MS" panose="030F0702030302020204" pitchFamily="66" charset="0"/>
              </a:rPr>
              <a:t> 1918 р. </a:t>
            </a:r>
            <a:r>
              <a:rPr lang="en-US" sz="2400" b="1" dirty="0" err="1">
                <a:latin typeface="Comic Sans MS" panose="030F0702030302020204" pitchFamily="66" charset="0"/>
              </a:rPr>
              <a:t>Але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за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правління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вони</a:t>
            </a:r>
            <a:r>
              <a:rPr lang="uk-UA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не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виконали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обіцянок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провести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модернізацію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країни</a:t>
            </a:r>
            <a:r>
              <a:rPr lang="en-US" sz="2400" b="1" dirty="0">
                <a:latin typeface="Comic Sans MS" panose="030F0702030302020204" pitchFamily="66" charset="0"/>
              </a:rPr>
              <a:t> й </a:t>
            </a:r>
            <a:r>
              <a:rPr lang="en-US" sz="2400" b="1" dirty="0" err="1">
                <a:latin typeface="Comic Sans MS" panose="030F0702030302020204" pitchFamily="66" charset="0"/>
              </a:rPr>
              <a:t>звільнитися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від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європейського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еко</a:t>
            </a:r>
            <a:r>
              <a:rPr lang="uk-UA" sz="2400" b="1" dirty="0" smtClean="0">
                <a:latin typeface="Comic Sans MS" panose="030F0702030302020204" pitchFamily="66" charset="0"/>
              </a:rPr>
              <a:t>-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номічного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засилля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та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політичної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залежності</a:t>
            </a:r>
            <a:r>
              <a:rPr lang="en-US" sz="2400" b="1" dirty="0"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</a:rPr>
              <a:t>Це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пояснюється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особливістю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структури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турецького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суспільства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де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турки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були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панівною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нацією</a:t>
            </a:r>
            <a:r>
              <a:rPr lang="en-US" sz="2000" b="1" dirty="0">
                <a:latin typeface="Comic Sans MS" panose="030F0702030302020204" pitchFamily="66" charset="0"/>
              </a:rPr>
              <a:t>, а </a:t>
            </a:r>
            <a:r>
              <a:rPr lang="en-US" sz="2000" b="1" dirty="0" err="1">
                <a:latin typeface="Comic Sans MS" panose="030F0702030302020204" pitchFamily="66" charset="0"/>
              </a:rPr>
              <a:t>будь-яка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модернізація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призвела</a:t>
            </a:r>
            <a:r>
              <a:rPr lang="en-US" sz="2000" b="1" dirty="0">
                <a:latin typeface="Comic Sans MS" panose="030F0702030302020204" pitchFamily="66" charset="0"/>
              </a:rPr>
              <a:t> б </a:t>
            </a:r>
            <a:r>
              <a:rPr lang="en-US" sz="2000" b="1" dirty="0" err="1">
                <a:latin typeface="Comic Sans MS" panose="030F0702030302020204" pitchFamily="66" charset="0"/>
              </a:rPr>
              <a:t>до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втрати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ними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цієї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ролі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до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розпаду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імперії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</a:rPr>
              <a:t>що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згодом</a:t>
            </a:r>
            <a:r>
              <a:rPr lang="en-US" sz="2000" b="1" dirty="0">
                <a:latin typeface="Comic Sans MS" panose="030F0702030302020204" pitchFamily="66" charset="0"/>
              </a:rPr>
              <a:t> і </a:t>
            </a:r>
            <a:r>
              <a:rPr lang="en-US" sz="2000" b="1" dirty="0" err="1">
                <a:latin typeface="Comic Sans MS" panose="030F0702030302020204" pitchFamily="66" charset="0"/>
              </a:rPr>
              <a:t>сталося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endParaRPr lang="uk-UA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9131" y="0"/>
            <a:ext cx="6096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5. НАСЛІДКИ </a:t>
            </a:r>
            <a:r>
              <a:rPr lang="ru-RU" sz="2000" b="1" dirty="0">
                <a:latin typeface="Arial Black" panose="020B0A04020102020204" pitchFamily="34" charset="0"/>
              </a:rPr>
              <a:t>СПРОБ МОДЕРНІЗАЦІЇ ТА РЕВОЛЮЦІЇ В ОСМАНСЬКІЙ ІМПЕРІЇ </a:t>
            </a:r>
            <a:endParaRPr lang="uk-UA" sz="20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" y="4441045"/>
            <a:ext cx="12004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Comic Sans MS" panose="030F0702030302020204" pitchFamily="66" charset="0"/>
              </a:rPr>
              <a:t>2</a:t>
            </a:r>
            <a:r>
              <a:rPr lang="uk-UA" sz="2400" b="1" dirty="0" smtClean="0">
                <a:latin typeface="Comic Sans MS" panose="030F0702030302020204" pitchFamily="66" charset="0"/>
              </a:rPr>
              <a:t>)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Утім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значення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Молодотурецької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революції</a:t>
            </a:r>
            <a:r>
              <a:rPr lang="en-US" sz="2400" b="1" dirty="0"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atin typeface="Comic Sans MS" panose="030F0702030302020204" pitchFamily="66" charset="0"/>
              </a:rPr>
              <a:t>як</a:t>
            </a:r>
            <a:r>
              <a:rPr lang="en-US" sz="2400" b="1" dirty="0">
                <a:latin typeface="Comic Sans MS" panose="030F0702030302020204" pitchFamily="66" charset="0"/>
              </a:rPr>
              <a:t> і </a:t>
            </a:r>
            <a:r>
              <a:rPr lang="en-US" sz="2400" b="1" dirty="0" err="1">
                <a:latin typeface="Comic Sans MS" panose="030F0702030302020204" pitchFamily="66" charset="0"/>
              </a:rPr>
              <a:t>революції</a:t>
            </a:r>
            <a:r>
              <a:rPr lang="en-US" sz="2400" b="1" dirty="0"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latin typeface="Comic Sans MS" panose="030F0702030302020204" pitchFamily="66" charset="0"/>
              </a:rPr>
              <a:t>Ірані</a:t>
            </a:r>
            <a:r>
              <a:rPr lang="en-US" sz="2400" b="1" dirty="0">
                <a:latin typeface="Comic Sans MS" panose="030F0702030302020204" pitchFamily="66" charset="0"/>
              </a:rPr>
              <a:t> (</a:t>
            </a:r>
            <a:r>
              <a:rPr lang="en-US" sz="2400" b="1" dirty="0" smtClean="0">
                <a:latin typeface="Comic Sans MS" panose="030F0702030302020204" pitchFamily="66" charset="0"/>
              </a:rPr>
              <a:t>1905–1911 </a:t>
            </a:r>
            <a:r>
              <a:rPr lang="en-US" sz="2400" b="1" dirty="0" err="1">
                <a:latin typeface="Comic Sans MS" panose="030F0702030302020204" pitchFamily="66" charset="0"/>
              </a:rPr>
              <a:t>рр</a:t>
            </a:r>
            <a:r>
              <a:rPr lang="en-US" sz="2400" b="1" dirty="0">
                <a:latin typeface="Comic Sans MS" panose="030F0702030302020204" pitchFamily="66" charset="0"/>
              </a:rPr>
              <a:t>.) і </a:t>
            </a:r>
            <a:r>
              <a:rPr lang="en-US" sz="2400" b="1" dirty="0" err="1">
                <a:latin typeface="Comic Sans MS" panose="030F0702030302020204" pitchFamily="66" charset="0"/>
              </a:rPr>
              <a:t>Сіньхайської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революції</a:t>
            </a:r>
            <a:r>
              <a:rPr lang="en-US" sz="2400" b="1" dirty="0"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latin typeface="Comic Sans MS" panose="030F0702030302020204" pitchFamily="66" charset="0"/>
              </a:rPr>
              <a:t>Китаї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полягає</a:t>
            </a:r>
            <a:r>
              <a:rPr lang="en-US" sz="2400" b="1" dirty="0"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latin typeface="Comic Sans MS" panose="030F0702030302020204" pitchFamily="66" charset="0"/>
              </a:rPr>
              <a:t>тому</a:t>
            </a:r>
            <a:r>
              <a:rPr lang="en-US" sz="2400" b="1" dirty="0"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atin typeface="Comic Sans MS" panose="030F0702030302020204" pitchFamily="66" charset="0"/>
              </a:rPr>
              <a:t>що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вони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запо</a:t>
            </a:r>
            <a:r>
              <a:rPr lang="uk-UA" sz="2400" b="1" dirty="0" smtClean="0">
                <a:latin typeface="Comic Sans MS" panose="030F0702030302020204" pitchFamily="66" charset="0"/>
              </a:rPr>
              <a:t>-</a:t>
            </a:r>
            <a:r>
              <a:rPr lang="en-US" sz="2400" b="1" dirty="0" err="1" smtClean="0">
                <a:latin typeface="Comic Sans MS" panose="030F0702030302020204" pitchFamily="66" charset="0"/>
              </a:rPr>
              <a:t>чаткували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пробудження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Азії</a:t>
            </a:r>
            <a:r>
              <a:rPr lang="uk-UA" sz="2400" b="1" dirty="0" smtClean="0">
                <a:latin typeface="Comic Sans MS" panose="030F0702030302020204" pitchFamily="66" charset="0"/>
              </a:rPr>
              <a:t>, що стало передумовою руйнування </a:t>
            </a:r>
            <a:r>
              <a:rPr lang="uk-UA" sz="2400" b="1" dirty="0" err="1" smtClean="0">
                <a:latin typeface="Comic Sans MS" panose="030F0702030302020204" pitchFamily="66" charset="0"/>
              </a:rPr>
              <a:t>колоніаль-ної</a:t>
            </a:r>
            <a:r>
              <a:rPr lang="uk-UA" sz="2400" b="1" dirty="0" smtClean="0">
                <a:latin typeface="Comic Sans MS" panose="030F0702030302020204" pitchFamily="66" charset="0"/>
              </a:rPr>
              <a:t> системи.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uk-UA" sz="2400" b="1" dirty="0" smtClean="0">
              <a:latin typeface="Comic Sans MS" panose="030F0702030302020204" pitchFamily="66" charset="0"/>
            </a:endParaRPr>
          </a:p>
          <a:p>
            <a:r>
              <a:rPr lang="uk-UA" sz="2400" b="1" dirty="0" smtClean="0">
                <a:latin typeface="Comic Sans MS" panose="030F0702030302020204" pitchFamily="66" charset="0"/>
              </a:rPr>
              <a:t>3) </a:t>
            </a:r>
            <a:r>
              <a:rPr lang="ru-RU" sz="2400" b="1" dirty="0" err="1">
                <a:latin typeface="Comic Sans MS" panose="030F0702030302020204" pitchFamily="66" charset="0"/>
              </a:rPr>
              <a:t>Суспільство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розкололося</a:t>
            </a:r>
            <a:r>
              <a:rPr lang="ru-RU" sz="2400" b="1" dirty="0">
                <a:latin typeface="Comic Sans MS" panose="030F0702030302020204" pitchFamily="66" charset="0"/>
              </a:rPr>
              <a:t> на </a:t>
            </a:r>
            <a:r>
              <a:rPr lang="ru-RU" sz="2400" b="1" dirty="0" err="1">
                <a:latin typeface="Comic Sans MS" panose="030F0702030302020204" pitchFamily="66" charset="0"/>
              </a:rPr>
              <a:t>ворогуючі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табори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прихильників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противників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змін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r>
              <a:rPr lang="ru-RU" sz="2400" b="1" dirty="0" err="1"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зумовило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подальші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гострі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конфлікти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6020">
            <a:off x="1239558" y="3089959"/>
            <a:ext cx="943085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rgbClr val="C00000"/>
                  </a:outerShdw>
                </a:effectLst>
              </a:rPr>
              <a:t>ФІНІШ!</a:t>
            </a:r>
          </a:p>
          <a:p>
            <a:pPr algn="ctr"/>
            <a:r>
              <a:rPr lang="uk-UA" sz="8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rgbClr val="C00000"/>
                  </a:outerShdw>
                </a:effectLst>
              </a:rPr>
              <a:t>ДЯКУЮ ЗА УВАГУ!</a:t>
            </a:r>
            <a:endParaRPr lang="ru-RU" sz="8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dist="38100" dir="2640000" algn="bl" rotWithShape="0">
                  <a:srgbClr val="C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203" y="837197"/>
            <a:ext cx="109875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>
                <a:latin typeface="Arial Black" panose="020B0A04020102020204" pitchFamily="34" charset="0"/>
              </a:rPr>
              <a:t>Прочитати </a:t>
            </a:r>
            <a:r>
              <a:rPr lang="uk-UA" dirty="0" smtClean="0">
                <a:latin typeface="Arial Black" panose="020B0A04020102020204" pitchFamily="34" charset="0"/>
                <a:cs typeface="Calibri" panose="020F0502020204030204" pitchFamily="34" charset="0"/>
              </a:rPr>
              <a:t>§25 підручника.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dirty="0" smtClean="0">
                <a:latin typeface="Arial Black" panose="020B0A04020102020204" pitchFamily="34" charset="0"/>
                <a:cs typeface="Calibri" panose="020F0502020204030204" pitchFamily="34" charset="0"/>
              </a:rPr>
              <a:t>Виконати вправу «Встанови послідовність подій» з теми «</a:t>
            </a:r>
            <a:r>
              <a:rPr lang="uk-UA" dirty="0" err="1" smtClean="0">
                <a:latin typeface="Arial Black" panose="020B0A04020102020204" pitchFamily="34" charset="0"/>
                <a:cs typeface="Calibri" panose="020F0502020204030204" pitchFamily="34" charset="0"/>
              </a:rPr>
              <a:t>Модернізаційні</a:t>
            </a:r>
            <a:endParaRPr lang="uk-UA" dirty="0" smtClean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Arial Black" panose="020B0A04020102020204" pitchFamily="34" charset="0"/>
                <a:cs typeface="Calibri" panose="020F0502020204030204" pitchFamily="34" charset="0"/>
              </a:rPr>
              <a:t>п</a:t>
            </a:r>
            <a:r>
              <a:rPr lang="uk-UA" dirty="0" smtClean="0">
                <a:latin typeface="Arial Black" panose="020B0A04020102020204" pitchFamily="34" charset="0"/>
                <a:cs typeface="Calibri" panose="020F0502020204030204" pitchFamily="34" charset="0"/>
              </a:rPr>
              <a:t>роцеси в Османській імперії в ХІХ-</a:t>
            </a:r>
            <a:r>
              <a:rPr lang="uk-UA" dirty="0" err="1" smtClean="0">
                <a:latin typeface="Arial Black" panose="020B0A04020102020204" pitchFamily="34" charset="0"/>
                <a:cs typeface="Calibri" panose="020F0502020204030204" pitchFamily="34" charset="0"/>
              </a:rPr>
              <a:t>поч.ХХ</a:t>
            </a:r>
            <a:r>
              <a:rPr lang="uk-UA" dirty="0" smtClean="0">
                <a:latin typeface="Arial Black" panose="020B0A04020102020204" pitchFamily="34" charset="0"/>
                <a:cs typeface="Calibri" panose="020F0502020204030204" pitchFamily="34" charset="0"/>
              </a:rPr>
              <a:t> ст.» </a:t>
            </a:r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dirty="0" smtClean="0">
                <a:latin typeface="Arial Black" panose="020B0A04020102020204" pitchFamily="34" charset="0"/>
                <a:cs typeface="Calibri" panose="020F0502020204030204" pitchFamily="34" charset="0"/>
                <a:hlinkClick r:id="rId2"/>
              </a:rPr>
              <a:t>learningapps.org/10921046</a:t>
            </a:r>
            <a:endParaRPr lang="uk-UA" dirty="0" smtClean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anose="020B0A04020102020204" pitchFamily="34" charset="0"/>
                <a:cs typeface="Calibri" panose="020F0502020204030204" pitchFamily="34" charset="0"/>
              </a:rPr>
              <a:t>3. </a:t>
            </a:r>
            <a:r>
              <a:rPr lang="ru-RU" dirty="0" smtClean="0">
                <a:latin typeface="Arial Black" panose="020B0A04020102020204" pitchFamily="34" charset="0"/>
                <a:cs typeface="Calibri" panose="020F0502020204030204" pitchFamily="34" charset="0"/>
              </a:rPr>
              <a:t>Пройти онлайн </a:t>
            </a:r>
            <a:r>
              <a:rPr lang="ru-RU" dirty="0" err="1" smtClean="0">
                <a:latin typeface="Arial Black" panose="020B0A04020102020204" pitchFamily="34" charset="0"/>
                <a:cs typeface="Calibri" panose="020F0502020204030204" pitchFamily="34" charset="0"/>
              </a:rPr>
              <a:t>тестування</a:t>
            </a:r>
            <a:r>
              <a:rPr lang="ru-RU" dirty="0" smtClean="0">
                <a:latin typeface="Arial Black" panose="020B0A04020102020204" pitchFamily="34" charset="0"/>
                <a:cs typeface="Calibri" panose="020F0502020204030204" pitchFamily="34" charset="0"/>
              </a:rPr>
              <a:t> за </a:t>
            </a:r>
            <a:r>
              <a:rPr lang="ru-RU" dirty="0" err="1" smtClean="0">
                <a:latin typeface="Arial Black" panose="020B0A04020102020204" pitchFamily="34" charset="0"/>
                <a:cs typeface="Calibri" panose="020F0502020204030204" pitchFamily="34" charset="0"/>
              </a:rPr>
              <a:t>посиланням</a:t>
            </a:r>
            <a:r>
              <a:rPr lang="ru-RU" dirty="0" smtClean="0"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  <a:r>
              <a:rPr lang="ru-RU" dirty="0" smtClean="0">
                <a:latin typeface="Arial Black" panose="020B0A0402010202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ru-RU" dirty="0">
                <a:latin typeface="Arial Black" panose="020B0A0402010202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ru-RU" dirty="0" smtClean="0">
                <a:latin typeface="Arial Black" panose="020B0A04020102020204" pitchFamily="34" charset="0"/>
                <a:cs typeface="Calibri" panose="020F0502020204030204" pitchFamily="34" charset="0"/>
                <a:hlinkClick r:id="rId3"/>
              </a:rPr>
              <a:t>vseosvita.ua/test/start/vmd540</a:t>
            </a:r>
            <a:endParaRPr lang="ru-RU" dirty="0" smtClean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uk-UA" dirty="0" smtClean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9485" y="27587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ЗАВДАННЯ: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19" y="5617029"/>
            <a:ext cx="6426711" cy="9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870" y="929530"/>
            <a:ext cx="111905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Гісем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А. 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Всесвітня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«Ранок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§25 С.204-207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Щупак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І. Я.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Всесвітня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К. : УОВЦ «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Оріон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», 2017. 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С.156-159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https://history.vn.ua/pidruchniki/world-history.php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://mozok.click/world-history/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С.О.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Осмоловский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Т.В.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Ладиченко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Всесвітня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history.vn.ua/lesson/world-history-2017-lessons-9-class/27.php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/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Спроби модернізації Османської імперії та Персії (Ірану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https://mozok.click/821-sprobi-modernzacyi-osmanskoyi-mperyi-molodoturecka-revolyucya-1908-roku-sprobi-modernzacyi-ranu-persyi-revolyucya-1905-1911-rokv.html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https://uk.wikipedia.org/wiki/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Османська_імперія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https://uk.wikipedia.org/wiki/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Османська_імперія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#/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media/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Файл: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Kanun-i_Esasi.jpg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https://uk.wikipedia.org/wiki/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Османська_імперія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#/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media/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Файл: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Territorial_changes_of_the_Ottoman_Empire_1882.jpg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2731" y="326571"/>
            <a:ext cx="34706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/>
              <a:t>ВИКОРИСТАНА  ЛІТЕРАТУРА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8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5/50/Territorial_changes_of_the_Ottoman_Empire_1882.jpg/800px-Territorial_changes_of_the_Ottoman_Empire_1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06" y="610322"/>
            <a:ext cx="7357564" cy="55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2767" y="9431"/>
            <a:ext cx="359566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Османська імперія, 1882 р.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227663"/>
            <a:ext cx="2567910" cy="3826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27" y="142754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Roboto"/>
              </a:rPr>
              <a:t>Код доступу </a:t>
            </a:r>
            <a:r>
              <a:rPr lang="ru-RU" sz="3200" b="1" u="sng" dirty="0">
                <a:solidFill>
                  <a:srgbClr val="C00000"/>
                </a:solidFill>
                <a:latin typeface="Roboto"/>
              </a:rPr>
              <a:t>4271653</a:t>
            </a:r>
            <a:endParaRPr lang="ru-RU" sz="3200" u="sng" dirty="0">
              <a:solidFill>
                <a:srgbClr val="C00000"/>
              </a:solidFill>
              <a:latin typeface="Roboto"/>
            </a:endParaRPr>
          </a:p>
          <a:p>
            <a:r>
              <a:rPr lang="ru-RU" sz="3200" dirty="0" err="1">
                <a:solidFill>
                  <a:srgbClr val="333333"/>
                </a:solidFill>
                <a:latin typeface="Roboto"/>
              </a:rPr>
              <a:t>Попросіть</a:t>
            </a:r>
            <a:r>
              <a:rPr lang="ru-RU" sz="32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Roboto"/>
              </a:rPr>
              <a:t>учнів</a:t>
            </a:r>
            <a:r>
              <a:rPr lang="ru-RU" sz="3200" dirty="0">
                <a:solidFill>
                  <a:srgbClr val="333333"/>
                </a:solidFill>
                <a:latin typeface="Roboto"/>
              </a:rPr>
              <a:t> </a:t>
            </a:r>
            <a:endParaRPr lang="ru-RU" sz="3200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sz="3200" dirty="0" err="1" smtClean="0">
                <a:solidFill>
                  <a:srgbClr val="333333"/>
                </a:solidFill>
                <a:latin typeface="Roboto"/>
              </a:rPr>
              <a:t>використати</a:t>
            </a:r>
            <a:r>
              <a:rPr lang="ru-RU" sz="3200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3200" dirty="0" err="1" smtClean="0">
                <a:solidFill>
                  <a:srgbClr val="333333"/>
                </a:solidFill>
                <a:latin typeface="Roboto"/>
              </a:rPr>
              <a:t>цей</a:t>
            </a:r>
            <a:r>
              <a:rPr lang="ru-RU" sz="3200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Roboto"/>
              </a:rPr>
              <a:t>код,</a:t>
            </a:r>
            <a:br>
              <a:rPr lang="ru-RU" sz="3200" dirty="0">
                <a:solidFill>
                  <a:srgbClr val="333333"/>
                </a:solidFill>
                <a:latin typeface="Roboto"/>
              </a:rPr>
            </a:br>
            <a:r>
              <a:rPr lang="ru-RU" sz="3200" dirty="0" err="1">
                <a:solidFill>
                  <a:srgbClr val="333333"/>
                </a:solidFill>
                <a:latin typeface="Roboto"/>
              </a:rPr>
              <a:t>відкривши</a:t>
            </a:r>
            <a:r>
              <a:rPr lang="ru-RU" sz="32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333333"/>
                </a:solidFill>
                <a:latin typeface="Roboto"/>
              </a:rPr>
              <a:t>посилання</a:t>
            </a:r>
            <a:r>
              <a:rPr lang="ru-RU" sz="3200" dirty="0">
                <a:solidFill>
                  <a:srgbClr val="333333"/>
                </a:solidFill>
                <a:latin typeface="Roboto"/>
              </a:rPr>
              <a:t/>
            </a:r>
            <a:br>
              <a:rPr lang="ru-RU" sz="3200" dirty="0">
                <a:solidFill>
                  <a:srgbClr val="333333"/>
                </a:solidFill>
                <a:latin typeface="Roboto"/>
              </a:rPr>
            </a:br>
            <a:r>
              <a:rPr lang="ru-RU" sz="3200" u="sng" dirty="0">
                <a:solidFill>
                  <a:srgbClr val="2979FF"/>
                </a:solidFill>
                <a:latin typeface="Roboto"/>
                <a:hlinkClick r:id="rId4"/>
              </a:rPr>
              <a:t>join.naurok.ua</a:t>
            </a:r>
            <a:endParaRPr lang="ru-RU" sz="32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155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2731" y="0"/>
            <a:ext cx="36599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ХРОНОЛОГІЯ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69" y="869168"/>
            <a:ext cx="11391260" cy="56323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1839-1861 </a:t>
            </a:r>
            <a:r>
              <a:rPr lang="uk-UA" sz="2400" dirty="0">
                <a:latin typeface="Arial Black" panose="020B0A04020102020204" pitchFamily="34" charset="0"/>
              </a:rPr>
              <a:t>рр. </a:t>
            </a:r>
            <a:r>
              <a:rPr lang="uk-UA" sz="2400" dirty="0" smtClean="0">
                <a:latin typeface="Arial Black" panose="020B0A04020102020204" pitchFamily="34" charset="0"/>
              </a:rPr>
              <a:t>– правління Абдула Меджида</a:t>
            </a:r>
          </a:p>
          <a:p>
            <a:r>
              <a:rPr lang="uk-UA" sz="2400" dirty="0" smtClean="0">
                <a:latin typeface="Arial Black" panose="020B0A04020102020204" pitchFamily="34" charset="0"/>
              </a:rPr>
              <a:t>1839-1876 рр. - період Танзімату </a:t>
            </a:r>
            <a:r>
              <a:rPr lang="uk-UA" sz="2400" dirty="0">
                <a:latin typeface="Arial Black" panose="020B0A04020102020204" pitchFamily="34" charset="0"/>
              </a:rPr>
              <a:t>(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араб. </a:t>
            </a:r>
            <a:r>
              <a:rPr lang="uk-U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танзім</a:t>
            </a:r>
            <a:r>
              <a:rPr lang="uk-UA" sz="2400" dirty="0">
                <a:latin typeface="Arial Black" panose="020B0A04020102020204" pitchFamily="34" charset="0"/>
              </a:rPr>
              <a:t> —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«порядок», </a:t>
            </a:r>
            <a:endParaRPr lang="uk-UA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«пристрій», «реорганізація»;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іноді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додається епітет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хайрійе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добродійний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»); </a:t>
            </a:r>
            <a:r>
              <a:rPr lang="uk-UA" sz="2400" dirty="0" smtClean="0">
                <a:latin typeface="Arial Black" panose="020B0A04020102020204" pitchFamily="34" charset="0"/>
              </a:rPr>
              <a:t>період модернізаційних реформ</a:t>
            </a:r>
          </a:p>
          <a:p>
            <a:r>
              <a:rPr lang="uk-UA" sz="2400" dirty="0" smtClean="0">
                <a:latin typeface="Arial Black" panose="020B0A04020102020204" pitchFamily="34" charset="0"/>
              </a:rPr>
              <a:t>1876 р. – прийнято Конституцію</a:t>
            </a:r>
          </a:p>
          <a:p>
            <a:r>
              <a:rPr lang="uk-UA" sz="2400" dirty="0" smtClean="0">
                <a:latin typeface="Arial Black" panose="020B0A04020102020204" pitchFamily="34" charset="0"/>
              </a:rPr>
              <a:t>1861-1876 рр. – правління султана Абдул-Азіза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1870 р. </a:t>
            </a:r>
            <a:r>
              <a:rPr lang="uk-UA" sz="2400" dirty="0">
                <a:latin typeface="Arial Black" panose="020B0A04020102020204" pitchFamily="34" charset="0"/>
              </a:rPr>
              <a:t>–</a:t>
            </a:r>
            <a:r>
              <a:rPr lang="uk-UA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у Стамбулі </a:t>
            </a:r>
            <a:r>
              <a:rPr lang="en-US" sz="2400" dirty="0" smtClean="0">
                <a:latin typeface="Arial Black" panose="020B0A04020102020204" pitchFamily="34" charset="0"/>
              </a:rPr>
              <a:t>відкрився</a:t>
            </a:r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університет</a:t>
            </a:r>
            <a:endParaRPr lang="uk-UA" sz="2400" dirty="0" smtClean="0">
              <a:latin typeface="Arial Black" panose="020B0A040201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</a:rPr>
              <a:t>1876-1909 рр. – правління султана Абдул-Гаміда ІІ – Зулюм </a:t>
            </a:r>
          </a:p>
          <a:p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                         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(«гніт», «свавіллі»)</a:t>
            </a:r>
          </a:p>
          <a:p>
            <a:r>
              <a:rPr lang="uk-UA" sz="2400" dirty="0" smtClean="0">
                <a:latin typeface="Arial Black" panose="020B0A04020102020204" pitchFamily="34" charset="0"/>
              </a:rPr>
              <a:t>1895-1896 рр. – погроми вірмен </a:t>
            </a:r>
          </a:p>
          <a:p>
            <a:r>
              <a:rPr lang="uk-UA" sz="2400" dirty="0" smtClean="0">
                <a:latin typeface="Arial Black" panose="020B0A04020102020204" pitchFamily="34" charset="0"/>
              </a:rPr>
              <a:t>1889 р. – створене таємне політичне товариство «Єднання і </a:t>
            </a:r>
          </a:p>
          <a:p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              прогрес». </a:t>
            </a:r>
            <a:r>
              <a:rPr lang="uk-UA" sz="2400" dirty="0">
                <a:latin typeface="Arial Black" panose="020B0A04020102020204" pitchFamily="34" charset="0"/>
              </a:rPr>
              <a:t>П</a:t>
            </a:r>
            <a:r>
              <a:rPr lang="uk-UA" sz="2400" dirty="0" smtClean="0">
                <a:latin typeface="Arial Black" panose="020B0A04020102020204" pitchFamily="34" charset="0"/>
              </a:rPr>
              <a:t>очаток молодотурецького руху. На чолі з</a:t>
            </a:r>
          </a:p>
          <a:p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              Ахмед </a:t>
            </a:r>
            <a:r>
              <a:rPr lang="uk-UA" sz="2400" dirty="0" err="1" smtClean="0">
                <a:latin typeface="Arial Black" panose="020B0A04020102020204" pitchFamily="34" charset="0"/>
              </a:rPr>
              <a:t>Резою</a:t>
            </a:r>
            <a:r>
              <a:rPr lang="uk-UA" sz="24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1908 </a:t>
            </a:r>
            <a:r>
              <a:rPr lang="en-US" sz="2400" b="1" dirty="0">
                <a:latin typeface="Arial Black" panose="020B0A04020102020204" pitchFamily="34" charset="0"/>
              </a:rPr>
              <a:t>р. </a:t>
            </a:r>
            <a:r>
              <a:rPr lang="uk-UA" sz="2400" b="1" dirty="0" smtClean="0">
                <a:latin typeface="Arial Black" panose="020B0A04020102020204" pitchFamily="34" charset="0"/>
              </a:rPr>
              <a:t>- </a:t>
            </a:r>
            <a:r>
              <a:rPr lang="en-US" sz="2400" b="1" dirty="0" smtClean="0">
                <a:latin typeface="Arial Black" panose="020B0A04020102020204" pitchFamily="34" charset="0"/>
              </a:rPr>
              <a:t>Молодотурецька революція</a:t>
            </a:r>
            <a:endParaRPr lang="uk-UA" sz="2400" b="1" dirty="0" smtClean="0">
              <a:latin typeface="Arial Black" panose="020B0A04020102020204" pitchFamily="34" charset="0"/>
            </a:endParaRPr>
          </a:p>
          <a:p>
            <a:r>
              <a:rPr lang="uk-UA" sz="2400" b="1" dirty="0" smtClean="0">
                <a:latin typeface="Arial Black" panose="020B0A04020102020204" pitchFamily="34" charset="0"/>
              </a:rPr>
              <a:t>1909-1918 рр. – правління молодотурків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227663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723" y="858877"/>
            <a:ext cx="11508377" cy="54784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БАШИБУЗУКИ </a:t>
            </a:r>
            <a:r>
              <a:rPr lang="uk-UA" sz="2000" b="1" i="1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uk-UA" sz="2000" i="1" dirty="0">
                <a:latin typeface="Comic Sans MS" panose="030F0702030302020204" pitchFamily="66" charset="0"/>
                <a:cs typeface="Arial" panose="020B0604020202020204" pitchFamily="34" charset="0"/>
              </a:rPr>
              <a:t>«</a:t>
            </a:r>
            <a:r>
              <a:rPr lang="uk-UA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дурноголові»)</a:t>
            </a:r>
            <a:r>
              <a:rPr lang="uk-UA" sz="2000" b="1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– вояки іррегулярної піхоти Османської імперії 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XIX 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століття: учасники погромів, опора режиму Абдул-Гаміда ІІ.</a:t>
            </a:r>
          </a:p>
          <a:p>
            <a:endParaRPr lang="uk-UA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ІДЕОЛОГІЯ ПАНТЮРКІЗМУ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створення й панування єдиної турецької нації. </a:t>
            </a:r>
            <a:endParaRPr lang="uk-UA" sz="2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uk-UA" sz="1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ЗУЛЮМ  </a:t>
            </a:r>
            <a:r>
              <a:rPr lang="uk-UA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(«гніт», «свавіллі») 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– репресивний режим правління султана Абдул-Гаміда ІІ </a:t>
            </a:r>
            <a:r>
              <a:rPr lang="uk-UA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uk-UA" sz="2000" dirty="0" smtClean="0">
                <a:latin typeface="Comic Sans MS" panose="030F0702030302020204" pitchFamily="66" charset="0"/>
              </a:rPr>
              <a:t>1876-1909 рр.). </a:t>
            </a:r>
          </a:p>
          <a:p>
            <a:endParaRPr lang="uk-UA" sz="1000" dirty="0" smtClean="0"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latin typeface="Arial Black" panose="020B0A04020102020204" pitchFamily="34" charset="0"/>
              </a:rPr>
              <a:t>МОЛОДОТУРКИ</a:t>
            </a:r>
            <a:r>
              <a:rPr lang="uk-UA" sz="2000" dirty="0" smtClean="0">
                <a:latin typeface="Arial Black" panose="020B0A04020102020204" pitchFamily="34" charset="0"/>
              </a:rPr>
              <a:t> — </a:t>
            </a:r>
            <a:r>
              <a:rPr lang="uk-UA" sz="2000" b="1" dirty="0" smtClean="0">
                <a:latin typeface="Comic Sans MS" panose="030F0702030302020204" pitchFamily="66" charset="0"/>
              </a:rPr>
              <a:t>політичний рух в Османській імперії, започаткований 1876 року, що ставив на меті здійснити ліберальні реформи і створити конституційний державний устрій.</a:t>
            </a:r>
          </a:p>
          <a:p>
            <a:endParaRPr lang="uk-UA" sz="1000" b="1" dirty="0" smtClean="0"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latin typeface="Arial Black" panose="020B0A04020102020204" pitchFamily="34" charset="0"/>
              </a:rPr>
              <a:t>«ОСМАНІЗМ» </a:t>
            </a:r>
            <a:r>
              <a:rPr lang="uk-UA" sz="2000" b="1" dirty="0" smtClean="0">
                <a:latin typeface="Comic Sans MS" panose="030F0702030302020204" pitchFamily="66" charset="0"/>
              </a:rPr>
              <a:t>— лояльність усіх підданих до Османської імперії. Збереження Османської імперії.</a:t>
            </a:r>
          </a:p>
          <a:p>
            <a:endParaRPr lang="uk-UA" sz="1000" b="1" dirty="0" smtClean="0">
              <a:latin typeface="Arial Black" panose="020B0A04020102020204" pitchFamily="34" charset="0"/>
            </a:endParaRPr>
          </a:p>
          <a:p>
            <a:r>
              <a:rPr lang="uk-UA" sz="2000" b="1" dirty="0" smtClean="0">
                <a:latin typeface="Arial Black" panose="020B0A04020102020204" pitchFamily="34" charset="0"/>
              </a:rPr>
              <a:t>ТАНЗІМАТ </a:t>
            </a:r>
            <a:r>
              <a:rPr lang="uk-UA" sz="2000" i="1" dirty="0" smtClean="0">
                <a:latin typeface="Comic Sans MS" panose="030F0702030302020204" pitchFamily="66" charset="0"/>
              </a:rPr>
              <a:t>(у перекладі — «упорядкування»)</a:t>
            </a:r>
            <a:r>
              <a:rPr lang="uk-UA" sz="2000" dirty="0" smtClean="0">
                <a:latin typeface="Arial Black" panose="020B0A04020102020204" pitchFamily="34" charset="0"/>
              </a:rPr>
              <a:t> — </a:t>
            </a:r>
            <a:r>
              <a:rPr lang="uk-UA" sz="2000" b="1" dirty="0" smtClean="0">
                <a:latin typeface="Comic Sans MS" panose="030F0702030302020204" pitchFamily="66" charset="0"/>
              </a:rPr>
              <a:t>назва модернізаційних реформ в Османському султанаті протягом 1839-1876 рр.</a:t>
            </a:r>
          </a:p>
          <a:p>
            <a:endParaRPr lang="uk-UA" sz="1000" b="1" dirty="0" smtClean="0">
              <a:latin typeface="Arial Black" panose="020B0A04020102020204" pitchFamily="34" charset="0"/>
            </a:endParaRPr>
          </a:p>
          <a:p>
            <a:r>
              <a:rPr lang="uk-UA" sz="2000" b="1" dirty="0" smtClean="0">
                <a:latin typeface="Arial Black" panose="020B0A04020102020204" pitchFamily="34" charset="0"/>
              </a:rPr>
              <a:t>ФЕДАІ (</a:t>
            </a:r>
            <a:r>
              <a:rPr lang="uk-UA" sz="2000" b="1" dirty="0" smtClean="0">
                <a:latin typeface="Comic Sans MS" panose="030F0702030302020204" pitchFamily="66" charset="0"/>
              </a:rPr>
              <a:t>смертники) - були готові знищувати будь-кого, хто здавався «небезпечним для батьківщини».</a:t>
            </a:r>
            <a:endParaRPr lang="uk-UA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382" y="104503"/>
            <a:ext cx="288572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СЛОВНИК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227663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252" y="496388"/>
            <a:ext cx="2061783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ПЛАН 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966" y="1411040"/>
            <a:ext cx="9595897" cy="29238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>
                <a:latin typeface="Arial Black" panose="020B0A04020102020204" pitchFamily="34" charset="0"/>
              </a:rPr>
              <a:t>ОСМАНСЬКА ІМПЕРІЯ  на </a:t>
            </a:r>
            <a:r>
              <a:rPr lang="uk-UA" sz="2400" dirty="0" err="1">
                <a:latin typeface="Arial Black" panose="020B0A04020102020204" pitchFamily="34" charset="0"/>
              </a:rPr>
              <a:t>поч</a:t>
            </a:r>
            <a:r>
              <a:rPr lang="uk-UA" sz="2400" dirty="0">
                <a:latin typeface="Arial Black" panose="020B0A04020102020204" pitchFamily="34" charset="0"/>
              </a:rPr>
              <a:t>. </a:t>
            </a:r>
            <a:r>
              <a:rPr lang="uk-UA" sz="2400" dirty="0" smtClean="0">
                <a:latin typeface="Arial Black" panose="020B0A04020102020204" pitchFamily="34" charset="0"/>
              </a:rPr>
              <a:t>ХІХ ст.</a:t>
            </a:r>
          </a:p>
          <a:p>
            <a:endParaRPr lang="uk-UA" sz="1000" dirty="0" smtClean="0">
              <a:latin typeface="Arial Black" panose="020B0A040201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</a:rPr>
              <a:t>2. РЕФОРМИ В ОСМАНСЬКІЙ ІМПЕРІЇ в ХІХ ст.</a:t>
            </a:r>
          </a:p>
          <a:p>
            <a:endParaRPr lang="uk-UA" sz="1000" dirty="0" smtClean="0">
              <a:latin typeface="Arial Black" panose="020B0A040201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</a:rPr>
              <a:t>3. </a:t>
            </a:r>
            <a:r>
              <a:rPr lang="en-US" sz="2400" dirty="0" smtClean="0">
                <a:latin typeface="Arial Black" panose="020B0A04020102020204" pitchFamily="34" charset="0"/>
              </a:rPr>
              <a:t>РЕЖИМ </a:t>
            </a:r>
            <a:r>
              <a:rPr lang="en-US" sz="2400" dirty="0">
                <a:latin typeface="Arial Black" panose="020B0A04020102020204" pitchFamily="34" charset="0"/>
              </a:rPr>
              <a:t>АБДУЛ-ГАМІДА II</a:t>
            </a:r>
            <a:r>
              <a:rPr lang="uk-UA" sz="2400" dirty="0">
                <a:latin typeface="Arial Black" panose="020B0A04020102020204" pitchFamily="34" charset="0"/>
              </a:rPr>
              <a:t> (</a:t>
            </a:r>
            <a:r>
              <a:rPr lang="uk-UA" sz="2400" dirty="0" smtClean="0">
                <a:latin typeface="Arial Black" panose="020B0A04020102020204" pitchFamily="34" charset="0"/>
              </a:rPr>
              <a:t>1876-1909 рр.)</a:t>
            </a:r>
          </a:p>
          <a:p>
            <a:r>
              <a:rPr lang="en-US" sz="1000" dirty="0" smtClean="0">
                <a:latin typeface="Arial Black" panose="020B0A04020102020204" pitchFamily="34" charset="0"/>
              </a:rPr>
              <a:t> </a:t>
            </a:r>
            <a:endParaRPr lang="uk-UA" sz="1000" dirty="0" smtClean="0">
              <a:latin typeface="Arial Black" panose="020B0A040201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</a:rPr>
              <a:t>4. МОЛОДОТУРЕЦЬКА РЕВОЛЮЦІЯ.</a:t>
            </a:r>
          </a:p>
          <a:p>
            <a:endParaRPr lang="uk-UA" sz="1000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5. НАСЛІДКИ </a:t>
            </a:r>
            <a:r>
              <a:rPr lang="ru-RU" sz="2400" b="1" dirty="0">
                <a:latin typeface="Arial Black" panose="020B0A04020102020204" pitchFamily="34" charset="0"/>
              </a:rPr>
              <a:t>СПРОБ МОДЕРНІЗАЦІЇ ТА РЕВОЛЮЦІЇ В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ОСМАНСЬКІЙ ІМПЕРІЇ.</a:t>
            </a:r>
            <a:endParaRPr lang="uk-UA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227663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369" y="1680549"/>
            <a:ext cx="11255829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i="0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Заснована </a:t>
            </a:r>
            <a:r>
              <a:rPr lang="uk-UA" sz="2000" i="0" u="none" strike="noStrike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султаном</a:t>
            </a:r>
            <a:r>
              <a:rPr lang="uk-UA" sz="2000" i="0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uk-UA" sz="2000" i="0" u="none" strike="noStrike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Османом І</a:t>
            </a:r>
            <a:r>
              <a:rPr lang="uk-UA" sz="2000" i="0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 на території </a:t>
            </a:r>
            <a:r>
              <a:rPr lang="uk-UA" sz="2000" i="0" u="none" strike="noStrike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Малої Азії. </a:t>
            </a:r>
            <a:r>
              <a:rPr lang="uk-UA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Османську імперію в Європі та Україні називали Туреччиною, її правителів – турецькими </a:t>
            </a:r>
            <a:r>
              <a:rPr lang="uk-UA" sz="20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султа</a:t>
            </a:r>
            <a:r>
              <a:rPr lang="uk-UA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-нами, а підданих — турками. Від кінця XVII ст. Османська імперія через експансію європейських держав і розвиток національно-визвольних рухів втрачала території в Європі та на Близькому Сході.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366" y="5061079"/>
            <a:ext cx="1125582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У XVIII </a:t>
            </a:r>
            <a:r>
              <a:rPr lang="uk-UA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ст. -  Османська імперія докладала значних зусиль, щоб утримувати владу над країнами й народами, підкореними в попередні століття. Вона, як і раніше, залишалася світовою державою, оскільки її володіння розкинули-ся на трьох континентах: в Азії, Африці та Європі. </a:t>
            </a:r>
            <a:endParaRPr lang="uk-UA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9424" y="127437"/>
            <a:ext cx="824777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ОСМАНСЬКА ІМПЕРІЯ 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 </a:t>
            </a:r>
            <a:r>
              <a:rPr lang="uk-UA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поч</a:t>
            </a: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ХІХ ст.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370" y="686386"/>
            <a:ext cx="112558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Arial Black" panose="020B0A04020102020204" pitchFamily="34" charset="0"/>
                <a:cs typeface="Arial" panose="020B0604020202020204" pitchFamily="34" charset="0"/>
              </a:rPr>
              <a:t>Османська імперія </a:t>
            </a:r>
            <a:r>
              <a:rPr lang="uk-UA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 ісламська</a:t>
            </a:r>
            <a:r>
              <a:rPr lang="uk-UA" sz="2400" dirty="0">
                <a:latin typeface="Arial Black" panose="020B0A04020102020204" pitchFamily="34" charset="0"/>
                <a:cs typeface="Arial" panose="020B0604020202020204" pitchFamily="34" charset="0"/>
              </a:rPr>
              <a:t> монархічна держава </a:t>
            </a:r>
            <a:endParaRPr lang="uk-UA" sz="2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турецької</a:t>
            </a:r>
            <a:r>
              <a:rPr lang="uk-UA" sz="2400" dirty="0">
                <a:latin typeface="Arial Black" panose="020B0A04020102020204" pitchFamily="34" charset="0"/>
                <a:cs typeface="Arial" panose="020B0604020202020204" pitchFamily="34" charset="0"/>
              </a:rPr>
              <a:t> династії </a:t>
            </a:r>
            <a:r>
              <a:rPr lang="uk-UA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Османів 1300–1923</a:t>
            </a:r>
            <a:r>
              <a:rPr lang="uk-UA" sz="2400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uk-UA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рр. 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368" y="3474931"/>
            <a:ext cx="11255829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Спадкоємицею Османської імперії </a:t>
            </a:r>
            <a:r>
              <a:rPr lang="uk-UA" sz="2400" dirty="0">
                <a:latin typeface="Arial Black" panose="020B0A04020102020204" pitchFamily="34" charset="0"/>
                <a:cs typeface="Arial" panose="020B0604020202020204" pitchFamily="34" charset="0"/>
              </a:rPr>
              <a:t>стала Турецька Республіка.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366" y="4175672"/>
            <a:ext cx="1125582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Від кінця XVII ст. Османська імперія через експансію європейських держав і </a:t>
            </a:r>
            <a:r>
              <a:rPr lang="uk-UA" dirty="0" err="1" smtClean="0">
                <a:latin typeface="Arial Black" panose="020B0A04020102020204" pitchFamily="34" charset="0"/>
              </a:rPr>
              <a:t>розви-ток</a:t>
            </a:r>
            <a:r>
              <a:rPr lang="uk-UA" dirty="0" smtClean="0">
                <a:latin typeface="Arial Black" panose="020B0A04020102020204" pitchFamily="34" charset="0"/>
              </a:rPr>
              <a:t> національно-визвольних рухів втрачала території в Європі та на </a:t>
            </a:r>
            <a:r>
              <a:rPr lang="uk-UA" dirty="0" err="1" smtClean="0">
                <a:latin typeface="Arial Black" panose="020B0A04020102020204" pitchFamily="34" charset="0"/>
              </a:rPr>
              <a:t>Близ</a:t>
            </a:r>
            <a:r>
              <a:rPr lang="uk-UA" dirty="0" smtClean="0">
                <a:latin typeface="Arial Black" panose="020B0A04020102020204" pitchFamily="34" charset="0"/>
              </a:rPr>
              <a:t>. Сході.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227663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442" y="125860"/>
            <a:ext cx="83183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2. РЕФОРМИ В ОСМАНСЬКІЙ ІМПЕРІЇ В ХІХ СТ.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201" y="4772347"/>
            <a:ext cx="1125582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 Black" panose="020B0A04020102020204" pitchFamily="34" charset="0"/>
              </a:rPr>
              <a:t>ТАНЗІМАТ </a:t>
            </a:r>
            <a:r>
              <a:rPr lang="uk-UA" sz="2400" dirty="0" smtClean="0">
                <a:latin typeface="Arial Black" panose="020B0A04020102020204" pitchFamily="34" charset="0"/>
              </a:rPr>
              <a:t>— назва модернізаційних реформ в Османському султанаті протягом 1839-1876 рр. за правління султанів </a:t>
            </a:r>
            <a:r>
              <a:rPr lang="uk-UA" sz="2400" dirty="0" err="1" smtClean="0">
                <a:latin typeface="Arial Black" panose="020B0A04020102020204" pitchFamily="34" charset="0"/>
              </a:rPr>
              <a:t>Абдул</a:t>
            </a:r>
            <a:r>
              <a:rPr lang="uk-UA" sz="2400" dirty="0" smtClean="0">
                <a:latin typeface="Arial Black" panose="020B0A04020102020204" pitchFamily="34" charset="0"/>
              </a:rPr>
              <a:t> </a:t>
            </a:r>
            <a:r>
              <a:rPr lang="uk-UA" sz="2400" dirty="0" err="1" smtClean="0">
                <a:latin typeface="Arial Black" panose="020B0A04020102020204" pitchFamily="34" charset="0"/>
              </a:rPr>
              <a:t>Меджида</a:t>
            </a:r>
            <a:r>
              <a:rPr lang="uk-UA" sz="2400" dirty="0" smtClean="0">
                <a:latin typeface="Arial Black" panose="020B0A04020102020204" pitchFamily="34" charset="0"/>
              </a:rPr>
              <a:t> і </a:t>
            </a:r>
            <a:r>
              <a:rPr lang="uk-UA" sz="2400" dirty="0" err="1" smtClean="0">
                <a:latin typeface="Arial Black" panose="020B0A04020102020204" pitchFamily="34" charset="0"/>
              </a:rPr>
              <a:t>Абдул-Азіза</a:t>
            </a:r>
            <a:r>
              <a:rPr lang="uk-UA" sz="2400" dirty="0" smtClean="0">
                <a:latin typeface="Arial Black" panose="020B0A04020102020204" pitchFamily="34" charset="0"/>
              </a:rPr>
              <a:t>.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202" y="6235115"/>
            <a:ext cx="1199879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МЕТА РЕФОРМ: подолати відсталість країни порівняно з Європою. </a:t>
            </a:r>
            <a:endParaRPr lang="uk-U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02" y="695890"/>
            <a:ext cx="949281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На </a:t>
            </a:r>
            <a:r>
              <a:rPr lang="uk-UA" sz="22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поч</a:t>
            </a:r>
            <a:r>
              <a:rPr lang="uk-UA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. ХІХ ст.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Османська імперія була в занепаді. Поразки у війнах з Росією та іншими державами свідчили про необхідність проведення реформ. Перші реформи були проведені султаном  </a:t>
            </a:r>
            <a:r>
              <a:rPr lang="uk-UA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Селімом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ІІІ (1789-1807 рр.), проте зустріли опір. Султан Махмуд ІІ (1808-1839 рр.) теж зробив нову спробу реформування – ввів при-ватну власність на землю, новий адміністративний поділ.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67" y="695890"/>
            <a:ext cx="2145978" cy="1938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4230" y="2696369"/>
            <a:ext cx="11176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Селім ІІІ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201" y="3278988"/>
            <a:ext cx="1125582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Arial Black" panose="020B0A04020102020204" pitchFamily="34" charset="0"/>
              </a:rPr>
              <a:t>1839-1876 рр. - період Танзімату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(від араб, </a:t>
            </a:r>
            <a:r>
              <a:rPr lang="uk-U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танзім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— «порядок», </a:t>
            </a:r>
          </a:p>
          <a:p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«пристрій», «реорганізація»;  іноді додається епітет </a:t>
            </a:r>
            <a:r>
              <a:rPr lang="uk-U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хайрійе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«добродійний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») – </a:t>
            </a:r>
            <a:r>
              <a:rPr lang="uk-UA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це </a:t>
            </a:r>
            <a:r>
              <a:rPr lang="uk-UA" sz="2400" dirty="0">
                <a:latin typeface="Arial Black" panose="020B0A04020102020204" pitchFamily="34" charset="0"/>
              </a:rPr>
              <a:t>п</a:t>
            </a:r>
            <a:r>
              <a:rPr lang="uk-UA" sz="2400" dirty="0" smtClean="0">
                <a:latin typeface="Arial Black" panose="020B0A04020102020204" pitchFamily="34" charset="0"/>
              </a:rPr>
              <a:t>еріод проведення реформ.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0" y="227663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646" y="3792667"/>
            <a:ext cx="1202401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Ухвалені нові закони світського законодавства: карний кодекс (1840 р.), торговий, земельний, цивільний кодекси, статут торгового судочинства (1860).</a:t>
            </a:r>
          </a:p>
          <a:p>
            <a:pPr marL="457200" indent="-457200">
              <a:buAutoNum type="arabicParenR"/>
            </a:pPr>
            <a:r>
              <a:rPr lang="uk-UA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Відкрите судочинство і рівність всіх перед законом.</a:t>
            </a:r>
          </a:p>
          <a:p>
            <a:pPr marL="457200" indent="-457200">
              <a:buAutoNum type="arabicParenR"/>
            </a:pPr>
            <a:r>
              <a:rPr lang="uk-UA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Проведена грошова реформа. Утворена банківська система. 1855 р. було відкрито Османський банк — перший іноземний банк з англофранцузьким капіталом.</a:t>
            </a:r>
          </a:p>
          <a:p>
            <a:pPr marL="457200" indent="-457200">
              <a:buAutoNum type="arabicParenR"/>
            </a:pPr>
            <a:r>
              <a:rPr lang="uk-UA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Формувалася мережа світських навчальних закладів для мусульман і немусульман. Ухвалений у 1868 р. закон про народну освіту постановляв, що початкова освіта мусила стати загальною, обов’язковою та безплатною.</a:t>
            </a:r>
          </a:p>
          <a:p>
            <a:pPr marL="457200" indent="-457200">
              <a:buAutoNum type="arabicParenR"/>
            </a:pPr>
            <a:r>
              <a:rPr lang="uk-UA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Створено новітню призовну армію, поповнення рекрутами.</a:t>
            </a:r>
          </a:p>
          <a:p>
            <a:pPr marL="457200" indent="-457200">
              <a:buAutoNum type="arabicParenR"/>
            </a:pPr>
            <a:r>
              <a:rPr lang="uk-UA" b="1" dirty="0" smtClean="0">
                <a:latin typeface="Comic Sans MS" panose="030F0702030302020204" pitchFamily="66" charset="0"/>
                <a:ea typeface="Verdana" panose="020B0604030504040204" pitchFamily="34" charset="0"/>
              </a:rPr>
              <a:t>Реформи надали іноземцям право набувати землю й нерухомість</a:t>
            </a:r>
            <a:endParaRPr lang="uk-UA" b="1" dirty="0">
              <a:latin typeface="Comic Sans MS" panose="030F0702030302020204" pitchFamily="66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6036" y="67777"/>
            <a:ext cx="454162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РЕФОРМИ ТАНЗІМАТУ </a:t>
            </a:r>
            <a:endParaRPr lang="uk-U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636" y="230831"/>
            <a:ext cx="1807029" cy="2466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04303" y="2734949"/>
            <a:ext cx="18876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Абдул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Меджид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1839-1861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рр.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690" y="549736"/>
            <a:ext cx="9877945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1839 р. </a:t>
            </a:r>
            <a:r>
              <a:rPr lang="uk-UA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султан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видав</a:t>
            </a:r>
            <a:r>
              <a:rPr lang="en-US" sz="2000" b="1" dirty="0">
                <a:latin typeface="Comic Sans MS" panose="030F0702030302020204" pitchFamily="66" charset="0"/>
              </a:rPr>
              <a:t> «</a:t>
            </a:r>
            <a:r>
              <a:rPr lang="en-US" sz="2000" b="1" dirty="0" err="1">
                <a:latin typeface="Comic Sans MS" panose="030F0702030302020204" pitchFamily="66" charset="0"/>
              </a:rPr>
              <a:t>Священний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указ</a:t>
            </a:r>
            <a:r>
              <a:rPr lang="en-US" sz="2000" b="1" dirty="0">
                <a:latin typeface="Comic Sans MS" panose="030F0702030302020204" pitchFamily="66" charset="0"/>
              </a:rPr>
              <a:t>», у </a:t>
            </a:r>
            <a:r>
              <a:rPr lang="en-US" sz="2000" b="1" dirty="0" err="1">
                <a:latin typeface="Comic Sans MS" panose="030F0702030302020204" pitchFamily="66" charset="0"/>
              </a:rPr>
              <a:t>якому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оголосив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про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початок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реформ</a:t>
            </a:r>
            <a:r>
              <a:rPr lang="en-US" sz="2000" b="1" dirty="0">
                <a:latin typeface="Comic Sans MS" panose="030F0702030302020204" pitchFamily="66" charset="0"/>
              </a:rPr>
              <a:t>. В </a:t>
            </a:r>
            <a:r>
              <a:rPr lang="en-US" sz="2000" b="1" dirty="0" err="1">
                <a:latin typeface="Comic Sans MS" panose="030F0702030302020204" pitchFamily="66" charset="0"/>
              </a:rPr>
              <a:t>історію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Туреччини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вони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увійшли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під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назвою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Танз</a:t>
            </a:r>
            <a:r>
              <a:rPr lang="uk-UA" sz="2000" b="1" dirty="0" smtClean="0">
                <a:latin typeface="Comic Sans MS" panose="030F0702030302020204" pitchFamily="66" charset="0"/>
              </a:rPr>
              <a:t>і</a:t>
            </a:r>
            <a:r>
              <a:rPr lang="en-US" sz="2000" b="1" dirty="0" err="1" smtClean="0">
                <a:latin typeface="Comic Sans MS" panose="030F0702030302020204" pitchFamily="66" charset="0"/>
              </a:rPr>
              <a:t>мат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(«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упо</a:t>
            </a:r>
            <a:r>
              <a:rPr lang="uk-UA" sz="2000" b="1" dirty="0" smtClean="0">
                <a:latin typeface="Comic Sans MS" panose="030F0702030302020204" pitchFamily="66" charset="0"/>
              </a:rPr>
              <a:t>-</a:t>
            </a:r>
            <a:r>
              <a:rPr lang="en-US" sz="2000" b="1" dirty="0" err="1" smtClean="0">
                <a:latin typeface="Comic Sans MS" panose="030F0702030302020204" pitchFamily="66" charset="0"/>
              </a:rPr>
              <a:t>рядкування</a:t>
            </a:r>
            <a:r>
              <a:rPr lang="en-US" sz="2000" b="1" dirty="0">
                <a:latin typeface="Comic Sans MS" panose="030F0702030302020204" pitchFamily="66" charset="0"/>
              </a:rPr>
              <a:t>», «</a:t>
            </a:r>
            <a:r>
              <a:rPr lang="en-US" sz="2000" b="1" dirty="0" err="1">
                <a:latin typeface="Comic Sans MS" panose="030F0702030302020204" pitchFamily="66" charset="0"/>
              </a:rPr>
              <a:t>реорганізація</a:t>
            </a:r>
            <a:r>
              <a:rPr lang="en-US" sz="2000" b="1" dirty="0" smtClean="0">
                <a:latin typeface="Comic Sans MS" panose="030F0702030302020204" pitchFamily="66" charset="0"/>
              </a:rPr>
              <a:t>»).</a:t>
            </a:r>
            <a:endParaRPr lang="uk-UA" sz="2000" b="1" dirty="0" smtClean="0">
              <a:latin typeface="Comic Sans MS" panose="030F0702030302020204" pitchFamily="66" charset="0"/>
            </a:endParaRPr>
          </a:p>
          <a:p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Реформи</a:t>
            </a:r>
            <a:r>
              <a:rPr lang="en-US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визначали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гарантії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недоторканності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життя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власності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й </a:t>
            </a:r>
            <a:r>
              <a:rPr lang="en-US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гідності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Проголошувалися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загальний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військовий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обов’язок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відкрите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судо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чинство</a:t>
            </a:r>
            <a:r>
              <a:rPr lang="en-US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й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рівність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усіх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перед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законом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Передбачалися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реорганізація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армії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за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прусським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зразком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і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скасування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работоргівлі</a:t>
            </a:r>
            <a:r>
              <a:rPr lang="en-US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Багато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політичних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реформ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важко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впроваджувалися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в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життя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й не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виходили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за </a:t>
            </a:r>
            <a:r>
              <a:rPr lang="ru-RU" sz="20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межі</a:t>
            </a:r>
            <a:r>
              <a:rPr lang="ru-RU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Стамбула.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4712" y="3248419"/>
            <a:ext cx="85026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РЕФОРМИ МОДЕРНІЗАЦІЇ ТАНЗІМАТУ (1839-1878 рр.): </a:t>
            </a:r>
            <a:endParaRPr lang="uk-U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0" y="154554"/>
            <a:ext cx="2567910" cy="3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1737" y="1259"/>
            <a:ext cx="1154321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Суспільство відгукнулося на реформи піднесенням патріотизму під впливом ознайомлення з європейським інтелектуальним і політичним життям. </a:t>
            </a:r>
            <a:endParaRPr lang="uk-UA" sz="2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734" y="5077065"/>
            <a:ext cx="11543213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У середовищі нової османської інтелігенції виникали різні політичні гуртки. </a:t>
            </a:r>
          </a:p>
          <a:p>
            <a:r>
              <a:rPr lang="uk-UA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Один з них на чолі з письменниками Намиком Кемалем, Ібрагімом Шинасі, Алі Суаві та Зія-беєм утворив рух «нових османів». </a:t>
            </a:r>
          </a:p>
          <a:p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Він сформулював ідею патріотизму у формі османізму – лояльності всіх </a:t>
            </a:r>
            <a:r>
              <a:rPr lang="uk-UA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підда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-них Османської </a:t>
            </a:r>
            <a:r>
              <a:rPr lang="uk-UA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імперії; збереження Османської імперії</a:t>
            </a:r>
            <a:r>
              <a:rPr lang="uk-UA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uk-UA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735" y="885381"/>
            <a:ext cx="1154321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У </a:t>
            </a:r>
            <a:r>
              <a:rPr lang="uk-UA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1851 р. в Стамбулі було утворене «Товариство знань» (</a:t>
            </a:r>
            <a:r>
              <a:rPr lang="uk-UA" sz="22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Енджумені</a:t>
            </a:r>
            <a:r>
              <a:rPr lang="uk-UA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-і </a:t>
            </a:r>
            <a:r>
              <a:rPr lang="uk-UA" sz="22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даниш</a:t>
            </a:r>
            <a:r>
              <a:rPr lang="uk-UA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), яке взялося поширювати знання шляхом друкування книжок з різних наук турецькою мовою. Виникли друкарні й товариства про-світи. </a:t>
            </a:r>
            <a:endParaRPr lang="uk-UA" sz="2200" dirty="0"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735" y="2446612"/>
            <a:ext cx="115432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1870 </a:t>
            </a:r>
            <a:r>
              <a:rPr lang="en-US" sz="2400" dirty="0">
                <a:latin typeface="Arial Black" panose="020B0A04020102020204" pitchFamily="34" charset="0"/>
              </a:rPr>
              <a:t>р. </a:t>
            </a:r>
            <a:r>
              <a:rPr lang="uk-UA" sz="2400" dirty="0" smtClean="0">
                <a:latin typeface="Arial Black" panose="020B0A04020102020204" pitchFamily="34" charset="0"/>
              </a:rPr>
              <a:t>- </a:t>
            </a:r>
            <a:r>
              <a:rPr lang="en-US" sz="2400" dirty="0" smtClean="0">
                <a:latin typeface="Arial Black" panose="020B0A04020102020204" pitchFamily="34" charset="0"/>
              </a:rPr>
              <a:t>у </a:t>
            </a:r>
            <a:r>
              <a:rPr lang="en-US" sz="2400" dirty="0" err="1">
                <a:latin typeface="Arial Black" panose="020B0A04020102020204" pitchFamily="34" charset="0"/>
              </a:rPr>
              <a:t>Стамбулі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відкрився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перший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університет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85403" y="3015124"/>
            <a:ext cx="9949544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Однак переважна частина населення продовжувала відвідувати примі-</a:t>
            </a:r>
            <a:r>
              <a:rPr lang="uk-UA" dirty="0" err="1" smtClean="0">
                <a:latin typeface="Arial Black" panose="020B0A04020102020204" pitchFamily="34" charset="0"/>
              </a:rPr>
              <a:t>тивні</a:t>
            </a:r>
            <a:r>
              <a:rPr lang="uk-UA" dirty="0" smtClean="0">
                <a:latin typeface="Arial Black" panose="020B0A04020102020204" pitchFamily="34" charset="0"/>
              </a:rPr>
              <a:t> мусульманські школи при медресе.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735" y="3892097"/>
            <a:ext cx="1190026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1868 </a:t>
            </a:r>
            <a:r>
              <a:rPr lang="en-US" dirty="0">
                <a:latin typeface="Arial Black" panose="020B0A04020102020204" pitchFamily="34" charset="0"/>
              </a:rPr>
              <a:t>р. </a:t>
            </a:r>
            <a:r>
              <a:rPr lang="uk-UA" dirty="0" smtClean="0">
                <a:latin typeface="Arial Black" panose="020B0A04020102020204" pitchFamily="34" charset="0"/>
              </a:rPr>
              <a:t>- у столиці відкрився </a:t>
            </a:r>
            <a:r>
              <a:rPr lang="uk-UA" dirty="0" err="1" smtClean="0">
                <a:latin typeface="Arial Black" panose="020B0A04020102020204" pitchFamily="34" charset="0"/>
              </a:rPr>
              <a:t>Галатасарайський</a:t>
            </a:r>
            <a:r>
              <a:rPr lang="uk-UA" dirty="0" smtClean="0">
                <a:latin typeface="Arial Black" panose="020B0A04020102020204" pitchFamily="34" charset="0"/>
              </a:rPr>
              <a:t> ліцей, створений за французьким зраз- ком. Ліцей мав сприяти «злиттю мусульман і немусульман у єдиний народ, </a:t>
            </a:r>
            <a:r>
              <a:rPr lang="uk-UA" dirty="0" err="1" smtClean="0">
                <a:latin typeface="Arial Black" panose="020B0A04020102020204" pitchFamily="34" charset="0"/>
              </a:rPr>
              <a:t>вірнопідда</a:t>
            </a:r>
            <a:r>
              <a:rPr lang="uk-UA" dirty="0" smtClean="0">
                <a:latin typeface="Arial Black" panose="020B0A04020102020204" pitchFamily="34" charset="0"/>
              </a:rPr>
              <a:t>-ний султанові». Його випускники поповнювали лави нової турецької інтелігенції. 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762</TotalTime>
  <Words>1996</Words>
  <Application>Microsoft Office PowerPoint</Application>
  <PresentationFormat>Произвольный</PresentationFormat>
  <Paragraphs>171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107</cp:revision>
  <dcterms:created xsi:type="dcterms:W3CDTF">2020-04-17T17:58:22Z</dcterms:created>
  <dcterms:modified xsi:type="dcterms:W3CDTF">2021-04-13T09:40:35Z</dcterms:modified>
</cp:coreProperties>
</file>