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9" r:id="rId4"/>
    <p:sldId id="261" r:id="rId5"/>
    <p:sldId id="258" r:id="rId6"/>
    <p:sldId id="278" r:id="rId7"/>
    <p:sldId id="259" r:id="rId8"/>
    <p:sldId id="260" r:id="rId9"/>
    <p:sldId id="264" r:id="rId10"/>
    <p:sldId id="262" r:id="rId11"/>
    <p:sldId id="265" r:id="rId12"/>
    <p:sldId id="279" r:id="rId13"/>
    <p:sldId id="263" r:id="rId14"/>
    <p:sldId id="266" r:id="rId15"/>
    <p:sldId id="280" r:id="rId16"/>
    <p:sldId id="267" r:id="rId17"/>
    <p:sldId id="268" r:id="rId18"/>
    <p:sldId id="273" r:id="rId19"/>
    <p:sldId id="270" r:id="rId20"/>
    <p:sldId id="274" r:id="rId21"/>
    <p:sldId id="275" r:id="rId22"/>
    <p:sldId id="27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0BBD3-91C8-450C-A6C4-D172A9324CC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C7830-660C-46F2-B61D-7B3ED022A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3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7830-660C-46F2-B61D-7B3ED022A2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7830-660C-46F2-B61D-7B3ED022A2B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FBE3B4-5FC0-4A4F-8043-FD510F5B0D1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CC7DB6-3A02-42B8-949B-52E5D75A7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1178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Особливості регенерації організму людини</a:t>
            </a:r>
            <a:r>
              <a:rPr lang="ru-RU" sz="40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405569"/>
            <a:ext cx="3889572" cy="2357454"/>
          </a:xfrm>
        </p:spPr>
        <p:txBody>
          <a:bodyPr>
            <a:noAutofit/>
          </a:bodyPr>
          <a:lstStyle/>
          <a:p>
            <a:r>
              <a:rPr lang="uk-UA" sz="36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Трансплантація тканин, органів людини.</a:t>
            </a:r>
          </a:p>
        </p:txBody>
      </p:sp>
      <p:pic>
        <p:nvPicPr>
          <p:cNvPr id="1026" name="Picture 2" descr="C:\Users\Ирина\Desktop\Belyaev_Golova_professora_Dou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рина\Desktop\Belyaev_Golova_professora_Dou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286388"/>
            <a:ext cx="7862150" cy="1571612"/>
          </a:xfrm>
        </p:spPr>
        <p:txBody>
          <a:bodyPr>
            <a:noAutofit/>
          </a:bodyPr>
          <a:lstStyle/>
          <a:p>
            <a:br>
              <a:rPr lang="ru-RU" sz="1400" dirty="0"/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6632"/>
            <a:ext cx="8174142" cy="1955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 	</a:t>
            </a:r>
            <a:r>
              <a:rPr lang="ru-RU" sz="2200" b="1" dirty="0">
                <a:solidFill>
                  <a:srgbClr val="7030A0"/>
                </a:solidFill>
              </a:rPr>
              <a:t>До недавнього часу вважалося, що можливість </a:t>
            </a:r>
            <a:r>
              <a:rPr lang="ru-RU" sz="2200" b="1" dirty="0" err="1">
                <a:solidFill>
                  <a:srgbClr val="7030A0"/>
                </a:solidFill>
              </a:rPr>
              <a:t>репаративної</a:t>
            </a:r>
            <a:r>
              <a:rPr lang="ru-RU" sz="2200" b="1" dirty="0">
                <a:solidFill>
                  <a:srgbClr val="7030A0"/>
                </a:solidFill>
              </a:rPr>
              <a:t> регенерації організму, яка відбувається після пошкодження або втрати будь-якої частини тіла, була загублена практично всіма живими організмами в </a:t>
            </a:r>
            <a:r>
              <a:rPr lang="ru-RU" sz="2200" b="1" dirty="0" err="1">
                <a:solidFill>
                  <a:srgbClr val="7030A0"/>
                </a:solidFill>
              </a:rPr>
              <a:t>процесі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еволюції</a:t>
            </a:r>
            <a:r>
              <a:rPr lang="ru-RU" sz="2200" b="1" dirty="0">
                <a:solidFill>
                  <a:srgbClr val="7030A0"/>
                </a:solidFill>
              </a:rPr>
              <a:t> як </a:t>
            </a:r>
            <a:r>
              <a:rPr lang="ru-RU" sz="2200" b="1" dirty="0" err="1">
                <a:solidFill>
                  <a:srgbClr val="7030A0"/>
                </a:solidFill>
              </a:rPr>
              <a:t>наслідок</a:t>
            </a:r>
            <a:r>
              <a:rPr lang="ru-RU" sz="2200" b="1" dirty="0">
                <a:solidFill>
                  <a:srgbClr val="7030A0"/>
                </a:solidFill>
              </a:rPr>
              <a:t> ускладнення будови організму, крім деяких істот, включаючи амфібій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8271"/>
            <a:ext cx="8174142" cy="1938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	Одним </a:t>
            </a:r>
            <a:r>
              <a:rPr lang="ru-RU" sz="2200" b="1" dirty="0" err="1">
                <a:solidFill>
                  <a:schemeClr val="tx1"/>
                </a:solidFill>
              </a:rPr>
              <a:t>із</a:t>
            </a:r>
            <a:r>
              <a:rPr lang="ru-RU" sz="2200" b="1" dirty="0">
                <a:solidFill>
                  <a:schemeClr val="tx1"/>
                </a:solidFill>
              </a:rPr>
              <a:t> відкриттів, </a:t>
            </a:r>
            <a:r>
              <a:rPr lang="ru-RU" sz="2200" b="1" dirty="0" err="1">
                <a:solidFill>
                  <a:schemeClr val="tx1"/>
                </a:solidFill>
              </a:rPr>
              <a:t>що</a:t>
            </a:r>
            <a:r>
              <a:rPr lang="ru-RU" sz="2200" b="1" dirty="0">
                <a:solidFill>
                  <a:schemeClr val="tx1"/>
                </a:solidFill>
              </a:rPr>
              <a:t> сильно </a:t>
            </a:r>
            <a:r>
              <a:rPr lang="ru-RU" sz="2200" b="1" dirty="0" err="1">
                <a:solidFill>
                  <a:schemeClr val="tx1"/>
                </a:solidFill>
              </a:rPr>
              <a:t>похитнуло</a:t>
            </a:r>
            <a:r>
              <a:rPr lang="ru-RU" sz="2200" b="1" dirty="0">
                <a:solidFill>
                  <a:schemeClr val="tx1"/>
                </a:solidFill>
              </a:rPr>
              <a:t> цей догмат, стало виявлення специфічних властивостей гена </a:t>
            </a:r>
            <a:r>
              <a:rPr lang="ru-RU" sz="2200" b="1" dirty="0">
                <a:solidFill>
                  <a:srgbClr val="002060"/>
                </a:solidFill>
              </a:rPr>
              <a:t>р21</a:t>
            </a:r>
            <a:r>
              <a:rPr lang="ru-RU" sz="2200" b="1" dirty="0">
                <a:solidFill>
                  <a:schemeClr val="tx1"/>
                </a:solidFill>
              </a:rPr>
              <a:t>: блокування регенеративних можливостей організму (група дослідників з </a:t>
            </a:r>
            <a:r>
              <a:rPr lang="ru-RU" sz="2200" b="1" dirty="0" err="1">
                <a:solidFill>
                  <a:schemeClr val="tx1"/>
                </a:solidFill>
              </a:rPr>
              <a:t>Вістарского</a:t>
            </a:r>
            <a:r>
              <a:rPr lang="ru-RU" sz="2200" b="1" dirty="0">
                <a:solidFill>
                  <a:schemeClr val="tx1"/>
                </a:solidFill>
              </a:rPr>
              <a:t> Інституту, штат Філадельфія, США (</a:t>
            </a:r>
            <a:r>
              <a:rPr lang="ru-RU" sz="2200" b="1" dirty="0" err="1">
                <a:solidFill>
                  <a:schemeClr val="tx1"/>
                </a:solidFill>
              </a:rPr>
              <a:t>The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Wistar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Institute</a:t>
            </a:r>
            <a:r>
              <a:rPr lang="ru-RU" sz="2200" b="1" dirty="0">
                <a:solidFill>
                  <a:schemeClr val="tx1"/>
                </a:solidFill>
              </a:rPr>
              <a:t>, </a:t>
            </a:r>
            <a:r>
              <a:rPr lang="ru-RU" sz="2200" b="1" dirty="0" err="1">
                <a:solidFill>
                  <a:schemeClr val="tx1"/>
                </a:solidFill>
              </a:rPr>
              <a:t>Philadelphia</a:t>
            </a:r>
            <a:r>
              <a:rPr lang="ru-RU" sz="2200" b="1" dirty="0">
                <a:solidFill>
                  <a:schemeClr val="tx1"/>
                </a:solidFill>
              </a:rPr>
              <a:t>). 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143380"/>
            <a:ext cx="8174142" cy="27146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	</a:t>
            </a:r>
            <a:r>
              <a:rPr lang="ru-RU" sz="2200" b="1" dirty="0" err="1">
                <a:solidFill>
                  <a:srgbClr val="0070C0"/>
                </a:solidFill>
              </a:rPr>
              <a:t>Експерименти</a:t>
            </a:r>
            <a:r>
              <a:rPr lang="ru-RU" sz="2200" b="1" dirty="0">
                <a:solidFill>
                  <a:srgbClr val="0070C0"/>
                </a:solidFill>
              </a:rPr>
              <a:t> на мишах показали, що </a:t>
            </a:r>
            <a:r>
              <a:rPr lang="ru-RU" sz="2200" b="1" dirty="0" err="1">
                <a:solidFill>
                  <a:srgbClr val="0070C0"/>
                </a:solidFill>
              </a:rPr>
              <a:t>організм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гризунів</a:t>
            </a:r>
            <a:r>
              <a:rPr lang="ru-RU" sz="2200" b="1" dirty="0">
                <a:solidFill>
                  <a:srgbClr val="0070C0"/>
                </a:solidFill>
              </a:rPr>
              <a:t> з відсутнім геном р21 може регенерувати втрачені або пошкоджені тканини. На відміну від звичайних ссавців, у яких рани загоюються шляхом утворення шрамів, у генетично модифікованих </a:t>
            </a:r>
            <a:r>
              <a:rPr lang="ru-RU" sz="2200" b="1" dirty="0" err="1">
                <a:solidFill>
                  <a:srgbClr val="0070C0"/>
                </a:solidFill>
              </a:rPr>
              <a:t>мишей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із</a:t>
            </a:r>
            <a:r>
              <a:rPr lang="ru-RU" sz="2200" b="1" dirty="0">
                <a:solidFill>
                  <a:srgbClr val="0070C0"/>
                </a:solidFill>
              </a:rPr>
              <a:t> пошкодженими вухами на місці рани утворюється бластема - структура, </a:t>
            </a:r>
            <a:r>
              <a:rPr lang="ru-RU" sz="2200" b="1" dirty="0" err="1">
                <a:solidFill>
                  <a:srgbClr val="0070C0"/>
                </a:solidFill>
              </a:rPr>
              <a:t>пов'язана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зі</a:t>
            </a:r>
            <a:r>
              <a:rPr lang="ru-RU" sz="2200" b="1" dirty="0">
                <a:solidFill>
                  <a:srgbClr val="0070C0"/>
                </a:solidFill>
              </a:rPr>
              <a:t> швидким зростанням клітин. У ході регенерації з бластеми утворюються </a:t>
            </a:r>
            <a:r>
              <a:rPr lang="ru-RU" sz="2200" b="1" dirty="0" err="1">
                <a:solidFill>
                  <a:srgbClr val="0070C0"/>
                </a:solidFill>
              </a:rPr>
              <a:t>тканини</a:t>
            </a:r>
            <a:r>
              <a:rPr lang="ru-RU" sz="2200" b="1" dirty="0">
                <a:solidFill>
                  <a:srgbClr val="0070C0"/>
                </a:solidFill>
              </a:rPr>
              <a:t> органу, </a:t>
            </a:r>
            <a:r>
              <a:rPr lang="ru-RU" sz="2200" b="1" dirty="0" err="1">
                <a:solidFill>
                  <a:srgbClr val="0070C0"/>
                </a:solidFill>
              </a:rPr>
              <a:t>що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b="1" dirty="0" err="1">
                <a:solidFill>
                  <a:srgbClr val="0070C0"/>
                </a:solidFill>
              </a:rPr>
              <a:t>відновлюється</a:t>
            </a:r>
            <a:r>
              <a:rPr lang="ru-RU" sz="2200" b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42851"/>
            <a:ext cx="7858180" cy="4726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	За словами вчених, при відсутності гена </a:t>
            </a:r>
            <a:r>
              <a:rPr lang="ru-RU" sz="2200" b="1" dirty="0">
                <a:solidFill>
                  <a:srgbClr val="0070C0"/>
                </a:solidFill>
              </a:rPr>
              <a:t>р21</a:t>
            </a:r>
            <a:r>
              <a:rPr lang="ru-RU" sz="2200" b="1" dirty="0">
                <a:solidFill>
                  <a:schemeClr val="tx1"/>
                </a:solidFill>
              </a:rPr>
              <a:t> клітини гризунів ведуть себе як </a:t>
            </a:r>
            <a:r>
              <a:rPr lang="ru-RU" sz="2200" b="1" dirty="0" err="1">
                <a:solidFill>
                  <a:schemeClr val="tx1"/>
                </a:solidFill>
              </a:rPr>
              <a:t>ембріональні</a:t>
            </a:r>
            <a:r>
              <a:rPr lang="ru-RU" sz="2200" b="1" dirty="0">
                <a:solidFill>
                  <a:schemeClr val="tx1"/>
                </a:solidFill>
              </a:rPr>
              <a:t> стовбурові клітини, а не як зрілі клітини ссавців. </a:t>
            </a:r>
            <a:r>
              <a:rPr lang="ru-RU" sz="2200" b="1" dirty="0">
                <a:solidFill>
                  <a:srgbClr val="002060"/>
                </a:solidFill>
              </a:rPr>
              <a:t>Тобто, вони швидше вирощують нову тканину, ніж відновлюють пошкоджену. 	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</a:rPr>
              <a:t>	Тут буде доречно згадати, що така ж схема </a:t>
            </a:r>
            <a:r>
              <a:rPr lang="ru-RU" sz="2200" b="1" dirty="0" err="1">
                <a:solidFill>
                  <a:schemeClr val="tx1"/>
                </a:solidFill>
              </a:rPr>
              <a:t>регенерації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присутня</a:t>
            </a:r>
            <a:r>
              <a:rPr lang="ru-RU" sz="2200" b="1" dirty="0">
                <a:solidFill>
                  <a:schemeClr val="tx1"/>
                </a:solidFill>
              </a:rPr>
              <a:t> і у саламандр, </a:t>
            </a:r>
            <a:r>
              <a:rPr lang="ru-RU" sz="2200" b="1" dirty="0" err="1">
                <a:solidFill>
                  <a:schemeClr val="tx1"/>
                </a:solidFill>
              </a:rPr>
              <a:t>які</a:t>
            </a:r>
            <a:r>
              <a:rPr lang="ru-RU" sz="2200" b="1" dirty="0">
                <a:solidFill>
                  <a:schemeClr val="tx1"/>
                </a:solidFill>
              </a:rPr>
              <a:t> володіють можливістю відрощувати заново не тільки хвіст, але і втрачені кінцівки, або у </a:t>
            </a:r>
            <a:r>
              <a:rPr lang="ru-RU" sz="2200" b="1" dirty="0" err="1">
                <a:solidFill>
                  <a:schemeClr val="tx1"/>
                </a:solidFill>
              </a:rPr>
              <a:t>планарій</a:t>
            </a:r>
            <a:r>
              <a:rPr lang="ru-RU" sz="2200" b="1" dirty="0">
                <a:solidFill>
                  <a:schemeClr val="tx1"/>
                </a:solidFill>
              </a:rPr>
              <a:t>, </a:t>
            </a:r>
            <a:r>
              <a:rPr lang="ru-RU" sz="2200" b="1" dirty="0" err="1">
                <a:solidFill>
                  <a:schemeClr val="tx1"/>
                </a:solidFill>
              </a:rPr>
              <a:t>війкових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червів</a:t>
            </a:r>
            <a:r>
              <a:rPr lang="ru-RU" sz="2200" b="1" dirty="0">
                <a:solidFill>
                  <a:schemeClr val="tx1"/>
                </a:solidFill>
              </a:rPr>
              <a:t>, яких можна розрізати на кілька частин, </a:t>
            </a:r>
            <a:r>
              <a:rPr lang="ru-RU" sz="2200" b="1" dirty="0" err="1">
                <a:solidFill>
                  <a:schemeClr val="tx1"/>
                </a:solidFill>
              </a:rPr>
              <a:t>із</a:t>
            </a:r>
            <a:r>
              <a:rPr lang="ru-RU" sz="2200" b="1" dirty="0">
                <a:solidFill>
                  <a:schemeClr val="tx1"/>
                </a:solidFill>
              </a:rPr>
              <a:t> кожного шматочка виросте нова </a:t>
            </a:r>
            <a:r>
              <a:rPr lang="ru-RU" sz="2200" b="1" dirty="0" err="1">
                <a:solidFill>
                  <a:schemeClr val="tx1"/>
                </a:solidFill>
              </a:rPr>
              <a:t>планарія</a:t>
            </a:r>
            <a:r>
              <a:rPr lang="ru-RU" sz="2200" b="1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</a:rPr>
              <a:t>	За </a:t>
            </a:r>
            <a:r>
              <a:rPr lang="ru-RU" sz="2200" b="1" dirty="0" err="1">
                <a:solidFill>
                  <a:schemeClr val="tx1"/>
                </a:solidFill>
              </a:rPr>
              <a:t>обережними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зауваженнями</a:t>
            </a:r>
            <a:r>
              <a:rPr lang="ru-RU" sz="2200" b="1" dirty="0">
                <a:solidFill>
                  <a:schemeClr val="tx1"/>
                </a:solidFill>
              </a:rPr>
              <a:t> самих дослідників, напрошується </a:t>
            </a:r>
            <a:r>
              <a:rPr lang="ru-RU" sz="2200" b="1" dirty="0">
                <a:solidFill>
                  <a:srgbClr val="7030A0"/>
                </a:solidFill>
              </a:rPr>
              <a:t>висновок,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що</a:t>
            </a:r>
            <a:r>
              <a:rPr lang="ru-RU" sz="2200" b="1" dirty="0">
                <a:solidFill>
                  <a:schemeClr val="tx1"/>
                </a:solidFill>
              </a:rPr>
              <a:t>, теоретично, </a:t>
            </a:r>
            <a:r>
              <a:rPr lang="ru-RU" sz="2200" b="1" dirty="0">
                <a:solidFill>
                  <a:srgbClr val="7030A0"/>
                </a:solidFill>
              </a:rPr>
              <a:t>відключення гена р21 може запускати аналогічний процес і в людському організмі.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463" y="4581128"/>
            <a:ext cx="3338836" cy="21201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858180" cy="4176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	</a:t>
            </a:r>
            <a:r>
              <a:rPr lang="ru-RU" sz="2200" b="1" dirty="0" err="1">
                <a:solidFill>
                  <a:schemeClr val="tx1"/>
                </a:solidFill>
              </a:rPr>
              <a:t>Безумовно</a:t>
            </a:r>
            <a:r>
              <a:rPr lang="ru-RU" sz="2200" b="1" dirty="0">
                <a:solidFill>
                  <a:schemeClr val="tx1"/>
                </a:solidFill>
              </a:rPr>
              <a:t>, варто </a:t>
            </a:r>
            <a:r>
              <a:rPr lang="ru-RU" sz="2200" b="1" dirty="0" err="1">
                <a:solidFill>
                  <a:schemeClr val="tx1"/>
                </a:solidFill>
              </a:rPr>
              <a:t>відзначити</a:t>
            </a:r>
            <a:r>
              <a:rPr lang="ru-RU" sz="2200" b="1" dirty="0">
                <a:solidFill>
                  <a:schemeClr val="tx1"/>
                </a:solidFill>
              </a:rPr>
              <a:t> й той факт, що </a:t>
            </a:r>
            <a:r>
              <a:rPr lang="ru-RU" sz="2200" b="1" dirty="0">
                <a:solidFill>
                  <a:srgbClr val="0070C0"/>
                </a:solidFill>
              </a:rPr>
              <a:t>ген р21 </a:t>
            </a:r>
            <a:r>
              <a:rPr lang="ru-RU" sz="2200" b="1" dirty="0">
                <a:solidFill>
                  <a:schemeClr val="tx1"/>
                </a:solidFill>
              </a:rPr>
              <a:t>тісно пов'язаний з іншим геном, </a:t>
            </a:r>
            <a:r>
              <a:rPr lang="ru-RU" sz="2200" b="1" dirty="0">
                <a:solidFill>
                  <a:srgbClr val="0070C0"/>
                </a:solidFill>
              </a:rPr>
              <a:t>р53</a:t>
            </a:r>
            <a:r>
              <a:rPr lang="ru-RU" sz="2200" b="1" dirty="0">
                <a:solidFill>
                  <a:schemeClr val="tx1"/>
                </a:solidFill>
              </a:rPr>
              <a:t>, який контролює ділення клітин і перешкоджає утворенню пухлин. У звичайних дорослих клітинах організму </a:t>
            </a:r>
            <a:r>
              <a:rPr lang="ru-RU" sz="2200" b="1" dirty="0">
                <a:solidFill>
                  <a:srgbClr val="0070C0"/>
                </a:solidFill>
              </a:rPr>
              <a:t>р21</a:t>
            </a:r>
            <a:r>
              <a:rPr lang="ru-RU" sz="2200" b="1" dirty="0">
                <a:solidFill>
                  <a:schemeClr val="tx1"/>
                </a:solidFill>
              </a:rPr>
              <a:t> блокує поділ </a:t>
            </a:r>
            <a:r>
              <a:rPr lang="ru-RU" sz="2200" b="1" dirty="0" err="1">
                <a:solidFill>
                  <a:schemeClr val="tx1"/>
                </a:solidFill>
              </a:rPr>
              <a:t>клітин</a:t>
            </a:r>
            <a:r>
              <a:rPr lang="ru-RU" sz="2200" b="1" dirty="0">
                <a:solidFill>
                  <a:schemeClr val="tx1"/>
                </a:solidFill>
              </a:rPr>
              <a:t> у разі пошкодження ДНК, тому в мишей, у яких він був відключений, є </a:t>
            </a:r>
            <a:r>
              <a:rPr lang="ru-RU" sz="2200" b="1" dirty="0" err="1">
                <a:solidFill>
                  <a:schemeClr val="tx1"/>
                </a:solidFill>
              </a:rPr>
              <a:t>більший</a:t>
            </a:r>
            <a:r>
              <a:rPr lang="ru-RU" sz="2200" b="1" dirty="0">
                <a:solidFill>
                  <a:schemeClr val="tx1"/>
                </a:solidFill>
              </a:rPr>
              <a:t> ризик </a:t>
            </a:r>
            <a:r>
              <a:rPr lang="ru-RU" sz="2200" b="1" dirty="0" err="1">
                <a:solidFill>
                  <a:schemeClr val="tx1"/>
                </a:solidFill>
              </a:rPr>
              <a:t>виникнення</a:t>
            </a:r>
            <a:r>
              <a:rPr lang="ru-RU" sz="2200" b="1" dirty="0">
                <a:solidFill>
                  <a:schemeClr val="tx1"/>
                </a:solidFill>
              </a:rPr>
              <a:t> раку.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</a:rPr>
              <a:t>	Але хоча дослідники дійсно виявили великі ушкодження ДНК в ході експерименту, вони не знайшли слідів раку: навпаки, у мишей посилився механізм апоптозу, програмованого «суїциду» клітин, який також захищає від виникнення пухлин. Така комбінація може дозволяти клітинам ділитися швидше, не перетворюючись на «ракові».</a:t>
            </a: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5013176"/>
            <a:ext cx="42976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14290"/>
            <a:ext cx="8208912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/>
              <a:t>	</a:t>
            </a:r>
            <a:r>
              <a:rPr lang="ru-RU" sz="2200" b="1" dirty="0" err="1"/>
              <a:t>Уникаючи</a:t>
            </a:r>
            <a:r>
              <a:rPr lang="ru-RU" sz="2200" b="1" dirty="0"/>
              <a:t> далекосяжних висновків, все ж зазначимо, що самі дослідники говорять лише </a:t>
            </a:r>
            <a:r>
              <a:rPr lang="ru-RU" sz="2200" b="1" dirty="0">
                <a:solidFill>
                  <a:srgbClr val="FF0000"/>
                </a:solidFill>
              </a:rPr>
              <a:t>про тимчасове відключення цього гена з метою прискорення регенерації</a:t>
            </a:r>
            <a:r>
              <a:rPr lang="ru-RU" sz="2200" b="1" dirty="0"/>
              <a:t>: «</a:t>
            </a:r>
            <a:r>
              <a:rPr lang="ru-RU" sz="2200" b="1" dirty="0">
                <a:solidFill>
                  <a:srgbClr val="002060"/>
                </a:solidFill>
              </a:rPr>
              <a:t>На даний момент ми тільки починаємо розуміти всі наслідки наших відкриттів, і можливо, коли-небудь ми зможемо прискорювати зцілення людей, </a:t>
            </a:r>
            <a:r>
              <a:rPr lang="ru-RU" sz="2200" b="1" dirty="0" err="1">
                <a:solidFill>
                  <a:srgbClr val="002060"/>
                </a:solidFill>
              </a:rPr>
              <a:t>тимчасово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інактивуючи</a:t>
            </a:r>
            <a:r>
              <a:rPr lang="ru-RU" sz="2200" b="1" dirty="0">
                <a:solidFill>
                  <a:srgbClr val="002060"/>
                </a:solidFill>
              </a:rPr>
              <a:t> ген р21 </a:t>
            </a:r>
            <a:r>
              <a:rPr lang="ru-RU" sz="2200" b="1" dirty="0"/>
              <a:t>». І це лише один з багатьох можливих шляхів.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40968"/>
            <a:ext cx="8208912" cy="3528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/>
              <a:t>	</a:t>
            </a:r>
            <a:r>
              <a:rPr lang="ru-RU" sz="2200" b="1" dirty="0" err="1">
                <a:solidFill>
                  <a:srgbClr val="0070C0"/>
                </a:solidFill>
              </a:rPr>
              <a:t>Розглянемо</a:t>
            </a:r>
            <a:r>
              <a:rPr lang="ru-RU" sz="2200" b="1" dirty="0">
                <a:solidFill>
                  <a:srgbClr val="0070C0"/>
                </a:solidFill>
              </a:rPr>
              <a:t> інші варіанти. 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 err="1"/>
              <a:t>Наприклад</a:t>
            </a:r>
            <a:r>
              <a:rPr lang="ru-RU" sz="2200" b="1" dirty="0"/>
              <a:t>, один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найбільш</a:t>
            </a:r>
            <a:r>
              <a:rPr lang="ru-RU" sz="2200" b="1" dirty="0"/>
              <a:t> відомих і розкручених, частково з метою отримання великого прибутку різними фармацевтичними, </a:t>
            </a:r>
            <a:r>
              <a:rPr lang="ru-RU" sz="2200" b="1" dirty="0" err="1"/>
              <a:t>косметичними</a:t>
            </a:r>
            <a:r>
              <a:rPr lang="ru-RU" sz="2200" b="1" dirty="0"/>
              <a:t> й </a:t>
            </a:r>
            <a:r>
              <a:rPr lang="ru-RU" sz="2200" b="1" dirty="0" err="1"/>
              <a:t>іншими</a:t>
            </a:r>
            <a:r>
              <a:rPr lang="ru-RU" sz="2200" b="1" dirty="0"/>
              <a:t> </a:t>
            </a:r>
            <a:r>
              <a:rPr lang="ru-RU" sz="2200" b="1" dirty="0" err="1"/>
              <a:t>компаніями</a:t>
            </a:r>
            <a:r>
              <a:rPr lang="ru-RU" sz="2200" b="1" dirty="0"/>
              <a:t>, </a:t>
            </a:r>
            <a:r>
              <a:rPr lang="ru-RU" sz="2200" b="1" dirty="0" err="1"/>
              <a:t>брендів</a:t>
            </a:r>
            <a:r>
              <a:rPr lang="ru-RU" sz="2200" b="1" dirty="0"/>
              <a:t> – </a:t>
            </a:r>
            <a:r>
              <a:rPr lang="ru-RU" sz="2200" b="1" dirty="0" err="1"/>
              <a:t>це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стовбурові</a:t>
            </a:r>
            <a:r>
              <a:rPr lang="ru-RU" sz="2200" b="1" dirty="0">
                <a:solidFill>
                  <a:srgbClr val="C00000"/>
                </a:solidFill>
              </a:rPr>
              <a:t> клітини (СК). 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 err="1"/>
              <a:t>Найбільш</a:t>
            </a:r>
            <a:r>
              <a:rPr lang="ru-RU" sz="2200" b="1" dirty="0"/>
              <a:t> часто згадуються при цьому </a:t>
            </a:r>
            <a:r>
              <a:rPr lang="ru-RU" sz="2200" b="1" dirty="0">
                <a:solidFill>
                  <a:srgbClr val="002060"/>
                </a:solidFill>
              </a:rPr>
              <a:t>ембріональні стовбурові клітини</a:t>
            </a:r>
            <a:r>
              <a:rPr lang="ru-RU" sz="2200" b="1" dirty="0"/>
              <a:t>. Про </a:t>
            </a:r>
            <a:r>
              <a:rPr lang="ru-RU" sz="2200" b="1" dirty="0" err="1"/>
              <a:t>ці</a:t>
            </a:r>
            <a:r>
              <a:rPr lang="ru-RU" sz="2200" b="1" dirty="0"/>
              <a:t> </a:t>
            </a:r>
            <a:r>
              <a:rPr lang="ru-RU" sz="2200" b="1" dirty="0" err="1"/>
              <a:t>клітини</a:t>
            </a:r>
            <a:r>
              <a:rPr lang="ru-RU" sz="2200" b="1" dirty="0"/>
              <a:t>  чули багато, з їх допомогою заробляються великі гроші, багато хто приписує їм воістину фантастичні властивості. Так що ж вони собою </a:t>
            </a:r>
            <a:r>
              <a:rPr lang="ru-RU" sz="2200" b="1" dirty="0" err="1"/>
              <a:t>уявляють</a:t>
            </a:r>
            <a:r>
              <a:rPr lang="ru-RU" sz="2200" b="1" dirty="0"/>
              <a:t>? Спробуємо внести деяку </a:t>
            </a:r>
            <a:r>
              <a:rPr lang="ru-RU" sz="2200" b="1" dirty="0" err="1"/>
              <a:t>ясність</a:t>
            </a:r>
            <a:r>
              <a:rPr lang="ru-RU" sz="2200" b="1" dirty="0"/>
              <a:t> до </a:t>
            </a:r>
            <a:r>
              <a:rPr lang="ru-RU" sz="2200" b="1" dirty="0" err="1"/>
              <a:t>цього</a:t>
            </a:r>
            <a:r>
              <a:rPr lang="ru-RU" sz="2200" b="1" dirty="0"/>
              <a:t> питання.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858180" cy="5550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/>
              <a:t>	</a:t>
            </a:r>
            <a:r>
              <a:rPr lang="ru-RU" sz="2200" b="1" dirty="0" err="1">
                <a:solidFill>
                  <a:srgbClr val="C00000"/>
                </a:solidFill>
              </a:rPr>
              <a:t>Ембріональними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стовбуровими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клітинами</a:t>
            </a:r>
            <a:r>
              <a:rPr lang="ru-RU" sz="2200" b="1" dirty="0">
                <a:solidFill>
                  <a:srgbClr val="C00000"/>
                </a:solidFill>
              </a:rPr>
              <a:t> (ЕСК) </a:t>
            </a:r>
            <a:r>
              <a:rPr lang="ru-RU" sz="2200" b="1" dirty="0" err="1"/>
              <a:t>називають</a:t>
            </a:r>
            <a:r>
              <a:rPr lang="ru-RU" sz="2200" b="1" dirty="0"/>
              <a:t> </a:t>
            </a:r>
            <a:r>
              <a:rPr lang="ru-RU" sz="2200" b="1" dirty="0" err="1"/>
              <a:t>клітини</a:t>
            </a:r>
            <a:r>
              <a:rPr lang="ru-RU" sz="2200" b="1" dirty="0"/>
              <a:t> </a:t>
            </a:r>
            <a:r>
              <a:rPr lang="ru-RU" sz="2200" b="1" dirty="0" err="1"/>
              <a:t>внутрішньої</a:t>
            </a:r>
            <a:r>
              <a:rPr lang="ru-RU" sz="2200" b="1" dirty="0"/>
              <a:t> </a:t>
            </a:r>
            <a:r>
              <a:rPr lang="ru-RU" sz="2200" b="1" dirty="0" err="1"/>
              <a:t>клітинної</a:t>
            </a:r>
            <a:r>
              <a:rPr lang="ru-RU" sz="2200" b="1" dirty="0"/>
              <a:t> </a:t>
            </a:r>
            <a:r>
              <a:rPr lang="ru-RU" sz="2200" b="1" dirty="0" err="1"/>
              <a:t>маси</a:t>
            </a:r>
            <a:r>
              <a:rPr lang="ru-RU" sz="2200" b="1" dirty="0"/>
              <a:t> </a:t>
            </a:r>
            <a:r>
              <a:rPr lang="ru-RU" sz="2200" b="1" dirty="0" err="1"/>
              <a:t>ембріону</a:t>
            </a:r>
            <a:r>
              <a:rPr lang="ru-RU" sz="2200" b="1" dirty="0"/>
              <a:t>, 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ембріопласта</a:t>
            </a:r>
            <a:r>
              <a:rPr lang="ru-RU" sz="2200" b="1" dirty="0"/>
              <a:t>, на </a:t>
            </a:r>
            <a:r>
              <a:rPr lang="ru-RU" sz="2200" b="1" dirty="0" err="1"/>
              <a:t>стадії</a:t>
            </a:r>
            <a:r>
              <a:rPr lang="ru-RU" sz="2200" b="1" dirty="0"/>
              <a:t> </a:t>
            </a:r>
            <a:r>
              <a:rPr lang="ru-RU" sz="2200" b="1" dirty="0" err="1"/>
              <a:t>бластоцисти</a:t>
            </a:r>
            <a:r>
              <a:rPr lang="ru-RU" sz="2200" b="1" dirty="0"/>
              <a:t> </a:t>
            </a:r>
            <a:r>
              <a:rPr lang="ru-RU" sz="2200" b="1" dirty="0" err="1"/>
              <a:t>ссавців</a:t>
            </a:r>
            <a:r>
              <a:rPr lang="ru-RU" sz="2200" b="1" dirty="0"/>
              <a:t>. 	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цих</a:t>
            </a:r>
            <a:r>
              <a:rPr lang="ru-RU" sz="2200" b="1" dirty="0"/>
              <a:t> </a:t>
            </a:r>
            <a:r>
              <a:rPr lang="ru-RU" sz="2200" b="1" dirty="0" err="1"/>
              <a:t>клітин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може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розвиватися</a:t>
            </a:r>
            <a:r>
              <a:rPr lang="ru-RU" sz="2200" b="1" dirty="0">
                <a:solidFill>
                  <a:srgbClr val="002060"/>
                </a:solidFill>
              </a:rPr>
              <a:t> будь-</a:t>
            </a:r>
            <a:r>
              <a:rPr lang="ru-RU" sz="2200" b="1" dirty="0" err="1">
                <a:solidFill>
                  <a:srgbClr val="002060"/>
                </a:solidFill>
              </a:rPr>
              <a:t>який</a:t>
            </a:r>
            <a:r>
              <a:rPr lang="ru-RU" sz="2200" b="1" dirty="0">
                <a:solidFill>
                  <a:srgbClr val="002060"/>
                </a:solidFill>
              </a:rPr>
              <a:t> тип </a:t>
            </a:r>
            <a:r>
              <a:rPr lang="ru-RU" sz="2200" b="1" dirty="0" err="1">
                <a:solidFill>
                  <a:srgbClr val="002060"/>
                </a:solidFill>
              </a:rPr>
              <a:t>спеціалізованих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клітин</a:t>
            </a:r>
            <a:r>
              <a:rPr lang="ru-RU" sz="2200" b="1" dirty="0"/>
              <a:t>, але </a:t>
            </a:r>
            <a:r>
              <a:rPr lang="ru-RU" sz="2200" b="1" dirty="0">
                <a:solidFill>
                  <a:srgbClr val="7030A0"/>
                </a:solidFill>
              </a:rPr>
              <a:t>не </a:t>
            </a:r>
            <a:r>
              <a:rPr lang="ru-RU" sz="2200" b="1" dirty="0" err="1">
                <a:solidFill>
                  <a:srgbClr val="7030A0"/>
                </a:solidFill>
              </a:rPr>
              <a:t>самостійний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організм</a:t>
            </a:r>
            <a:r>
              <a:rPr lang="ru-RU" sz="2200" b="1" dirty="0"/>
              <a:t>. </a:t>
            </a:r>
          </a:p>
          <a:p>
            <a:pPr algn="just"/>
            <a:r>
              <a:rPr lang="ru-RU" sz="2200" b="1" dirty="0"/>
              <a:t>ЕСК  </a:t>
            </a:r>
            <a:r>
              <a:rPr lang="ru-RU" sz="2200" b="1" dirty="0" err="1"/>
              <a:t>функціонально</a:t>
            </a:r>
            <a:r>
              <a:rPr lang="ru-RU" sz="2200" b="1" dirty="0"/>
              <a:t> </a:t>
            </a:r>
            <a:r>
              <a:rPr lang="ru-RU" sz="2200" b="1" dirty="0" err="1"/>
              <a:t>еквівалентні</a:t>
            </a:r>
            <a:r>
              <a:rPr lang="ru-RU" sz="2200" b="1" dirty="0"/>
              <a:t> </a:t>
            </a:r>
            <a:r>
              <a:rPr lang="ru-RU" sz="2200" b="1" dirty="0" err="1"/>
              <a:t>лінії</a:t>
            </a:r>
            <a:r>
              <a:rPr lang="ru-RU" sz="2200" b="1" dirty="0"/>
              <a:t> </a:t>
            </a:r>
            <a:r>
              <a:rPr lang="ru-RU" sz="2200" b="1" dirty="0" err="1"/>
              <a:t>ембріональних</a:t>
            </a:r>
            <a:r>
              <a:rPr lang="ru-RU" sz="2200" b="1" dirty="0"/>
              <a:t> </a:t>
            </a:r>
            <a:r>
              <a:rPr lang="ru-RU" sz="2200" b="1" dirty="0" err="1"/>
              <a:t>зародкових</a:t>
            </a:r>
            <a:r>
              <a:rPr lang="ru-RU" sz="2200" b="1" dirty="0"/>
              <a:t> </a:t>
            </a:r>
            <a:r>
              <a:rPr lang="ru-RU" sz="2200" b="1" dirty="0" err="1"/>
              <a:t>клітин</a:t>
            </a:r>
            <a:r>
              <a:rPr lang="ru-RU" sz="2200" b="1" dirty="0"/>
              <a:t>, </a:t>
            </a:r>
            <a:r>
              <a:rPr lang="ru-RU" sz="2200" b="1" dirty="0" err="1"/>
              <a:t>отриманих</a:t>
            </a:r>
            <a:r>
              <a:rPr lang="ru-RU" sz="2200" b="1" dirty="0"/>
              <a:t> з </a:t>
            </a:r>
            <a:r>
              <a:rPr lang="ru-RU" sz="2200" b="1" dirty="0" err="1"/>
              <a:t>первинних</a:t>
            </a:r>
            <a:r>
              <a:rPr lang="ru-RU" sz="2200" b="1" dirty="0"/>
              <a:t> </a:t>
            </a:r>
            <a:r>
              <a:rPr lang="ru-RU" sz="2200" b="1" dirty="0" err="1"/>
              <a:t>клітин</a:t>
            </a:r>
            <a:r>
              <a:rPr lang="ru-RU" sz="2200" b="1" dirty="0"/>
              <a:t> </a:t>
            </a:r>
            <a:r>
              <a:rPr lang="ru-RU" sz="2200" b="1" dirty="0" err="1"/>
              <a:t>ембріона</a:t>
            </a:r>
            <a:r>
              <a:rPr lang="ru-RU" sz="2200" b="1" dirty="0"/>
              <a:t>. 	</a:t>
            </a:r>
            <a:r>
              <a:rPr lang="ru-RU" sz="2200" b="1" dirty="0" err="1">
                <a:solidFill>
                  <a:srgbClr val="7030A0"/>
                </a:solidFill>
              </a:rPr>
              <a:t>Особливі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властивості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ембріональних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стовбурових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 err="1">
                <a:solidFill>
                  <a:srgbClr val="7030A0"/>
                </a:solidFill>
              </a:rPr>
              <a:t>клітин</a:t>
            </a:r>
            <a:r>
              <a:rPr lang="ru-RU" sz="2200" b="1" dirty="0">
                <a:solidFill>
                  <a:srgbClr val="7030A0"/>
                </a:solidFill>
              </a:rPr>
              <a:t> </a:t>
            </a:r>
            <a:r>
              <a:rPr lang="ru-RU" sz="2200" b="1" dirty="0"/>
              <a:t>– </a:t>
            </a:r>
            <a:r>
              <a:rPr lang="ru-RU" sz="2200" b="1" dirty="0" err="1"/>
              <a:t>це</a:t>
            </a:r>
            <a:r>
              <a:rPr lang="ru-RU" sz="2200" b="1" dirty="0"/>
              <a:t> </a:t>
            </a:r>
            <a:r>
              <a:rPr lang="ru-RU" sz="2200" b="1" dirty="0" err="1"/>
              <a:t>можливість</a:t>
            </a:r>
            <a:r>
              <a:rPr lang="ru-RU" sz="2200" b="1" dirty="0"/>
              <a:t> </a:t>
            </a:r>
            <a:r>
              <a:rPr lang="ru-RU" sz="2200" b="1" dirty="0" err="1"/>
              <a:t>підтримувати</a:t>
            </a:r>
            <a:r>
              <a:rPr lang="ru-RU" sz="2200" b="1" dirty="0"/>
              <a:t> </a:t>
            </a:r>
            <a:r>
              <a:rPr lang="ru-RU" sz="2200" b="1" dirty="0" err="1"/>
              <a:t>їх</a:t>
            </a:r>
            <a:r>
              <a:rPr lang="ru-RU" sz="2200" b="1" dirty="0"/>
              <a:t> у </a:t>
            </a:r>
            <a:r>
              <a:rPr lang="ru-RU" sz="2200" b="1" dirty="0" err="1"/>
              <a:t>культурі</a:t>
            </a:r>
            <a:r>
              <a:rPr lang="ru-RU" sz="2200" b="1" dirty="0"/>
              <a:t> в </a:t>
            </a:r>
            <a:r>
              <a:rPr lang="ru-RU" sz="2200" b="1" dirty="0" err="1"/>
              <a:t>недиференційованому</a:t>
            </a:r>
            <a:r>
              <a:rPr lang="ru-RU" sz="2200" b="1" dirty="0"/>
              <a:t> </a:t>
            </a:r>
            <a:r>
              <a:rPr lang="ru-RU" sz="2200" b="1" dirty="0" err="1"/>
              <a:t>стані</a:t>
            </a:r>
            <a:r>
              <a:rPr lang="ru-RU" sz="2200" b="1" dirty="0"/>
              <a:t> </a:t>
            </a:r>
            <a:r>
              <a:rPr lang="ru-RU" sz="2200" b="1" dirty="0" err="1"/>
              <a:t>протягом</a:t>
            </a:r>
            <a:r>
              <a:rPr lang="ru-RU" sz="2200" b="1" dirty="0"/>
              <a:t> </a:t>
            </a:r>
            <a:r>
              <a:rPr lang="ru-RU" sz="2200" b="1" dirty="0" err="1"/>
              <a:t>необмеженого</a:t>
            </a:r>
            <a:r>
              <a:rPr lang="ru-RU" sz="2200" b="1" dirty="0"/>
              <a:t> часу та </a:t>
            </a:r>
            <a:r>
              <a:rPr lang="ru-RU" sz="2200" b="1" dirty="0" err="1"/>
              <a:t>їхня</a:t>
            </a:r>
            <a:r>
              <a:rPr lang="ru-RU" sz="2200" b="1" dirty="0"/>
              <a:t> </a:t>
            </a:r>
            <a:r>
              <a:rPr lang="ru-RU" sz="2200" b="1" dirty="0" err="1"/>
              <a:t>здатність</a:t>
            </a:r>
            <a:r>
              <a:rPr lang="ru-RU" sz="2200" b="1" dirty="0"/>
              <a:t> </a:t>
            </a:r>
            <a:r>
              <a:rPr lang="ru-RU" sz="2200" b="1" dirty="0" err="1"/>
              <a:t>розвиватися</a:t>
            </a:r>
            <a:r>
              <a:rPr lang="ru-RU" sz="2200" b="1" dirty="0"/>
              <a:t> в будь-</a:t>
            </a:r>
            <a:r>
              <a:rPr lang="ru-RU" sz="2200" b="1" dirty="0" err="1"/>
              <a:t>які</a:t>
            </a:r>
            <a:r>
              <a:rPr lang="ru-RU" sz="2200" b="1" dirty="0"/>
              <a:t> </a:t>
            </a:r>
            <a:r>
              <a:rPr lang="ru-RU" sz="2200" b="1" dirty="0" err="1"/>
              <a:t>клітини</a:t>
            </a:r>
            <a:r>
              <a:rPr lang="ru-RU" sz="2200" b="1" dirty="0"/>
              <a:t> </a:t>
            </a:r>
            <a:r>
              <a:rPr lang="ru-RU" sz="2200" b="1" dirty="0" err="1"/>
              <a:t>організму</a:t>
            </a:r>
            <a:r>
              <a:rPr lang="ru-RU" sz="2200" b="1" dirty="0"/>
              <a:t>. 	</a:t>
            </a:r>
            <a:r>
              <a:rPr lang="ru-RU" sz="2200" b="1" dirty="0" err="1">
                <a:solidFill>
                  <a:srgbClr val="002060"/>
                </a:solidFill>
              </a:rPr>
              <a:t>Здатність</a:t>
            </a:r>
            <a:r>
              <a:rPr lang="ru-RU" sz="2200" b="1" dirty="0">
                <a:solidFill>
                  <a:srgbClr val="002060"/>
                </a:solidFill>
              </a:rPr>
              <a:t> ЕСК </a:t>
            </a:r>
            <a:r>
              <a:rPr lang="ru-RU" sz="2200" b="1" dirty="0" err="1">
                <a:solidFill>
                  <a:srgbClr val="002060"/>
                </a:solidFill>
              </a:rPr>
              <a:t>давати</a:t>
            </a:r>
            <a:r>
              <a:rPr lang="ru-RU" sz="2200" b="1" dirty="0">
                <a:solidFill>
                  <a:srgbClr val="002060"/>
                </a:solidFill>
              </a:rPr>
              <a:t> початок </a:t>
            </a:r>
            <a:r>
              <a:rPr lang="ru-RU" sz="2200" b="1" dirty="0" err="1">
                <a:solidFill>
                  <a:srgbClr val="002060"/>
                </a:solidFill>
              </a:rPr>
              <a:t>великій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кількості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різних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типів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клітин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/>
              <a:t>робить</a:t>
            </a:r>
            <a:r>
              <a:rPr lang="ru-RU" sz="2200" b="1" dirty="0"/>
              <a:t> </a:t>
            </a:r>
            <a:r>
              <a:rPr lang="ru-RU" sz="2200" b="1" dirty="0" err="1"/>
              <a:t>їх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корисним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інструментом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фундаментальних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наукових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досліджень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і </a:t>
            </a:r>
            <a:r>
              <a:rPr lang="ru-RU" sz="2200" b="1" dirty="0" err="1">
                <a:solidFill>
                  <a:schemeClr val="tx1"/>
                </a:solidFill>
              </a:rPr>
              <a:t>новим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джерелом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клітинних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популяцій</a:t>
            </a:r>
            <a:r>
              <a:rPr lang="ru-RU" sz="2200" b="1" dirty="0">
                <a:solidFill>
                  <a:schemeClr val="tx1"/>
                </a:solidFill>
              </a:rPr>
              <a:t> для </a:t>
            </a:r>
            <a:r>
              <a:rPr lang="ru-RU" sz="2200" b="1" dirty="0" err="1">
                <a:solidFill>
                  <a:srgbClr val="002060"/>
                </a:solidFill>
              </a:rPr>
              <a:t>нових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методів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терапії</a:t>
            </a:r>
            <a:r>
              <a:rPr lang="ru-RU" sz="2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462182"/>
            <a:ext cx="2097540" cy="13958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6864" cy="3888432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</a:rPr>
              <a:t>	</a:t>
            </a:r>
            <a:r>
              <a:rPr lang="ru-RU" sz="2200" b="1" dirty="0" err="1">
                <a:solidFill>
                  <a:srgbClr val="C00000"/>
                </a:solidFill>
              </a:rPr>
              <a:t>Термін</a:t>
            </a:r>
            <a:r>
              <a:rPr lang="ru-RU" sz="2200" b="1" dirty="0">
                <a:solidFill>
                  <a:srgbClr val="C00000"/>
                </a:solidFill>
              </a:rPr>
              <a:t> «лінія ембріональних стовбурових клітин» </a:t>
            </a:r>
            <a:r>
              <a:rPr lang="ru-RU" sz="2200" b="1" dirty="0">
                <a:solidFill>
                  <a:schemeClr val="tx1"/>
                </a:solidFill>
              </a:rPr>
              <a:t>відноситься до ЕСК, які протягом довгого часу (місяців і років) підтримувалися в </a:t>
            </a:r>
            <a:r>
              <a:rPr lang="ru-RU" sz="2200" b="1" dirty="0">
                <a:solidFill>
                  <a:srgbClr val="002060"/>
                </a:solidFill>
              </a:rPr>
              <a:t>культурі в лабораторних умовах, за </a:t>
            </a:r>
            <a:r>
              <a:rPr lang="ru-RU" sz="2200" b="1" dirty="0" err="1">
                <a:solidFill>
                  <a:srgbClr val="002060"/>
                </a:solidFill>
              </a:rPr>
              <a:t>яких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відбувалася</a:t>
            </a:r>
            <a:r>
              <a:rPr lang="ru-RU" sz="2200" b="1" dirty="0">
                <a:solidFill>
                  <a:srgbClr val="002060"/>
                </a:solidFill>
              </a:rPr>
              <a:t> проліферація без диференціювання</a:t>
            </a:r>
            <a:r>
              <a:rPr lang="ru-RU" sz="2200" b="1" dirty="0">
                <a:solidFill>
                  <a:schemeClr val="tx1"/>
                </a:solidFill>
              </a:rPr>
              <a:t>. 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	Є кілька хороших джерел базової інформації про стовбурові клітини, хоча опубліковані оглядові статті швидко застарівають. </a:t>
            </a:r>
            <a:r>
              <a:rPr lang="ru-RU" sz="2200" b="1" dirty="0" err="1">
                <a:solidFill>
                  <a:schemeClr val="tx1"/>
                </a:solidFill>
              </a:rPr>
              <a:t>Одне</a:t>
            </a:r>
            <a:r>
              <a:rPr lang="ru-RU" sz="2200" b="1" dirty="0">
                <a:solidFill>
                  <a:schemeClr val="tx1"/>
                </a:solidFill>
              </a:rPr>
              <a:t> з корисних джерел інформації - </a:t>
            </a:r>
            <a:r>
              <a:rPr lang="ru-RU" sz="2200" b="1" dirty="0">
                <a:solidFill>
                  <a:srgbClr val="002060"/>
                </a:solidFill>
              </a:rPr>
              <a:t>сайт Національного інституту </a:t>
            </a:r>
            <a:r>
              <a:rPr lang="ru-RU" sz="2200" b="1" dirty="0" err="1">
                <a:solidFill>
                  <a:srgbClr val="002060"/>
                </a:solidFill>
              </a:rPr>
              <a:t>здоров'я</a:t>
            </a:r>
            <a:r>
              <a:rPr lang="ru-RU" sz="2200" b="1" dirty="0">
                <a:solidFill>
                  <a:srgbClr val="002060"/>
                </a:solidFill>
              </a:rPr>
              <a:t> США</a:t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> (</a:t>
            </a:r>
            <a:r>
              <a:rPr lang="ru-RU" sz="2200" b="1" dirty="0" err="1">
                <a:solidFill>
                  <a:srgbClr val="002060"/>
                </a:solidFill>
              </a:rPr>
              <a:t>National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Institutes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of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Health</a:t>
            </a:r>
            <a:r>
              <a:rPr lang="ru-RU" sz="2200" b="1" dirty="0">
                <a:solidFill>
                  <a:srgbClr val="002060"/>
                </a:solidFill>
              </a:rPr>
              <a:t> (NIH), USA).</a:t>
            </a:r>
            <a:br>
              <a:rPr lang="ru-RU" sz="2200" b="1" dirty="0"/>
            </a:b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82101"/>
            <a:ext cx="8786874" cy="1340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/>
              <a:t>Якщо вас зацікавив цей матеріал, ви можете подивитися його за посиланням: </a:t>
            </a:r>
            <a:r>
              <a:rPr lang="en-US" sz="2200" b="1" dirty="0"/>
              <a:t>https://www.natural-sciences.ru/ru/article/view?id=30279</a:t>
            </a:r>
            <a:endParaRPr lang="ru-RU" sz="2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65356" b="52312"/>
          <a:stretch/>
        </p:blipFill>
        <p:spPr>
          <a:xfrm>
            <a:off x="5940152" y="3789040"/>
            <a:ext cx="26159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3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65435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Підводимо</a:t>
            </a:r>
            <a:r>
              <a:rPr lang="ru-RU" b="1" dirty="0">
                <a:solidFill>
                  <a:srgbClr val="C00000"/>
                </a:solidFill>
              </a:rPr>
              <a:t>  підсумки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заповніть</a:t>
            </a:r>
            <a:r>
              <a:rPr lang="ru-RU" dirty="0">
                <a:solidFill>
                  <a:srgbClr val="002060"/>
                </a:solidFill>
              </a:rPr>
              <a:t> схему):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071546"/>
            <a:ext cx="278608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РЕГЕНЕРАЦІЯ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214554"/>
            <a:ext cx="385765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214554"/>
            <a:ext cx="371477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29000"/>
            <a:ext cx="3286148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приклади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429000"/>
            <a:ext cx="307183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?</a:t>
            </a:r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rot="16200000" flipH="1">
            <a:off x="5840024" y="982248"/>
            <a:ext cx="571504" cy="18931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4" idx="0"/>
          </p:cNvCxnSpPr>
          <p:nvPr/>
        </p:nvCxnSpPr>
        <p:spPr>
          <a:xfrm rot="5400000">
            <a:off x="3804042" y="839373"/>
            <a:ext cx="571504" cy="2178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000232" y="3286124"/>
            <a:ext cx="2857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7715272" y="3071810"/>
            <a:ext cx="1214446" cy="3571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000760" y="4572008"/>
            <a:ext cx="292895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?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8143900" y="3714752"/>
            <a:ext cx="1428760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643174" y="4572008"/>
            <a:ext cx="291466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приклади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5857892"/>
            <a:ext cx="3143272" cy="7715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приклади</a:t>
            </a:r>
          </a:p>
        </p:txBody>
      </p:sp>
      <p:cxnSp>
        <p:nvCxnSpPr>
          <p:cNvPr id="30" name="Прямая со стрелкой 29"/>
          <p:cNvCxnSpPr>
            <a:endCxn id="27" idx="0"/>
          </p:cNvCxnSpPr>
          <p:nvPr/>
        </p:nvCxnSpPr>
        <p:spPr>
          <a:xfrm rot="10800000" flipV="1">
            <a:off x="4100506" y="4214818"/>
            <a:ext cx="61437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5679289" y="5536421"/>
            <a:ext cx="357190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7257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Трансплантація тканин і органів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928670"/>
            <a:ext cx="7715304" cy="19962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err="1">
                <a:solidFill>
                  <a:srgbClr val="C00000"/>
                </a:solidFill>
              </a:rPr>
              <a:t>Трансплантація</a:t>
            </a:r>
            <a:r>
              <a:rPr lang="ru-RU" sz="2200" dirty="0"/>
              <a:t> - </a:t>
            </a:r>
            <a:r>
              <a:rPr lang="ru-RU" sz="2200" b="1" dirty="0"/>
              <a:t>у медицині пересадка будь-якого органу або тканини, наприклад, нирки, серця, печінки, легенів, кісткового мозку, стовбурових гемопоетичних клітин, волосся. </a:t>
            </a:r>
          </a:p>
          <a:p>
            <a:pPr algn="just"/>
            <a:r>
              <a:rPr lang="ru-RU" sz="2200" b="1" dirty="0"/>
              <a:t>Організм, від якого беруть органи або тканини для пересадки, називають </a:t>
            </a:r>
            <a:r>
              <a:rPr lang="ru-RU" sz="2200" b="1" dirty="0">
                <a:solidFill>
                  <a:srgbClr val="C00000"/>
                </a:solidFill>
              </a:rPr>
              <a:t>донором</a:t>
            </a:r>
            <a:r>
              <a:rPr lang="ru-RU" sz="22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5047" y="3140968"/>
            <a:ext cx="7715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u="sng" dirty="0">
                <a:solidFill>
                  <a:srgbClr val="002060"/>
                </a:solidFill>
              </a:rPr>
              <a:t>Трансплантація людських клітин, тканин або органів дозволяє врятувати життя</a:t>
            </a:r>
            <a:r>
              <a:rPr lang="ru-RU" sz="2200" b="1" dirty="0">
                <a:solidFill>
                  <a:srgbClr val="002060"/>
                </a:solidFill>
              </a:rPr>
              <a:t> багатьох людей і відновити основні функції, коли </a:t>
            </a:r>
            <a:r>
              <a:rPr lang="ru-RU" sz="2200" b="1" dirty="0" err="1">
                <a:solidFill>
                  <a:srgbClr val="002060"/>
                </a:solidFill>
              </a:rPr>
              <a:t>жодних</a:t>
            </a:r>
            <a:r>
              <a:rPr lang="ru-RU" sz="2200" b="1" dirty="0">
                <a:solidFill>
                  <a:srgbClr val="002060"/>
                </a:solidFill>
              </a:rPr>
              <a:t> за ефективністю альтернатив не існує. За 50 років трансплантація стала однією з успішних видів практики у світі.</a:t>
            </a:r>
          </a:p>
        </p:txBody>
      </p:sp>
      <p:pic>
        <p:nvPicPr>
          <p:cNvPr id="1026" name="Picture 2" descr="D:\Documents and Settings\Ирина\Рабочий стол\surgery-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4926072"/>
            <a:ext cx="3286740" cy="193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5517"/>
            <a:ext cx="6336704" cy="101154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ТРАНСПЛАНТОЛОГІЯ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006225"/>
            <a:ext cx="82467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	</a:t>
            </a:r>
            <a:r>
              <a:rPr lang="ru-RU" sz="2200" b="1" dirty="0" err="1"/>
              <a:t>Із</a:t>
            </a:r>
            <a:r>
              <a:rPr lang="ru-RU" sz="2200" b="1" dirty="0"/>
              <a:t> розвитком трансплантології безліч людей </a:t>
            </a:r>
            <a:r>
              <a:rPr lang="ru-RU" sz="2200" b="1" dirty="0" err="1"/>
              <a:t>отримали</a:t>
            </a:r>
            <a:r>
              <a:rPr lang="ru-RU" sz="2200" b="1" dirty="0"/>
              <a:t> можливість продовжити життя. Але водночас це породило </a:t>
            </a:r>
            <a:r>
              <a:rPr lang="ru-RU" sz="2200" b="1" dirty="0">
                <a:solidFill>
                  <a:srgbClr val="002060"/>
                </a:solidFill>
              </a:rPr>
              <a:t>чимало проблем. Найгострішою з них </a:t>
            </a:r>
            <a:r>
              <a:rPr lang="ru-RU" sz="2200" b="1" dirty="0"/>
              <a:t>є брак донорських органів. Щорічно тисячі людей </a:t>
            </a:r>
            <a:r>
              <a:rPr lang="ru-RU" sz="2200" b="1" dirty="0" err="1"/>
              <a:t>стають</a:t>
            </a:r>
            <a:r>
              <a:rPr lang="ru-RU" sz="2200" b="1" dirty="0"/>
              <a:t> у чергу на донорський орган. Половина з них помирає, не дочекавшись своєї черги. 	Особливо складно доводиться </a:t>
            </a:r>
            <a:r>
              <a:rPr lang="ru-RU" sz="2200" b="1" dirty="0" err="1"/>
              <a:t>дітям</a:t>
            </a:r>
            <a:r>
              <a:rPr lang="ru-RU" sz="2200" b="1" dirty="0"/>
              <a:t>, </a:t>
            </a:r>
            <a:r>
              <a:rPr lang="ru-RU" sz="2200" b="1" dirty="0" err="1"/>
              <a:t>адже</a:t>
            </a:r>
            <a:r>
              <a:rPr lang="ru-RU" sz="2200" b="1" dirty="0"/>
              <a:t> для них знайти орган ще важче, ніж для дорослих. Світова потреба людей в органах збільшується на 15% на рік. 	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>
                <a:solidFill>
                  <a:srgbClr val="002060"/>
                </a:solidFill>
              </a:rPr>
              <a:t>Друга проблема </a:t>
            </a:r>
            <a:r>
              <a:rPr lang="ru-RU" sz="2200" b="1" dirty="0"/>
              <a:t>- дорожнеча органів для пересадки. Далеко не кожна людина бажає віддати свій орган. А після смерті його ще необхідно </a:t>
            </a:r>
            <a:r>
              <a:rPr lang="ru-RU" sz="2200" b="1" dirty="0" err="1"/>
              <a:t>зберегти</a:t>
            </a:r>
            <a:r>
              <a:rPr lang="ru-RU" sz="2200" b="1" dirty="0"/>
              <a:t> й доставити в операційну, що теж коштує чималих грошей. </a:t>
            </a:r>
          </a:p>
          <a:p>
            <a:pPr algn="just"/>
            <a:r>
              <a:rPr lang="ru-RU" sz="2200" b="1" dirty="0"/>
              <a:t>	</a:t>
            </a:r>
            <a:r>
              <a:rPr lang="ru-RU" sz="2200" b="1" dirty="0" err="1"/>
              <a:t>Можливим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002060"/>
                </a:solidFill>
              </a:rPr>
              <a:t>способом вирішення </a:t>
            </a:r>
            <a:r>
              <a:rPr lang="ru-RU" sz="2200" b="1" dirty="0"/>
              <a:t>проблеми є </a:t>
            </a:r>
            <a:r>
              <a:rPr lang="ru-RU" sz="2200" b="1" dirty="0">
                <a:solidFill>
                  <a:srgbClr val="002060"/>
                </a:solidFill>
              </a:rPr>
              <a:t>ксенотрансплантація.</a:t>
            </a:r>
            <a:r>
              <a:rPr lang="ru-RU" sz="2200" b="1" dirty="0"/>
              <a:t> Вона дозволить різко скоротити витрати на трансплантацію, збільшити кількість органів до </a:t>
            </a:r>
            <a:r>
              <a:rPr lang="ru-RU" sz="2200" b="1" dirty="0" err="1"/>
              <a:t>необхідного</a:t>
            </a:r>
            <a:r>
              <a:rPr lang="ru-RU" sz="2200" b="1" dirty="0"/>
              <a:t>, </a:t>
            </a:r>
            <a:r>
              <a:rPr lang="ru-RU" sz="2200" b="1" dirty="0" err="1"/>
              <a:t>збільшити</a:t>
            </a:r>
            <a:r>
              <a:rPr lang="ru-RU" sz="2200" b="1" dirty="0"/>
              <a:t> </a:t>
            </a:r>
            <a:r>
              <a:rPr lang="ru-RU" sz="2200" b="1" dirty="0" err="1"/>
              <a:t>тривалість</a:t>
            </a:r>
            <a:r>
              <a:rPr lang="ru-RU" sz="2200" b="1" dirty="0"/>
              <a:t> </a:t>
            </a:r>
            <a:r>
              <a:rPr lang="ru-RU" sz="2200" b="1" dirty="0" err="1"/>
              <a:t>життя</a:t>
            </a:r>
            <a:r>
              <a:rPr lang="ru-RU" sz="2200" b="1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Галузі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трансплантології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520" y="1000108"/>
            <a:ext cx="8198198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C00000"/>
                </a:solidFill>
              </a:rPr>
              <a:t>1. </a:t>
            </a:r>
            <a:r>
              <a:rPr lang="ru-RU" sz="2200" b="1" dirty="0" err="1">
                <a:solidFill>
                  <a:srgbClr val="C00000"/>
                </a:solidFill>
              </a:rPr>
              <a:t>Ксенотрансплантація</a:t>
            </a:r>
            <a:endParaRPr lang="ru-RU" sz="2200" b="1" dirty="0">
              <a:solidFill>
                <a:srgbClr val="C00000"/>
              </a:solidFill>
            </a:endParaRPr>
          </a:p>
          <a:p>
            <a:pPr algn="just"/>
            <a:r>
              <a:rPr lang="ru-RU" sz="2200" b="1" dirty="0"/>
              <a:t>Ксенотрансплантація (грец. </a:t>
            </a:r>
            <a:r>
              <a:rPr lang="ru-RU" sz="2200" b="1" dirty="0" err="1"/>
              <a:t>xenos</a:t>
            </a:r>
            <a:r>
              <a:rPr lang="ru-RU" sz="2200" b="1" dirty="0"/>
              <a:t> - чужий) - це пересадка клітин, тканин або органів між істотами різних видів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2214554"/>
            <a:ext cx="8198198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C00000"/>
                </a:solidFill>
              </a:rPr>
              <a:t>2. Алотрансплантація </a:t>
            </a:r>
            <a:r>
              <a:rPr lang="ru-RU" sz="2200" b="1" dirty="0"/>
              <a:t>(гомотрансплантація) - пересадка органів і тканин від однієї особини </a:t>
            </a:r>
            <a:r>
              <a:rPr lang="ru-RU" sz="2200" b="1" dirty="0" err="1"/>
              <a:t>генетично</a:t>
            </a:r>
            <a:r>
              <a:rPr lang="ru-RU" sz="2200" b="1" dirty="0"/>
              <a:t> й </a:t>
            </a:r>
            <a:r>
              <a:rPr lang="ru-RU" sz="2200" b="1" dirty="0" err="1"/>
              <a:t>імунологічно</a:t>
            </a:r>
            <a:r>
              <a:rPr lang="ru-RU" sz="2200" b="1" dirty="0"/>
              <a:t> </a:t>
            </a:r>
            <a:r>
              <a:rPr lang="ru-RU" sz="2200" b="1" dirty="0" err="1"/>
              <a:t>іншій</a:t>
            </a:r>
            <a:r>
              <a:rPr lang="ru-RU" sz="2200" b="1" dirty="0"/>
              <a:t> </a:t>
            </a:r>
            <a:r>
              <a:rPr lang="ru-RU" sz="2200" b="1" dirty="0" err="1"/>
              <a:t>особині</a:t>
            </a:r>
            <a:r>
              <a:rPr lang="ru-RU" sz="2200" b="1" dirty="0"/>
              <a:t> того ж біологічного виду (у медицині - від людини людині)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1520" y="4861493"/>
            <a:ext cx="815665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C00000"/>
                </a:solidFill>
              </a:rPr>
              <a:t>4.Вирощування </a:t>
            </a:r>
            <a:r>
              <a:rPr lang="ru-RU" sz="2200" b="1" dirty="0" err="1">
                <a:solidFill>
                  <a:srgbClr val="C00000"/>
                </a:solidFill>
              </a:rPr>
              <a:t>органів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стовбурових</a:t>
            </a:r>
            <a:r>
              <a:rPr lang="ru-RU" sz="2200" b="1" dirty="0"/>
              <a:t> </a:t>
            </a:r>
            <a:r>
              <a:rPr lang="ru-RU" sz="2200" b="1" dirty="0" err="1"/>
              <a:t>клітин</a:t>
            </a:r>
            <a:r>
              <a:rPr lang="ru-RU" sz="22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5070" y="3789040"/>
            <a:ext cx="8156658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C00000"/>
                </a:solidFill>
              </a:rPr>
              <a:t>3. Аутотрансплантація </a:t>
            </a:r>
            <a:r>
              <a:rPr lang="ru-RU" sz="2200" b="1" dirty="0"/>
              <a:t>(</a:t>
            </a:r>
            <a:r>
              <a:rPr lang="ru-RU" sz="2200" b="1" dirty="0" err="1"/>
              <a:t>аутологічна</a:t>
            </a:r>
            <a:r>
              <a:rPr lang="ru-RU" sz="2200" b="1" dirty="0"/>
              <a:t>) </a:t>
            </a:r>
            <a:r>
              <a:rPr lang="ru-RU" sz="2200" b="1" dirty="0" err="1"/>
              <a:t>трансплантація</a:t>
            </a:r>
            <a:r>
              <a:rPr lang="ru-RU" sz="2200" b="1" dirty="0"/>
              <a:t> - реципієнт трансплантата є його донором для самого себе.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2879" y="5631542"/>
            <a:ext cx="8055322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rgbClr val="C00000"/>
                </a:solidFill>
              </a:rPr>
              <a:t>5. </a:t>
            </a:r>
            <a:r>
              <a:rPr lang="ru-RU" sz="2200" b="1" dirty="0" err="1">
                <a:solidFill>
                  <a:srgbClr val="C00000"/>
                </a:solidFill>
              </a:rPr>
              <a:t>Штучні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/>
              <a:t>органи</a:t>
            </a:r>
            <a:r>
              <a:rPr lang="ru-RU" sz="2200" b="1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6297952"/>
          </a:xfrm>
        </p:spPr>
        <p:txBody>
          <a:bodyPr>
            <a:normAutofit fontScale="90000"/>
          </a:bodyPr>
          <a:lstStyle/>
          <a:p>
            <a:r>
              <a:rPr lang="uk-UA" sz="2800" b="1" u="sng" dirty="0" err="1">
                <a:solidFill>
                  <a:srgbClr val="FF0000"/>
                </a:solidFill>
              </a:rPr>
              <a:t>З</a:t>
            </a:r>
            <a:r>
              <a:rPr lang="ru-RU" sz="3100" b="1" u="sng" dirty="0" err="1">
                <a:solidFill>
                  <a:srgbClr val="FF0000"/>
                </a:solidFill>
              </a:rPr>
              <a:t>авдання</a:t>
            </a:r>
            <a:r>
              <a:rPr lang="ru-RU" sz="3100" b="1" u="sng" dirty="0">
                <a:solidFill>
                  <a:srgbClr val="FF0000"/>
                </a:solidFill>
              </a:rPr>
              <a:t> </a:t>
            </a:r>
            <a:r>
              <a:rPr lang="ru-RU" sz="3100" b="1" u="sng" dirty="0" err="1">
                <a:solidFill>
                  <a:srgbClr val="FF0000"/>
                </a:solidFill>
              </a:rPr>
              <a:t>заняття</a:t>
            </a:r>
            <a:r>
              <a:rPr lang="ru-RU" sz="3100" b="1" u="sng" dirty="0">
                <a:solidFill>
                  <a:srgbClr val="FF0000"/>
                </a:solidFill>
              </a:rPr>
              <a:t>.</a:t>
            </a:r>
            <a:br>
              <a:rPr lang="ru-RU" sz="3100" b="1" u="sng" dirty="0">
                <a:solidFill>
                  <a:srgbClr val="FF0000"/>
                </a:solidFill>
              </a:rPr>
            </a:br>
            <a:r>
              <a:rPr lang="ru-RU" sz="3100" b="1" u="sng" dirty="0"/>
              <a:t> </a:t>
            </a:r>
            <a:r>
              <a:rPr lang="ru-RU" sz="3100" b="1" u="sng" dirty="0" err="1">
                <a:solidFill>
                  <a:srgbClr val="002060"/>
                </a:solidFill>
              </a:rPr>
              <a:t>Ознайомитись</a:t>
            </a:r>
            <a:r>
              <a:rPr lang="ru-RU" sz="3100" b="1" u="sng" dirty="0">
                <a:solidFill>
                  <a:srgbClr val="002060"/>
                </a:solidFill>
              </a:rPr>
              <a:t>: </a:t>
            </a:r>
            <a:br>
              <a:rPr lang="ru-RU" sz="3100" b="1" u="sng" dirty="0"/>
            </a:br>
            <a:r>
              <a:rPr lang="ru-RU" sz="3100" b="1" dirty="0"/>
              <a:t>- з </a:t>
            </a:r>
            <a:r>
              <a:rPr lang="ru-RU" sz="3100" b="1" dirty="0" err="1"/>
              <a:t>особливостями</a:t>
            </a:r>
            <a:r>
              <a:rPr lang="ru-RU" sz="3100" b="1" dirty="0"/>
              <a:t> </a:t>
            </a:r>
            <a:r>
              <a:rPr lang="ru-RU" sz="3100" b="1" dirty="0" err="1"/>
              <a:t>процесів</a:t>
            </a:r>
            <a:r>
              <a:rPr lang="ru-RU" sz="3100" b="1" dirty="0"/>
              <a:t> </a:t>
            </a:r>
            <a:r>
              <a:rPr lang="ru-RU" sz="3100" b="1" dirty="0" err="1"/>
              <a:t>регенерації</a:t>
            </a:r>
            <a:r>
              <a:rPr lang="ru-RU" sz="3100" b="1" dirty="0"/>
              <a:t> </a:t>
            </a:r>
            <a:r>
              <a:rPr lang="ru-RU" sz="3100" b="1" dirty="0" err="1"/>
              <a:t>організму</a:t>
            </a:r>
            <a:r>
              <a:rPr lang="ru-RU" sz="3100" b="1" dirty="0"/>
              <a:t> </a:t>
            </a:r>
            <a:r>
              <a:rPr lang="ru-RU" sz="3100" b="1" dirty="0" err="1"/>
              <a:t>людини</a:t>
            </a:r>
            <a:r>
              <a:rPr lang="ru-RU" sz="3100" b="1" dirty="0"/>
              <a:t>;</a:t>
            </a:r>
            <a:br>
              <a:rPr lang="ru-RU" sz="3100" b="1" dirty="0"/>
            </a:br>
            <a:r>
              <a:rPr lang="ru-RU" sz="3100" b="1" dirty="0"/>
              <a:t> - </a:t>
            </a:r>
            <a:r>
              <a:rPr lang="ru-RU" sz="3100" b="1" dirty="0" err="1"/>
              <a:t>можливостями</a:t>
            </a:r>
            <a:r>
              <a:rPr lang="ru-RU" sz="3100" b="1" dirty="0"/>
              <a:t> й перспективами </a:t>
            </a:r>
            <a:r>
              <a:rPr lang="ru-RU" sz="3100" b="1" dirty="0" err="1"/>
              <a:t>трансплантації</a:t>
            </a:r>
            <a:r>
              <a:rPr lang="ru-RU" sz="3100" b="1" dirty="0"/>
              <a:t> тканин і </a:t>
            </a:r>
            <a:r>
              <a:rPr lang="ru-RU" sz="3100" b="1" dirty="0" err="1"/>
              <a:t>органів</a:t>
            </a:r>
            <a:r>
              <a:rPr lang="ru-RU" sz="3100" b="1" dirty="0"/>
              <a:t> </a:t>
            </a:r>
            <a:r>
              <a:rPr lang="ru-RU" sz="3100" b="1" dirty="0" err="1"/>
              <a:t>людини</a:t>
            </a:r>
            <a:r>
              <a:rPr lang="ru-RU" sz="3100" b="1" dirty="0"/>
              <a:t>;</a:t>
            </a:r>
            <a:br>
              <a:rPr lang="ru-RU" sz="3100" b="1" dirty="0"/>
            </a:br>
            <a:r>
              <a:rPr lang="ru-RU" sz="3100" b="1" dirty="0"/>
              <a:t> - правилами </a:t>
            </a:r>
            <a:r>
              <a:rPr lang="ru-RU" sz="3100" b="1" dirty="0" err="1"/>
              <a:t>біологічної</a:t>
            </a:r>
            <a:r>
              <a:rPr lang="ru-RU" sz="3100" b="1" dirty="0"/>
              <a:t> </a:t>
            </a:r>
            <a:r>
              <a:rPr lang="ru-RU" sz="3100" b="1" dirty="0" err="1"/>
              <a:t>етики</a:t>
            </a:r>
            <a:r>
              <a:rPr lang="ru-RU" sz="3100" b="1" dirty="0"/>
              <a:t>.</a:t>
            </a:r>
            <a:br>
              <a:rPr lang="ru-RU" sz="3100" b="1" dirty="0"/>
            </a:br>
            <a:r>
              <a:rPr lang="ru-RU" sz="3100" b="1" dirty="0"/>
              <a:t> </a:t>
            </a:r>
            <a:r>
              <a:rPr lang="ru-RU" sz="3100" b="1" u="sng" dirty="0" err="1">
                <a:solidFill>
                  <a:srgbClr val="002060"/>
                </a:solidFill>
              </a:rPr>
              <a:t>Розвивати</a:t>
            </a:r>
            <a:r>
              <a:rPr lang="ru-RU" sz="3100" b="1" u="sng" dirty="0">
                <a:solidFill>
                  <a:srgbClr val="002060"/>
                </a:solidFill>
              </a:rPr>
              <a:t>:</a:t>
            </a:r>
            <a:r>
              <a:rPr lang="ru-RU" sz="3100" b="1" u="sng" dirty="0"/>
              <a:t> </a:t>
            </a:r>
            <a:br>
              <a:rPr lang="ru-RU" sz="3100" b="1" u="sng" dirty="0"/>
            </a:br>
            <a:r>
              <a:rPr lang="ru-RU" sz="3100" b="1" dirty="0"/>
              <a:t>- </a:t>
            </a:r>
            <a:r>
              <a:rPr lang="ru-RU" sz="3100" b="1" dirty="0" err="1"/>
              <a:t>уміння</a:t>
            </a:r>
            <a:r>
              <a:rPr lang="ru-RU" sz="3100" b="1" dirty="0"/>
              <a:t> </a:t>
            </a:r>
            <a:r>
              <a:rPr lang="ru-RU" sz="3100" b="1" dirty="0" err="1"/>
              <a:t>аналізувати</a:t>
            </a:r>
            <a:r>
              <a:rPr lang="ru-RU" sz="3100" b="1" dirty="0"/>
              <a:t> </a:t>
            </a:r>
            <a:r>
              <a:rPr lang="ru-RU" sz="3100" b="1" dirty="0" err="1"/>
              <a:t>перспективи</a:t>
            </a:r>
            <a:r>
              <a:rPr lang="ru-RU" sz="3100" b="1" dirty="0"/>
              <a:t> </a:t>
            </a:r>
            <a:r>
              <a:rPr lang="ru-RU" sz="3100" b="1" dirty="0" err="1"/>
              <a:t>трансплантації</a:t>
            </a:r>
            <a:r>
              <a:rPr lang="ru-RU" sz="3100" b="1" dirty="0"/>
              <a:t> тканин і </a:t>
            </a:r>
            <a:r>
              <a:rPr lang="ru-RU" sz="3100" b="1" dirty="0" err="1"/>
              <a:t>органів</a:t>
            </a:r>
            <a:r>
              <a:rPr lang="ru-RU" sz="3100" b="1" dirty="0"/>
              <a:t> </a:t>
            </a:r>
            <a:r>
              <a:rPr lang="ru-RU" sz="3100" b="1" dirty="0" err="1"/>
              <a:t>людини</a:t>
            </a:r>
            <a:r>
              <a:rPr lang="ru-RU" sz="3100" b="1" dirty="0"/>
              <a:t>. </a:t>
            </a:r>
            <a:br>
              <a:rPr lang="ru-RU" sz="3100" b="1" dirty="0"/>
            </a:br>
            <a:r>
              <a:rPr lang="ru-RU" sz="3100" b="1" u="sng" dirty="0" err="1">
                <a:solidFill>
                  <a:srgbClr val="002060"/>
                </a:solidFill>
              </a:rPr>
              <a:t>Формувати</a:t>
            </a:r>
            <a:r>
              <a:rPr lang="ru-RU" sz="3100" b="1" u="sng" dirty="0">
                <a:solidFill>
                  <a:srgbClr val="002060"/>
                </a:solidFill>
              </a:rPr>
              <a:t>: </a:t>
            </a:r>
            <a:br>
              <a:rPr lang="ru-RU" sz="3100" b="1" u="sng" dirty="0"/>
            </a:br>
            <a:r>
              <a:rPr lang="ru-RU" sz="3100" b="1" dirty="0"/>
              <a:t>- на </a:t>
            </a:r>
            <a:r>
              <a:rPr lang="ru-RU" sz="3100" b="1" dirty="0" err="1"/>
              <a:t>прикладі</a:t>
            </a:r>
            <a:r>
              <a:rPr lang="ru-RU" sz="3100" b="1" dirty="0"/>
              <a:t> </a:t>
            </a:r>
            <a:r>
              <a:rPr lang="ru-RU" sz="3100" b="1" dirty="0" err="1"/>
              <a:t>процесів</a:t>
            </a:r>
            <a:r>
              <a:rPr lang="ru-RU" sz="3100" b="1" dirty="0"/>
              <a:t> </a:t>
            </a:r>
            <a:r>
              <a:rPr lang="ru-RU" sz="3100" b="1" dirty="0" err="1"/>
              <a:t>регенерації</a:t>
            </a:r>
            <a:r>
              <a:rPr lang="ru-RU" sz="3100" b="1" dirty="0"/>
              <a:t> </a:t>
            </a:r>
            <a:r>
              <a:rPr lang="ru-RU" sz="3100" b="1" dirty="0" err="1"/>
              <a:t>розуміння</a:t>
            </a:r>
            <a:r>
              <a:rPr lang="ru-RU" sz="3100" b="1" dirty="0"/>
              <a:t> </a:t>
            </a:r>
            <a:r>
              <a:rPr lang="ru-RU" sz="3100" b="1" dirty="0" err="1"/>
              <a:t>єдності</a:t>
            </a:r>
            <a:r>
              <a:rPr lang="ru-RU" sz="3100" b="1" dirty="0"/>
              <a:t> </a:t>
            </a:r>
            <a:r>
              <a:rPr lang="ru-RU" sz="3100" b="1" dirty="0" err="1"/>
              <a:t>біологічних</a:t>
            </a:r>
            <a:r>
              <a:rPr lang="ru-RU" sz="3100" b="1" dirty="0"/>
              <a:t> </a:t>
            </a:r>
            <a:r>
              <a:rPr lang="ru-RU" sz="3100" b="1" dirty="0" err="1"/>
              <a:t>процесів</a:t>
            </a:r>
            <a:r>
              <a:rPr lang="ru-RU" sz="3100" b="1" dirty="0"/>
              <a:t> у </a:t>
            </a:r>
            <a:r>
              <a:rPr lang="ru-RU" sz="3100" b="1" dirty="0" err="1"/>
              <a:t>живих</a:t>
            </a:r>
            <a:r>
              <a:rPr lang="ru-RU" sz="3100" b="1" dirty="0"/>
              <a:t> </a:t>
            </a:r>
            <a:r>
              <a:rPr lang="ru-RU" sz="3100" b="1" dirty="0" err="1"/>
              <a:t>організмах</a:t>
            </a:r>
            <a:r>
              <a:rPr lang="ru-RU" sz="3100" b="1" dirty="0"/>
              <a:t>.</a:t>
            </a:r>
            <a:br>
              <a:rPr lang="ru-RU" sz="3100" dirty="0"/>
            </a:br>
            <a:r>
              <a:rPr lang="ru-RU" sz="2800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ЗАВДАННЯ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928670"/>
            <a:ext cx="7429552" cy="3508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На </a:t>
            </a:r>
            <a:r>
              <a:rPr lang="ru-RU" sz="2200" b="1" u="sng" dirty="0">
                <a:solidFill>
                  <a:srgbClr val="002060"/>
                </a:solidFill>
              </a:rPr>
              <a:t>одну</a:t>
            </a:r>
            <a:r>
              <a:rPr lang="ru-RU" sz="2200" b="1" dirty="0">
                <a:solidFill>
                  <a:srgbClr val="002060"/>
                </a:solidFill>
              </a:rPr>
              <a:t> з тем ( </a:t>
            </a:r>
            <a:r>
              <a:rPr lang="ru-RU" sz="2200" b="1" u="sng" dirty="0">
                <a:solidFill>
                  <a:srgbClr val="002060"/>
                </a:solidFill>
              </a:rPr>
              <a:t>на </a:t>
            </a:r>
            <a:r>
              <a:rPr lang="ru-RU" sz="2200" b="1" u="sng" dirty="0" err="1">
                <a:solidFill>
                  <a:srgbClr val="002060"/>
                </a:solidFill>
              </a:rPr>
              <a:t>вибір</a:t>
            </a:r>
            <a:r>
              <a:rPr lang="ru-RU" sz="2200" b="1" dirty="0">
                <a:solidFill>
                  <a:srgbClr val="002060"/>
                </a:solidFill>
              </a:rPr>
              <a:t>) </a:t>
            </a:r>
            <a:r>
              <a:rPr lang="ru-RU" sz="2200" b="1" dirty="0" err="1">
                <a:solidFill>
                  <a:srgbClr val="002060"/>
                </a:solidFill>
              </a:rPr>
              <a:t>підготувати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презентацію</a:t>
            </a:r>
            <a:r>
              <a:rPr lang="ru-RU" sz="2200" b="1" dirty="0">
                <a:solidFill>
                  <a:srgbClr val="002060"/>
                </a:solidFill>
              </a:rPr>
              <a:t> (</a:t>
            </a:r>
            <a:r>
              <a:rPr lang="ru-RU" sz="2200" b="1" dirty="0" err="1">
                <a:solidFill>
                  <a:srgbClr val="002060"/>
                </a:solidFill>
              </a:rPr>
              <a:t>із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поясненнями</a:t>
            </a:r>
            <a:r>
              <a:rPr lang="ru-RU" sz="2200" b="1" dirty="0">
                <a:solidFill>
                  <a:srgbClr val="002060"/>
                </a:solidFill>
              </a:rPr>
              <a:t>), </a:t>
            </a:r>
            <a:r>
              <a:rPr lang="ru-RU" sz="2200" b="1" dirty="0" err="1">
                <a:solidFill>
                  <a:srgbClr val="002060"/>
                </a:solidFill>
              </a:rPr>
              <a:t>можна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взяти</a:t>
            </a:r>
            <a:r>
              <a:rPr lang="ru-RU" sz="2200" b="1" dirty="0">
                <a:solidFill>
                  <a:srgbClr val="002060"/>
                </a:solidFill>
              </a:rPr>
              <a:t> одну тему на </a:t>
            </a:r>
            <a:r>
              <a:rPr lang="ru-RU" sz="2200" b="1" dirty="0" err="1">
                <a:solidFill>
                  <a:srgbClr val="002060"/>
                </a:solidFill>
              </a:rPr>
              <a:t>групу</a:t>
            </a:r>
            <a:r>
              <a:rPr lang="ru-RU" sz="2200" b="1" dirty="0">
                <a:solidFill>
                  <a:srgbClr val="002060"/>
                </a:solidFill>
              </a:rPr>
              <a:t> з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 2 - 4 </a:t>
            </a:r>
            <a:r>
              <a:rPr lang="ru-RU" sz="2200" b="1" dirty="0" err="1">
                <a:solidFill>
                  <a:srgbClr val="002060"/>
                </a:solidFill>
              </a:rPr>
              <a:t>учнів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2200" b="1" dirty="0"/>
              <a:t> </a:t>
            </a:r>
            <a:r>
              <a:rPr lang="ru-RU" sz="2200" b="1" dirty="0">
                <a:solidFill>
                  <a:srgbClr val="C00000"/>
                </a:solidFill>
              </a:rPr>
              <a:t>1. </a:t>
            </a:r>
            <a:r>
              <a:rPr lang="ru-RU" sz="2200" b="1" dirty="0" err="1">
                <a:solidFill>
                  <a:srgbClr val="C00000"/>
                </a:solidFill>
              </a:rPr>
              <a:t>Ксенотрансплантація</a:t>
            </a:r>
            <a:endParaRPr lang="ru-RU" sz="2200" b="1" dirty="0">
              <a:solidFill>
                <a:srgbClr val="C00000"/>
              </a:solidFill>
            </a:endParaRPr>
          </a:p>
          <a:p>
            <a:pPr algn="ctr"/>
            <a:r>
              <a:rPr lang="ru-RU" sz="2200" b="1" dirty="0"/>
              <a:t>2. </a:t>
            </a:r>
            <a:r>
              <a:rPr lang="ru-RU" sz="2200" b="1" dirty="0" err="1"/>
              <a:t>Алотрансплантація</a:t>
            </a:r>
            <a:endParaRPr lang="ru-RU" sz="2200" b="1" dirty="0"/>
          </a:p>
          <a:p>
            <a:pPr algn="ctr"/>
            <a:r>
              <a:rPr lang="ru-RU" sz="2200" b="1" dirty="0">
                <a:solidFill>
                  <a:srgbClr val="7030A0"/>
                </a:solidFill>
              </a:rPr>
              <a:t>3. </a:t>
            </a:r>
            <a:r>
              <a:rPr lang="ru-RU" sz="2200" b="1" dirty="0" err="1">
                <a:solidFill>
                  <a:srgbClr val="7030A0"/>
                </a:solidFill>
              </a:rPr>
              <a:t>Аутотрансплантація</a:t>
            </a:r>
            <a:endParaRPr lang="ru-RU" sz="2200" b="1" dirty="0">
              <a:solidFill>
                <a:srgbClr val="7030A0"/>
              </a:solidFill>
            </a:endParaRPr>
          </a:p>
          <a:p>
            <a:pPr algn="ctr"/>
            <a:r>
              <a:rPr lang="ru-RU" sz="2200" b="1" dirty="0">
                <a:solidFill>
                  <a:srgbClr val="00B050"/>
                </a:solidFill>
              </a:rPr>
              <a:t>4.Вирощування </a:t>
            </a:r>
            <a:r>
              <a:rPr lang="ru-RU" sz="2200" b="1" dirty="0" err="1">
                <a:solidFill>
                  <a:srgbClr val="00B050"/>
                </a:solidFill>
              </a:rPr>
              <a:t>органів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із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стовбурових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клітин</a:t>
            </a:r>
            <a:endParaRPr lang="ru-RU" sz="2200" b="1" dirty="0">
              <a:solidFill>
                <a:srgbClr val="00B050"/>
              </a:solidFill>
            </a:endParaRPr>
          </a:p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Штучні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6">
                    <a:lumMod val="50000"/>
                  </a:schemeClr>
                </a:solidFill>
              </a:rPr>
              <a:t>органи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6. </a:t>
            </a:r>
            <a:r>
              <a:rPr lang="ru-RU" sz="2200" b="1" dirty="0" err="1">
                <a:solidFill>
                  <a:srgbClr val="002060"/>
                </a:solidFill>
              </a:rPr>
              <a:t>Перспективи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трансплантології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579988"/>
            <a:ext cx="3744416" cy="21613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ПРАВИЛА БІОЛОГІЧНОЇ ЕТИКИ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1643050"/>
            <a:ext cx="75724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Керівні принципи ВООЗ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трансплантації людських клітин, тканин і органів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У 1987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40-а сесія Всесвітньої асамблеї охорони здоров'я, будучи стурбованою з приводу торгівлі людськими органами з метою наживи, виступила з ініціативою,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орієнтованою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підготовку перших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керівних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принципів ВООЗ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трансплантації, які були затверджені Асамблеєю в 1991 році в резолюції WHA44.25.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керівні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зчинили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великий вплив на кодекс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й практику в цій професії, а також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усьому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світі протягом практично двох десятиліть.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80728"/>
            <a:ext cx="7790712" cy="2880320"/>
          </a:xfrm>
        </p:spPr>
        <p:txBody>
          <a:bodyPr>
            <a:normAutofit/>
          </a:bodyPr>
          <a:lstStyle/>
          <a:p>
            <a:pPr fontAlgn="base"/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715304" cy="2710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u="sng" dirty="0" err="1">
                <a:solidFill>
                  <a:srgbClr val="C00000"/>
                </a:solidFill>
              </a:rPr>
              <a:t>Біоетика</a:t>
            </a:r>
            <a:r>
              <a:rPr lang="ru-RU" sz="2200" b="1" dirty="0"/>
              <a:t> - сфера міждисциплінарних досліджень, яка стосується морального аспекту діяльності людини в медицині та біології, </a:t>
            </a:r>
            <a:r>
              <a:rPr lang="ru-RU" sz="2200" b="1" dirty="0" err="1"/>
              <a:t>сформувалася</a:t>
            </a:r>
            <a:r>
              <a:rPr lang="ru-RU" sz="2200" b="1" dirty="0"/>
              <a:t> в середині XX століття на </a:t>
            </a:r>
            <a:r>
              <a:rPr lang="ru-RU" sz="2200" b="1" dirty="0">
                <a:solidFill>
                  <a:srgbClr val="002060"/>
                </a:solidFill>
              </a:rPr>
              <a:t>стику філософських дисциплін (перш за все етики), </a:t>
            </a:r>
            <a:r>
              <a:rPr lang="ru-RU" sz="2200" b="1" dirty="0" err="1">
                <a:solidFill>
                  <a:srgbClr val="002060"/>
                </a:solidFill>
              </a:rPr>
              <a:t>юриспруденції</a:t>
            </a:r>
            <a:r>
              <a:rPr lang="ru-RU" sz="2200" b="1" dirty="0">
                <a:solidFill>
                  <a:srgbClr val="002060"/>
                </a:solidFill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</a:rPr>
              <a:t>природничих</a:t>
            </a:r>
            <a:r>
              <a:rPr lang="ru-RU" sz="2200" b="1" dirty="0">
                <a:solidFill>
                  <a:srgbClr val="002060"/>
                </a:solidFill>
              </a:rPr>
              <a:t> наук.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56992"/>
            <a:ext cx="75986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3011804"/>
          </a:xfrm>
        </p:spPr>
        <p:txBody>
          <a:bodyPr>
            <a:normAutofit/>
          </a:bodyPr>
          <a:lstStyle/>
          <a:p>
            <a:pPr fontAlgn="base"/>
            <a:br>
              <a:rPr lang="ru-RU" sz="2000" dirty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25044" y="395142"/>
            <a:ext cx="7661797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	</a:t>
            </a:r>
            <a:r>
              <a:rPr lang="ru-RU" sz="2200" b="1" dirty="0" err="1">
                <a:solidFill>
                  <a:srgbClr val="C00000"/>
                </a:solidFill>
              </a:rPr>
              <a:t>Принципово</a:t>
            </a:r>
            <a:r>
              <a:rPr lang="ru-RU" sz="2200" b="1" dirty="0"/>
              <a:t> нова парадигма вивчення людиною навколишнього світу, збереження його в умовах науково-технічного прогресу, у тому числі збереження здоров'я людини.</a:t>
            </a:r>
          </a:p>
          <a:p>
            <a:pPr algn="just"/>
            <a:r>
              <a:rPr lang="ru-RU" sz="2200" b="1" dirty="0"/>
              <a:t>	 </a:t>
            </a:r>
            <a:r>
              <a:rPr lang="ru-RU" sz="2200" b="1" dirty="0">
                <a:solidFill>
                  <a:srgbClr val="C00000"/>
                </a:solidFill>
              </a:rPr>
              <a:t>Сучасна біоетика</a:t>
            </a:r>
            <a:r>
              <a:rPr lang="ru-RU" sz="2200" b="1" dirty="0"/>
              <a:t> - </a:t>
            </a:r>
            <a:r>
              <a:rPr lang="ru-RU" sz="2200" b="1" dirty="0" err="1"/>
              <a:t>наукова</a:t>
            </a:r>
            <a:r>
              <a:rPr lang="ru-RU" sz="2200" b="1" dirty="0"/>
              <a:t> </a:t>
            </a:r>
            <a:r>
              <a:rPr lang="ru-RU" sz="2200" b="1" dirty="0" err="1"/>
              <a:t>галузь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активно </a:t>
            </a:r>
            <a:r>
              <a:rPr lang="ru-RU" sz="2200" b="1" dirty="0" err="1"/>
              <a:t>розвивається</a:t>
            </a:r>
            <a:r>
              <a:rPr lang="ru-RU" sz="2200" b="1" dirty="0"/>
              <a:t>, має безліч напрямків </a:t>
            </a:r>
            <a:r>
              <a:rPr lang="ru-RU" sz="2200" b="1" i="1" dirty="0">
                <a:solidFill>
                  <a:srgbClr val="0070C0"/>
                </a:solidFill>
              </a:rPr>
              <a:t>(біоетика навколишнього середовища або екологічна біоетика, медична біоетика, клінічна біоетика</a:t>
            </a:r>
            <a:r>
              <a:rPr lang="ru-RU" sz="2200" b="1" dirty="0">
                <a:solidFill>
                  <a:srgbClr val="0070C0"/>
                </a:solidFill>
              </a:rPr>
              <a:t>)</a:t>
            </a:r>
            <a:r>
              <a:rPr lang="ru-RU" sz="2200" b="1" dirty="0"/>
              <a:t>, деякі з них знаходяться в стадії формування.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655285"/>
            <a:ext cx="6663114" cy="2916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/>
              <a:t>	</a:t>
            </a:r>
            <a:r>
              <a:rPr lang="ru-RU" sz="2200" b="1" dirty="0" err="1">
                <a:solidFill>
                  <a:srgbClr val="C00000"/>
                </a:solidFill>
              </a:rPr>
              <a:t>Термін</a:t>
            </a:r>
            <a:r>
              <a:rPr lang="ru-RU" sz="2200" b="1" dirty="0">
                <a:solidFill>
                  <a:srgbClr val="C00000"/>
                </a:solidFill>
              </a:rPr>
              <a:t> «біоетика»</a:t>
            </a:r>
            <a:r>
              <a:rPr lang="ru-RU" sz="2200" b="1" dirty="0"/>
              <a:t> щодо нової галузі науки вперше вжив американський біохімік В. Р. Поттер (1969). </a:t>
            </a:r>
          </a:p>
          <a:p>
            <a:pPr algn="just"/>
            <a:r>
              <a:rPr lang="ru-RU" sz="2200" b="1" dirty="0"/>
              <a:t>	За Поттером, </a:t>
            </a:r>
            <a:r>
              <a:rPr lang="ru-RU" sz="2200" b="1" dirty="0" err="1">
                <a:solidFill>
                  <a:srgbClr val="C00000"/>
                </a:solidFill>
              </a:rPr>
              <a:t>біоетика</a:t>
            </a:r>
            <a:r>
              <a:rPr lang="ru-RU" sz="2200" b="1" dirty="0">
                <a:solidFill>
                  <a:srgbClr val="C00000"/>
                </a:solidFill>
              </a:rPr>
              <a:t> покликана поєднати «факти» і «цінності», </a:t>
            </a:r>
            <a:r>
              <a:rPr lang="ru-RU" sz="2200" b="1" dirty="0">
                <a:solidFill>
                  <a:srgbClr val="002060"/>
                </a:solidFill>
              </a:rPr>
              <a:t>ліквідувати розрив </a:t>
            </a:r>
            <a:r>
              <a:rPr lang="ru-RU" sz="2200" b="1" dirty="0" err="1">
                <a:solidFill>
                  <a:srgbClr val="002060"/>
                </a:solidFill>
              </a:rPr>
              <a:t>між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надто</a:t>
            </a:r>
            <a:r>
              <a:rPr lang="ru-RU" sz="2200" b="1" dirty="0">
                <a:solidFill>
                  <a:srgbClr val="002060"/>
                </a:solidFill>
              </a:rPr>
              <a:t> зростаючими технічними </a:t>
            </a:r>
            <a:r>
              <a:rPr lang="ru-RU" sz="2200" b="1" dirty="0" err="1">
                <a:solidFill>
                  <a:srgbClr val="002060"/>
                </a:solidFill>
              </a:rPr>
              <a:t>можливостями</a:t>
            </a:r>
            <a:r>
              <a:rPr lang="ru-RU" sz="2200" b="1" dirty="0">
                <a:solidFill>
                  <a:srgbClr val="002060"/>
                </a:solidFill>
              </a:rPr>
              <a:t> й знаннями</a:t>
            </a:r>
            <a:r>
              <a:rPr lang="ru-RU" sz="2200" b="1" dirty="0"/>
              <a:t>, накопиченими людством, і не таким активним осмисленням серйозності впливу прогресу на </a:t>
            </a:r>
            <a:r>
              <a:rPr lang="ru-RU" sz="2200" b="1" dirty="0" err="1"/>
              <a:t>загальнолюдські</a:t>
            </a:r>
            <a:r>
              <a:rPr lang="ru-RU" sz="2200" b="1" dirty="0"/>
              <a:t> </a:t>
            </a:r>
            <a:r>
              <a:rPr lang="ru-RU" sz="2200" b="1" dirty="0" err="1"/>
              <a:t>цінності</a:t>
            </a:r>
            <a:r>
              <a:rPr lang="ru-RU" sz="2200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6" y="3789040"/>
            <a:ext cx="18954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8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4512002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                 План</a:t>
            </a:r>
            <a:br>
              <a:rPr lang="ru-RU" dirty="0"/>
            </a:br>
            <a:r>
              <a:rPr lang="ru-RU" sz="4400" b="1" dirty="0"/>
              <a:t>1. </a:t>
            </a:r>
            <a:r>
              <a:rPr lang="ru-RU" sz="4400" b="1" dirty="0" err="1"/>
              <a:t>Регенерація</a:t>
            </a:r>
            <a:r>
              <a:rPr lang="ru-RU" sz="4400" b="1" dirty="0"/>
              <a:t>. </a:t>
            </a:r>
            <a:br>
              <a:rPr lang="ru-RU" sz="4400" b="1" dirty="0"/>
            </a:br>
            <a:r>
              <a:rPr lang="ru-RU" sz="4400" b="1" dirty="0"/>
              <a:t>2. </a:t>
            </a:r>
            <a:r>
              <a:rPr lang="ru-RU" sz="4400" b="1" dirty="0" err="1"/>
              <a:t>Трансплантація</a:t>
            </a:r>
            <a:r>
              <a:rPr lang="ru-RU" sz="4400" b="1" dirty="0"/>
              <a:t>.</a:t>
            </a:r>
            <a:br>
              <a:rPr lang="ru-RU" sz="4400" b="1" dirty="0"/>
            </a:br>
            <a:r>
              <a:rPr lang="ru-RU" sz="4400" b="1" dirty="0"/>
              <a:t> 3. </a:t>
            </a:r>
            <a:r>
              <a:rPr lang="ru-RU" sz="4400" b="1" dirty="0" err="1"/>
              <a:t>Перспективи</a:t>
            </a:r>
            <a:r>
              <a:rPr lang="ru-RU" sz="4400" b="1" dirty="0"/>
              <a:t> </a:t>
            </a:r>
            <a:r>
              <a:rPr lang="ru-RU" sz="4400" b="1" dirty="0" err="1"/>
              <a:t>трансплантації</a:t>
            </a:r>
            <a:r>
              <a:rPr lang="ru-RU" sz="4400" b="1" dirty="0"/>
              <a:t>. </a:t>
            </a:r>
            <a:br>
              <a:rPr lang="ru-RU" sz="4400" b="1" dirty="0"/>
            </a:br>
            <a:r>
              <a:rPr lang="ru-RU" sz="4400" b="1" dirty="0"/>
              <a:t>4. Правила </a:t>
            </a:r>
            <a:r>
              <a:rPr lang="ru-RU" sz="4400" b="1" dirty="0" err="1"/>
              <a:t>біологічної</a:t>
            </a:r>
            <a:r>
              <a:rPr lang="ru-RU" sz="4400" b="1" dirty="0"/>
              <a:t> </a:t>
            </a:r>
            <a:r>
              <a:rPr lang="ru-RU" sz="4400" b="1" dirty="0" err="1"/>
              <a:t>етики</a:t>
            </a:r>
            <a:r>
              <a:rPr lang="ru-RU" sz="4400" b="1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2852"/>
            <a:ext cx="5760640" cy="650085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err="1">
                <a:solidFill>
                  <a:srgbClr val="C00000"/>
                </a:solidFill>
              </a:rPr>
              <a:t>Що</a:t>
            </a:r>
            <a:r>
              <a:rPr lang="ru-RU" sz="2800" b="1" u="sng" dirty="0">
                <a:solidFill>
                  <a:srgbClr val="C00000"/>
                </a:solidFill>
              </a:rPr>
              <a:t> ми </a:t>
            </a:r>
            <a:r>
              <a:rPr lang="ru-RU" sz="2800" b="1" u="sng" dirty="0" err="1">
                <a:solidFill>
                  <a:srgbClr val="C00000"/>
                </a:solidFill>
              </a:rPr>
              <a:t>знаємо</a:t>
            </a:r>
            <a:r>
              <a:rPr lang="ru-RU" sz="2800" b="1" u="sng" dirty="0">
                <a:solidFill>
                  <a:srgbClr val="C00000"/>
                </a:solidFill>
              </a:rPr>
              <a:t> про </a:t>
            </a:r>
            <a:r>
              <a:rPr lang="ru-RU" sz="2800" b="1" u="sng" dirty="0" err="1">
                <a:solidFill>
                  <a:srgbClr val="C00000"/>
                </a:solidFill>
              </a:rPr>
              <a:t>регенерацію</a:t>
            </a:r>
            <a:r>
              <a:rPr lang="ru-RU" sz="2800" b="1" u="sng" dirty="0">
                <a:solidFill>
                  <a:srgbClr val="C00000"/>
                </a:solidFill>
              </a:rPr>
              <a:t>? </a:t>
            </a:r>
            <a:br>
              <a:rPr lang="ru-RU" sz="2800" b="1" u="sng" dirty="0">
                <a:solidFill>
                  <a:srgbClr val="C00000"/>
                </a:solidFill>
              </a:rPr>
            </a:br>
            <a:br>
              <a:rPr lang="ru-RU" sz="2400" b="1" u="sng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	Для </a:t>
            </a:r>
            <a:r>
              <a:rPr lang="ru-RU" sz="2400" b="1" dirty="0" err="1">
                <a:solidFill>
                  <a:schemeClr val="tx1"/>
                </a:solidFill>
              </a:rPr>
              <a:t>більшості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тема </a:t>
            </a:r>
            <a:r>
              <a:rPr lang="ru-RU" sz="2400" b="1" dirty="0" err="1">
                <a:solidFill>
                  <a:srgbClr val="FF0000"/>
                </a:solidFill>
              </a:rPr>
              <a:t>регенерації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міцно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асоціюється</a:t>
            </a:r>
            <a:r>
              <a:rPr lang="ru-RU" sz="2400" b="1" dirty="0">
                <a:solidFill>
                  <a:srgbClr val="FF0000"/>
                </a:solidFill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</a:rPr>
              <a:t>фантастичними</a:t>
            </a:r>
            <a:r>
              <a:rPr lang="ru-RU" sz="2400" b="1" dirty="0">
                <a:solidFill>
                  <a:srgbClr val="FF0000"/>
                </a:solidFill>
              </a:rPr>
              <a:t> сюжетами </a:t>
            </a:r>
            <a:r>
              <a:rPr lang="ru-RU" sz="2400" b="1" dirty="0" err="1">
                <a:solidFill>
                  <a:schemeClr val="tx1"/>
                </a:solidFill>
              </a:rPr>
              <a:t>художніх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фільмів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Незважаючи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актуальність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життєву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важливість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цього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питання</a:t>
            </a:r>
            <a:r>
              <a:rPr lang="ru-RU" sz="2400" b="1" dirty="0">
                <a:solidFill>
                  <a:schemeClr val="tx1"/>
                </a:solidFill>
              </a:rPr>
              <a:t>, у людей усе ж таки </a:t>
            </a:r>
            <a:r>
              <a:rPr lang="ru-RU" sz="2400" b="1" dirty="0" err="1">
                <a:solidFill>
                  <a:srgbClr val="002060"/>
                </a:solidFill>
              </a:rPr>
              <a:t>склалась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досить</a:t>
            </a:r>
            <a:r>
              <a:rPr lang="ru-RU" sz="2400" b="1" dirty="0">
                <a:solidFill>
                  <a:srgbClr val="002060"/>
                </a:solidFill>
              </a:rPr>
              <a:t> стала думка</a:t>
            </a:r>
            <a:r>
              <a:rPr lang="ru-RU" sz="2400" b="1" dirty="0">
                <a:solidFill>
                  <a:schemeClr val="tx1"/>
                </a:solidFill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регенерація</a:t>
            </a:r>
            <a:r>
              <a:rPr lang="ru-RU" sz="2400" b="1" dirty="0">
                <a:solidFill>
                  <a:srgbClr val="7030A0"/>
                </a:solidFill>
              </a:rPr>
              <a:t> - </a:t>
            </a:r>
            <a:r>
              <a:rPr lang="ru-RU" sz="2400" b="1" dirty="0" err="1">
                <a:solidFill>
                  <a:srgbClr val="7030A0"/>
                </a:solidFill>
              </a:rPr>
              <a:t>це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вигадки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сценаристів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письменників-фантастів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br>
              <a:rPr lang="ru-RU" sz="2400" b="1" dirty="0">
                <a:solidFill>
                  <a:srgbClr val="7030A0"/>
                </a:solidFill>
              </a:rPr>
            </a:b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Але </a:t>
            </a:r>
            <a:r>
              <a:rPr lang="ru-RU" sz="3600" b="1" dirty="0" err="1">
                <a:solidFill>
                  <a:srgbClr val="FF0000"/>
                </a:solidFill>
              </a:rPr>
              <a:t>чи</a:t>
            </a:r>
            <a:r>
              <a:rPr lang="ru-RU" sz="3600" b="1" dirty="0">
                <a:solidFill>
                  <a:srgbClr val="FF0000"/>
                </a:solidFill>
              </a:rPr>
              <a:t> так </a:t>
            </a:r>
            <a:r>
              <a:rPr lang="ru-RU" sz="3600" b="1" dirty="0" err="1">
                <a:solidFill>
                  <a:srgbClr val="FF0000"/>
                </a:solidFill>
              </a:rPr>
              <a:t>це</a:t>
            </a:r>
            <a:r>
              <a:rPr lang="ru-RU" sz="3600" b="1" dirty="0">
                <a:solidFill>
                  <a:srgbClr val="FF0000"/>
                </a:solidFill>
              </a:rPr>
              <a:t>?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2400" b="1" u="sng" dirty="0" err="1">
                <a:solidFill>
                  <a:schemeClr val="tx1"/>
                </a:solidFill>
              </a:rPr>
              <a:t>Чи</a:t>
            </a:r>
            <a:r>
              <a:rPr lang="ru-RU" sz="2400" b="1" u="sng" dirty="0">
                <a:solidFill>
                  <a:schemeClr val="tx1"/>
                </a:solidFill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</a:rPr>
              <a:t>дійсно</a:t>
            </a:r>
            <a:r>
              <a:rPr lang="ru-RU" sz="2400" b="1" u="sng" dirty="0">
                <a:solidFill>
                  <a:schemeClr val="tx1"/>
                </a:solidFill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</a:rPr>
              <a:t>можливості</a:t>
            </a:r>
            <a:r>
              <a:rPr lang="ru-RU" sz="2400" b="1" u="sng" dirty="0">
                <a:solidFill>
                  <a:schemeClr val="tx1"/>
                </a:solidFill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</a:rPr>
              <a:t>регенерації</a:t>
            </a:r>
            <a:r>
              <a:rPr lang="ru-RU" sz="2400" b="1" u="sng" dirty="0">
                <a:solidFill>
                  <a:schemeClr val="tx1"/>
                </a:solidFill>
              </a:rPr>
              <a:t> у </a:t>
            </a:r>
            <a:r>
              <a:rPr lang="ru-RU" sz="2400" b="1" u="sng" dirty="0" err="1">
                <a:solidFill>
                  <a:schemeClr val="tx1"/>
                </a:solidFill>
              </a:rPr>
              <a:t>людини</a:t>
            </a:r>
            <a:r>
              <a:rPr lang="ru-RU" sz="2400" b="1" u="sng" dirty="0">
                <a:solidFill>
                  <a:schemeClr val="tx1"/>
                </a:solidFill>
              </a:rPr>
              <a:t> – </a:t>
            </a:r>
            <a:r>
              <a:rPr lang="ru-RU" sz="2400" b="1" u="sng" dirty="0" err="1">
                <a:solidFill>
                  <a:schemeClr val="tx1"/>
                </a:solidFill>
              </a:rPr>
              <a:t>це</a:t>
            </a:r>
            <a:r>
              <a:rPr lang="ru-RU" sz="2400" b="1" u="sng" dirty="0">
                <a:solidFill>
                  <a:schemeClr val="tx1"/>
                </a:solidFill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</a:rPr>
              <a:t>чийсь</a:t>
            </a:r>
            <a:r>
              <a:rPr lang="ru-RU" sz="2400" b="1" u="sng" dirty="0">
                <a:solidFill>
                  <a:schemeClr val="tx1"/>
                </a:solidFill>
              </a:rPr>
              <a:t> вимисел?</a:t>
            </a:r>
            <a:endParaRPr lang="ru-RU" sz="2400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Ирина\Desktop\Belyaev_Golova_professora_Douel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24482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72816"/>
            <a:ext cx="7893520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	</a:t>
            </a:r>
            <a:r>
              <a:rPr lang="ru-RU" sz="2400" b="1" dirty="0" err="1">
                <a:solidFill>
                  <a:srgbClr val="FF0000"/>
                </a:solidFill>
              </a:rPr>
              <a:t>Регенерацією</a:t>
            </a:r>
            <a:r>
              <a:rPr lang="ru-RU" sz="2400" b="1" dirty="0"/>
              <a:t> також називається </a:t>
            </a:r>
            <a:r>
              <a:rPr lang="ru-RU" sz="2400" b="1" dirty="0">
                <a:solidFill>
                  <a:srgbClr val="002060"/>
                </a:solidFill>
              </a:rPr>
              <a:t>відновлення цілого організму з його штучно </a:t>
            </a:r>
            <a:r>
              <a:rPr lang="ru-RU" sz="2400" b="1" dirty="0" err="1">
                <a:solidFill>
                  <a:srgbClr val="002060"/>
                </a:solidFill>
              </a:rPr>
              <a:t>відокремленого</a:t>
            </a:r>
            <a:r>
              <a:rPr lang="ru-RU" sz="2400" b="1" dirty="0">
                <a:solidFill>
                  <a:srgbClr val="002060"/>
                </a:solidFill>
              </a:rPr>
              <a:t> фрагменту</a:t>
            </a:r>
            <a:r>
              <a:rPr lang="ru-RU" sz="2400" b="1" dirty="0"/>
              <a:t> (наприклад, відновлення гідри з невеликого фрагменту </a:t>
            </a:r>
            <a:r>
              <a:rPr lang="ru-RU" sz="2400" b="1" dirty="0" err="1"/>
              <a:t>тіла</a:t>
            </a:r>
            <a:r>
              <a:rPr lang="ru-RU" sz="2400" b="1" dirty="0"/>
              <a:t>). У </a:t>
            </a:r>
            <a:r>
              <a:rPr lang="ru-RU" sz="2400" b="1" dirty="0" err="1">
                <a:solidFill>
                  <a:srgbClr val="002060"/>
                </a:solidFill>
              </a:rPr>
              <a:t>протистів</a:t>
            </a:r>
            <a:r>
              <a:rPr lang="ru-RU" sz="2400" b="1" dirty="0">
                <a:solidFill>
                  <a:srgbClr val="002060"/>
                </a:solidFill>
              </a:rPr>
              <a:t> регенерація </a:t>
            </a:r>
            <a:r>
              <a:rPr lang="ru-RU" sz="2400" b="1" dirty="0"/>
              <a:t>може проявлятися у </a:t>
            </a:r>
            <a:r>
              <a:rPr lang="ru-RU" sz="2400" b="1" dirty="0">
                <a:solidFill>
                  <a:srgbClr val="002060"/>
                </a:solidFill>
              </a:rPr>
              <a:t>відновленні </a:t>
            </a:r>
            <a:r>
              <a:rPr lang="ru-RU" sz="2400" b="1" dirty="0" err="1">
                <a:solidFill>
                  <a:srgbClr val="002060"/>
                </a:solidFill>
              </a:rPr>
              <a:t>втрачених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органел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або</a:t>
            </a:r>
            <a:r>
              <a:rPr lang="ru-RU" sz="2400" b="1" dirty="0">
                <a:solidFill>
                  <a:srgbClr val="002060"/>
                </a:solidFill>
              </a:rPr>
              <a:t> частин клітини.</a:t>
            </a:r>
          </a:p>
          <a:p>
            <a:pPr algn="just"/>
            <a:r>
              <a:rPr lang="ru-RU" sz="2400" b="1" dirty="0"/>
              <a:t>1. </a:t>
            </a:r>
            <a:r>
              <a:rPr lang="ru-RU" sz="2400" b="1" dirty="0">
                <a:solidFill>
                  <a:srgbClr val="FF0000"/>
                </a:solidFill>
              </a:rPr>
              <a:t>Регенерацію </a:t>
            </a:r>
            <a:r>
              <a:rPr lang="ru-RU" sz="2400" b="1" dirty="0">
                <a:solidFill>
                  <a:srgbClr val="002060"/>
                </a:solidFill>
              </a:rPr>
              <a:t>в процесі нормальної </a:t>
            </a:r>
            <a:r>
              <a:rPr lang="ru-RU" sz="2400" b="1" dirty="0" err="1">
                <a:solidFill>
                  <a:srgbClr val="002060"/>
                </a:solidFill>
              </a:rPr>
              <a:t>життєдіяльності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організму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з</a:t>
            </a:r>
            <a:r>
              <a:rPr lang="ru-RU" sz="2400" b="1" dirty="0"/>
              <a:t>азвичай не пов'язану з пошкодженням чи втратою частини організму, </a:t>
            </a:r>
            <a:r>
              <a:rPr lang="ru-RU" sz="2400" b="1" dirty="0" err="1"/>
              <a:t>називають</a:t>
            </a:r>
            <a:r>
              <a:rPr lang="ru-RU" sz="2400" b="1" i="1" u="sng" dirty="0"/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фізіологічною</a:t>
            </a:r>
            <a:r>
              <a:rPr lang="ru-RU" sz="2400" b="1" i="1" u="sng" dirty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2. </a:t>
            </a:r>
            <a:r>
              <a:rPr lang="ru-RU" sz="2400" b="1" dirty="0">
                <a:solidFill>
                  <a:srgbClr val="FF0000"/>
                </a:solidFill>
              </a:rPr>
              <a:t>Регенерація,</a:t>
            </a:r>
            <a:r>
              <a:rPr lang="ru-RU" sz="2400" b="1" dirty="0"/>
              <a:t> яка відбувається </a:t>
            </a:r>
            <a:r>
              <a:rPr lang="ru-RU" sz="2400" b="1" dirty="0">
                <a:solidFill>
                  <a:srgbClr val="002060"/>
                </a:solidFill>
              </a:rPr>
              <a:t>в разі пошкодження або втрати </a:t>
            </a:r>
            <a:r>
              <a:rPr lang="ru-RU" sz="2400" b="1" dirty="0"/>
              <a:t>будь-якого органу або частини організму,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репаративною</a:t>
            </a:r>
            <a:r>
              <a:rPr lang="ru-RU" sz="2400" b="1" i="1" u="sng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7893520" cy="1414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u="sng" dirty="0">
                <a:solidFill>
                  <a:srgbClr val="FF0000"/>
                </a:solidFill>
              </a:rPr>
              <a:t>Регенерація (відновлення)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- здатність живих </a:t>
            </a:r>
            <a:r>
              <a:rPr lang="ru-RU" sz="2400" b="1" dirty="0" err="1"/>
              <a:t>організмів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часом відновлювати пошкоджені тканини, а іноді й цілі втрачені органи</a:t>
            </a:r>
            <a:r>
              <a:rPr lang="ru-RU" sz="2000" b="1" dirty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88640"/>
            <a:ext cx="7786742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1</a:t>
            </a:r>
            <a:r>
              <a:rPr lang="ru-RU" sz="2800" b="1" u="sng" dirty="0">
                <a:solidFill>
                  <a:srgbClr val="FF0000"/>
                </a:solidFill>
              </a:rPr>
              <a:t>. Фізіологічна регенерація</a:t>
            </a:r>
          </a:p>
          <a:p>
            <a:pPr algn="just"/>
            <a:r>
              <a:rPr lang="ru-RU" sz="2400" b="1" dirty="0"/>
              <a:t>	У кожному організмі протягом усього його життя постійно </a:t>
            </a:r>
            <a:r>
              <a:rPr lang="ru-RU" sz="2400" b="1" dirty="0">
                <a:solidFill>
                  <a:srgbClr val="002060"/>
                </a:solidFill>
              </a:rPr>
              <a:t>йдуть процеси </a:t>
            </a:r>
            <a:r>
              <a:rPr lang="ru-RU" sz="2400" b="1" dirty="0" err="1">
                <a:solidFill>
                  <a:srgbClr val="002060"/>
                </a:solidFill>
              </a:rPr>
              <a:t>відновлення</a:t>
            </a:r>
            <a:r>
              <a:rPr lang="ru-RU" sz="2400" b="1" dirty="0">
                <a:solidFill>
                  <a:srgbClr val="002060"/>
                </a:solidFill>
              </a:rPr>
              <a:t> й оновлення. </a:t>
            </a:r>
            <a:r>
              <a:rPr lang="ru-RU" sz="2400" b="1" dirty="0"/>
              <a:t>У людини, наприклад, постійно оновлюється зовнішній шар </a:t>
            </a:r>
            <a:r>
              <a:rPr lang="ru-RU" sz="2400" b="1" dirty="0" err="1"/>
              <a:t>шкіри</a:t>
            </a:r>
            <a:r>
              <a:rPr lang="ru-RU" sz="2400" b="1" dirty="0"/>
              <a:t>. </a:t>
            </a:r>
          </a:p>
          <a:p>
            <a:pPr algn="just"/>
            <a:r>
              <a:rPr lang="ru-RU" sz="2400" b="1" dirty="0"/>
              <a:t>	Птахи періодично скидають </a:t>
            </a:r>
            <a:r>
              <a:rPr lang="ru-RU" sz="2400" b="1" dirty="0" err="1"/>
              <a:t>пір'я</a:t>
            </a:r>
            <a:r>
              <a:rPr lang="ru-RU" sz="2400" b="1" dirty="0"/>
              <a:t> й </a:t>
            </a:r>
            <a:r>
              <a:rPr lang="ru-RU" sz="2400" b="1" dirty="0" err="1"/>
              <a:t>відрощують</a:t>
            </a:r>
            <a:r>
              <a:rPr lang="ru-RU" sz="2400" b="1" dirty="0"/>
              <a:t> </a:t>
            </a:r>
            <a:r>
              <a:rPr lang="ru-RU" sz="2400" b="1" dirty="0" err="1"/>
              <a:t>нове</a:t>
            </a:r>
            <a:r>
              <a:rPr lang="ru-RU" sz="2400" b="1" dirty="0"/>
              <a:t>, а ссавці змінюють шерсть. У листопадних дерев листя </a:t>
            </a:r>
            <a:r>
              <a:rPr lang="ru-RU" sz="2400" b="1" dirty="0" err="1"/>
              <a:t>щороку</a:t>
            </a:r>
            <a:r>
              <a:rPr lang="ru-RU" sz="2400" b="1" dirty="0"/>
              <a:t> </a:t>
            </a:r>
            <a:r>
              <a:rPr lang="ru-RU" sz="2400" b="1" dirty="0" err="1"/>
              <a:t>опадає</a:t>
            </a:r>
            <a:r>
              <a:rPr lang="ru-RU" sz="2400" b="1" dirty="0"/>
              <a:t> й </a:t>
            </a:r>
            <a:r>
              <a:rPr lang="ru-RU" sz="2400" b="1" dirty="0" err="1"/>
              <a:t>замінюється</a:t>
            </a:r>
            <a:r>
              <a:rPr lang="ru-RU" sz="2400" b="1" dirty="0"/>
              <a:t> </a:t>
            </a:r>
            <a:r>
              <a:rPr lang="ru-RU" sz="2400" b="1" dirty="0" err="1"/>
              <a:t>свіжим</a:t>
            </a:r>
            <a:r>
              <a:rPr lang="ru-RU" sz="2400" b="1" dirty="0"/>
              <a:t>. Такі процеси носять назву </a:t>
            </a:r>
            <a:r>
              <a:rPr lang="ru-RU" sz="2400" b="1" dirty="0" err="1">
                <a:solidFill>
                  <a:srgbClr val="FF0000"/>
                </a:solidFill>
              </a:rPr>
              <a:t>фізіологічної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регенерації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3789040"/>
            <a:ext cx="410445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552" y="1066515"/>
            <a:ext cx="846043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	</a:t>
            </a:r>
            <a:r>
              <a:rPr lang="ru-RU" sz="2200" b="1" u="sng" dirty="0" err="1">
                <a:solidFill>
                  <a:srgbClr val="FF0000"/>
                </a:solidFill>
              </a:rPr>
              <a:t>Репаративною</a:t>
            </a:r>
            <a:r>
              <a:rPr lang="ru-RU" sz="2200" b="1" u="sng" dirty="0"/>
              <a:t> називають </a:t>
            </a:r>
            <a:r>
              <a:rPr lang="ru-RU" sz="2200" b="1" dirty="0">
                <a:solidFill>
                  <a:srgbClr val="FF0000"/>
                </a:solidFill>
              </a:rPr>
              <a:t>регенерацію</a:t>
            </a:r>
            <a:r>
              <a:rPr lang="ru-RU" sz="2200" b="1" dirty="0"/>
              <a:t>, яка відбувається </a:t>
            </a:r>
            <a:r>
              <a:rPr lang="ru-RU" sz="2200" b="1" dirty="0">
                <a:solidFill>
                  <a:srgbClr val="002060"/>
                </a:solidFill>
              </a:rPr>
              <a:t>після пошкодження або втрати будь-якої частини тіла</a:t>
            </a:r>
            <a:r>
              <a:rPr lang="ru-RU" sz="2200" b="1" dirty="0"/>
              <a:t>. </a:t>
            </a:r>
          </a:p>
          <a:p>
            <a:pPr algn="just"/>
            <a:r>
              <a:rPr lang="ru-RU" sz="2200" b="1" dirty="0" err="1"/>
              <a:t>Виділяють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типову</a:t>
            </a:r>
            <a:r>
              <a:rPr lang="ru-RU" sz="2200" b="1" dirty="0">
                <a:solidFill>
                  <a:srgbClr val="FF0000"/>
                </a:solidFill>
              </a:rPr>
              <a:t> й </a:t>
            </a:r>
            <a:r>
              <a:rPr lang="ru-RU" sz="2200" b="1" dirty="0" err="1">
                <a:solidFill>
                  <a:srgbClr val="FF0000"/>
                </a:solidFill>
              </a:rPr>
              <a:t>атипову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/>
              <a:t>репаративну</a:t>
            </a:r>
            <a:r>
              <a:rPr lang="ru-RU" sz="2200" b="1" dirty="0"/>
              <a:t> регенерацію.</a:t>
            </a:r>
          </a:p>
          <a:p>
            <a:pPr algn="just"/>
            <a:r>
              <a:rPr lang="ru-RU" sz="2200" b="1" dirty="0"/>
              <a:t>При </a:t>
            </a:r>
            <a:r>
              <a:rPr lang="ru-RU" sz="2200" b="1" u="sng" dirty="0" err="1">
                <a:solidFill>
                  <a:srgbClr val="FF0000"/>
                </a:solidFill>
              </a:rPr>
              <a:t>типовій</a:t>
            </a:r>
            <a:r>
              <a:rPr lang="ru-RU" sz="2200" b="1" u="sng" dirty="0">
                <a:solidFill>
                  <a:srgbClr val="FF0000"/>
                </a:solidFill>
              </a:rPr>
              <a:t> регенерації </a:t>
            </a:r>
            <a:r>
              <a:rPr lang="ru-RU" sz="2200" b="1" dirty="0"/>
              <a:t>втрачена </a:t>
            </a:r>
            <a:r>
              <a:rPr lang="ru-RU" sz="2200" b="1" dirty="0" err="1"/>
              <a:t>частина</a:t>
            </a:r>
            <a:r>
              <a:rPr lang="ru-RU" sz="2200" b="1" dirty="0"/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заміщується</a:t>
            </a:r>
            <a:r>
              <a:rPr lang="ru-RU" sz="2200" b="1" dirty="0">
                <a:solidFill>
                  <a:srgbClr val="002060"/>
                </a:solidFill>
              </a:rPr>
              <a:t> шляхом розвитку</a:t>
            </a:r>
            <a:r>
              <a:rPr lang="ru-RU" sz="2200" b="1" dirty="0"/>
              <a:t> точно </a:t>
            </a:r>
            <a:r>
              <a:rPr lang="ru-RU" sz="2200" b="1" dirty="0" err="1"/>
              <a:t>такої</a:t>
            </a:r>
            <a:r>
              <a:rPr lang="ru-RU" sz="2200" b="1" dirty="0"/>
              <a:t> ж </a:t>
            </a:r>
            <a:r>
              <a:rPr lang="ru-RU" sz="2200" b="1" dirty="0" err="1"/>
              <a:t>частини</a:t>
            </a:r>
            <a:r>
              <a:rPr lang="ru-RU" sz="2200" b="1" dirty="0"/>
              <a:t>. </a:t>
            </a:r>
          </a:p>
          <a:p>
            <a:pPr algn="just"/>
            <a:r>
              <a:rPr lang="ru-RU" sz="2200" b="1" dirty="0"/>
              <a:t>	Причиною втрати може бути зовнішній вплив (наприклад, ампутація), або ж </a:t>
            </a:r>
            <a:r>
              <a:rPr lang="ru-RU" sz="2200" b="1" dirty="0" err="1"/>
              <a:t>тварина</a:t>
            </a:r>
            <a:r>
              <a:rPr lang="ru-RU" sz="2200" b="1" dirty="0"/>
              <a:t> </a:t>
            </a:r>
            <a:r>
              <a:rPr lang="ru-RU" sz="2200" b="1" dirty="0" err="1"/>
              <a:t>навмисне</a:t>
            </a:r>
            <a:r>
              <a:rPr lang="ru-RU" sz="2200" b="1" dirty="0"/>
              <a:t> відриває частину свого тіла (автотомія), як </a:t>
            </a:r>
            <a:r>
              <a:rPr lang="ru-RU" sz="2200" b="1" dirty="0" err="1"/>
              <a:t>ящір</a:t>
            </a:r>
            <a:r>
              <a:rPr lang="ru-RU" sz="2200" b="1" dirty="0"/>
              <a:t> </a:t>
            </a:r>
            <a:r>
              <a:rPr lang="ru-RU" sz="2200" b="1" dirty="0" err="1"/>
              <a:t>обламує</a:t>
            </a:r>
            <a:r>
              <a:rPr lang="ru-RU" sz="2200" b="1" dirty="0"/>
              <a:t> частину свого хвоста, рятуючись від ворога</a:t>
            </a:r>
            <a:r>
              <a:rPr lang="ru-RU" sz="2000" b="1" dirty="0"/>
              <a:t>.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353743"/>
            <a:ext cx="8439438" cy="1980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/>
              <a:t>	При </a:t>
            </a:r>
            <a:r>
              <a:rPr lang="ru-RU" sz="2200" b="1" dirty="0" err="1">
                <a:solidFill>
                  <a:srgbClr val="FF0000"/>
                </a:solidFill>
              </a:rPr>
              <a:t>атиповій</a:t>
            </a:r>
            <a:r>
              <a:rPr lang="ru-RU" sz="2200" b="1" dirty="0">
                <a:solidFill>
                  <a:srgbClr val="FF0000"/>
                </a:solidFill>
              </a:rPr>
              <a:t> регенерації </a:t>
            </a:r>
            <a:r>
              <a:rPr lang="ru-RU" sz="2200" b="1" dirty="0"/>
              <a:t>втрачена </a:t>
            </a:r>
            <a:r>
              <a:rPr lang="ru-RU" sz="2200" b="1" dirty="0" err="1">
                <a:solidFill>
                  <a:srgbClr val="002060"/>
                </a:solidFill>
              </a:rPr>
              <a:t>частина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заміщується</a:t>
            </a:r>
            <a:r>
              <a:rPr lang="ru-RU" sz="2200" b="1" dirty="0">
                <a:solidFill>
                  <a:srgbClr val="002060"/>
                </a:solidFill>
              </a:rPr>
              <a:t> структурою</a:t>
            </a:r>
            <a:r>
              <a:rPr lang="ru-RU" sz="2200" b="1" dirty="0"/>
              <a:t>, що </a:t>
            </a:r>
            <a:r>
              <a:rPr lang="ru-RU" sz="2200" b="1" dirty="0">
                <a:solidFill>
                  <a:srgbClr val="002060"/>
                </a:solidFill>
              </a:rPr>
              <a:t>відрізняється від початкової кількісно або якісно</a:t>
            </a:r>
            <a:r>
              <a:rPr lang="ru-RU" sz="2200" b="1" dirty="0"/>
              <a:t>. У </a:t>
            </a:r>
            <a:r>
              <a:rPr lang="ru-RU" sz="2200" b="1" dirty="0" err="1"/>
              <a:t>регенерованій</a:t>
            </a:r>
            <a:r>
              <a:rPr lang="ru-RU" sz="2200" b="1" dirty="0"/>
              <a:t> </a:t>
            </a:r>
            <a:r>
              <a:rPr lang="ru-RU" sz="2200" b="1" dirty="0" err="1"/>
              <a:t>кінцівці</a:t>
            </a:r>
            <a:r>
              <a:rPr lang="ru-RU" sz="2200" b="1" dirty="0"/>
              <a:t> </a:t>
            </a:r>
            <a:r>
              <a:rPr lang="ru-RU" sz="2200" b="1" dirty="0" err="1"/>
              <a:t>пуголовка</a:t>
            </a:r>
            <a:r>
              <a:rPr lang="ru-RU" sz="2200" b="1" dirty="0"/>
              <a:t> число пальців може виявитися менше вихідного, а в креветки </a:t>
            </a:r>
            <a:r>
              <a:rPr lang="ru-RU" sz="2200" b="1" dirty="0" err="1"/>
              <a:t>замість</a:t>
            </a:r>
            <a:r>
              <a:rPr lang="ru-RU" sz="2200" b="1" dirty="0"/>
              <a:t> </a:t>
            </a:r>
            <a:r>
              <a:rPr lang="ru-RU" sz="2200" b="1" dirty="0" err="1"/>
              <a:t>ампутованого</a:t>
            </a:r>
            <a:r>
              <a:rPr lang="ru-RU" sz="2200" b="1" dirty="0"/>
              <a:t> ока може вирости антена (гетероморфоз</a:t>
            </a:r>
            <a:r>
              <a:rPr lang="en-US" sz="2200" b="1" dirty="0"/>
              <a:t>)</a:t>
            </a:r>
            <a:r>
              <a:rPr lang="uk-UA" sz="2200" b="1" dirty="0"/>
              <a:t>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7358114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0000"/>
                </a:solidFill>
              </a:rPr>
              <a:t>2. </a:t>
            </a:r>
            <a:r>
              <a:rPr lang="ru-RU" sz="3600" b="1" dirty="0" err="1">
                <a:solidFill>
                  <a:srgbClr val="FF0000"/>
                </a:solidFill>
              </a:rPr>
              <a:t>Репаративна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регенерація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688" y="5837483"/>
            <a:ext cx="2664296" cy="10205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8572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</a:rPr>
              <a:t>Морська зірка</a:t>
            </a:r>
            <a:r>
              <a:rPr lang="ru-RU" sz="2400" b="1" dirty="0">
                <a:solidFill>
                  <a:srgbClr val="002060"/>
                </a:solidFill>
              </a:rPr>
              <a:t> регенерує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втрачені промені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5949280"/>
            <a:ext cx="5214974" cy="772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u="sng" dirty="0" err="1">
                <a:solidFill>
                  <a:srgbClr val="002060"/>
                </a:solidFill>
              </a:rPr>
              <a:t>Lygodactylus</a:t>
            </a:r>
            <a:r>
              <a:rPr lang="en-US" sz="2400" b="1" i="1" u="sng" dirty="0">
                <a:solidFill>
                  <a:srgbClr val="002060"/>
                </a:solidFill>
              </a:rPr>
              <a:t> </a:t>
            </a:r>
            <a:r>
              <a:rPr lang="en-US" sz="2400" b="1" i="1" u="sng" dirty="0" err="1">
                <a:solidFill>
                  <a:srgbClr val="002060"/>
                </a:solidFill>
              </a:rPr>
              <a:t>luteopicturatus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регенерує втрачений хвіст</a:t>
            </a:r>
          </a:p>
        </p:txBody>
      </p:sp>
      <p:pic>
        <p:nvPicPr>
          <p:cNvPr id="1027" name="Picture 3" descr="D:\Documents and Settings\Ирина\Рабочий стол\1024px-Dwarf_Yellow-headed_gecko_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420888"/>
            <a:ext cx="5072098" cy="3384376"/>
          </a:xfrm>
          <a:prstGeom prst="rect">
            <a:avLst/>
          </a:prstGeom>
          <a:noFill/>
        </p:spPr>
      </p:pic>
      <p:pic>
        <p:nvPicPr>
          <p:cNvPr id="6" name="Picture 2" descr="D:\Documents and Settings\Ирина\Рабочий стол\800px-Sea_star_regenerating_le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2852"/>
            <a:ext cx="450059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7671226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	У людини добре регенерує </a:t>
            </a:r>
            <a:r>
              <a:rPr lang="ru-RU" sz="2200" b="1" i="1" u="sng" dirty="0">
                <a:solidFill>
                  <a:srgbClr val="FF0000"/>
                </a:solidFill>
              </a:rPr>
              <a:t>епідерміс;</a:t>
            </a:r>
            <a:r>
              <a:rPr lang="ru-RU" sz="2200" b="1" i="1" u="sng" dirty="0"/>
              <a:t> </a:t>
            </a:r>
            <a:r>
              <a:rPr lang="ru-RU" sz="2200" b="1" dirty="0"/>
              <a:t>до регенерації здатні також такі його похідні, як </a:t>
            </a:r>
            <a:r>
              <a:rPr lang="ru-RU" sz="2200" b="1" i="1" u="sng" dirty="0">
                <a:solidFill>
                  <a:srgbClr val="FF0000"/>
                </a:solidFill>
              </a:rPr>
              <a:t>волосся і нігті. </a:t>
            </a:r>
            <a:r>
              <a:rPr lang="ru-RU" sz="2200" b="1" dirty="0"/>
              <a:t>Здатністю до регенерації володіє також </a:t>
            </a:r>
            <a:r>
              <a:rPr lang="ru-RU" sz="2200" b="1" i="1" u="sng" dirty="0">
                <a:solidFill>
                  <a:srgbClr val="FF0000"/>
                </a:solidFill>
              </a:rPr>
              <a:t>кісткова тканина: </a:t>
            </a:r>
            <a:r>
              <a:rPr lang="ru-RU" sz="2200" b="1" dirty="0"/>
              <a:t>кістки зростаються </a:t>
            </a:r>
            <a:r>
              <a:rPr lang="ru-RU" sz="2200" b="1" dirty="0" err="1"/>
              <a:t>після</a:t>
            </a:r>
            <a:r>
              <a:rPr lang="ru-RU" sz="2200" b="1" dirty="0"/>
              <a:t> </a:t>
            </a:r>
            <a:r>
              <a:rPr lang="ru-RU" sz="2200" b="1" dirty="0" err="1"/>
              <a:t>переламів</a:t>
            </a:r>
            <a:r>
              <a:rPr lang="ru-RU" sz="2200" b="1" dirty="0"/>
              <a:t>.</a:t>
            </a:r>
          </a:p>
          <a:p>
            <a:pPr algn="just"/>
            <a:r>
              <a:rPr lang="ru-RU" sz="2200" b="1" dirty="0"/>
              <a:t> 	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втратою</a:t>
            </a:r>
            <a:r>
              <a:rPr lang="ru-RU" sz="2200" b="1" dirty="0"/>
              <a:t> </a:t>
            </a:r>
            <a:r>
              <a:rPr lang="ru-RU" sz="2200" b="1" dirty="0" err="1"/>
              <a:t>частини</a:t>
            </a:r>
            <a:r>
              <a:rPr lang="ru-RU" sz="2200" b="1" dirty="0"/>
              <a:t> </a:t>
            </a:r>
            <a:r>
              <a:rPr lang="ru-RU" sz="2200" b="1" i="1" u="sng" dirty="0" err="1"/>
              <a:t>печінки</a:t>
            </a:r>
            <a:r>
              <a:rPr lang="ru-RU" sz="2200" b="1" i="1" u="sng" dirty="0"/>
              <a:t> </a:t>
            </a:r>
            <a:r>
              <a:rPr lang="ru-RU" sz="2200" b="1" dirty="0"/>
              <a:t>(до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2200" b="1" dirty="0"/>
              <a:t>%) </a:t>
            </a:r>
            <a:r>
              <a:rPr lang="ru-RU" sz="2200" b="1" dirty="0" err="1"/>
              <a:t>фрагменти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залишилися</a:t>
            </a:r>
            <a:r>
              <a:rPr lang="ru-RU" sz="2200" b="1" dirty="0"/>
              <a:t>, </a:t>
            </a:r>
            <a:r>
              <a:rPr lang="ru-RU" sz="2200" b="1" dirty="0" err="1"/>
              <a:t>починають</a:t>
            </a:r>
            <a:r>
              <a:rPr lang="ru-RU" sz="2200" b="1" dirty="0"/>
              <a:t> </a:t>
            </a:r>
            <a:r>
              <a:rPr lang="ru-RU" sz="2200" b="1" i="1" u="sng" dirty="0">
                <a:solidFill>
                  <a:srgbClr val="7030A0"/>
                </a:solidFill>
              </a:rPr>
              <a:t>збільшуватися </a:t>
            </a:r>
            <a:r>
              <a:rPr lang="ru-RU" sz="2200" b="1" dirty="0">
                <a:solidFill>
                  <a:srgbClr val="7030A0"/>
                </a:solidFill>
              </a:rPr>
              <a:t>в</a:t>
            </a:r>
            <a:r>
              <a:rPr lang="ru-RU" sz="2200" b="1" dirty="0"/>
              <a:t> розмірі завдяки збільшенню розміру самих клітин, але </a:t>
            </a:r>
            <a:r>
              <a:rPr lang="ru-RU" sz="2200" b="1" i="1" dirty="0"/>
              <a:t>НЕ </a:t>
            </a:r>
            <a:r>
              <a:rPr lang="ru-RU" sz="2200" b="1" i="1" u="sng" dirty="0">
                <a:solidFill>
                  <a:srgbClr val="7030A0"/>
                </a:solidFill>
              </a:rPr>
              <a:t>завдяки збільшенню їх кількості; </a:t>
            </a:r>
            <a:r>
              <a:rPr lang="ru-RU" sz="2200" b="1" dirty="0"/>
              <a:t>таким чином </a:t>
            </a:r>
            <a:r>
              <a:rPr lang="ru-RU" sz="2200" b="1" dirty="0" err="1"/>
              <a:t>печінка</a:t>
            </a:r>
            <a:r>
              <a:rPr lang="ru-RU" sz="2200" b="1" dirty="0"/>
              <a:t> повністю відновлює первинну масу.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0331" y="112840"/>
            <a:ext cx="4572032" cy="628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Регенерація у людини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929066"/>
            <a:ext cx="7671226" cy="27402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/>
              <a:t>	При певних умовах </a:t>
            </a:r>
            <a:r>
              <a:rPr lang="ru-RU" sz="2200" b="1" dirty="0" err="1"/>
              <a:t>можуть</a:t>
            </a:r>
            <a:r>
              <a:rPr lang="ru-RU" sz="2200" b="1" dirty="0"/>
              <a:t> </a:t>
            </a:r>
            <a:r>
              <a:rPr lang="ru-RU" sz="2200" b="1" dirty="0" err="1"/>
              <a:t>обмежено</a:t>
            </a:r>
            <a:r>
              <a:rPr lang="ru-RU" sz="2200" b="1" dirty="0"/>
              <a:t> регенерувати кінчики пальців</a:t>
            </a:r>
            <a:r>
              <a:rPr lang="ru-RU" sz="2200" b="1" baseline="30000" dirty="0"/>
              <a:t> </a:t>
            </a:r>
            <a:r>
              <a:rPr lang="ru-RU" sz="2200" b="1" dirty="0"/>
              <a:t>- при втраті фрагмента пальця до першої фаланги, якщо рана не </a:t>
            </a:r>
            <a:r>
              <a:rPr lang="ru-RU" sz="2200" b="1" dirty="0" err="1"/>
              <a:t>була</a:t>
            </a:r>
            <a:r>
              <a:rPr lang="ru-RU" sz="2200" b="1" dirty="0"/>
              <a:t> </a:t>
            </a:r>
            <a:r>
              <a:rPr lang="ru-RU" sz="2200" b="1" dirty="0" err="1"/>
              <a:t>купована</a:t>
            </a:r>
            <a:r>
              <a:rPr lang="ru-RU" sz="2200" b="1" dirty="0"/>
              <a:t>.</a:t>
            </a:r>
          </a:p>
          <a:p>
            <a:pPr algn="just"/>
            <a:r>
              <a:rPr lang="ru-RU" sz="2200" b="1" dirty="0"/>
              <a:t>	До недавніх пір вважалося, що нервова система не здатна до регенерації, але останні дослідження показали, що </a:t>
            </a:r>
            <a:r>
              <a:rPr lang="ru-RU" sz="2200" b="1" dirty="0">
                <a:solidFill>
                  <a:srgbClr val="7030A0"/>
                </a:solidFill>
              </a:rPr>
              <a:t>ЦНС </a:t>
            </a:r>
            <a:r>
              <a:rPr lang="ru-RU" sz="2200" b="1" dirty="0" err="1">
                <a:solidFill>
                  <a:srgbClr val="7030A0"/>
                </a:solidFill>
              </a:rPr>
              <a:t>властивий</a:t>
            </a:r>
            <a:r>
              <a:rPr lang="ru-RU" sz="2200" b="1" dirty="0">
                <a:solidFill>
                  <a:srgbClr val="7030A0"/>
                </a:solidFill>
              </a:rPr>
              <a:t> нейрогенез </a:t>
            </a:r>
            <a:r>
              <a:rPr lang="ru-RU" sz="2200" b="1" dirty="0"/>
              <a:t>- </a:t>
            </a:r>
            <a:r>
              <a:rPr lang="ru-RU" sz="2200" b="1" u="sng" dirty="0" err="1">
                <a:solidFill>
                  <a:srgbClr val="7030A0"/>
                </a:solidFill>
              </a:rPr>
              <a:t>здатність</a:t>
            </a:r>
            <a:r>
              <a:rPr lang="ru-RU" sz="2200" b="1" u="sng" dirty="0">
                <a:solidFill>
                  <a:srgbClr val="7030A0"/>
                </a:solidFill>
              </a:rPr>
              <a:t> створювати нові нейрони і згодом утворювати нові </a:t>
            </a:r>
            <a:r>
              <a:rPr lang="ru-RU" sz="2200" b="1" u="sng" dirty="0" err="1">
                <a:solidFill>
                  <a:srgbClr val="7030A0"/>
                </a:solidFill>
              </a:rPr>
              <a:t>синаптичні</a:t>
            </a:r>
            <a:r>
              <a:rPr lang="ru-RU" sz="2200" b="1" u="sng" dirty="0">
                <a:solidFill>
                  <a:srgbClr val="7030A0"/>
                </a:solidFill>
              </a:rPr>
              <a:t> </a:t>
            </a:r>
            <a:r>
              <a:rPr lang="ru-RU" sz="2200" b="1" u="sng" dirty="0" err="1">
                <a:solidFill>
                  <a:srgbClr val="7030A0"/>
                </a:solidFill>
              </a:rPr>
              <a:t>з'єднання</a:t>
            </a:r>
            <a:r>
              <a:rPr lang="ru-RU" sz="2200" b="1" dirty="0"/>
              <a:t>.</a:t>
            </a:r>
            <a:endParaRPr lang="en-US" sz="2200" b="1" baseline="30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1090</TotalTime>
  <Words>1964</Words>
  <Application>Microsoft Office PowerPoint</Application>
  <PresentationFormat>Экран (4:3)</PresentationFormat>
  <Paragraphs>90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Особливості регенерації організму людини.</vt:lpstr>
      <vt:lpstr>Завдання заняття.  Ознайомитись:  - з особливостями процесів регенерації організму людини;  - можливостями й перспективами трансплантації тканин і органів людини;  - правилами біологічної етики.  Розвивати:  - уміння аналізувати перспективи трансплантації тканин і органів людини.  Формувати:  - на прикладі процесів регенерації розуміння єдності біологічних процесів у живих організмах.  </vt:lpstr>
      <vt:lpstr>                 План 1. Регенерація.  2. Трансплантація.  3. Перспективи трансплантації.  4. Правила біологічної етики.</vt:lpstr>
      <vt:lpstr>Що ми знаємо про регенерацію?    Для більшості тема регенерації міцно асоціюється з фантастичними сюжетами художніх фільмів. Незважаючи на актуальність і життєву важливість цього питання, у людей усе ж таки склалась досить стала думка: регенерація - це вигадки сценаристів і письменників-фантастів.   Але чи так це? Чи дійсно можливості регенерації у людини – це чийсь вимисел?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Термін «лінія ембріональних стовбурових клітин» відноситься до ЕСК, які протягом довгого часу (місяців і років) підтримувалися в культурі в лабораторних умовах, за яких відбувалася проліферація без диференціювання.   Є кілька хороших джерел базової інформації про стовбурові клітини, хоча опубліковані оглядові статті швидко застарівають. Одне з корисних джерел інформації - сайт Національного інституту здоров'я США  (National Institutes of Health (NIH), USA). </vt:lpstr>
      <vt:lpstr>Підводимо  підсумки (заповніть схему):</vt:lpstr>
      <vt:lpstr>Трансплантація тканин і органів</vt:lpstr>
      <vt:lpstr>ТРАНСПЛАНТОЛОГІЯ</vt:lpstr>
      <vt:lpstr>Галузі трансплантології</vt:lpstr>
      <vt:lpstr>ЗАВДАННЯ</vt:lpstr>
      <vt:lpstr>ПРАВИЛА БІОЛОГІЧНОЇ ЕТИКИ</vt:lpstr>
      <vt:lpstr> 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РЕГЕНЕРАЦИИ ОРГАНИЗМА ЧЕЛОВЕКА</dc:title>
  <dc:creator>шк 45</dc:creator>
  <cp:lastModifiedBy>Віктор</cp:lastModifiedBy>
  <cp:revision>60</cp:revision>
  <dcterms:created xsi:type="dcterms:W3CDTF">2020-03-29T14:58:50Z</dcterms:created>
  <dcterms:modified xsi:type="dcterms:W3CDTF">2021-04-08T12:00:56Z</dcterms:modified>
</cp:coreProperties>
</file>