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8" r:id="rId2"/>
    <p:sldId id="1174" r:id="rId3"/>
    <p:sldId id="1140" r:id="rId4"/>
    <p:sldId id="1203" r:id="rId5"/>
    <p:sldId id="1145" r:id="rId6"/>
    <p:sldId id="1172" r:id="rId7"/>
    <p:sldId id="1173" r:id="rId8"/>
    <p:sldId id="1175" r:id="rId9"/>
    <p:sldId id="1200" r:id="rId10"/>
    <p:sldId id="1190" r:id="rId11"/>
    <p:sldId id="1204" r:id="rId12"/>
    <p:sldId id="1201" r:id="rId13"/>
    <p:sldId id="1205" r:id="rId14"/>
    <p:sldId id="1177" r:id="rId15"/>
    <p:sldId id="1206" r:id="rId16"/>
    <p:sldId id="1207" r:id="rId17"/>
    <p:sldId id="854" r:id="rId18"/>
    <p:sldId id="1195" r:id="rId19"/>
    <p:sldId id="329" r:id="rId20"/>
    <p:sldId id="303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9F38"/>
    <a:srgbClr val="5568B5"/>
    <a:srgbClr val="00838F"/>
    <a:srgbClr val="FE7B1C"/>
    <a:srgbClr val="FFFFFF"/>
    <a:srgbClr val="030A16"/>
    <a:srgbClr val="020915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249" autoAdjust="0"/>
  </p:normalViewPr>
  <p:slideViewPr>
    <p:cSldViewPr snapToGrid="0">
      <p:cViewPr>
        <p:scale>
          <a:sx n="50" d="100"/>
          <a:sy n="50" d="100"/>
        </p:scale>
        <p:origin x="546" y="5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90028C-1D5F-4347-86A4-B2C5FE831D9D}" type="doc">
      <dgm:prSet loTypeId="urn:microsoft.com/office/officeart/2005/8/layout/hierarchy4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90170B2E-6323-4BF5-8A6A-4050941AEBE8}">
      <dgm:prSet phldrT="[Текст]"/>
      <dgm:spPr>
        <a:solidFill>
          <a:srgbClr val="689F38"/>
        </a:solidFill>
      </dgm:spPr>
      <dgm:t>
        <a:bodyPr/>
        <a:lstStyle/>
        <a:p>
          <a:r>
            <a:rPr lang="uk-UA" dirty="0"/>
            <a:t>Фотометричний</a:t>
          </a:r>
        </a:p>
      </dgm:t>
    </dgm:pt>
    <dgm:pt modelId="{12FC8C0B-E69B-46A1-9636-6D5111C0148D}" type="parTrans" cxnId="{5F8A5E8D-B00D-48DE-9DE5-7375729A93C9}">
      <dgm:prSet/>
      <dgm:spPr/>
      <dgm:t>
        <a:bodyPr/>
        <a:lstStyle/>
        <a:p>
          <a:endParaRPr lang="uk-UA"/>
        </a:p>
      </dgm:t>
    </dgm:pt>
    <dgm:pt modelId="{DD9AEAB5-BDCF-4100-A837-5F2FE6D0B0D5}" type="sibTrans" cxnId="{5F8A5E8D-B00D-48DE-9DE5-7375729A93C9}">
      <dgm:prSet/>
      <dgm:spPr/>
      <dgm:t>
        <a:bodyPr/>
        <a:lstStyle/>
        <a:p>
          <a:endParaRPr lang="uk-UA"/>
        </a:p>
      </dgm:t>
    </dgm:pt>
    <dgm:pt modelId="{F494A3B7-C513-4A54-8E81-4C589FC4D57C}">
      <dgm:prSet phldrT="[Текст]"/>
      <dgm:spPr>
        <a:solidFill>
          <a:srgbClr val="689F38"/>
        </a:solidFill>
      </dgm:spPr>
      <dgm:t>
        <a:bodyPr/>
        <a:lstStyle/>
        <a:p>
          <a:r>
            <a:rPr lang="uk-UA" dirty="0"/>
            <a:t>Гравітаційний</a:t>
          </a:r>
        </a:p>
      </dgm:t>
    </dgm:pt>
    <dgm:pt modelId="{FF1817DB-D238-4D66-9366-DAD9D32D40C3}" type="parTrans" cxnId="{33F89F7E-D454-44E1-8936-4FF4637F85FA}">
      <dgm:prSet/>
      <dgm:spPr/>
      <dgm:t>
        <a:bodyPr/>
        <a:lstStyle/>
        <a:p>
          <a:endParaRPr lang="uk-UA"/>
        </a:p>
      </dgm:t>
    </dgm:pt>
    <dgm:pt modelId="{4E2B26E0-B244-493E-8BC1-C9EC7E3F14C6}" type="sibTrans" cxnId="{33F89F7E-D454-44E1-8936-4FF4637F85FA}">
      <dgm:prSet/>
      <dgm:spPr/>
      <dgm:t>
        <a:bodyPr/>
        <a:lstStyle/>
        <a:p>
          <a:endParaRPr lang="uk-UA"/>
        </a:p>
      </dgm:t>
    </dgm:pt>
    <dgm:pt modelId="{891D86F9-AAD0-43FC-A15F-F5E32B4FD8AF}">
      <dgm:prSet/>
      <dgm:spPr>
        <a:solidFill>
          <a:srgbClr val="689F38"/>
        </a:solidFill>
      </dgm:spPr>
      <dgm:t>
        <a:bodyPr/>
        <a:lstStyle/>
        <a:p>
          <a:r>
            <a:rPr lang="uk-UA" dirty="0"/>
            <a:t>«Теплової смерті» Всесвіту</a:t>
          </a:r>
        </a:p>
      </dgm:t>
    </dgm:pt>
    <dgm:pt modelId="{663268F3-FED2-4152-987A-33BE18B6B316}" type="parTrans" cxnId="{4634BE6D-1C30-474B-91BF-EB5E43B93611}">
      <dgm:prSet/>
      <dgm:spPr/>
      <dgm:t>
        <a:bodyPr/>
        <a:lstStyle/>
        <a:p>
          <a:endParaRPr lang="uk-UA"/>
        </a:p>
      </dgm:t>
    </dgm:pt>
    <dgm:pt modelId="{16050533-CF9F-4431-ACC0-ADF198301516}" type="sibTrans" cxnId="{4634BE6D-1C30-474B-91BF-EB5E43B93611}">
      <dgm:prSet/>
      <dgm:spPr/>
      <dgm:t>
        <a:bodyPr/>
        <a:lstStyle/>
        <a:p>
          <a:endParaRPr lang="uk-UA"/>
        </a:p>
      </dgm:t>
    </dgm:pt>
    <dgm:pt modelId="{7AC419FA-8D6D-44AB-AC54-75DC24990A31}">
      <dgm:prSet phldrT="[Текст]"/>
      <dgm:spPr>
        <a:solidFill>
          <a:srgbClr val="00838F"/>
        </a:solidFill>
        <a:ln>
          <a:noFill/>
        </a:ln>
      </dgm:spPr>
      <dgm:t>
        <a:bodyPr/>
        <a:lstStyle/>
        <a:p>
          <a:r>
            <a:rPr lang="ru-RU" dirty="0"/>
            <a:t>Космолог</a:t>
          </a:r>
          <a:r>
            <a:rPr lang="uk-UA" dirty="0" err="1"/>
            <a:t>ічні</a:t>
          </a:r>
          <a:r>
            <a:rPr lang="uk-UA" dirty="0"/>
            <a:t> </a:t>
          </a:r>
          <a:r>
            <a:rPr lang="ru-RU" dirty="0" err="1"/>
            <a:t>Парадокси</a:t>
          </a:r>
          <a:endParaRPr lang="uk-UA" dirty="0"/>
        </a:p>
      </dgm:t>
    </dgm:pt>
    <dgm:pt modelId="{9AFAFF46-148A-44C4-B7C8-C22B340F2AF2}" type="sibTrans" cxnId="{AAF2580A-6525-474A-A3E0-97253219B038}">
      <dgm:prSet/>
      <dgm:spPr/>
      <dgm:t>
        <a:bodyPr/>
        <a:lstStyle/>
        <a:p>
          <a:endParaRPr lang="uk-UA"/>
        </a:p>
      </dgm:t>
    </dgm:pt>
    <dgm:pt modelId="{8127DC86-8655-4936-A783-435D8536E265}" type="parTrans" cxnId="{AAF2580A-6525-474A-A3E0-97253219B038}">
      <dgm:prSet/>
      <dgm:spPr/>
      <dgm:t>
        <a:bodyPr/>
        <a:lstStyle/>
        <a:p>
          <a:endParaRPr lang="uk-UA"/>
        </a:p>
      </dgm:t>
    </dgm:pt>
    <dgm:pt modelId="{FA2DECD8-2F9B-44F9-BBB1-BAF417920CE9}" type="pres">
      <dgm:prSet presAssocID="{E690028C-1D5F-4347-86A4-B2C5FE831D9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5938DE5-FDD7-42C1-8FBD-7DFACD080D72}" type="pres">
      <dgm:prSet presAssocID="{7AC419FA-8D6D-44AB-AC54-75DC24990A31}" presName="vertOne" presStyleCnt="0"/>
      <dgm:spPr/>
    </dgm:pt>
    <dgm:pt modelId="{BDB0D396-63F6-4553-8914-38E42A3E7651}" type="pres">
      <dgm:prSet presAssocID="{7AC419FA-8D6D-44AB-AC54-75DC24990A31}" presName="txOne" presStyleLbl="node0" presStyleIdx="0" presStyleCnt="1" custLinFactNeighborX="-160" custLinFactNeighborY="-65833">
        <dgm:presLayoutVars>
          <dgm:chPref val="3"/>
        </dgm:presLayoutVars>
      </dgm:prSet>
      <dgm:spPr/>
    </dgm:pt>
    <dgm:pt modelId="{4B39068F-A81B-431D-8447-5E9706E595EC}" type="pres">
      <dgm:prSet presAssocID="{7AC419FA-8D6D-44AB-AC54-75DC24990A31}" presName="parTransOne" presStyleCnt="0"/>
      <dgm:spPr/>
    </dgm:pt>
    <dgm:pt modelId="{0E25CDD4-ED85-475B-B8AD-04C1594BEEFF}" type="pres">
      <dgm:prSet presAssocID="{7AC419FA-8D6D-44AB-AC54-75DC24990A31}" presName="horzOne" presStyleCnt="0"/>
      <dgm:spPr/>
    </dgm:pt>
    <dgm:pt modelId="{22F29624-A460-499F-8550-9D2250E56D85}" type="pres">
      <dgm:prSet presAssocID="{90170B2E-6323-4BF5-8A6A-4050941AEBE8}" presName="vertTwo" presStyleCnt="0"/>
      <dgm:spPr/>
    </dgm:pt>
    <dgm:pt modelId="{FAEF3B8B-EFE5-4D22-A835-1EF77ACD7677}" type="pres">
      <dgm:prSet presAssocID="{90170B2E-6323-4BF5-8A6A-4050941AEBE8}" presName="txTwo" presStyleLbl="node2" presStyleIdx="0" presStyleCnt="3">
        <dgm:presLayoutVars>
          <dgm:chPref val="3"/>
        </dgm:presLayoutVars>
      </dgm:prSet>
      <dgm:spPr/>
    </dgm:pt>
    <dgm:pt modelId="{7FAD1E47-1717-46A8-B950-1E525CF91420}" type="pres">
      <dgm:prSet presAssocID="{90170B2E-6323-4BF5-8A6A-4050941AEBE8}" presName="horzTwo" presStyleCnt="0"/>
      <dgm:spPr/>
    </dgm:pt>
    <dgm:pt modelId="{5E122A9C-301C-4A32-B1E9-091D71A69370}" type="pres">
      <dgm:prSet presAssocID="{DD9AEAB5-BDCF-4100-A837-5F2FE6D0B0D5}" presName="sibSpaceTwo" presStyleCnt="0"/>
      <dgm:spPr/>
    </dgm:pt>
    <dgm:pt modelId="{85D8EFA3-22FB-42B8-9A71-9FF87D354A27}" type="pres">
      <dgm:prSet presAssocID="{F494A3B7-C513-4A54-8E81-4C589FC4D57C}" presName="vertTwo" presStyleCnt="0"/>
      <dgm:spPr/>
    </dgm:pt>
    <dgm:pt modelId="{D3A73F7C-0BEC-4C47-AF09-EF58F284C1D5}" type="pres">
      <dgm:prSet presAssocID="{F494A3B7-C513-4A54-8E81-4C589FC4D57C}" presName="txTwo" presStyleLbl="node2" presStyleIdx="1" presStyleCnt="3">
        <dgm:presLayoutVars>
          <dgm:chPref val="3"/>
        </dgm:presLayoutVars>
      </dgm:prSet>
      <dgm:spPr/>
    </dgm:pt>
    <dgm:pt modelId="{4BB5FCF7-7DFD-4157-B1A2-F754FA6733CB}" type="pres">
      <dgm:prSet presAssocID="{F494A3B7-C513-4A54-8E81-4C589FC4D57C}" presName="horzTwo" presStyleCnt="0"/>
      <dgm:spPr/>
    </dgm:pt>
    <dgm:pt modelId="{4B4E13F1-81F2-4185-83B9-4D8D1AE5C61F}" type="pres">
      <dgm:prSet presAssocID="{4E2B26E0-B244-493E-8BC1-C9EC7E3F14C6}" presName="sibSpaceTwo" presStyleCnt="0"/>
      <dgm:spPr/>
    </dgm:pt>
    <dgm:pt modelId="{5F84A342-FBD6-42D5-9FDF-42658540570D}" type="pres">
      <dgm:prSet presAssocID="{891D86F9-AAD0-43FC-A15F-F5E32B4FD8AF}" presName="vertTwo" presStyleCnt="0"/>
      <dgm:spPr/>
    </dgm:pt>
    <dgm:pt modelId="{06368B35-9012-48EE-A70E-A112279D32F6}" type="pres">
      <dgm:prSet presAssocID="{891D86F9-AAD0-43FC-A15F-F5E32B4FD8AF}" presName="txTwo" presStyleLbl="node2" presStyleIdx="2" presStyleCnt="3">
        <dgm:presLayoutVars>
          <dgm:chPref val="3"/>
        </dgm:presLayoutVars>
      </dgm:prSet>
      <dgm:spPr/>
    </dgm:pt>
    <dgm:pt modelId="{04DCA376-299F-42BE-9DDD-7C0F8216C0BD}" type="pres">
      <dgm:prSet presAssocID="{891D86F9-AAD0-43FC-A15F-F5E32B4FD8AF}" presName="horzTwo" presStyleCnt="0"/>
      <dgm:spPr/>
    </dgm:pt>
  </dgm:ptLst>
  <dgm:cxnLst>
    <dgm:cxn modelId="{AAF2580A-6525-474A-A3E0-97253219B038}" srcId="{E690028C-1D5F-4347-86A4-B2C5FE831D9D}" destId="{7AC419FA-8D6D-44AB-AC54-75DC24990A31}" srcOrd="0" destOrd="0" parTransId="{8127DC86-8655-4936-A783-435D8536E265}" sibTransId="{9AFAFF46-148A-44C4-B7C8-C22B340F2AF2}"/>
    <dgm:cxn modelId="{87D03B39-AA8A-43C0-B29D-E7446DDE8766}" type="presOf" srcId="{F494A3B7-C513-4A54-8E81-4C589FC4D57C}" destId="{D3A73F7C-0BEC-4C47-AF09-EF58F284C1D5}" srcOrd="0" destOrd="0" presId="urn:microsoft.com/office/officeart/2005/8/layout/hierarchy4"/>
    <dgm:cxn modelId="{72E9EA46-FA48-4235-9EF2-5AF7CF49BB2C}" type="presOf" srcId="{891D86F9-AAD0-43FC-A15F-F5E32B4FD8AF}" destId="{06368B35-9012-48EE-A70E-A112279D32F6}" srcOrd="0" destOrd="0" presId="urn:microsoft.com/office/officeart/2005/8/layout/hierarchy4"/>
    <dgm:cxn modelId="{1AAF5E49-62C9-4EA9-85D5-445FB6677A3B}" type="presOf" srcId="{90170B2E-6323-4BF5-8A6A-4050941AEBE8}" destId="{FAEF3B8B-EFE5-4D22-A835-1EF77ACD7677}" srcOrd="0" destOrd="0" presId="urn:microsoft.com/office/officeart/2005/8/layout/hierarchy4"/>
    <dgm:cxn modelId="{4634BE6D-1C30-474B-91BF-EB5E43B93611}" srcId="{7AC419FA-8D6D-44AB-AC54-75DC24990A31}" destId="{891D86F9-AAD0-43FC-A15F-F5E32B4FD8AF}" srcOrd="2" destOrd="0" parTransId="{663268F3-FED2-4152-987A-33BE18B6B316}" sibTransId="{16050533-CF9F-4431-ACC0-ADF198301516}"/>
    <dgm:cxn modelId="{33F89F7E-D454-44E1-8936-4FF4637F85FA}" srcId="{7AC419FA-8D6D-44AB-AC54-75DC24990A31}" destId="{F494A3B7-C513-4A54-8E81-4C589FC4D57C}" srcOrd="1" destOrd="0" parTransId="{FF1817DB-D238-4D66-9366-DAD9D32D40C3}" sibTransId="{4E2B26E0-B244-493E-8BC1-C9EC7E3F14C6}"/>
    <dgm:cxn modelId="{5F8A5E8D-B00D-48DE-9DE5-7375729A93C9}" srcId="{7AC419FA-8D6D-44AB-AC54-75DC24990A31}" destId="{90170B2E-6323-4BF5-8A6A-4050941AEBE8}" srcOrd="0" destOrd="0" parTransId="{12FC8C0B-E69B-46A1-9636-6D5111C0148D}" sibTransId="{DD9AEAB5-BDCF-4100-A837-5F2FE6D0B0D5}"/>
    <dgm:cxn modelId="{1129FB8D-FC72-41E5-AFDE-DAD5D06E1192}" type="presOf" srcId="{E690028C-1D5F-4347-86A4-B2C5FE831D9D}" destId="{FA2DECD8-2F9B-44F9-BBB1-BAF417920CE9}" srcOrd="0" destOrd="0" presId="urn:microsoft.com/office/officeart/2005/8/layout/hierarchy4"/>
    <dgm:cxn modelId="{A06956D9-8770-4F58-8827-222E53BCBEBD}" type="presOf" srcId="{7AC419FA-8D6D-44AB-AC54-75DC24990A31}" destId="{BDB0D396-63F6-4553-8914-38E42A3E7651}" srcOrd="0" destOrd="0" presId="urn:microsoft.com/office/officeart/2005/8/layout/hierarchy4"/>
    <dgm:cxn modelId="{20BA6626-9DDC-4D0D-8A45-56F69D2F87A2}" type="presParOf" srcId="{FA2DECD8-2F9B-44F9-BBB1-BAF417920CE9}" destId="{D5938DE5-FDD7-42C1-8FBD-7DFACD080D72}" srcOrd="0" destOrd="0" presId="urn:microsoft.com/office/officeart/2005/8/layout/hierarchy4"/>
    <dgm:cxn modelId="{D5CC6FFE-6729-4692-ADB0-2DFC60023150}" type="presParOf" srcId="{D5938DE5-FDD7-42C1-8FBD-7DFACD080D72}" destId="{BDB0D396-63F6-4553-8914-38E42A3E7651}" srcOrd="0" destOrd="0" presId="urn:microsoft.com/office/officeart/2005/8/layout/hierarchy4"/>
    <dgm:cxn modelId="{EFC0C01E-C90D-4EBF-ABB2-45C01F624E81}" type="presParOf" srcId="{D5938DE5-FDD7-42C1-8FBD-7DFACD080D72}" destId="{4B39068F-A81B-431D-8447-5E9706E595EC}" srcOrd="1" destOrd="0" presId="urn:microsoft.com/office/officeart/2005/8/layout/hierarchy4"/>
    <dgm:cxn modelId="{E5D98534-22FF-48DC-B32E-7C4174492CEF}" type="presParOf" srcId="{D5938DE5-FDD7-42C1-8FBD-7DFACD080D72}" destId="{0E25CDD4-ED85-475B-B8AD-04C1594BEEFF}" srcOrd="2" destOrd="0" presId="urn:microsoft.com/office/officeart/2005/8/layout/hierarchy4"/>
    <dgm:cxn modelId="{05BD9247-1EA7-4FD7-9EAE-A65F3EDD3161}" type="presParOf" srcId="{0E25CDD4-ED85-475B-B8AD-04C1594BEEFF}" destId="{22F29624-A460-499F-8550-9D2250E56D85}" srcOrd="0" destOrd="0" presId="urn:microsoft.com/office/officeart/2005/8/layout/hierarchy4"/>
    <dgm:cxn modelId="{756415C0-F3EA-41AB-82C1-CCE17EB6D3AA}" type="presParOf" srcId="{22F29624-A460-499F-8550-9D2250E56D85}" destId="{FAEF3B8B-EFE5-4D22-A835-1EF77ACD7677}" srcOrd="0" destOrd="0" presId="urn:microsoft.com/office/officeart/2005/8/layout/hierarchy4"/>
    <dgm:cxn modelId="{5503F2D2-0272-4E5F-8404-76E63A6025C6}" type="presParOf" srcId="{22F29624-A460-499F-8550-9D2250E56D85}" destId="{7FAD1E47-1717-46A8-B950-1E525CF91420}" srcOrd="1" destOrd="0" presId="urn:microsoft.com/office/officeart/2005/8/layout/hierarchy4"/>
    <dgm:cxn modelId="{B4FD41F4-FE6C-4646-A99F-EE254710F2B5}" type="presParOf" srcId="{0E25CDD4-ED85-475B-B8AD-04C1594BEEFF}" destId="{5E122A9C-301C-4A32-B1E9-091D71A69370}" srcOrd="1" destOrd="0" presId="urn:microsoft.com/office/officeart/2005/8/layout/hierarchy4"/>
    <dgm:cxn modelId="{B2C16060-ABD3-4D3E-996E-D08216D7EADC}" type="presParOf" srcId="{0E25CDD4-ED85-475B-B8AD-04C1594BEEFF}" destId="{85D8EFA3-22FB-42B8-9A71-9FF87D354A27}" srcOrd="2" destOrd="0" presId="urn:microsoft.com/office/officeart/2005/8/layout/hierarchy4"/>
    <dgm:cxn modelId="{15536A77-62BF-42DB-9EB7-F4A55E807256}" type="presParOf" srcId="{85D8EFA3-22FB-42B8-9A71-9FF87D354A27}" destId="{D3A73F7C-0BEC-4C47-AF09-EF58F284C1D5}" srcOrd="0" destOrd="0" presId="urn:microsoft.com/office/officeart/2005/8/layout/hierarchy4"/>
    <dgm:cxn modelId="{DE5B838F-D049-497A-B001-572F46868F22}" type="presParOf" srcId="{85D8EFA3-22FB-42B8-9A71-9FF87D354A27}" destId="{4BB5FCF7-7DFD-4157-B1A2-F754FA6733CB}" srcOrd="1" destOrd="0" presId="urn:microsoft.com/office/officeart/2005/8/layout/hierarchy4"/>
    <dgm:cxn modelId="{B4765A8B-B156-4560-980E-E5E6FE655825}" type="presParOf" srcId="{0E25CDD4-ED85-475B-B8AD-04C1594BEEFF}" destId="{4B4E13F1-81F2-4185-83B9-4D8D1AE5C61F}" srcOrd="3" destOrd="0" presId="urn:microsoft.com/office/officeart/2005/8/layout/hierarchy4"/>
    <dgm:cxn modelId="{86067471-3E3D-4FB6-8B39-98F08BC9A99D}" type="presParOf" srcId="{0E25CDD4-ED85-475B-B8AD-04C1594BEEFF}" destId="{5F84A342-FBD6-42D5-9FDF-42658540570D}" srcOrd="4" destOrd="0" presId="urn:microsoft.com/office/officeart/2005/8/layout/hierarchy4"/>
    <dgm:cxn modelId="{CE817C75-46F6-4AE1-978A-5D932099A240}" type="presParOf" srcId="{5F84A342-FBD6-42D5-9FDF-42658540570D}" destId="{06368B35-9012-48EE-A70E-A112279D32F6}" srcOrd="0" destOrd="0" presId="urn:microsoft.com/office/officeart/2005/8/layout/hierarchy4"/>
    <dgm:cxn modelId="{A1758A64-0A21-42C1-A00A-A6CD407E7C47}" type="presParOf" srcId="{5F84A342-FBD6-42D5-9FDF-42658540570D}" destId="{04DCA376-299F-42BE-9DDD-7C0F8216C0B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0D396-63F6-4553-8914-38E42A3E7651}">
      <dsp:nvSpPr>
        <dsp:cNvPr id="0" name=""/>
        <dsp:cNvSpPr/>
      </dsp:nvSpPr>
      <dsp:spPr>
        <a:xfrm>
          <a:off x="0" y="0"/>
          <a:ext cx="11288233" cy="1581204"/>
        </a:xfrm>
        <a:prstGeom prst="roundRect">
          <a:avLst>
            <a:gd name="adj" fmla="val 10000"/>
          </a:avLst>
        </a:prstGeom>
        <a:solidFill>
          <a:srgbClr val="00838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Космолог</a:t>
          </a:r>
          <a:r>
            <a:rPr lang="uk-UA" sz="6500" kern="1200" dirty="0" err="1"/>
            <a:t>ічні</a:t>
          </a:r>
          <a:r>
            <a:rPr lang="uk-UA" sz="6500" kern="1200" dirty="0"/>
            <a:t> </a:t>
          </a:r>
          <a:r>
            <a:rPr lang="ru-RU" sz="6500" kern="1200" dirty="0" err="1"/>
            <a:t>Парадокси</a:t>
          </a:r>
          <a:endParaRPr lang="uk-UA" sz="6500" kern="1200" dirty="0"/>
        </a:p>
      </dsp:txBody>
      <dsp:txXfrm>
        <a:off x="46312" y="46312"/>
        <a:ext cx="11195609" cy="1488580"/>
      </dsp:txXfrm>
    </dsp:sp>
    <dsp:sp modelId="{FAEF3B8B-EFE5-4D22-A835-1EF77ACD7677}">
      <dsp:nvSpPr>
        <dsp:cNvPr id="0" name=""/>
        <dsp:cNvSpPr/>
      </dsp:nvSpPr>
      <dsp:spPr>
        <a:xfrm>
          <a:off x="4059" y="1871043"/>
          <a:ext cx="3563205" cy="1581204"/>
        </a:xfrm>
        <a:prstGeom prst="roundRect">
          <a:avLst>
            <a:gd name="adj" fmla="val 10000"/>
          </a:avLst>
        </a:prstGeom>
        <a:solidFill>
          <a:srgbClr val="689F3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500" kern="1200" dirty="0"/>
            <a:t>Фотометричний</a:t>
          </a:r>
        </a:p>
      </dsp:txBody>
      <dsp:txXfrm>
        <a:off x="50371" y="1917355"/>
        <a:ext cx="3470581" cy="1488580"/>
      </dsp:txXfrm>
    </dsp:sp>
    <dsp:sp modelId="{D3A73F7C-0BEC-4C47-AF09-EF58F284C1D5}">
      <dsp:nvSpPr>
        <dsp:cNvPr id="0" name=""/>
        <dsp:cNvSpPr/>
      </dsp:nvSpPr>
      <dsp:spPr>
        <a:xfrm>
          <a:off x="3866573" y="1871043"/>
          <a:ext cx="3563205" cy="1581204"/>
        </a:xfrm>
        <a:prstGeom prst="roundRect">
          <a:avLst>
            <a:gd name="adj" fmla="val 10000"/>
          </a:avLst>
        </a:prstGeom>
        <a:solidFill>
          <a:srgbClr val="689F3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500" kern="1200" dirty="0"/>
            <a:t>Гравітаційний</a:t>
          </a:r>
        </a:p>
      </dsp:txBody>
      <dsp:txXfrm>
        <a:off x="3912885" y="1917355"/>
        <a:ext cx="3470581" cy="1488580"/>
      </dsp:txXfrm>
    </dsp:sp>
    <dsp:sp modelId="{06368B35-9012-48EE-A70E-A112279D32F6}">
      <dsp:nvSpPr>
        <dsp:cNvPr id="0" name=""/>
        <dsp:cNvSpPr/>
      </dsp:nvSpPr>
      <dsp:spPr>
        <a:xfrm>
          <a:off x="7729088" y="1871043"/>
          <a:ext cx="3563205" cy="1581204"/>
        </a:xfrm>
        <a:prstGeom prst="roundRect">
          <a:avLst>
            <a:gd name="adj" fmla="val 10000"/>
          </a:avLst>
        </a:prstGeom>
        <a:solidFill>
          <a:srgbClr val="689F3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500" kern="1200" dirty="0"/>
            <a:t>«Теплової смерті» Всесвіту</a:t>
          </a:r>
        </a:p>
      </dsp:txBody>
      <dsp:txXfrm>
        <a:off x="7775400" y="1917355"/>
        <a:ext cx="3470581" cy="1488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6416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02.04.2020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780531-83AA-48AB-B413-09D51A581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234" y="4912622"/>
            <a:ext cx="564574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</a:rPr>
              <a:t>СПОСТЕРЕЖНІ ОСНОВИ КОСМОЛОГІЇ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Картинки по запросу Галактики">
            <a:extLst>
              <a:ext uri="{FF2B5EF4-FFF2-40B4-BE49-F238E27FC236}">
                <a16:creationId xmlns:a16="http://schemas.microsoft.com/office/drawing/2014/main" id="{FF67AAC8-069E-4C86-8B0C-423E28688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Моделі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скінченного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безмежного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Всесвіту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4BC4ED62-AC24-47D3-AA7A-37377E77DC68}"/>
              </a:ext>
            </a:extLst>
          </p:cNvPr>
          <p:cNvSpPr txBox="1">
            <a:spLocks/>
          </p:cNvSpPr>
          <p:nvPr/>
        </p:nvSpPr>
        <p:spPr>
          <a:xfrm>
            <a:off x="2235416" y="1354705"/>
            <a:ext cx="7948934" cy="108837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Модель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тривимірного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скінченного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безмежного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уявити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важко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E3FF07DC-F29C-436B-BA0A-8A3C8BE993D9}"/>
              </a:ext>
            </a:extLst>
          </p:cNvPr>
          <p:cNvSpPr txBox="1">
            <a:spLocks/>
          </p:cNvSpPr>
          <p:nvPr/>
        </p:nvSpPr>
        <p:spPr>
          <a:xfrm>
            <a:off x="1617783" y="2989500"/>
            <a:ext cx="9184199" cy="119603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Немає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межі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, але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скінченний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об’єм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обмежену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кількість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зір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і галактик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5502F478-0C02-431C-9760-CA6930031728}"/>
              </a:ext>
            </a:extLst>
          </p:cNvPr>
          <p:cNvSpPr txBox="1">
            <a:spLocks/>
          </p:cNvSpPr>
          <p:nvPr/>
        </p:nvSpPr>
        <p:spPr>
          <a:xfrm>
            <a:off x="479567" y="4838369"/>
            <a:ext cx="11232859" cy="119603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Немає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центру,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точки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ньому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рівноправні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й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всіх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напрямках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простір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однорідний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2865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Картинки по запросу Галактики">
            <a:extLst>
              <a:ext uri="{FF2B5EF4-FFF2-40B4-BE49-F238E27FC236}">
                <a16:creationId xmlns:a16="http://schemas.microsoft.com/office/drawing/2014/main" id="{FF67AAC8-069E-4C86-8B0C-423E28688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Моделі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скінченного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безмежного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Всесвіту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3204D667-FAB5-406B-A2FA-1A6213FB035B}"/>
              </a:ext>
            </a:extLst>
          </p:cNvPr>
          <p:cNvSpPr txBox="1">
            <a:spLocks/>
          </p:cNvSpPr>
          <p:nvPr/>
        </p:nvSpPr>
        <p:spPr>
          <a:xfrm>
            <a:off x="1292513" y="1322229"/>
            <a:ext cx="9606968" cy="164591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Якщо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простір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замкнутий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- то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мандрівник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подорожуючи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в одному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напрямку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має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  <a:p>
            <a:pPr algn="ctr" defTabSz="914377"/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повернутися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в точку старту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4E567351-DDCF-4188-800C-7F6110EB7EE8}"/>
              </a:ext>
            </a:extLst>
          </p:cNvPr>
          <p:cNvSpPr txBox="1">
            <a:spLocks/>
          </p:cNvSpPr>
          <p:nvPr/>
        </p:nvSpPr>
        <p:spPr>
          <a:xfrm>
            <a:off x="2227402" y="3482095"/>
            <a:ext cx="7737187" cy="110783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Земля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замкнутий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двовимірний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простір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Хто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довів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?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CD83375-9E8C-479B-AB2B-8DBF15DAABA2}"/>
              </a:ext>
            </a:extLst>
          </p:cNvPr>
          <p:cNvSpPr txBox="1">
            <a:spLocks/>
          </p:cNvSpPr>
          <p:nvPr/>
        </p:nvSpPr>
        <p:spPr>
          <a:xfrm>
            <a:off x="1960703" y="5197474"/>
            <a:ext cx="8270587" cy="110783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можна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таку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подорож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здійснити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тривимірному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Всесвіті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8577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7157DA-BFAE-42BD-8AA1-86FBED38E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Гравітаційний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парадокс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BEF19591-73FC-4CA0-896A-E656703E1ADB}"/>
              </a:ext>
            </a:extLst>
          </p:cNvPr>
          <p:cNvSpPr txBox="1">
            <a:spLocks/>
          </p:cNvSpPr>
          <p:nvPr/>
        </p:nvSpPr>
        <p:spPr>
          <a:xfrm>
            <a:off x="6131998" y="2743199"/>
            <a:ext cx="5993114" cy="389307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нескінченному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евклідовою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геометрією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ненульовою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середньою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гравітаційний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потенціал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усюди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набуває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нескінченних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значень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4" descr="Картинки по запросу темная энергия">
            <a:extLst>
              <a:ext uri="{FF2B5EF4-FFF2-40B4-BE49-F238E27FC236}">
                <a16:creationId xmlns:a16="http://schemas.microsoft.com/office/drawing/2014/main" id="{569E8799-0F1E-4E59-99B3-55797C2B2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" r="41490"/>
          <a:stretch/>
        </p:blipFill>
        <p:spPr bwMode="auto">
          <a:xfrm>
            <a:off x="102886" y="868509"/>
            <a:ext cx="5926226" cy="595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BFD820C2-03A8-43A8-87D3-DA20E6362BCF}"/>
              </a:ext>
            </a:extLst>
          </p:cNvPr>
          <p:cNvSpPr txBox="1">
            <a:spLocks/>
          </p:cNvSpPr>
          <p:nvPr/>
        </p:nvSpPr>
        <p:spPr>
          <a:xfrm>
            <a:off x="6274191" y="998806"/>
            <a:ext cx="5584537" cy="152267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Класична (Ньютонівська) теорія Всесвітнього тяжіння 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FB2AD0A1-7A4E-450E-88E3-C40A094C1772}"/>
              </a:ext>
            </a:extLst>
          </p:cNvPr>
          <p:cNvSpPr txBox="1">
            <a:spLocks/>
          </p:cNvSpPr>
          <p:nvPr/>
        </p:nvSpPr>
        <p:spPr>
          <a:xfrm>
            <a:off x="6131998" y="3283395"/>
            <a:ext cx="5993114" cy="281268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збільшенням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масштабу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повинна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стрімко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зменшуватися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прямувати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нуля </a:t>
            </a:r>
          </a:p>
        </p:txBody>
      </p:sp>
    </p:spTree>
    <p:extLst>
      <p:ext uri="{BB962C8B-B14F-4D97-AF65-F5344CB8AC3E}">
        <p14:creationId xmlns:p14="http://schemas.microsoft.com/office/powerpoint/2010/main" val="16151830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7157DA-BFAE-42BD-8AA1-86FBED38E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Гравітаційний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парадокс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0" name="Picture 4" descr="Картинки по запросу темная энергия">
            <a:extLst>
              <a:ext uri="{FF2B5EF4-FFF2-40B4-BE49-F238E27FC236}">
                <a16:creationId xmlns:a16="http://schemas.microsoft.com/office/drawing/2014/main" id="{569E8799-0F1E-4E59-99B3-55797C2B2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" r="41490"/>
          <a:stretch/>
        </p:blipFill>
        <p:spPr bwMode="auto">
          <a:xfrm>
            <a:off x="102886" y="868509"/>
            <a:ext cx="5926226" cy="595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BFD820C2-03A8-43A8-87D3-DA20E6362BCF}"/>
              </a:ext>
            </a:extLst>
          </p:cNvPr>
          <p:cNvSpPr txBox="1">
            <a:spLocks/>
          </p:cNvSpPr>
          <p:nvPr/>
        </p:nvSpPr>
        <p:spPr>
          <a:xfrm>
            <a:off x="6274191" y="998805"/>
            <a:ext cx="5584537" cy="562707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Класична теорія Всесвітнього тяжіння  непридатна для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опису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сильних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гравітаційних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тяжіння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розподілу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нескінченної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кількості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безмежному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BEF19591-73FC-4CA0-896A-E656703E1ADB}"/>
              </a:ext>
            </a:extLst>
          </p:cNvPr>
          <p:cNvSpPr txBox="1">
            <a:spLocks/>
          </p:cNvSpPr>
          <p:nvPr/>
        </p:nvSpPr>
        <p:spPr>
          <a:xfrm>
            <a:off x="69442" y="5396794"/>
            <a:ext cx="5871477" cy="122908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парадокс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зник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появою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ЗТВ </a:t>
            </a:r>
          </a:p>
        </p:txBody>
      </p:sp>
    </p:spTree>
    <p:extLst>
      <p:ext uri="{BB962C8B-B14F-4D97-AF65-F5344CB8AC3E}">
        <p14:creationId xmlns:p14="http://schemas.microsoft.com/office/powerpoint/2010/main" val="27256660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пловая смерть Вселенной">
            <a:extLst>
              <a:ext uri="{FF2B5EF4-FFF2-40B4-BE49-F238E27FC236}">
                <a16:creationId xmlns:a16="http://schemas.microsoft.com/office/drawing/2014/main" id="{A807F234-5D3C-48A5-8D98-84BB49E78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5"/>
          <a:stretch/>
        </p:blipFill>
        <p:spPr bwMode="auto">
          <a:xfrm>
            <a:off x="0" y="55308"/>
            <a:ext cx="12274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Парадокс «теплової смерті»</a:t>
              </a: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E7EC7120-CC51-4BCB-B1B1-B01ED3EBCFDE}"/>
              </a:ext>
            </a:extLst>
          </p:cNvPr>
          <p:cNvSpPr txBox="1">
            <a:spLocks/>
          </p:cNvSpPr>
          <p:nvPr/>
        </p:nvSpPr>
        <p:spPr>
          <a:xfrm>
            <a:off x="1738250" y="1195280"/>
            <a:ext cx="9058379" cy="59130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другого закону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термодинаміки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1D0813A0-4510-4072-B531-9823CD8AAA4A}"/>
              </a:ext>
            </a:extLst>
          </p:cNvPr>
          <p:cNvSpPr txBox="1">
            <a:spLocks/>
          </p:cNvSpPr>
          <p:nvPr/>
        </p:nvSpPr>
        <p:spPr>
          <a:xfrm>
            <a:off x="986472" y="2155100"/>
            <a:ext cx="10301342" cy="221030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Будь-яка замкнута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система,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обмінюється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енергією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системами,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прагне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вірогідного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рівноважного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стану — до стану з максимумом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ентропії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6651611B-7F7E-4BE7-B423-6F4A336EDAA9}"/>
              </a:ext>
            </a:extLst>
          </p:cNvPr>
          <p:cNvSpPr txBox="1">
            <a:spLocks/>
          </p:cNvSpPr>
          <p:nvPr/>
        </p:nvSpPr>
        <p:spPr>
          <a:xfrm>
            <a:off x="1411212" y="4827675"/>
            <a:ext cx="9712457" cy="168167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відома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спроб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спростування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флуктуаційна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гіпотеза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Л. Больцмана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самостійно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опрацюйте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8495271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пловая смерть Вселенной">
            <a:extLst>
              <a:ext uri="{FF2B5EF4-FFF2-40B4-BE49-F238E27FC236}">
                <a16:creationId xmlns:a16="http://schemas.microsoft.com/office/drawing/2014/main" id="{A807F234-5D3C-48A5-8D98-84BB49E78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5"/>
          <a:stretch/>
        </p:blipFill>
        <p:spPr bwMode="auto">
          <a:xfrm>
            <a:off x="0" y="0"/>
            <a:ext cx="12274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Спростування парадоксу «теплової смерті»</a:t>
              </a: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E7EC7120-CC51-4BCB-B1B1-B01ED3EBCFDE}"/>
              </a:ext>
            </a:extLst>
          </p:cNvPr>
          <p:cNvSpPr txBox="1">
            <a:spLocks/>
          </p:cNvSpPr>
          <p:nvPr/>
        </p:nvSpPr>
        <p:spPr>
          <a:xfrm>
            <a:off x="1409321" y="986556"/>
            <a:ext cx="9455644" cy="1703332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термодинаміки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застосовуються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скінченних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тому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застосування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неприпустиме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1D0813A0-4510-4072-B531-9823CD8AAA4A}"/>
              </a:ext>
            </a:extLst>
          </p:cNvPr>
          <p:cNvSpPr txBox="1">
            <a:spLocks/>
          </p:cNvSpPr>
          <p:nvPr/>
        </p:nvSpPr>
        <p:spPr>
          <a:xfrm>
            <a:off x="902839" y="2851103"/>
            <a:ext cx="10386316" cy="115516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забороняє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ІІ закон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термодинаміки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точки статистики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малоймовірними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45C1F97B-F18A-4868-9F80-615FD3ED21C3}"/>
              </a:ext>
            </a:extLst>
          </p:cNvPr>
          <p:cNvSpPr txBox="1">
            <a:spLocks/>
          </p:cNvSpPr>
          <p:nvPr/>
        </p:nvSpPr>
        <p:spPr>
          <a:xfrm>
            <a:off x="1283839" y="4186735"/>
            <a:ext cx="9624316" cy="115516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закритих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системах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можливі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нерівноважні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стаціонарні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дією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A0B40DCC-7BD6-4B31-9A20-33637991FAFF}"/>
              </a:ext>
            </a:extLst>
          </p:cNvPr>
          <p:cNvSpPr txBox="1">
            <a:spLocks/>
          </p:cNvSpPr>
          <p:nvPr/>
        </p:nvSpPr>
        <p:spPr>
          <a:xfrm>
            <a:off x="794102" y="5522367"/>
            <a:ext cx="11064627" cy="115516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Метагалактики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теорії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нестаціонарного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50-х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XX ст.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949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пловая смерть Вселенной">
            <a:extLst>
              <a:ext uri="{FF2B5EF4-FFF2-40B4-BE49-F238E27FC236}">
                <a16:creationId xmlns:a16="http://schemas.microsoft.com/office/drawing/2014/main" id="{A807F234-5D3C-48A5-8D98-84BB49E78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5"/>
          <a:stretch/>
        </p:blipFill>
        <p:spPr bwMode="auto">
          <a:xfrm>
            <a:off x="0" y="0"/>
            <a:ext cx="12274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Спростування парадоксу «теплової смерті»</a:t>
              </a: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E7EC7120-CC51-4BCB-B1B1-B01ED3EBCFDE}"/>
              </a:ext>
            </a:extLst>
          </p:cNvPr>
          <p:cNvSpPr txBox="1">
            <a:spLocks/>
          </p:cNvSpPr>
          <p:nvPr/>
        </p:nvSpPr>
        <p:spPr>
          <a:xfrm>
            <a:off x="3464045" y="986779"/>
            <a:ext cx="5263903" cy="57735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Сучасна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космологія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1D0813A0-4510-4072-B531-9823CD8AAA4A}"/>
              </a:ext>
            </a:extLst>
          </p:cNvPr>
          <p:cNvSpPr txBox="1">
            <a:spLocks/>
          </p:cNvSpPr>
          <p:nvPr/>
        </p:nvSpPr>
        <p:spPr>
          <a:xfrm>
            <a:off x="1333496" y="4300315"/>
            <a:ext cx="9525000" cy="227721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нестаціонарним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впливом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конденсується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окремі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скупчення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галактик, галактики,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 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т. д.)</a:t>
            </a: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EF18DC37-39A5-4ACF-BE5A-534DB4FACF3D}"/>
              </a:ext>
            </a:extLst>
          </p:cNvPr>
          <p:cNvSpPr txBox="1">
            <a:spLocks/>
          </p:cNvSpPr>
          <p:nvPr/>
        </p:nvSpPr>
        <p:spPr>
          <a:xfrm>
            <a:off x="2109837" y="1793616"/>
            <a:ext cx="7639054" cy="227721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Однорідний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розподіл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ізотермічної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імовірним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відповідає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максимуму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ентропії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0653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595" y="3200878"/>
            <a:ext cx="11858729" cy="1085475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наука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космологія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Сформулюйте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принцип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594" y="1682975"/>
            <a:ext cx="11858729" cy="64780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масштабі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однорідним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594" y="5029439"/>
            <a:ext cx="11858729" cy="108547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суть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гравітаційного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космологічного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парадокса?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594" y="1794242"/>
            <a:ext cx="11858729" cy="115577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полягає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парадокс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теплової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смерті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»? Чим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спростувати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594" y="4000652"/>
            <a:ext cx="11858729" cy="1806717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фотометричний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парадокс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безмежного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нескінченного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(парадокс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Ольберса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):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нескінченний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то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вночі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темно?»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29235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9D5A97-C299-4269-B832-9C0DD60AE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04"/>
          <a:stretch/>
        </p:blipFill>
        <p:spPr>
          <a:xfrm>
            <a:off x="-1" y="-261914"/>
            <a:ext cx="12192001" cy="7119914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Згадаймо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головне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03A7512D-A400-4962-8D2B-AB8D234995BE}"/>
              </a:ext>
            </a:extLst>
          </p:cNvPr>
          <p:cNvSpPr txBox="1">
            <a:spLocks/>
          </p:cNvSpPr>
          <p:nvPr/>
        </p:nvSpPr>
        <p:spPr>
          <a:xfrm>
            <a:off x="205897" y="1728657"/>
            <a:ext cx="11780199" cy="62493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є предметом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вивчення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космології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6EAB63DC-2E79-493B-A66F-2AF4E97CE1C4}"/>
              </a:ext>
            </a:extLst>
          </p:cNvPr>
          <p:cNvSpPr txBox="1">
            <a:spLocks/>
          </p:cNvSpPr>
          <p:nvPr/>
        </p:nvSpPr>
        <p:spPr>
          <a:xfrm>
            <a:off x="205897" y="3273964"/>
            <a:ext cx="11858728" cy="659226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Хто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створив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теорію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відносності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4A504C04-5BC7-4062-A913-13EB1D16B3A4}"/>
              </a:ext>
            </a:extLst>
          </p:cNvPr>
          <p:cNvSpPr txBox="1">
            <a:spLocks/>
          </p:cNvSpPr>
          <p:nvPr/>
        </p:nvSpPr>
        <p:spPr>
          <a:xfrm>
            <a:off x="205897" y="4858296"/>
            <a:ext cx="11780199" cy="1088404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знаєте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котрі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всьому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0770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253859" y="1394424"/>
            <a:ext cx="11684275" cy="131560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7, пункт 2 (С. 103-105),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(1-4) С. 105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126926" y="3276401"/>
            <a:ext cx="11938142" cy="3229656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</a:rPr>
              <a:t>Підготувати повідомлення, буклети, бюлетені, презентації на одну із тем: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Історія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космології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Фотометричний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парадокс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 Парадокс «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теплової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смерті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Гравітаційний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парадокс</a:t>
            </a: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Крупномасштабная структура распределения света во Вселенной .jpg">
            <a:extLst>
              <a:ext uri="{FF2B5EF4-FFF2-40B4-BE49-F238E27FC236}">
                <a16:creationId xmlns:a16="http://schemas.microsoft.com/office/drawing/2014/main" id="{52612F1B-AF9D-45F0-ACD1-03A8C16F3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94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Космологія</a:t>
              </a:r>
            </a:p>
          </p:txBody>
        </p:sp>
      </p:grp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4EB5029C-5B7A-4FFA-A23D-6C490D652E5F}"/>
              </a:ext>
            </a:extLst>
          </p:cNvPr>
          <p:cNvSpPr txBox="1">
            <a:spLocks/>
          </p:cNvSpPr>
          <p:nvPr/>
        </p:nvSpPr>
        <p:spPr>
          <a:xfrm>
            <a:off x="331901" y="5685183"/>
            <a:ext cx="3418464" cy="87273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Великомасштабна структура Всесвіту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B66C6318-5F60-498A-A2F8-DD5FDDB5ED04}"/>
              </a:ext>
            </a:extLst>
          </p:cNvPr>
          <p:cNvSpPr txBox="1">
            <a:spLocks/>
          </p:cNvSpPr>
          <p:nvPr/>
        </p:nvSpPr>
        <p:spPr>
          <a:xfrm>
            <a:off x="834884" y="936664"/>
            <a:ext cx="10522226" cy="117281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КОСМОЛОГІЯ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наука про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цілому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про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найзагальніші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будови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розвитку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CC99619E-E031-4176-8704-6BFF62506F22}"/>
              </a:ext>
            </a:extLst>
          </p:cNvPr>
          <p:cNvSpPr txBox="1">
            <a:spLocks/>
          </p:cNvSpPr>
          <p:nvPr/>
        </p:nvSpPr>
        <p:spPr>
          <a:xfrm>
            <a:off x="3959574" y="2327952"/>
            <a:ext cx="4272844" cy="536362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Основи космології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74893E90-151B-43BF-823C-84064C25EF38}"/>
              </a:ext>
            </a:extLst>
          </p:cNvPr>
          <p:cNvSpPr txBox="1">
            <a:spLocks/>
          </p:cNvSpPr>
          <p:nvPr/>
        </p:nvSpPr>
        <p:spPr>
          <a:xfrm>
            <a:off x="870994" y="3048942"/>
            <a:ext cx="4152292" cy="10597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теорія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Відносності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(ЗТВ)</a:t>
            </a: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5EF006EB-C51D-4CA2-B8D7-633C5BE85E23}"/>
              </a:ext>
            </a:extLst>
          </p:cNvPr>
          <p:cNvSpPr txBox="1">
            <a:spLocks/>
          </p:cNvSpPr>
          <p:nvPr/>
        </p:nvSpPr>
        <p:spPr>
          <a:xfrm>
            <a:off x="7168707" y="3263925"/>
            <a:ext cx="3910110" cy="53636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5716FF50-BD91-4560-B6AC-F7DF78A0DBFF}"/>
              </a:ext>
            </a:extLst>
          </p:cNvPr>
          <p:cNvSpPr txBox="1">
            <a:spLocks/>
          </p:cNvSpPr>
          <p:nvPr/>
        </p:nvSpPr>
        <p:spPr>
          <a:xfrm>
            <a:off x="5408014" y="3281858"/>
            <a:ext cx="1375965" cy="53636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</a:t>
            </a:r>
          </a:p>
        </p:txBody>
      </p:sp>
    </p:spTree>
    <p:extLst>
      <p:ext uri="{BB962C8B-B14F-4D97-AF65-F5344CB8AC3E}">
        <p14:creationId xmlns:p14="http://schemas.microsoft.com/office/powerpoint/2010/main" val="19379453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BE5D301-60C2-48D0-A328-09E3735B5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2" descr="https://upload.wikimedia.org/wikipedia/commons/thumb/2/20/Galaxies_of_the_Infrared_Sky_.jpg/1280px-Galaxies_of_the_Infrared_Sky_.jpg?uselang=ru">
            <a:extLst>
              <a:ext uri="{FF2B5EF4-FFF2-40B4-BE49-F238E27FC236}">
                <a16:creationId xmlns:a16="http://schemas.microsoft.com/office/drawing/2014/main" id="{9BB596A1-5FA6-4DBA-A120-95A350815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6" t="3401" r="3754" b="3281"/>
          <a:stretch/>
        </p:blipFill>
        <p:spPr bwMode="auto">
          <a:xfrm>
            <a:off x="-6" y="561436"/>
            <a:ext cx="12162113" cy="6129637"/>
          </a:xfrm>
          <a:prstGeom prst="ellipse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Модель Всесвіту</a:t>
              </a:r>
            </a:p>
          </p:txBody>
        </p:sp>
      </p:grp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4EB5029C-5B7A-4FFA-A23D-6C490D652E5F}"/>
              </a:ext>
            </a:extLst>
          </p:cNvPr>
          <p:cNvSpPr txBox="1">
            <a:spLocks/>
          </p:cNvSpPr>
          <p:nvPr/>
        </p:nvSpPr>
        <p:spPr>
          <a:xfrm>
            <a:off x="331901" y="5303153"/>
            <a:ext cx="4562512" cy="125476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Великомасштабна структура Всесвіту в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інфрачервоних променях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74893E90-151B-43BF-823C-84064C25EF38}"/>
              </a:ext>
            </a:extLst>
          </p:cNvPr>
          <p:cNvSpPr txBox="1">
            <a:spLocks/>
          </p:cNvSpPr>
          <p:nvPr/>
        </p:nvSpPr>
        <p:spPr>
          <a:xfrm>
            <a:off x="258030" y="1017169"/>
            <a:ext cx="5671334" cy="163001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однорідним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ізотропним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даний момент часу</a:t>
            </a: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2BC08F96-0199-4BB7-AAF4-F024DC06A0A5}"/>
              </a:ext>
            </a:extLst>
          </p:cNvPr>
          <p:cNvSpPr txBox="1">
            <a:spLocks/>
          </p:cNvSpPr>
          <p:nvPr/>
        </p:nvSpPr>
        <p:spPr>
          <a:xfrm>
            <a:off x="5484345" y="4452730"/>
            <a:ext cx="6374384" cy="210518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властивості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кожного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заданого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моменту часу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усіх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точках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напрямках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2448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upload.wikimedia.org/wikipedia/commons/thumb/1/1d/Hubble_close-up_on_the_Coma_Cluster.jpg/1280px-Hubble_close-up_on_the_Coma_Cluster.jpg">
            <a:extLst>
              <a:ext uri="{FF2B5EF4-FFF2-40B4-BE49-F238E27FC236}">
                <a16:creationId xmlns:a16="http://schemas.microsoft.com/office/drawing/2014/main" id="{0334D950-17B2-4154-B323-B3C91C895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4" b="5359"/>
          <a:stretch/>
        </p:blipFill>
        <p:spPr bwMode="auto">
          <a:xfrm>
            <a:off x="-1" y="-19520"/>
            <a:ext cx="12191997" cy="687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Модель Всесвіту</a:t>
              </a:r>
            </a:p>
          </p:txBody>
        </p:sp>
      </p:grp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99EAF6AD-E26B-4427-8629-C19C0E631D9D}"/>
              </a:ext>
            </a:extLst>
          </p:cNvPr>
          <p:cNvSpPr txBox="1">
            <a:spLocks/>
          </p:cNvSpPr>
          <p:nvPr/>
        </p:nvSpPr>
        <p:spPr>
          <a:xfrm>
            <a:off x="329338" y="1815728"/>
            <a:ext cx="5340626" cy="16035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невеликих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об’ємах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дана модель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працює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2" descr="Картинки по запросу ячеистая структура вселенной">
            <a:extLst>
              <a:ext uri="{FF2B5EF4-FFF2-40B4-BE49-F238E27FC236}">
                <a16:creationId xmlns:a16="http://schemas.microsoft.com/office/drawing/2014/main" id="{79ACB219-40ED-4C99-9ED2-064A6ECE0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77" r="11438"/>
          <a:stretch/>
        </p:blipFill>
        <p:spPr bwMode="auto">
          <a:xfrm>
            <a:off x="6094035" y="1033670"/>
            <a:ext cx="5764694" cy="571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CA51411-0136-4C81-A3DB-CB99E8F03392}"/>
              </a:ext>
            </a:extLst>
          </p:cNvPr>
          <p:cNvSpPr txBox="1">
            <a:spLocks/>
          </p:cNvSpPr>
          <p:nvPr/>
        </p:nvSpPr>
        <p:spPr>
          <a:xfrm>
            <a:off x="333271" y="4426685"/>
            <a:ext cx="5340626" cy="16941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Висновок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у великих Масштабах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однорідний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859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7FEDA86-62D7-461D-A95C-21BE2B34B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548"/>
            <a:ext cx="12192000" cy="656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Космологічні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парадокси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6DF175AC-DDBD-4DA3-A97D-24648C8B046A}"/>
              </a:ext>
            </a:extLst>
          </p:cNvPr>
          <p:cNvSpPr txBox="1">
            <a:spLocks/>
          </p:cNvSpPr>
          <p:nvPr/>
        </p:nvSpPr>
        <p:spPr>
          <a:xfrm>
            <a:off x="299299" y="1046067"/>
            <a:ext cx="11559430" cy="159111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проблеми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поширення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досить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7F7E2E0-B5BE-4FE0-B343-C72EFDB6FD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5811382"/>
              </p:ext>
            </p:extLst>
          </p:nvPr>
        </p:nvGraphicFramePr>
        <p:xfrm>
          <a:off x="447820" y="2948249"/>
          <a:ext cx="11296353" cy="3452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46913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345B21-ED97-46E8-A91F-0715D6B95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6B1CBB-5AF4-4D92-95AF-D37FC8372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9519"/>
            <a:ext cx="7144139" cy="6871818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Фотометричний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парадокс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933B36E6-4FB5-4B75-B9A1-A36315A4A914}"/>
              </a:ext>
            </a:extLst>
          </p:cNvPr>
          <p:cNvSpPr txBox="1">
            <a:spLocks/>
          </p:cNvSpPr>
          <p:nvPr/>
        </p:nvSpPr>
        <p:spPr>
          <a:xfrm>
            <a:off x="6818244" y="993468"/>
            <a:ext cx="5118516" cy="161721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нескінченний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то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вночі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темно?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87F864D3-105A-40AE-A690-76FB238DB937}"/>
              </a:ext>
            </a:extLst>
          </p:cNvPr>
          <p:cNvSpPr txBox="1">
            <a:spLocks/>
          </p:cNvSpPr>
          <p:nvPr/>
        </p:nvSpPr>
        <p:spPr>
          <a:xfrm>
            <a:off x="7407054" y="2733249"/>
            <a:ext cx="3940896" cy="51717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Класична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фізика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CC45E39B-0872-4C1C-9C16-AD4B63D555FB}"/>
              </a:ext>
            </a:extLst>
          </p:cNvPr>
          <p:cNvSpPr txBox="1">
            <a:spLocks/>
          </p:cNvSpPr>
          <p:nvPr/>
        </p:nvSpPr>
        <p:spPr>
          <a:xfrm>
            <a:off x="6818244" y="3390811"/>
            <a:ext cx="5118516" cy="342834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нічному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безліч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тоді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освітлення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них і галактик повинно бути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1042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Картинки по запросу ночное небо">
            <a:extLst>
              <a:ext uri="{FF2B5EF4-FFF2-40B4-BE49-F238E27FC236}">
                <a16:creationId xmlns:a16="http://schemas.microsoft.com/office/drawing/2014/main" id="{CB0F6578-09F1-4A29-B40F-D0242E78F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8"/>
          <a:stretch/>
        </p:blipFill>
        <p:spPr bwMode="auto">
          <a:xfrm>
            <a:off x="0" y="-19520"/>
            <a:ext cx="12226700" cy="68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divimenia.ru/wp-content/uploads/2012/01/3160.jpg">
            <a:extLst>
              <a:ext uri="{FF2B5EF4-FFF2-40B4-BE49-F238E27FC236}">
                <a16:creationId xmlns:a16="http://schemas.microsoft.com/office/drawing/2014/main" id="{9879BE54-724D-43D4-9EBA-14F1AA5BF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-19521"/>
            <a:ext cx="12226700" cy="68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Фотометричний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парадокс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FDDA9F6F-F85A-4497-BB17-575C8802E9D6}"/>
              </a:ext>
            </a:extLst>
          </p:cNvPr>
          <p:cNvSpPr txBox="1">
            <a:spLocks/>
          </p:cNvSpPr>
          <p:nvPr/>
        </p:nvSpPr>
        <p:spPr>
          <a:xfrm>
            <a:off x="1358347" y="1265396"/>
            <a:ext cx="9142033" cy="170188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Пояснення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: через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червоне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зміщення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яскравість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далеких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об’єктів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знижується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релятивістська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космологія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)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09F06FA7-8559-4C5B-9A0F-1D85DD8FDC6B}"/>
              </a:ext>
            </a:extLst>
          </p:cNvPr>
          <p:cNvSpPr txBox="1">
            <a:spLocks/>
          </p:cNvSpPr>
          <p:nvPr/>
        </p:nvSpPr>
        <p:spPr>
          <a:xfrm>
            <a:off x="384910" y="6245268"/>
            <a:ext cx="2146255" cy="4626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Нічне небо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4C5D52CD-862F-4601-882E-5A8AA97C8011}"/>
              </a:ext>
            </a:extLst>
          </p:cNvPr>
          <p:cNvSpPr txBox="1">
            <a:spLocks/>
          </p:cNvSpPr>
          <p:nvPr/>
        </p:nvSpPr>
        <p:spPr>
          <a:xfrm>
            <a:off x="9501810" y="6202018"/>
            <a:ext cx="2356920" cy="4626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Денне небо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5E28B66D-767E-4752-BAC4-BB1166AED8A4}"/>
              </a:ext>
            </a:extLst>
          </p:cNvPr>
          <p:cNvSpPr txBox="1">
            <a:spLocks/>
          </p:cNvSpPr>
          <p:nvPr/>
        </p:nvSpPr>
        <p:spPr>
          <a:xfrm>
            <a:off x="2899065" y="3419238"/>
            <a:ext cx="6393863" cy="111138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Всесвіт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може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бути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безмежним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але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скінченним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3607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3" grpId="1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6AB9DB-3A21-4C34-A11D-09C813E4E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7F14F9-068F-4C29-8044-A0A86A9EB0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14" y="915069"/>
            <a:ext cx="5715000" cy="390525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Моделі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скінченного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безмежного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Всесвіту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5D2DDEA5-4246-4B98-A478-2480B7F232BE}"/>
              </a:ext>
            </a:extLst>
          </p:cNvPr>
          <p:cNvSpPr txBox="1">
            <a:spLocks/>
          </p:cNvSpPr>
          <p:nvPr/>
        </p:nvSpPr>
        <p:spPr>
          <a:xfrm>
            <a:off x="175373" y="4644623"/>
            <a:ext cx="5584415" cy="21548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одновимірному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 коло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будь-яка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замкнута крива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osmological crisis: We don't know if the universe is round or ...">
            <a:extLst>
              <a:ext uri="{FF2B5EF4-FFF2-40B4-BE49-F238E27FC236}">
                <a16:creationId xmlns:a16="http://schemas.microsoft.com/office/drawing/2014/main" id="{EA00971E-4110-4BD9-9CAB-9331B8146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915069"/>
            <a:ext cx="5920630" cy="38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CE3E60D1-8D88-4601-9A4E-13370CDB15C1}"/>
              </a:ext>
            </a:extLst>
          </p:cNvPr>
          <p:cNvSpPr txBox="1">
            <a:spLocks/>
          </p:cNvSpPr>
          <p:nvPr/>
        </p:nvSpPr>
        <p:spPr>
          <a:xfrm>
            <a:off x="6178856" y="4644623"/>
            <a:ext cx="5920630" cy="21548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двовимірному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яка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але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скінченна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величина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342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18037</TotalTime>
  <Words>704</Words>
  <Application>Microsoft Office PowerPoint</Application>
  <PresentationFormat>Широкий екран</PresentationFormat>
  <Paragraphs>90</Paragraphs>
  <Slides>20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1140</cp:revision>
  <dcterms:created xsi:type="dcterms:W3CDTF">2016-12-28T18:54:39Z</dcterms:created>
  <dcterms:modified xsi:type="dcterms:W3CDTF">2020-04-02T15:50:45Z</dcterms:modified>
</cp:coreProperties>
</file>