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7" r:id="rId2"/>
    <p:sldId id="256" r:id="rId3"/>
    <p:sldId id="25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6" r:id="rId23"/>
    <p:sldId id="317" r:id="rId24"/>
    <p:sldId id="318" r:id="rId25"/>
    <p:sldId id="319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A2B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-9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234608" y="1802780"/>
            <a:ext cx="6440557" cy="162953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4000" dirty="0" smtClean="0"/>
              <a:t> 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372534" y="1338954"/>
            <a:ext cx="4184035" cy="648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59282" y="1762539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77334" y="609600"/>
            <a:ext cx="9596966" cy="4622800"/>
          </a:xfrm>
        </p:spPr>
        <p:txBody>
          <a:bodyPr>
            <a:noAutofit/>
          </a:bodyPr>
          <a:lstStyle/>
          <a:p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Закінчення –а, -я, -у, -ю у </a:t>
            </a: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родовому </a:t>
            </a: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відмінку однини іменників чоловічого роду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068417"/>
            <a:ext cx="10573762" cy="2597426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-у, -ю: </a:t>
            </a:r>
            <a:r>
              <a:rPr lang="uk-UA" sz="6000" b="1" dirty="0" smtClean="0">
                <a:solidFill>
                  <a:srgbClr val="C00000"/>
                </a:solidFill>
              </a:rPr>
              <a:t>сорти плодових дерев, кущі й трави, </a:t>
            </a:r>
            <a:r>
              <a:rPr lang="uk-UA" sz="6000" b="1" dirty="0" smtClean="0">
                <a:solidFill>
                  <a:srgbClr val="FFC000"/>
                </a:solidFill>
              </a:rPr>
              <a:t>але бамбука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95299" y="546100"/>
            <a:ext cx="3492501" cy="3263899"/>
          </a:xfrm>
        </p:spPr>
        <p:txBody>
          <a:bodyPr>
            <a:noAutofit/>
          </a:bodyPr>
          <a:lstStyle/>
          <a:p>
            <a:r>
              <a:rPr lang="uk-UA" sz="4000" b="1" noProof="1" smtClean="0">
                <a:solidFill>
                  <a:srgbClr val="002060"/>
                </a:solidFill>
              </a:rPr>
              <a:t>бузк</a:t>
            </a:r>
            <a:r>
              <a:rPr lang="uk-UA" sz="4000" b="1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очерет</a:t>
            </a:r>
            <a:r>
              <a:rPr lang="uk-UA" sz="4000" b="1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дюшес</a:t>
            </a:r>
            <a:r>
              <a:rPr lang="uk-UA" sz="4000" b="1" dirty="0" smtClean="0">
                <a:solidFill>
                  <a:srgbClr val="FFC000"/>
                </a:solidFill>
              </a:rPr>
              <a:t>*</a:t>
            </a:r>
            <a:endParaRPr lang="ru-RU" sz="4000" b="1" dirty="0" smtClean="0">
              <a:solidFill>
                <a:srgbClr val="FFC000"/>
              </a:solidFill>
            </a:endParaRPr>
          </a:p>
          <a:p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495300"/>
            <a:ext cx="6452673" cy="2937013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</a:rPr>
              <a:t>бузк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очерет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дюшес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  <a:endParaRPr lang="ru-RU" sz="4000" b="1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068417"/>
            <a:ext cx="10573762" cy="2597426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-а, -я: </a:t>
            </a:r>
            <a:r>
              <a:rPr lang="uk-UA" sz="6000" b="1" dirty="0" smtClean="0">
                <a:solidFill>
                  <a:srgbClr val="C00000"/>
                </a:solidFill>
              </a:rPr>
              <a:t>міста й села.  Річки (коли наголошено кінцевий склад)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95299" y="546100"/>
            <a:ext cx="3492501" cy="3263899"/>
          </a:xfrm>
        </p:spPr>
        <p:txBody>
          <a:bodyPr>
            <a:noAutofit/>
          </a:bodyPr>
          <a:lstStyle/>
          <a:p>
            <a:r>
              <a:rPr lang="uk-UA" sz="4000" b="1" noProof="1" smtClean="0">
                <a:solidFill>
                  <a:srgbClr val="002060"/>
                </a:solidFill>
              </a:rPr>
              <a:t>Києв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  <a:endParaRPr lang="uk-UA" sz="4000" b="1" noProof="1" smtClean="0">
              <a:solidFill>
                <a:srgbClr val="FFC000"/>
              </a:solidFill>
            </a:endParaRPr>
          </a:p>
          <a:p>
            <a:r>
              <a:rPr lang="uk-UA" sz="4000" b="1" noProof="1" smtClean="0">
                <a:solidFill>
                  <a:srgbClr val="002060"/>
                </a:solidFill>
              </a:rPr>
              <a:t>Львов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  <a:endParaRPr lang="uk-UA" sz="4000" b="1" noProof="1" smtClean="0">
              <a:solidFill>
                <a:srgbClr val="FFC000"/>
              </a:solidFill>
            </a:endParaRPr>
          </a:p>
          <a:p>
            <a:r>
              <a:rPr lang="uk-UA" sz="4000" b="1" noProof="1" smtClean="0">
                <a:solidFill>
                  <a:srgbClr val="002060"/>
                </a:solidFill>
              </a:rPr>
              <a:t>Париж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  <a:endParaRPr lang="uk-UA" sz="4000" b="1" noProof="1" smtClean="0">
              <a:solidFill>
                <a:srgbClr val="FFC000"/>
              </a:solidFill>
            </a:endParaRPr>
          </a:p>
          <a:p>
            <a:r>
              <a:rPr lang="uk-UA" sz="4000" b="1" noProof="1" smtClean="0">
                <a:solidFill>
                  <a:srgbClr val="002060"/>
                </a:solidFill>
              </a:rPr>
              <a:t>Дінц</a:t>
            </a:r>
            <a:r>
              <a:rPr lang="uk-UA" sz="4000" b="1" dirty="0" smtClean="0">
                <a:solidFill>
                  <a:srgbClr val="FFC000"/>
                </a:solidFill>
              </a:rPr>
              <a:t>*</a:t>
            </a:r>
            <a:endParaRPr lang="ru-RU" sz="4000" b="1" dirty="0" smtClean="0">
              <a:solidFill>
                <a:srgbClr val="FFC000"/>
              </a:solidFill>
            </a:endParaRPr>
          </a:p>
          <a:p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495300"/>
            <a:ext cx="6452673" cy="2937013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</a:rPr>
              <a:t>Києв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Львов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Париж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Дінц</a:t>
            </a:r>
            <a:r>
              <a:rPr lang="uk-UA" sz="4000" b="1" dirty="0" smtClean="0">
                <a:solidFill>
                  <a:srgbClr val="FFC000"/>
                </a:solidFill>
              </a:rPr>
              <a:t>я</a:t>
            </a:r>
            <a:endParaRPr lang="ru-RU" sz="4000" b="1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95299" y="198783"/>
            <a:ext cx="9178788" cy="6268277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FFC000"/>
                </a:solidFill>
              </a:rPr>
              <a:t>Варіанти: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Амстердам</a:t>
            </a:r>
            <a:r>
              <a:rPr lang="uk-UA" sz="4000" b="1" dirty="0" smtClean="0">
                <a:solidFill>
                  <a:srgbClr val="FFC000"/>
                </a:solidFill>
              </a:rPr>
              <a:t>у/а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Гомел</a:t>
            </a:r>
            <a:r>
              <a:rPr lang="uk-UA" sz="4000" b="1" dirty="0" smtClean="0">
                <a:solidFill>
                  <a:srgbClr val="FFC000"/>
                </a:solidFill>
              </a:rPr>
              <a:t>ю/я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Ліверпул</a:t>
            </a:r>
            <a:r>
              <a:rPr lang="uk-UA" sz="4000" b="1" dirty="0" smtClean="0">
                <a:solidFill>
                  <a:srgbClr val="FFC000"/>
                </a:solidFill>
              </a:rPr>
              <a:t>ю/я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Чорнобил</a:t>
            </a:r>
            <a:r>
              <a:rPr lang="uk-UA" sz="4000" b="1" dirty="0" smtClean="0">
                <a:solidFill>
                  <a:srgbClr val="FFC000"/>
                </a:solidFill>
              </a:rPr>
              <a:t>ю/я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Париж</a:t>
            </a:r>
            <a:r>
              <a:rPr lang="uk-UA" sz="4000" b="1" dirty="0" smtClean="0">
                <a:solidFill>
                  <a:srgbClr val="FFC000"/>
                </a:solidFill>
              </a:rPr>
              <a:t>а/у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Лондон</a:t>
            </a:r>
            <a:r>
              <a:rPr lang="uk-UA" sz="4000" b="1" dirty="0" smtClean="0">
                <a:solidFill>
                  <a:srgbClr val="FFC000"/>
                </a:solidFill>
              </a:rPr>
              <a:t>а/у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Мадрид</a:t>
            </a:r>
            <a:r>
              <a:rPr lang="uk-UA" sz="4000" b="1" dirty="0" smtClean="0">
                <a:solidFill>
                  <a:srgbClr val="FFC000"/>
                </a:solidFill>
              </a:rPr>
              <a:t>а/у</a:t>
            </a:r>
          </a:p>
          <a:p>
            <a:endParaRPr lang="uk-UA" sz="4000" b="1" dirty="0" smtClean="0">
              <a:solidFill>
                <a:srgbClr val="002060"/>
              </a:solidFill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95299" y="198783"/>
            <a:ext cx="10411240" cy="6268277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C00000"/>
                </a:solidFill>
              </a:rPr>
              <a:t>Без варіантів, тільки –а, -я:</a:t>
            </a:r>
          </a:p>
          <a:p>
            <a:r>
              <a:rPr lang="uk-UA" sz="4000" b="1" noProof="1" smtClean="0">
                <a:solidFill>
                  <a:srgbClr val="002060"/>
                </a:solidFill>
              </a:rPr>
              <a:t>Із </a:t>
            </a:r>
            <a:r>
              <a:rPr lang="uk-UA" sz="4000" b="1" noProof="1" smtClean="0">
                <a:solidFill>
                  <a:srgbClr val="002060"/>
                </a:solidFill>
              </a:rPr>
              <a:t>суф</a:t>
            </a:r>
            <a:r>
              <a:rPr lang="uk-UA" sz="4000" b="1" noProof="1" smtClean="0">
                <a:solidFill>
                  <a:srgbClr val="002060"/>
                </a:solidFill>
              </a:rPr>
              <a:t>. </a:t>
            </a:r>
            <a:r>
              <a:rPr lang="uk-UA" sz="4000" b="1" noProof="1" smtClean="0">
                <a:solidFill>
                  <a:srgbClr val="C00000"/>
                </a:solidFill>
              </a:rPr>
              <a:t>–ськ-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-цьк-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</a:t>
            </a:r>
            <a:r>
              <a:rPr lang="uk-UA" sz="4000" b="1" noProof="1" smtClean="0">
                <a:solidFill>
                  <a:srgbClr val="C00000"/>
                </a:solidFill>
              </a:rPr>
              <a:t>ець- </a:t>
            </a:r>
            <a:r>
              <a:rPr lang="uk-UA" sz="4000" b="1" noProof="1" smtClean="0">
                <a:solidFill>
                  <a:srgbClr val="002060"/>
                </a:solidFill>
              </a:rPr>
              <a:t>(Бердянська</a:t>
            </a:r>
            <a:r>
              <a:rPr lang="uk-UA" sz="4000" b="1" noProof="1" smtClean="0">
                <a:solidFill>
                  <a:srgbClr val="002060"/>
                </a:solidFill>
              </a:rPr>
              <a:t>, </a:t>
            </a:r>
            <a:r>
              <a:rPr lang="uk-UA" sz="4000" b="1" noProof="1" smtClean="0">
                <a:solidFill>
                  <a:srgbClr val="002060"/>
                </a:solidFill>
              </a:rPr>
              <a:t>Луцька</a:t>
            </a:r>
            <a:r>
              <a:rPr lang="uk-UA" sz="4000" b="1" noProof="1" smtClean="0">
                <a:solidFill>
                  <a:srgbClr val="002060"/>
                </a:solidFill>
              </a:rPr>
              <a:t>, </a:t>
            </a:r>
            <a:r>
              <a:rPr lang="uk-UA" sz="4000" b="1" noProof="1" smtClean="0">
                <a:solidFill>
                  <a:srgbClr val="002060"/>
                </a:solidFill>
              </a:rPr>
              <a:t>Бобринця)</a:t>
            </a:r>
            <a:endParaRPr lang="uk-UA" sz="4000" b="1" noProof="1" smtClean="0">
              <a:solidFill>
                <a:srgbClr val="002060"/>
              </a:solidFill>
            </a:endParaRPr>
          </a:p>
          <a:p>
            <a:r>
              <a:rPr lang="uk-UA" sz="4000" b="1" noProof="1" smtClean="0">
                <a:solidFill>
                  <a:srgbClr val="002060"/>
                </a:solidFill>
              </a:rPr>
              <a:t>Із </a:t>
            </a:r>
            <a:r>
              <a:rPr lang="uk-UA" sz="4000" b="1" noProof="1" smtClean="0">
                <a:solidFill>
                  <a:srgbClr val="002060"/>
                </a:solidFill>
              </a:rPr>
              <a:t>суф</a:t>
            </a:r>
            <a:r>
              <a:rPr lang="uk-UA" sz="4000" b="1" noProof="1" smtClean="0">
                <a:solidFill>
                  <a:srgbClr val="002060"/>
                </a:solidFill>
              </a:rPr>
              <a:t>. </a:t>
            </a:r>
            <a:r>
              <a:rPr lang="uk-UA" sz="4000" b="1" noProof="1" smtClean="0">
                <a:solidFill>
                  <a:srgbClr val="C00000"/>
                </a:solidFill>
              </a:rPr>
              <a:t>–ів-,-їв-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-ев-,-єв-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-ов-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</a:t>
            </a:r>
            <a:r>
              <a:rPr lang="uk-UA" sz="4000" b="1" noProof="1" smtClean="0">
                <a:solidFill>
                  <a:srgbClr val="C00000"/>
                </a:solidFill>
              </a:rPr>
              <a:t>ин- </a:t>
            </a:r>
            <a:r>
              <a:rPr lang="uk-UA" sz="4000" b="1" noProof="1" smtClean="0">
                <a:solidFill>
                  <a:srgbClr val="C00000"/>
                </a:solidFill>
              </a:rPr>
              <a:t>-ін-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-ач-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</a:t>
            </a:r>
            <a:r>
              <a:rPr lang="uk-UA" sz="4000" b="1" noProof="1" smtClean="0">
                <a:solidFill>
                  <a:srgbClr val="C00000"/>
                </a:solidFill>
              </a:rPr>
              <a:t>ич- </a:t>
            </a:r>
            <a:r>
              <a:rPr lang="uk-UA" sz="4000" b="1" noProof="1" smtClean="0">
                <a:solidFill>
                  <a:srgbClr val="002060"/>
                </a:solidFill>
              </a:rPr>
              <a:t>(</a:t>
            </a:r>
            <a:r>
              <a:rPr lang="uk-UA" sz="4000" b="1" dirty="0" smtClean="0">
                <a:solidFill>
                  <a:srgbClr val="002060"/>
                </a:solidFill>
              </a:rPr>
              <a:t>Києва</a:t>
            </a:r>
            <a:r>
              <a:rPr lang="uk-UA" sz="4000" b="1" dirty="0" smtClean="0">
                <a:solidFill>
                  <a:srgbClr val="002060"/>
                </a:solidFill>
              </a:rPr>
              <a:t>, Львова, Батурина, Гадяча, Галича);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Із елементами: </a:t>
            </a:r>
            <a:r>
              <a:rPr lang="uk-UA" sz="4000" b="1" noProof="1" smtClean="0">
                <a:solidFill>
                  <a:srgbClr val="C00000"/>
                </a:solidFill>
              </a:rPr>
              <a:t>-</a:t>
            </a:r>
            <a:r>
              <a:rPr lang="uk-UA" sz="4000" b="1" noProof="1" smtClean="0">
                <a:solidFill>
                  <a:srgbClr val="C00000"/>
                </a:solidFill>
              </a:rPr>
              <a:t>бург-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-град-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-город-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-піль-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-поль-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-мир-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-слав-</a:t>
            </a:r>
            <a:r>
              <a:rPr lang="uk-UA" sz="4000" b="1" noProof="1" smtClean="0">
                <a:solidFill>
                  <a:srgbClr val="C00000"/>
                </a:solidFill>
              </a:rPr>
              <a:t>, </a:t>
            </a:r>
            <a:r>
              <a:rPr lang="uk-UA" sz="4000" b="1" noProof="1" smtClean="0">
                <a:solidFill>
                  <a:srgbClr val="C00000"/>
                </a:solidFill>
              </a:rPr>
              <a:t>-</a:t>
            </a:r>
            <a:r>
              <a:rPr lang="uk-UA" sz="4000" b="1" noProof="1" smtClean="0">
                <a:solidFill>
                  <a:srgbClr val="C00000"/>
                </a:solidFill>
              </a:rPr>
              <a:t>фурт- </a:t>
            </a:r>
            <a:r>
              <a:rPr lang="uk-UA" sz="4000" b="1" dirty="0" smtClean="0">
                <a:solidFill>
                  <a:srgbClr val="002060"/>
                </a:solidFill>
              </a:rPr>
              <a:t>(</a:t>
            </a:r>
            <a:r>
              <a:rPr lang="uk-UA" sz="4000" b="1" dirty="0" smtClean="0">
                <a:solidFill>
                  <a:srgbClr val="002060"/>
                </a:solidFill>
              </a:rPr>
              <a:t>Вишгорода, Борисполя, Житомира, Франкфурта)</a:t>
            </a:r>
            <a:endParaRPr lang="uk-UA" sz="4000" b="1" dirty="0" smtClean="0">
              <a:solidFill>
                <a:srgbClr val="C00000"/>
              </a:solidFill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41300" y="3835400"/>
            <a:ext cx="10903778" cy="2578652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-а, -я: </a:t>
            </a:r>
            <a:r>
              <a:rPr lang="uk-UA" sz="6000" b="1" dirty="0" smtClean="0">
                <a:solidFill>
                  <a:srgbClr val="C00000"/>
                </a:solidFill>
              </a:rPr>
              <a:t>архітектурні </a:t>
            </a:r>
            <a:r>
              <a:rPr lang="uk-UA" sz="6000" b="1" dirty="0" smtClean="0">
                <a:solidFill>
                  <a:srgbClr val="C00000"/>
                </a:solidFill>
              </a:rPr>
              <a:t>деталі;</a:t>
            </a:r>
            <a:r>
              <a:rPr lang="uk-UA" sz="6000" b="1" dirty="0" smtClean="0">
                <a:solidFill>
                  <a:srgbClr val="C00000"/>
                </a:solidFill>
              </a:rPr>
              <a:t/>
            </a:r>
            <a:br>
              <a:rPr lang="uk-UA" sz="6000" b="1" dirty="0" smtClean="0">
                <a:solidFill>
                  <a:srgbClr val="C00000"/>
                </a:solidFill>
              </a:rPr>
            </a:br>
            <a:r>
              <a:rPr lang="uk-UA" sz="6600" b="1" dirty="0" smtClean="0">
                <a:solidFill>
                  <a:srgbClr val="0070C0"/>
                </a:solidFill>
              </a:rPr>
              <a:t>-у, -</a:t>
            </a:r>
            <a:r>
              <a:rPr lang="uk-UA" sz="6600" b="1" dirty="0" smtClean="0">
                <a:solidFill>
                  <a:srgbClr val="0070C0"/>
                </a:solidFill>
              </a:rPr>
              <a:t>ю:</a:t>
            </a:r>
            <a:r>
              <a:rPr lang="uk-UA" sz="6000" b="1" dirty="0" smtClean="0">
                <a:solidFill>
                  <a:srgbClr val="C00000"/>
                </a:solidFill>
              </a:rPr>
              <a:t>споруди</a:t>
            </a:r>
            <a:r>
              <a:rPr lang="uk-UA" sz="6000" b="1" dirty="0" smtClean="0">
                <a:solidFill>
                  <a:srgbClr val="C00000"/>
                </a:solidFill>
              </a:rPr>
              <a:t>, приміщення </a:t>
            </a:r>
            <a:r>
              <a:rPr lang="uk-UA" sz="6000" b="1" dirty="0" smtClean="0">
                <a:solidFill>
                  <a:srgbClr val="C00000"/>
                </a:solidFill>
              </a:rPr>
              <a:t>                     </a:t>
            </a:r>
            <a:br>
              <a:rPr lang="uk-UA" sz="6000" b="1" dirty="0" smtClean="0">
                <a:solidFill>
                  <a:srgbClr val="C00000"/>
                </a:solidFill>
              </a:rPr>
            </a:br>
            <a:r>
              <a:rPr lang="uk-UA" sz="6000" b="1" dirty="0" smtClean="0">
                <a:solidFill>
                  <a:srgbClr val="C00000"/>
                </a:solidFill>
              </a:rPr>
              <a:t> </a:t>
            </a:r>
            <a:r>
              <a:rPr lang="uk-UA" sz="6000" b="1" dirty="0" smtClean="0">
                <a:solidFill>
                  <a:srgbClr val="C00000"/>
                </a:solidFill>
              </a:rPr>
              <a:t>          та </a:t>
            </a:r>
            <a:r>
              <a:rPr lang="uk-UA" sz="6000" b="1" dirty="0" smtClean="0">
                <a:solidFill>
                  <a:srgbClr val="C00000"/>
                </a:solidFill>
              </a:rPr>
              <a:t>їх </a:t>
            </a:r>
            <a:r>
              <a:rPr lang="uk-UA" sz="6000" b="1" dirty="0" smtClean="0">
                <a:solidFill>
                  <a:srgbClr val="C00000"/>
                </a:solidFill>
              </a:rPr>
              <a:t>частини.</a:t>
            </a:r>
            <a:r>
              <a:rPr lang="ru-RU" sz="6000" i="1" dirty="0" smtClean="0"/>
              <a:t/>
            </a:r>
            <a:br>
              <a:rPr lang="ru-RU" sz="6000" i="1" dirty="0" smtClean="0"/>
            </a:br>
            <a:r>
              <a:rPr lang="ru-RU" sz="6000" i="1" dirty="0" smtClean="0"/>
              <a:t/>
            </a:r>
            <a:br>
              <a:rPr lang="ru-RU" sz="6000" i="1" dirty="0" smtClean="0"/>
            </a:b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546100"/>
            <a:ext cx="5765799" cy="3263899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карниз</a:t>
            </a:r>
            <a:r>
              <a:rPr lang="uk-UA" sz="4000" b="1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</a:t>
            </a:r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еркер</a:t>
            </a:r>
            <a:r>
              <a:rPr lang="uk-UA" sz="4000" b="1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</a:t>
            </a:r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endParaRPr lang="en-US" sz="4000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супермаркет</a:t>
            </a:r>
            <a:r>
              <a:rPr lang="uk-UA" sz="4000" b="1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</a:t>
            </a:r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коридор</a:t>
            </a:r>
            <a:r>
              <a:rPr lang="uk-UA" sz="4000" b="1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</a:t>
            </a:r>
            <a:endParaRPr lang="ru-RU" sz="4000" b="1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sz="4000" i="1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651500" y="495300"/>
            <a:ext cx="6262203" cy="2937013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карниз</a:t>
            </a:r>
            <a:r>
              <a:rPr lang="uk-UA" sz="4000" b="1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</a:t>
            </a:r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еркер</a:t>
            </a:r>
            <a:r>
              <a:rPr lang="uk-UA" sz="4000" b="1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</a:t>
            </a:r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endParaRPr lang="en-US" sz="4000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</a:t>
            </a:r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упермаркет</a:t>
            </a:r>
            <a:r>
              <a:rPr lang="uk-UA" sz="4000" b="1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</a:t>
            </a:r>
            <a:r>
              <a:rPr lang="uk-UA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коридор</a:t>
            </a:r>
            <a:r>
              <a:rPr lang="uk-UA" sz="4000" b="1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</a:t>
            </a:r>
            <a:endParaRPr lang="ru-RU" sz="4000" b="1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372534" y="1338954"/>
            <a:ext cx="4184035" cy="648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41300" y="3835400"/>
            <a:ext cx="10903778" cy="2578652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-а, -я: </a:t>
            </a:r>
            <a:r>
              <a:rPr lang="uk-UA" sz="6000" b="1" dirty="0" smtClean="0">
                <a:solidFill>
                  <a:srgbClr val="C00000"/>
                </a:solidFill>
              </a:rPr>
              <a:t>страви, плоди;</a:t>
            </a:r>
            <a:r>
              <a:rPr lang="uk-UA" sz="6000" b="1" dirty="0" smtClean="0">
                <a:solidFill>
                  <a:srgbClr val="C00000"/>
                </a:solidFill>
              </a:rPr>
              <a:t/>
            </a:r>
            <a:br>
              <a:rPr lang="uk-UA" sz="6000" b="1" dirty="0" smtClean="0">
                <a:solidFill>
                  <a:srgbClr val="C00000"/>
                </a:solidFill>
              </a:rPr>
            </a:br>
            <a:r>
              <a:rPr lang="uk-UA" sz="6000" b="1" dirty="0" smtClean="0">
                <a:solidFill>
                  <a:srgbClr val="0070C0"/>
                </a:solidFill>
              </a:rPr>
              <a:t>-у, -</a:t>
            </a:r>
            <a:r>
              <a:rPr lang="uk-UA" sz="6000" b="1" dirty="0" smtClean="0">
                <a:solidFill>
                  <a:srgbClr val="0070C0"/>
                </a:solidFill>
              </a:rPr>
              <a:t>ю: </a:t>
            </a:r>
            <a:r>
              <a:rPr lang="uk-UA" sz="6000" b="1" dirty="0" smtClean="0">
                <a:solidFill>
                  <a:srgbClr val="C00000"/>
                </a:solidFill>
              </a:rPr>
              <a:t>речовини, рідкі страви, напої.</a:t>
            </a:r>
            <a:r>
              <a:rPr lang="ru-RU" sz="6000" i="1" dirty="0" smtClean="0"/>
              <a:t/>
            </a:r>
            <a:br>
              <a:rPr lang="ru-RU" sz="6000" i="1" dirty="0" smtClean="0"/>
            </a:br>
            <a:r>
              <a:rPr lang="ru-RU" sz="6000" i="1" dirty="0" smtClean="0"/>
              <a:t/>
            </a:r>
            <a:br>
              <a:rPr lang="ru-RU" sz="6000" i="1" dirty="0" smtClean="0"/>
            </a:b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546100"/>
            <a:ext cx="5765799" cy="3263899"/>
          </a:xfrm>
        </p:spPr>
        <p:txBody>
          <a:bodyPr>
            <a:noAutofit/>
          </a:bodyPr>
          <a:lstStyle/>
          <a:p>
            <a:r>
              <a:rPr lang="uk-UA" sz="3600" b="1" noProof="1" smtClean="0">
                <a:solidFill>
                  <a:srgbClr val="002060"/>
                </a:solidFill>
              </a:rPr>
              <a:t>стейк</a:t>
            </a:r>
            <a:r>
              <a:rPr lang="uk-UA" sz="3600" b="1" noProof="1" smtClean="0">
                <a:solidFill>
                  <a:srgbClr val="FFC000"/>
                </a:solidFill>
              </a:rPr>
              <a:t>*</a:t>
            </a:r>
            <a:r>
              <a:rPr lang="uk-UA" sz="3600" b="1" dirty="0" smtClean="0">
                <a:solidFill>
                  <a:srgbClr val="002060"/>
                </a:solidFill>
              </a:rPr>
              <a:t>, біфштекс</a:t>
            </a:r>
            <a:r>
              <a:rPr lang="uk-UA" sz="3600" b="1" dirty="0" smtClean="0">
                <a:solidFill>
                  <a:srgbClr val="FFC000"/>
                </a:solidFill>
              </a:rPr>
              <a:t>*</a:t>
            </a:r>
            <a:r>
              <a:rPr lang="uk-UA" sz="3600" b="1" dirty="0" smtClean="0">
                <a:solidFill>
                  <a:srgbClr val="002060"/>
                </a:solidFill>
              </a:rPr>
              <a:t>, лимон</a:t>
            </a:r>
            <a:r>
              <a:rPr lang="uk-UA" sz="3600" b="1" dirty="0" smtClean="0">
                <a:solidFill>
                  <a:srgbClr val="FFC000"/>
                </a:solidFill>
              </a:rPr>
              <a:t>*</a:t>
            </a:r>
            <a:endParaRPr lang="en-US" sz="3600" b="1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uk-UA" sz="3600" b="1" noProof="1" smtClean="0">
                <a:solidFill>
                  <a:srgbClr val="002060"/>
                </a:solidFill>
              </a:rPr>
              <a:t>кисн</a:t>
            </a:r>
            <a:r>
              <a:rPr lang="uk-UA" sz="3600" b="1" dirty="0" smtClean="0">
                <a:solidFill>
                  <a:srgbClr val="FFC000"/>
                </a:solidFill>
              </a:rPr>
              <a:t>*</a:t>
            </a:r>
            <a:r>
              <a:rPr lang="uk-UA" sz="3600" b="1" dirty="0" smtClean="0">
                <a:solidFill>
                  <a:srgbClr val="002060"/>
                </a:solidFill>
              </a:rPr>
              <a:t>, борщ</a:t>
            </a:r>
            <a:r>
              <a:rPr lang="uk-UA" sz="3600" b="1" dirty="0" smtClean="0">
                <a:solidFill>
                  <a:srgbClr val="FFC000"/>
                </a:solidFill>
              </a:rPr>
              <a:t>*</a:t>
            </a:r>
            <a:r>
              <a:rPr lang="uk-UA" sz="3600" b="1" dirty="0" smtClean="0">
                <a:solidFill>
                  <a:srgbClr val="002060"/>
                </a:solidFill>
              </a:rPr>
              <a:t>, </a:t>
            </a:r>
            <a:r>
              <a:rPr lang="uk-UA" sz="3600" b="1" noProof="1" smtClean="0">
                <a:solidFill>
                  <a:srgbClr val="002060"/>
                </a:solidFill>
              </a:rPr>
              <a:t>ча</a:t>
            </a:r>
            <a:r>
              <a:rPr lang="uk-UA" sz="3600" b="1" dirty="0" smtClean="0">
                <a:solidFill>
                  <a:srgbClr val="FFC000"/>
                </a:solidFill>
              </a:rPr>
              <a:t>*</a:t>
            </a:r>
            <a:endParaRPr lang="ru-RU" sz="3600" b="1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sz="4000" b="1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sz="4000" i="1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651500" y="495300"/>
            <a:ext cx="6262203" cy="2937013"/>
          </a:xfrm>
        </p:spPr>
        <p:txBody>
          <a:bodyPr>
            <a:noAutofit/>
          </a:bodyPr>
          <a:lstStyle/>
          <a:p>
            <a:r>
              <a:rPr lang="uk-UA" sz="3600" b="1" noProof="1" smtClean="0">
                <a:solidFill>
                  <a:srgbClr val="002060"/>
                </a:solidFill>
              </a:rPr>
              <a:t>стейк</a:t>
            </a:r>
            <a:r>
              <a:rPr lang="uk-UA" sz="3600" b="1" noProof="1" smtClean="0">
                <a:solidFill>
                  <a:srgbClr val="FFC000"/>
                </a:solidFill>
              </a:rPr>
              <a:t>а</a:t>
            </a:r>
            <a:r>
              <a:rPr lang="uk-UA" sz="3600" b="1" dirty="0" smtClean="0">
                <a:solidFill>
                  <a:srgbClr val="002060"/>
                </a:solidFill>
              </a:rPr>
              <a:t>, </a:t>
            </a:r>
            <a:r>
              <a:rPr lang="uk-UA" sz="3600" b="1" dirty="0" smtClean="0">
                <a:solidFill>
                  <a:srgbClr val="002060"/>
                </a:solidFill>
              </a:rPr>
              <a:t>біфштекс</a:t>
            </a:r>
            <a:r>
              <a:rPr lang="uk-UA" sz="3600" b="1" dirty="0" smtClean="0">
                <a:solidFill>
                  <a:srgbClr val="FFC000"/>
                </a:solidFill>
              </a:rPr>
              <a:t>а</a:t>
            </a:r>
            <a:r>
              <a:rPr lang="uk-UA" sz="3600" b="1" dirty="0" smtClean="0">
                <a:solidFill>
                  <a:srgbClr val="002060"/>
                </a:solidFill>
              </a:rPr>
              <a:t>, </a:t>
            </a:r>
            <a:r>
              <a:rPr lang="uk-UA" sz="3600" b="1" dirty="0" smtClean="0">
                <a:solidFill>
                  <a:srgbClr val="002060"/>
                </a:solidFill>
              </a:rPr>
              <a:t>лимон</a:t>
            </a:r>
            <a:r>
              <a:rPr lang="uk-UA" sz="36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3600" b="1" dirty="0" smtClean="0">
                <a:solidFill>
                  <a:srgbClr val="002060"/>
                </a:solidFill>
              </a:rPr>
              <a:t>кисн</a:t>
            </a:r>
            <a:r>
              <a:rPr lang="uk-UA" sz="3600" b="1" dirty="0" smtClean="0">
                <a:solidFill>
                  <a:srgbClr val="FFC000"/>
                </a:solidFill>
              </a:rPr>
              <a:t>ю</a:t>
            </a:r>
            <a:r>
              <a:rPr lang="uk-UA" sz="3600" b="1" dirty="0" smtClean="0">
                <a:solidFill>
                  <a:srgbClr val="002060"/>
                </a:solidFill>
              </a:rPr>
              <a:t>, борщ</a:t>
            </a:r>
            <a:r>
              <a:rPr lang="uk-UA" sz="3600" b="1" dirty="0" smtClean="0">
                <a:solidFill>
                  <a:srgbClr val="FFC000"/>
                </a:solidFill>
              </a:rPr>
              <a:t>у</a:t>
            </a:r>
            <a:r>
              <a:rPr lang="uk-UA" sz="3600" b="1" dirty="0" smtClean="0">
                <a:solidFill>
                  <a:srgbClr val="002060"/>
                </a:solidFill>
              </a:rPr>
              <a:t>, ча</a:t>
            </a:r>
            <a:r>
              <a:rPr lang="uk-UA" sz="3600" b="1" dirty="0" smtClean="0">
                <a:solidFill>
                  <a:srgbClr val="FFC000"/>
                </a:solidFill>
              </a:rPr>
              <a:t>ю</a:t>
            </a:r>
            <a:endParaRPr lang="ru-RU" sz="3600" b="1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372534" y="1338954"/>
            <a:ext cx="4184035" cy="648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068417"/>
            <a:ext cx="10573762" cy="2597426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-а, -я</a:t>
            </a:r>
            <a:r>
              <a:rPr lang="uk-UA" sz="6000" b="1" dirty="0" smtClean="0">
                <a:solidFill>
                  <a:srgbClr val="0070C0"/>
                </a:solidFill>
              </a:rPr>
              <a:t>:</a:t>
            </a:r>
            <a:r>
              <a:rPr lang="uk-UA" sz="6000" b="1" dirty="0" smtClean="0">
                <a:solidFill>
                  <a:srgbClr val="C00000"/>
                </a:solidFill>
              </a:rPr>
              <a:t> машини та їх деталі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52401" y="1168400"/>
            <a:ext cx="4216400" cy="2641599"/>
          </a:xfrm>
        </p:spPr>
        <p:txBody>
          <a:bodyPr>
            <a:noAutofit/>
          </a:bodyPr>
          <a:lstStyle/>
          <a:p>
            <a:r>
              <a:rPr lang="uk-UA" sz="4800" noProof="1" smtClean="0">
                <a:solidFill>
                  <a:srgbClr val="002060"/>
                </a:solidFill>
                <a:latin typeface="Arial Unicode MS"/>
              </a:rPr>
              <a:t>квадроцикл</a:t>
            </a:r>
            <a:r>
              <a:rPr lang="uk-UA" sz="4800" noProof="1" smtClean="0">
                <a:solidFill>
                  <a:srgbClr val="FFC000"/>
                </a:solidFill>
                <a:latin typeface="Arial Unicode MS"/>
              </a:rPr>
              <a:t>*</a:t>
            </a:r>
            <a:endParaRPr lang="uk-UA" sz="4800" dirty="0" smtClean="0">
              <a:solidFill>
                <a:srgbClr val="FFC000"/>
              </a:solidFill>
              <a:latin typeface="Arial Unicode MS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Arial Unicode MS"/>
              </a:rPr>
              <a:t> двигун</a:t>
            </a:r>
            <a:r>
              <a:rPr lang="uk-UA" sz="4800" dirty="0" smtClean="0">
                <a:solidFill>
                  <a:srgbClr val="FFC000"/>
                </a:solidFill>
                <a:latin typeface="Arial Unicode MS"/>
              </a:rPr>
              <a:t>*</a:t>
            </a:r>
            <a:endParaRPr lang="uk-UA" sz="4800" b="1" dirty="0" smtClean="0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1066800"/>
            <a:ext cx="6452673" cy="2365513"/>
          </a:xfrm>
        </p:spPr>
        <p:txBody>
          <a:bodyPr>
            <a:noAutofit/>
          </a:bodyPr>
          <a:lstStyle/>
          <a:p>
            <a:r>
              <a:rPr lang="uk-UA" sz="4800" noProof="1" smtClean="0">
                <a:solidFill>
                  <a:srgbClr val="002060"/>
                </a:solidFill>
                <a:latin typeface="Arial Unicode MS"/>
              </a:rPr>
              <a:t>квадроцикл</a:t>
            </a:r>
            <a:r>
              <a:rPr lang="uk-UA" sz="4800" noProof="1" smtClean="0">
                <a:solidFill>
                  <a:srgbClr val="FFC000"/>
                </a:solidFill>
                <a:latin typeface="Arial Unicode MS"/>
              </a:rPr>
              <a:t>а</a:t>
            </a:r>
            <a:endParaRPr lang="uk-UA" sz="4800" noProof="1" smtClean="0">
              <a:solidFill>
                <a:srgbClr val="FFC000"/>
              </a:solidFill>
              <a:latin typeface="Arial Unicode MS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Arial Unicode MS"/>
              </a:rPr>
              <a:t> двигун</a:t>
            </a:r>
            <a:r>
              <a:rPr lang="uk-UA" sz="4800" dirty="0" smtClean="0">
                <a:solidFill>
                  <a:srgbClr val="FFC000"/>
                </a:solidFill>
                <a:latin typeface="Arial Unicode MS"/>
              </a:rPr>
              <a:t>а</a:t>
            </a:r>
            <a:endParaRPr lang="uk-UA" sz="4800" b="1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787899"/>
            <a:ext cx="10573762" cy="1877943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solidFill>
                  <a:srgbClr val="0070C0"/>
                </a:solidFill>
              </a:rPr>
              <a:t>-а, -я:</a:t>
            </a:r>
            <a:r>
              <a:rPr lang="uk-UA" sz="4800" b="1" dirty="0" smtClean="0">
                <a:solidFill>
                  <a:srgbClr val="C00000"/>
                </a:solidFill>
              </a:rPr>
              <a:t> </a:t>
            </a:r>
            <a:r>
              <a:rPr lang="uk-UA" sz="4800" b="1" dirty="0" smtClean="0">
                <a:solidFill>
                  <a:srgbClr val="C00000"/>
                </a:solidFill>
              </a:rPr>
              <a:t>міри довжини, ваги, грошей, чисел, часу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52400" y="215900"/>
            <a:ext cx="5041899" cy="4165600"/>
          </a:xfrm>
        </p:spPr>
        <p:txBody>
          <a:bodyPr>
            <a:noAutofit/>
          </a:bodyPr>
          <a:lstStyle/>
          <a:p>
            <a:r>
              <a:rPr lang="uk-UA" sz="3600" dirty="0" smtClean="0">
                <a:solidFill>
                  <a:srgbClr val="002060"/>
                </a:solidFill>
              </a:rPr>
              <a:t> кілометр</a:t>
            </a:r>
            <a:r>
              <a:rPr lang="uk-UA" sz="3600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3600" dirty="0" smtClean="0">
                <a:solidFill>
                  <a:srgbClr val="002060"/>
                </a:solidFill>
              </a:rPr>
              <a:t> грам</a:t>
            </a:r>
            <a:r>
              <a:rPr lang="uk-UA" sz="3600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3600" dirty="0" smtClean="0">
                <a:solidFill>
                  <a:srgbClr val="002060"/>
                </a:solidFill>
              </a:rPr>
              <a:t> долар</a:t>
            </a:r>
            <a:r>
              <a:rPr lang="uk-UA" sz="3600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3600" dirty="0" smtClean="0">
                <a:solidFill>
                  <a:srgbClr val="002060"/>
                </a:solidFill>
              </a:rPr>
              <a:t> мільйон</a:t>
            </a:r>
            <a:r>
              <a:rPr lang="uk-UA" sz="3600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3600" dirty="0" smtClean="0">
                <a:solidFill>
                  <a:srgbClr val="002060"/>
                </a:solidFill>
              </a:rPr>
              <a:t> </a:t>
            </a:r>
            <a:r>
              <a:rPr lang="uk-UA" sz="3600" noProof="1" smtClean="0">
                <a:solidFill>
                  <a:srgbClr val="002060"/>
                </a:solidFill>
              </a:rPr>
              <a:t>тижн</a:t>
            </a:r>
            <a:r>
              <a:rPr lang="uk-UA" sz="3600" noProof="1" smtClean="0">
                <a:solidFill>
                  <a:srgbClr val="FFC000"/>
                </a:solidFill>
              </a:rPr>
              <a:t>*</a:t>
            </a:r>
            <a:endParaRPr lang="uk-UA" sz="3600" noProof="1" smtClean="0">
              <a:solidFill>
                <a:srgbClr val="FFC000"/>
              </a:solidFill>
            </a:endParaRPr>
          </a:p>
          <a:p>
            <a:r>
              <a:rPr lang="uk-UA" sz="3600" noProof="1" smtClean="0">
                <a:solidFill>
                  <a:srgbClr val="002060"/>
                </a:solidFill>
              </a:rPr>
              <a:t> </a:t>
            </a:r>
            <a:r>
              <a:rPr lang="uk-UA" sz="3600" noProof="1" smtClean="0">
                <a:solidFill>
                  <a:srgbClr val="002060"/>
                </a:solidFill>
              </a:rPr>
              <a:t>місяц</a:t>
            </a:r>
            <a:r>
              <a:rPr lang="uk-UA" sz="3600" noProof="1" smtClean="0">
                <a:solidFill>
                  <a:srgbClr val="FFC000"/>
                </a:solidFill>
              </a:rPr>
              <a:t>*</a:t>
            </a:r>
            <a:endParaRPr lang="uk-UA" sz="3600" b="1" noProof="1" smtClean="0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215900"/>
            <a:ext cx="6452673" cy="3216413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002060"/>
                </a:solidFill>
              </a:rPr>
              <a:t>кілометр</a:t>
            </a:r>
            <a:r>
              <a:rPr lang="uk-UA" sz="32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3200" b="1" dirty="0" smtClean="0">
                <a:solidFill>
                  <a:srgbClr val="002060"/>
                </a:solidFill>
              </a:rPr>
              <a:t> грам</a:t>
            </a:r>
            <a:r>
              <a:rPr lang="uk-UA" sz="32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3200" b="1" dirty="0" smtClean="0">
                <a:solidFill>
                  <a:srgbClr val="002060"/>
                </a:solidFill>
              </a:rPr>
              <a:t> долар</a:t>
            </a:r>
            <a:r>
              <a:rPr lang="uk-UA" sz="32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3200" b="1" dirty="0" smtClean="0">
                <a:solidFill>
                  <a:srgbClr val="002060"/>
                </a:solidFill>
              </a:rPr>
              <a:t> мільйон</a:t>
            </a:r>
            <a:r>
              <a:rPr lang="uk-UA" sz="32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3200" b="1" dirty="0" smtClean="0">
                <a:solidFill>
                  <a:srgbClr val="002060"/>
                </a:solidFill>
              </a:rPr>
              <a:t> тижн</a:t>
            </a:r>
            <a:r>
              <a:rPr lang="uk-UA" sz="3200" b="1" dirty="0" smtClean="0">
                <a:solidFill>
                  <a:srgbClr val="FFC000"/>
                </a:solidFill>
              </a:rPr>
              <a:t>я</a:t>
            </a:r>
          </a:p>
          <a:p>
            <a:r>
              <a:rPr lang="uk-UA" sz="3200" b="1" dirty="0" smtClean="0">
                <a:solidFill>
                  <a:srgbClr val="002060"/>
                </a:solidFill>
              </a:rPr>
              <a:t> місяц</a:t>
            </a:r>
            <a:r>
              <a:rPr lang="uk-UA" sz="3200" b="1" dirty="0" smtClean="0">
                <a:solidFill>
                  <a:srgbClr val="FFC000"/>
                </a:solidFill>
              </a:rPr>
              <a:t>я</a:t>
            </a:r>
            <a:r>
              <a:rPr lang="uk-UA" sz="32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uk-UA" sz="3200" b="1" dirty="0" smtClean="0">
                <a:solidFill>
                  <a:srgbClr val="FFC000"/>
                </a:solidFill>
              </a:rPr>
              <a:t>АЛЕ</a:t>
            </a:r>
            <a:r>
              <a:rPr lang="uk-UA" sz="3200" b="1" dirty="0" smtClean="0">
                <a:solidFill>
                  <a:srgbClr val="FFC000"/>
                </a:solidFill>
              </a:rPr>
              <a:t>: </a:t>
            </a:r>
            <a:r>
              <a:rPr lang="uk-UA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віку, року</a:t>
            </a:r>
            <a:endParaRPr lang="uk-UA" sz="32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068417"/>
            <a:ext cx="10573762" cy="2597426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-а, -я</a:t>
            </a:r>
            <a:r>
              <a:rPr lang="uk-UA" sz="6000" b="1" dirty="0" smtClean="0">
                <a:solidFill>
                  <a:srgbClr val="0070C0"/>
                </a:solidFill>
              </a:rPr>
              <a:t>:</a:t>
            </a:r>
            <a:r>
              <a:rPr lang="uk-UA" sz="6000" b="1" dirty="0" smtClean="0">
                <a:solidFill>
                  <a:srgbClr val="C00000"/>
                </a:solidFill>
              </a:rPr>
              <a:t> </a:t>
            </a:r>
            <a:r>
              <a:rPr lang="uk-UA" sz="6000" b="1" dirty="0" smtClean="0">
                <a:solidFill>
                  <a:srgbClr val="C00000"/>
                </a:solidFill>
              </a:rPr>
              <a:t>дні тижня, місяці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80999" y="546100"/>
            <a:ext cx="3987801" cy="3263899"/>
          </a:xfrm>
        </p:spPr>
        <p:txBody>
          <a:bodyPr>
            <a:noAutofit/>
          </a:bodyPr>
          <a:lstStyle/>
          <a:p>
            <a:r>
              <a:rPr lang="uk-UA" sz="5400" noProof="1" smtClean="0">
                <a:solidFill>
                  <a:srgbClr val="002060"/>
                </a:solidFill>
                <a:latin typeface="Arial Unicode MS"/>
              </a:rPr>
              <a:t> понеділк</a:t>
            </a:r>
            <a:r>
              <a:rPr lang="uk-UA" sz="5400" dirty="0" smtClean="0">
                <a:solidFill>
                  <a:srgbClr val="FFC000"/>
                </a:solidFill>
                <a:latin typeface="Arial Unicode MS"/>
              </a:rPr>
              <a:t>*</a:t>
            </a:r>
            <a:endParaRPr lang="uk-UA" sz="5400" dirty="0" smtClean="0">
              <a:solidFill>
                <a:srgbClr val="FFC000"/>
              </a:solidFill>
              <a:latin typeface="Arial Unicode MS"/>
            </a:endParaRPr>
          </a:p>
          <a:p>
            <a:r>
              <a:rPr lang="uk-UA" sz="5400" dirty="0" smtClean="0">
                <a:solidFill>
                  <a:srgbClr val="002060"/>
                </a:solidFill>
                <a:latin typeface="Arial Unicode MS"/>
              </a:rPr>
              <a:t> </a:t>
            </a:r>
            <a:r>
              <a:rPr lang="uk-UA" sz="5400" noProof="1" smtClean="0">
                <a:solidFill>
                  <a:srgbClr val="002060"/>
                </a:solidFill>
                <a:latin typeface="Arial Unicode MS"/>
              </a:rPr>
              <a:t>січн</a:t>
            </a:r>
            <a:r>
              <a:rPr lang="uk-UA" sz="5400" dirty="0" smtClean="0">
                <a:solidFill>
                  <a:srgbClr val="FFC000"/>
                </a:solidFill>
                <a:latin typeface="Arial Unicode MS"/>
              </a:rPr>
              <a:t>*</a:t>
            </a:r>
            <a:endParaRPr lang="uk-UA" sz="5400" b="1" dirty="0" smtClean="0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495300"/>
            <a:ext cx="6452673" cy="2937013"/>
          </a:xfrm>
        </p:spPr>
        <p:txBody>
          <a:bodyPr>
            <a:noAutofit/>
          </a:bodyPr>
          <a:lstStyle/>
          <a:p>
            <a:r>
              <a:rPr lang="uk-UA" sz="5400" dirty="0" smtClean="0">
                <a:solidFill>
                  <a:srgbClr val="002060"/>
                </a:solidFill>
                <a:latin typeface="Arial Unicode MS"/>
              </a:rPr>
              <a:t> понеділк</a:t>
            </a:r>
            <a:r>
              <a:rPr lang="uk-UA" sz="5400" dirty="0" smtClean="0">
                <a:solidFill>
                  <a:srgbClr val="FFC000"/>
                </a:solidFill>
                <a:latin typeface="Arial Unicode MS"/>
              </a:rPr>
              <a:t>а</a:t>
            </a:r>
          </a:p>
          <a:p>
            <a:r>
              <a:rPr lang="uk-UA" sz="5400" dirty="0" smtClean="0">
                <a:solidFill>
                  <a:srgbClr val="002060"/>
                </a:solidFill>
                <a:latin typeface="Arial Unicode MS"/>
              </a:rPr>
              <a:t> січн</a:t>
            </a:r>
            <a:r>
              <a:rPr lang="uk-UA" sz="5400" dirty="0" smtClean="0">
                <a:solidFill>
                  <a:srgbClr val="FFC000"/>
                </a:solidFill>
                <a:latin typeface="Arial Unicode MS"/>
              </a:rPr>
              <a:t>я</a:t>
            </a:r>
            <a:endParaRPr lang="uk-UA" sz="5400" b="1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068417"/>
            <a:ext cx="10573762" cy="2597426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-а, -я</a:t>
            </a:r>
            <a:r>
              <a:rPr lang="uk-UA" sz="6000" b="1" dirty="0" smtClean="0">
                <a:solidFill>
                  <a:srgbClr val="0070C0"/>
                </a:solidFill>
              </a:rPr>
              <a:t>:</a:t>
            </a:r>
            <a:r>
              <a:rPr lang="uk-UA" sz="6000" b="1" dirty="0" smtClean="0"/>
              <a:t> </a:t>
            </a:r>
            <a:r>
              <a:rPr lang="uk-UA" sz="6000" b="1" dirty="0" smtClean="0">
                <a:solidFill>
                  <a:srgbClr val="C00000"/>
                </a:solidFill>
              </a:rPr>
              <a:t>геометричні фігури, наукові терміни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52401" y="546100"/>
            <a:ext cx="4216400" cy="3263899"/>
          </a:xfrm>
        </p:spPr>
        <p:txBody>
          <a:bodyPr>
            <a:noAutofit/>
          </a:bodyPr>
          <a:lstStyle/>
          <a:p>
            <a:r>
              <a:rPr lang="uk-UA" sz="4400" noProof="1" smtClean="0"/>
              <a:t>д</a:t>
            </a:r>
            <a:r>
              <a:rPr lang="uk-UA" sz="4400" noProof="1" smtClean="0"/>
              <a:t>одатк</a:t>
            </a:r>
            <a:r>
              <a:rPr lang="uk-UA" sz="4400" dirty="0" smtClean="0">
                <a:solidFill>
                  <a:srgbClr val="FFC000"/>
                </a:solidFill>
              </a:rPr>
              <a:t>*</a:t>
            </a:r>
            <a:r>
              <a:rPr lang="uk-UA" sz="4400" dirty="0" smtClean="0"/>
              <a:t> </a:t>
            </a:r>
            <a:endParaRPr lang="uk-UA" sz="4400" dirty="0" smtClean="0"/>
          </a:p>
          <a:p>
            <a:r>
              <a:rPr lang="uk-UA" sz="4400" dirty="0" smtClean="0"/>
              <a:t>т</a:t>
            </a:r>
            <a:r>
              <a:rPr lang="uk-UA" sz="4400" dirty="0" smtClean="0"/>
              <a:t>рикутник</a:t>
            </a:r>
            <a:r>
              <a:rPr lang="uk-UA" sz="4400" dirty="0" smtClean="0">
                <a:solidFill>
                  <a:srgbClr val="FFC000"/>
                </a:solidFill>
              </a:rPr>
              <a:t>*</a:t>
            </a:r>
            <a:endParaRPr lang="uk-UA" sz="4400" dirty="0" smtClean="0">
              <a:solidFill>
                <a:srgbClr val="FFC000"/>
              </a:solidFill>
            </a:endParaRPr>
          </a:p>
          <a:p>
            <a:r>
              <a:rPr lang="uk-UA" sz="4400" dirty="0" smtClean="0"/>
              <a:t>ч</a:t>
            </a:r>
            <a:r>
              <a:rPr lang="uk-UA" sz="4400" dirty="0" smtClean="0"/>
              <a:t>исельник</a:t>
            </a:r>
            <a:r>
              <a:rPr lang="uk-UA" sz="4400" dirty="0" smtClean="0">
                <a:solidFill>
                  <a:srgbClr val="FFC000"/>
                </a:solidFill>
              </a:rPr>
              <a:t>*</a:t>
            </a:r>
            <a:r>
              <a:rPr lang="uk-UA" sz="4400" dirty="0" smtClean="0"/>
              <a:t> </a:t>
            </a:r>
            <a:endParaRPr lang="uk-UA" sz="4400" dirty="0" smtClean="0"/>
          </a:p>
          <a:p>
            <a:r>
              <a:rPr lang="uk-UA" sz="4400" dirty="0" smtClean="0"/>
              <a:t>т</a:t>
            </a:r>
            <a:r>
              <a:rPr lang="uk-UA" sz="4400" dirty="0" smtClean="0"/>
              <a:t>ангенс</a:t>
            </a:r>
            <a:r>
              <a:rPr lang="uk-UA" sz="4400" dirty="0" smtClean="0">
                <a:solidFill>
                  <a:srgbClr val="FFC000"/>
                </a:solidFill>
              </a:rPr>
              <a:t>*</a:t>
            </a:r>
            <a:endParaRPr lang="uk-UA" sz="4400" b="1" dirty="0" smtClean="0">
              <a:solidFill>
                <a:srgbClr val="FFC000"/>
              </a:solidFill>
            </a:endParaRPr>
          </a:p>
          <a:p>
            <a:endParaRPr lang="uk-UA" sz="5400" b="1" dirty="0" smtClean="0">
              <a:solidFill>
                <a:srgbClr val="FFC000"/>
              </a:solidFill>
            </a:endParaRPr>
          </a:p>
          <a:p>
            <a:endParaRPr lang="uk-UA" sz="4000" b="1" dirty="0" smtClean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495300"/>
            <a:ext cx="6452673" cy="3479800"/>
          </a:xfrm>
        </p:spPr>
        <p:txBody>
          <a:bodyPr>
            <a:noAutofit/>
          </a:bodyPr>
          <a:lstStyle/>
          <a:p>
            <a:r>
              <a:rPr lang="uk-UA" sz="4400" dirty="0" smtClean="0"/>
              <a:t>додатк</a:t>
            </a:r>
            <a:r>
              <a:rPr lang="uk-UA" sz="4400" dirty="0" smtClean="0">
                <a:solidFill>
                  <a:srgbClr val="FFC000"/>
                </a:solidFill>
              </a:rPr>
              <a:t>а</a:t>
            </a:r>
            <a:r>
              <a:rPr lang="uk-UA" sz="4400" dirty="0" smtClean="0"/>
              <a:t> </a:t>
            </a:r>
          </a:p>
          <a:p>
            <a:r>
              <a:rPr lang="uk-UA" sz="4400" dirty="0" smtClean="0"/>
              <a:t>т</a:t>
            </a:r>
            <a:r>
              <a:rPr lang="uk-UA" sz="4400" dirty="0" smtClean="0"/>
              <a:t>рикутник</a:t>
            </a:r>
            <a:r>
              <a:rPr lang="uk-UA" sz="4400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4400" dirty="0" smtClean="0"/>
              <a:t>чисельник</a:t>
            </a:r>
            <a:r>
              <a:rPr lang="uk-UA" sz="4400" dirty="0" smtClean="0">
                <a:solidFill>
                  <a:srgbClr val="FFC000"/>
                </a:solidFill>
              </a:rPr>
              <a:t>а</a:t>
            </a:r>
            <a:r>
              <a:rPr lang="uk-UA" sz="4400" dirty="0" smtClean="0"/>
              <a:t> </a:t>
            </a:r>
          </a:p>
          <a:p>
            <a:r>
              <a:rPr lang="uk-UA" sz="4400" dirty="0" smtClean="0"/>
              <a:t>тангенс</a:t>
            </a:r>
            <a:r>
              <a:rPr lang="uk-UA" sz="4400" dirty="0" smtClean="0">
                <a:solidFill>
                  <a:srgbClr val="FFC000"/>
                </a:solidFill>
              </a:rPr>
              <a:t>а</a:t>
            </a:r>
            <a:endParaRPr lang="uk-UA" sz="4400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B14712B-D132-4A14-9201-094E7BE1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" y="-240196"/>
            <a:ext cx="9601200" cy="2902225"/>
          </a:xfrm>
        </p:spPr>
        <p:txBody>
          <a:bodyPr>
            <a:normAutofit/>
          </a:bodyPr>
          <a:lstStyle/>
          <a:p>
            <a:r>
              <a:rPr lang="ru-RU" b="0" i="0" dirty="0">
                <a:effectLst/>
                <a:latin typeface="Roboto"/>
              </a:rPr>
              <a:t/>
            </a:r>
            <a:br>
              <a:rPr lang="ru-RU" b="0" i="0" dirty="0">
                <a:effectLst/>
                <a:latin typeface="Roboto"/>
              </a:rPr>
            </a:br>
            <a:r>
              <a:rPr lang="uk-UA" sz="2800" b="1" dirty="0" smtClean="0">
                <a:latin typeface="Roboto"/>
              </a:rPr>
              <a:t>З</a:t>
            </a:r>
            <a:r>
              <a:rPr lang="uk-UA" sz="2800" b="1" i="0" dirty="0" smtClean="0">
                <a:effectLst/>
                <a:latin typeface="Roboto"/>
              </a:rPr>
              <a:t>акінч. </a:t>
            </a:r>
            <a:r>
              <a:rPr lang="uk-UA" sz="2800" b="1" i="0" dirty="0" smtClean="0">
                <a:solidFill>
                  <a:srgbClr val="C00000"/>
                </a:solidFill>
                <a:effectLst/>
                <a:latin typeface="Roboto"/>
              </a:rPr>
              <a:t>-а, -я </a:t>
            </a:r>
            <a:r>
              <a:rPr lang="uk-UA" sz="2800" b="1" i="0" dirty="0" smtClean="0">
                <a:effectLst/>
                <a:latin typeface="Roboto"/>
              </a:rPr>
              <a:t>мають назви всього </a:t>
            </a:r>
            <a:r>
              <a:rPr lang="uk-UA" sz="2800" b="1" i="0" dirty="0" smtClean="0">
                <a:solidFill>
                  <a:srgbClr val="C00000"/>
                </a:solidFill>
                <a:effectLst/>
                <a:latin typeface="Roboto"/>
              </a:rPr>
              <a:t>конкретного, </a:t>
            </a:r>
            <a:r>
              <a:rPr lang="uk-UA" sz="2800" b="1" i="0" dirty="0" smtClean="0">
                <a:effectLst/>
                <a:latin typeface="Roboto"/>
              </a:rPr>
              <a:t>із чіткими межами, що можна полічити, узяти до рук;</a:t>
            </a:r>
            <a:br>
              <a:rPr lang="uk-UA" sz="2800" b="1" i="0" dirty="0" smtClean="0">
                <a:effectLst/>
                <a:latin typeface="Roboto"/>
              </a:rPr>
            </a:br>
            <a:r>
              <a:rPr lang="uk-UA" sz="2800" b="1" dirty="0" smtClean="0">
                <a:latin typeface="Roboto"/>
              </a:rPr>
              <a:t>закінч. </a:t>
            </a:r>
            <a:r>
              <a:rPr lang="uk-UA" sz="2800" b="1" dirty="0" smtClean="0">
                <a:solidFill>
                  <a:srgbClr val="C00000"/>
                </a:solidFill>
                <a:latin typeface="Roboto"/>
              </a:rPr>
              <a:t>-у, -ю </a:t>
            </a:r>
            <a:r>
              <a:rPr lang="uk-UA" sz="2800" b="1" dirty="0" smtClean="0">
                <a:latin typeface="Roboto"/>
              </a:rPr>
              <a:t>мають </a:t>
            </a:r>
            <a:r>
              <a:rPr lang="uk-UA" sz="2800" b="1" dirty="0" smtClean="0">
                <a:solidFill>
                  <a:srgbClr val="2DA2BF"/>
                </a:solidFill>
                <a:latin typeface="Roboto"/>
              </a:rPr>
              <a:t>назви</a:t>
            </a:r>
            <a:r>
              <a:rPr lang="uk-UA" sz="2800" b="1" dirty="0" smtClean="0">
                <a:latin typeface="Roboto"/>
              </a:rPr>
              <a:t> всього </a:t>
            </a:r>
            <a:r>
              <a:rPr lang="uk-UA" sz="2800" b="1" dirty="0" smtClean="0">
                <a:solidFill>
                  <a:srgbClr val="C00000"/>
                </a:solidFill>
                <a:latin typeface="Roboto"/>
              </a:rPr>
              <a:t>абстрактного, </a:t>
            </a:r>
            <a:r>
              <a:rPr lang="uk-UA" sz="2800" b="1" dirty="0" smtClean="0">
                <a:solidFill>
                  <a:srgbClr val="2DA2BF"/>
                </a:solidFill>
                <a:latin typeface="Roboto"/>
              </a:rPr>
              <a:t>що не можна полічити чи доторкнутися</a:t>
            </a:r>
            <a:r>
              <a:rPr lang="ru-RU" sz="3100" dirty="0" smtClean="0">
                <a:solidFill>
                  <a:schemeClr val="accent5">
                    <a:lumMod val="50000"/>
                  </a:schemeClr>
                </a:solidFill>
                <a:latin typeface="Roboto"/>
              </a:rPr>
              <a:t/>
            </a:r>
            <a:br>
              <a:rPr lang="ru-RU" sz="3100" dirty="0" smtClean="0">
                <a:solidFill>
                  <a:schemeClr val="accent5">
                    <a:lumMod val="50000"/>
                  </a:schemeClr>
                </a:solidFill>
                <a:latin typeface="Roboto"/>
              </a:rPr>
            </a:br>
            <a:r>
              <a:rPr lang="ru-RU" sz="3100" dirty="0" smtClean="0">
                <a:solidFill>
                  <a:schemeClr val="accent5">
                    <a:lumMod val="50000"/>
                  </a:schemeClr>
                </a:solidFill>
                <a:latin typeface="Roboto"/>
              </a:rPr>
              <a:t> </a:t>
            </a:r>
            <a:endParaRPr lang="ru-RU" sz="31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79400" y="2705100"/>
            <a:ext cx="4581969" cy="3898899"/>
          </a:xfrm>
        </p:spPr>
        <p:txBody>
          <a:bodyPr>
            <a:normAutofit/>
          </a:bodyPr>
          <a:lstStyle/>
          <a:p>
            <a:r>
              <a:rPr lang="uk-UA" sz="3200" b="1" noProof="1" smtClean="0">
                <a:solidFill>
                  <a:srgbClr val="C00000"/>
                </a:solidFill>
              </a:rPr>
              <a:t>-а,-я</a:t>
            </a:r>
          </a:p>
          <a:p>
            <a:r>
              <a:rPr lang="uk-UA" sz="3200" b="1" noProof="1" smtClean="0">
                <a:solidFill>
                  <a:srgbClr val="002060"/>
                </a:solidFill>
              </a:rPr>
              <a:t>айфона</a:t>
            </a:r>
          </a:p>
          <a:p>
            <a:r>
              <a:rPr lang="uk-UA" sz="3200" b="1" noProof="1" smtClean="0">
                <a:solidFill>
                  <a:srgbClr val="002060"/>
                </a:solidFill>
              </a:rPr>
              <a:t>монітора</a:t>
            </a:r>
          </a:p>
          <a:p>
            <a:r>
              <a:rPr lang="uk-UA" sz="3200" b="1" noProof="1" smtClean="0">
                <a:solidFill>
                  <a:srgbClr val="002060"/>
                </a:solidFill>
              </a:rPr>
              <a:t>стільця</a:t>
            </a:r>
          </a:p>
          <a:p>
            <a:r>
              <a:rPr lang="uk-UA" sz="3200" b="1" noProof="1" smtClean="0">
                <a:solidFill>
                  <a:srgbClr val="002060"/>
                </a:solidFill>
              </a:rPr>
              <a:t>олівця </a:t>
            </a:r>
          </a:p>
          <a:p>
            <a:r>
              <a:rPr lang="uk-UA" sz="3200" b="1" noProof="1" smtClean="0">
                <a:solidFill>
                  <a:srgbClr val="002060"/>
                </a:solidFill>
              </a:rPr>
              <a:t>стола</a:t>
            </a:r>
          </a:p>
          <a:p>
            <a:endParaRPr lang="uk-UA" sz="2800" noProof="1">
              <a:solidFill>
                <a:srgbClr val="00206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003800" y="2679700"/>
            <a:ext cx="6134100" cy="388620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C00000"/>
                </a:solidFill>
              </a:rPr>
              <a:t>-у, -ю</a:t>
            </a:r>
          </a:p>
          <a:p>
            <a:r>
              <a:rPr lang="uk-UA" sz="3200" b="1" dirty="0" smtClean="0">
                <a:solidFill>
                  <a:schemeClr val="accent4">
                    <a:lumMod val="75000"/>
                  </a:schemeClr>
                </a:solidFill>
              </a:rPr>
              <a:t>гніву</a:t>
            </a:r>
          </a:p>
          <a:p>
            <a:r>
              <a:rPr lang="uk-UA" sz="3200" b="1" dirty="0" smtClean="0">
                <a:solidFill>
                  <a:schemeClr val="accent4">
                    <a:lumMod val="75000"/>
                  </a:schemeClr>
                </a:solidFill>
              </a:rPr>
              <a:t>винятку</a:t>
            </a:r>
          </a:p>
          <a:p>
            <a:r>
              <a:rPr lang="uk-UA" sz="3200" b="1" dirty="0" smtClean="0">
                <a:solidFill>
                  <a:schemeClr val="accent4">
                    <a:lumMod val="75000"/>
                  </a:schemeClr>
                </a:solidFill>
              </a:rPr>
              <a:t>достатку</a:t>
            </a:r>
          </a:p>
          <a:p>
            <a:r>
              <a:rPr lang="uk-UA" sz="3200" b="1" noProof="1" smtClean="0">
                <a:solidFill>
                  <a:schemeClr val="accent4">
                    <a:lumMod val="75000"/>
                  </a:schemeClr>
                </a:solidFill>
              </a:rPr>
              <a:t>фейсбуку</a:t>
            </a:r>
          </a:p>
          <a:p>
            <a:r>
              <a:rPr lang="uk-UA" sz="3200" b="1" noProof="1" smtClean="0">
                <a:solidFill>
                  <a:schemeClr val="accent4">
                    <a:lumMod val="75000"/>
                  </a:schemeClr>
                </a:solidFill>
              </a:rPr>
              <a:t>ютубу</a:t>
            </a:r>
            <a:r>
              <a:rPr lang="uk-UA" sz="3200" b="1" dirty="0" smtClean="0">
                <a:solidFill>
                  <a:srgbClr val="C00000"/>
                </a:solidFill>
              </a:rPr>
              <a:t> </a:t>
            </a:r>
          </a:p>
          <a:p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837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292599"/>
            <a:ext cx="9652184" cy="2373243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-у, -ю:</a:t>
            </a:r>
            <a:r>
              <a:rPr lang="uk-UA" sz="6000" b="1" dirty="0" smtClean="0"/>
              <a:t> </a:t>
            </a:r>
            <a:r>
              <a:rPr lang="uk-UA" sz="6000" b="1" dirty="0" smtClean="0">
                <a:solidFill>
                  <a:srgbClr val="C00000"/>
                </a:solidFill>
              </a:rPr>
              <a:t>ігри, танці, види спорту</a:t>
            </a:r>
            <a:r>
              <a:rPr lang="ru-RU" sz="6000" i="1" dirty="0" smtClean="0"/>
              <a:t/>
            </a:r>
            <a:br>
              <a:rPr lang="ru-RU" sz="6000" i="1" dirty="0" smtClean="0"/>
            </a:b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19099" y="304800"/>
            <a:ext cx="3949701" cy="3505199"/>
          </a:xfrm>
        </p:spPr>
        <p:txBody>
          <a:bodyPr>
            <a:noAutofit/>
          </a:bodyPr>
          <a:lstStyle/>
          <a:p>
            <a:r>
              <a:rPr lang="uk-UA" sz="4000" i="1" dirty="0" smtClean="0"/>
              <a:t>т</a:t>
            </a:r>
            <a:r>
              <a:rPr lang="uk-UA" sz="4000" i="1" dirty="0" smtClean="0"/>
              <a:t>еніс</a:t>
            </a:r>
            <a:r>
              <a:rPr lang="uk-UA" sz="4000" i="1" dirty="0" smtClean="0">
                <a:solidFill>
                  <a:srgbClr val="FFC000"/>
                </a:solidFill>
              </a:rPr>
              <a:t>*</a:t>
            </a:r>
            <a:endParaRPr lang="uk-UA" sz="4000" i="1" dirty="0" smtClean="0">
              <a:solidFill>
                <a:srgbClr val="FFC000"/>
              </a:solidFill>
            </a:endParaRPr>
          </a:p>
          <a:p>
            <a:r>
              <a:rPr lang="uk-UA" sz="4000" i="1" dirty="0" smtClean="0"/>
              <a:t> </a:t>
            </a:r>
            <a:r>
              <a:rPr lang="uk-UA" sz="4000" i="1" dirty="0" smtClean="0"/>
              <a:t>вальс</a:t>
            </a:r>
            <a:r>
              <a:rPr lang="uk-UA" sz="4000" i="1" dirty="0" smtClean="0">
                <a:solidFill>
                  <a:srgbClr val="FFC000"/>
                </a:solidFill>
              </a:rPr>
              <a:t>*</a:t>
            </a:r>
            <a:endParaRPr lang="uk-UA" sz="4000" i="1" dirty="0" smtClean="0">
              <a:solidFill>
                <a:srgbClr val="FFC000"/>
              </a:solidFill>
            </a:endParaRPr>
          </a:p>
          <a:p>
            <a:r>
              <a:rPr lang="uk-UA" sz="4000" i="1" dirty="0" smtClean="0"/>
              <a:t> </a:t>
            </a:r>
            <a:r>
              <a:rPr lang="uk-UA" sz="4000" i="1" dirty="0" smtClean="0"/>
              <a:t>хіп-хоп</a:t>
            </a:r>
            <a:r>
              <a:rPr lang="uk-UA" sz="4000" i="1" dirty="0" smtClean="0">
                <a:solidFill>
                  <a:srgbClr val="FFC000"/>
                </a:solidFill>
              </a:rPr>
              <a:t>*</a:t>
            </a:r>
            <a:endParaRPr lang="uk-UA" sz="4000" i="1" dirty="0" smtClean="0">
              <a:solidFill>
                <a:srgbClr val="FFC000"/>
              </a:solidFill>
            </a:endParaRPr>
          </a:p>
          <a:p>
            <a:r>
              <a:rPr lang="uk-UA" sz="4000" i="1" dirty="0" smtClean="0"/>
              <a:t> </a:t>
            </a:r>
            <a:r>
              <a:rPr lang="uk-UA" sz="4000" i="1" noProof="1" smtClean="0"/>
              <a:t>хоке</a:t>
            </a:r>
            <a:r>
              <a:rPr lang="uk-UA" sz="4000" i="1" dirty="0" smtClean="0">
                <a:solidFill>
                  <a:srgbClr val="FFC000"/>
                </a:solidFill>
              </a:rPr>
              <a:t>*</a:t>
            </a:r>
            <a:endParaRPr lang="ru-RU" sz="4000" i="1" dirty="0" smtClean="0"/>
          </a:p>
          <a:p>
            <a:pPr>
              <a:buNone/>
            </a:pPr>
            <a:endParaRPr lang="uk-UA" sz="5400" b="1" dirty="0" smtClean="0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241300"/>
            <a:ext cx="6452673" cy="3733800"/>
          </a:xfrm>
        </p:spPr>
        <p:txBody>
          <a:bodyPr>
            <a:noAutofit/>
          </a:bodyPr>
          <a:lstStyle/>
          <a:p>
            <a:r>
              <a:rPr lang="uk-UA" sz="4000" i="1" dirty="0" smtClean="0"/>
              <a:t>т</a:t>
            </a:r>
            <a:r>
              <a:rPr lang="uk-UA" sz="4000" i="1" dirty="0" smtClean="0"/>
              <a:t>еніс</a:t>
            </a:r>
            <a:r>
              <a:rPr lang="uk-UA" sz="4000" i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i="1" dirty="0" smtClean="0"/>
              <a:t> вальс</a:t>
            </a:r>
            <a:r>
              <a:rPr lang="uk-UA" sz="4000" i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i="1" dirty="0" smtClean="0"/>
              <a:t> хіп-хоп</a:t>
            </a:r>
            <a:r>
              <a:rPr lang="uk-UA" sz="4000" i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i="1" dirty="0" smtClean="0"/>
              <a:t> хоке</a:t>
            </a:r>
            <a:r>
              <a:rPr lang="uk-UA" sz="4000" i="1" dirty="0" smtClean="0">
                <a:solidFill>
                  <a:srgbClr val="FFC000"/>
                </a:solidFill>
              </a:rPr>
              <a:t>ю</a:t>
            </a:r>
            <a:endParaRPr lang="ru-RU" sz="4000" i="1" dirty="0" smtClean="0"/>
          </a:p>
          <a:p>
            <a:r>
              <a:rPr lang="uk-UA" sz="4000" dirty="0" smtClean="0">
                <a:solidFill>
                  <a:srgbClr val="FFC000"/>
                </a:solidFill>
              </a:rPr>
              <a:t>АЛЕ: гопака</a:t>
            </a:r>
            <a:endParaRPr lang="uk-UA" sz="4000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292599"/>
            <a:ext cx="9652184" cy="2373243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-у, -ю:</a:t>
            </a:r>
            <a:r>
              <a:rPr lang="uk-UA" sz="6000" b="1" dirty="0" smtClean="0"/>
              <a:t> </a:t>
            </a:r>
            <a:r>
              <a:rPr lang="uk-UA" sz="5400" b="1" dirty="0" smtClean="0">
                <a:solidFill>
                  <a:srgbClr val="C00000"/>
                </a:solidFill>
              </a:rPr>
              <a:t>слова зі значенням </a:t>
            </a:r>
            <a:r>
              <a:rPr lang="uk-UA" sz="5400" b="1" noProof="1" smtClean="0">
                <a:solidFill>
                  <a:srgbClr val="C00000"/>
                </a:solidFill>
              </a:rPr>
              <a:t>місця</a:t>
            </a:r>
            <a:r>
              <a:rPr lang="uk-UA" sz="5400" b="1" dirty="0" smtClean="0">
                <a:solidFill>
                  <a:srgbClr val="C00000"/>
                </a:solidFill>
              </a:rPr>
              <a:t>, </a:t>
            </a:r>
            <a:r>
              <a:rPr lang="uk-UA" sz="5400" b="1" dirty="0" smtClean="0">
                <a:solidFill>
                  <a:srgbClr val="C00000"/>
                </a:solidFill>
              </a:rPr>
              <a:t>простору*</a:t>
            </a:r>
            <a:r>
              <a:rPr lang="ru-RU" sz="6000" i="1" dirty="0" smtClean="0"/>
              <a:t/>
            </a:r>
            <a:br>
              <a:rPr lang="ru-RU" sz="6000" i="1" dirty="0" smtClean="0"/>
            </a:b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19099" y="304800"/>
            <a:ext cx="3949701" cy="3505199"/>
          </a:xfrm>
        </p:spPr>
        <p:txBody>
          <a:bodyPr>
            <a:noAutofit/>
          </a:bodyPr>
          <a:lstStyle/>
          <a:p>
            <a:r>
              <a:rPr lang="uk-UA" sz="4000" dirty="0" smtClean="0"/>
              <a:t> майдан</a:t>
            </a:r>
            <a:r>
              <a:rPr lang="uk-UA" sz="4000" dirty="0" smtClean="0">
                <a:solidFill>
                  <a:srgbClr val="FFC000"/>
                </a:solidFill>
              </a:rPr>
              <a:t>*</a:t>
            </a:r>
            <a:endParaRPr lang="uk-UA" sz="4000" dirty="0" smtClean="0">
              <a:solidFill>
                <a:srgbClr val="FFC000"/>
              </a:solidFill>
            </a:endParaRPr>
          </a:p>
          <a:p>
            <a:r>
              <a:rPr lang="uk-UA" sz="4000" dirty="0" smtClean="0"/>
              <a:t> </a:t>
            </a:r>
            <a:r>
              <a:rPr lang="uk-UA" sz="4000" noProof="1" smtClean="0"/>
              <a:t>танцпол</a:t>
            </a:r>
            <a:r>
              <a:rPr lang="uk-UA" sz="4000" noProof="1" smtClean="0">
                <a:solidFill>
                  <a:srgbClr val="FFC000"/>
                </a:solidFill>
              </a:rPr>
              <a:t>*</a:t>
            </a:r>
            <a:endParaRPr lang="uk-UA" sz="4000" noProof="1" smtClean="0">
              <a:solidFill>
                <a:srgbClr val="FFC000"/>
              </a:solidFill>
            </a:endParaRPr>
          </a:p>
          <a:p>
            <a:r>
              <a:rPr lang="uk-UA" sz="4000" dirty="0" smtClean="0"/>
              <a:t> луг</a:t>
            </a:r>
            <a:r>
              <a:rPr lang="uk-UA" sz="4000" dirty="0" smtClean="0">
                <a:solidFill>
                  <a:srgbClr val="FFC000"/>
                </a:solidFill>
              </a:rPr>
              <a:t>*</a:t>
            </a:r>
            <a:endParaRPr lang="uk-UA" sz="4000" dirty="0" smtClean="0">
              <a:solidFill>
                <a:srgbClr val="FFC000"/>
              </a:solidFill>
            </a:endParaRPr>
          </a:p>
          <a:p>
            <a:r>
              <a:rPr lang="uk-UA" sz="4000" dirty="0" smtClean="0"/>
              <a:t> </a:t>
            </a:r>
            <a:r>
              <a:rPr lang="uk-UA" sz="4000" noProof="1" smtClean="0"/>
              <a:t>кра</a:t>
            </a:r>
            <a:r>
              <a:rPr lang="uk-UA" sz="4000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000" dirty="0" smtClean="0"/>
              <a:t> світ</a:t>
            </a:r>
            <a:r>
              <a:rPr lang="uk-UA" sz="4000" dirty="0" smtClean="0">
                <a:solidFill>
                  <a:srgbClr val="FFC000"/>
                </a:solidFill>
              </a:rPr>
              <a:t>*</a:t>
            </a:r>
            <a:endParaRPr lang="uk-UA" sz="4000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uk-UA" sz="5400" b="1" dirty="0" smtClean="0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241300"/>
            <a:ext cx="6452673" cy="3733800"/>
          </a:xfrm>
        </p:spPr>
        <p:txBody>
          <a:bodyPr>
            <a:noAutofit/>
          </a:bodyPr>
          <a:lstStyle/>
          <a:p>
            <a:r>
              <a:rPr lang="uk-UA" sz="4000" dirty="0" smtClean="0"/>
              <a:t> майдан</a:t>
            </a:r>
            <a:r>
              <a:rPr lang="uk-UA" sz="4000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dirty="0" smtClean="0"/>
              <a:t> </a:t>
            </a:r>
            <a:r>
              <a:rPr lang="uk-UA" sz="4000" noProof="1" smtClean="0"/>
              <a:t>танцпол</a:t>
            </a:r>
            <a:r>
              <a:rPr lang="uk-UA" sz="4000" noProof="1" smtClean="0">
                <a:solidFill>
                  <a:srgbClr val="FFC000"/>
                </a:solidFill>
              </a:rPr>
              <a:t>у</a:t>
            </a:r>
            <a:endParaRPr lang="uk-UA" sz="4000" noProof="1" smtClean="0">
              <a:solidFill>
                <a:srgbClr val="FFC000"/>
              </a:solidFill>
            </a:endParaRPr>
          </a:p>
          <a:p>
            <a:r>
              <a:rPr lang="uk-UA" sz="4000" dirty="0" smtClean="0"/>
              <a:t> луг</a:t>
            </a:r>
            <a:r>
              <a:rPr lang="uk-UA" sz="4000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dirty="0" smtClean="0"/>
              <a:t> </a:t>
            </a:r>
            <a:r>
              <a:rPr lang="uk-UA" sz="4000" dirty="0" smtClean="0"/>
              <a:t>кра</a:t>
            </a:r>
            <a:r>
              <a:rPr lang="uk-UA" sz="4000" dirty="0" smtClean="0">
                <a:solidFill>
                  <a:srgbClr val="FFC000"/>
                </a:solidFill>
              </a:rPr>
              <a:t>ю</a:t>
            </a:r>
            <a:r>
              <a:rPr lang="uk-UA" sz="4000" dirty="0" smtClean="0"/>
              <a:t>, </a:t>
            </a:r>
            <a:r>
              <a:rPr lang="uk-UA" sz="4000" dirty="0" smtClean="0"/>
              <a:t>світ</a:t>
            </a:r>
            <a:r>
              <a:rPr lang="uk-UA" sz="4000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dirty="0" smtClean="0"/>
              <a:t> </a:t>
            </a:r>
            <a:r>
              <a:rPr lang="uk-UA" sz="4000" dirty="0" smtClean="0">
                <a:solidFill>
                  <a:srgbClr val="FFC000"/>
                </a:solidFill>
              </a:rPr>
              <a:t>АЛЕ: хутора, берега</a:t>
            </a:r>
            <a:endParaRPr lang="uk-UA" sz="4000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292599"/>
            <a:ext cx="9652184" cy="2373243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-у, -ю:</a:t>
            </a:r>
            <a:r>
              <a:rPr lang="uk-UA" sz="6000" b="1" dirty="0" smtClean="0"/>
              <a:t> </a:t>
            </a:r>
            <a:r>
              <a:rPr lang="uk-UA" sz="6000" b="1" dirty="0" smtClean="0">
                <a:solidFill>
                  <a:srgbClr val="C00000"/>
                </a:solidFill>
              </a:rPr>
              <a:t>установи,заклади, організації</a:t>
            </a:r>
            <a:r>
              <a:rPr lang="ru-RU" sz="6000" i="1" dirty="0" smtClean="0"/>
              <a:t/>
            </a:r>
            <a:br>
              <a:rPr lang="ru-RU" sz="6000" i="1" dirty="0" smtClean="0"/>
            </a:b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19099" y="304800"/>
            <a:ext cx="4279901" cy="3505199"/>
          </a:xfrm>
        </p:spPr>
        <p:txBody>
          <a:bodyPr>
            <a:noAutofit/>
          </a:bodyPr>
          <a:lstStyle/>
          <a:p>
            <a:r>
              <a:rPr lang="uk-UA" sz="4800" dirty="0" smtClean="0"/>
              <a:t>телецентр</a:t>
            </a:r>
            <a:r>
              <a:rPr lang="uk-UA" sz="4800" dirty="0" smtClean="0">
                <a:solidFill>
                  <a:srgbClr val="FFC000"/>
                </a:solidFill>
              </a:rPr>
              <a:t>*</a:t>
            </a:r>
            <a:endParaRPr lang="uk-UA" sz="4800" dirty="0" smtClean="0">
              <a:solidFill>
                <a:srgbClr val="FFC000"/>
              </a:solidFill>
            </a:endParaRPr>
          </a:p>
          <a:p>
            <a:r>
              <a:rPr lang="uk-UA" sz="4800" dirty="0" smtClean="0"/>
              <a:t>інститут</a:t>
            </a:r>
            <a:r>
              <a:rPr lang="uk-UA" sz="4800" dirty="0" smtClean="0">
                <a:solidFill>
                  <a:srgbClr val="FFC000"/>
                </a:solidFill>
              </a:rPr>
              <a:t>*</a:t>
            </a:r>
            <a:endParaRPr lang="uk-UA" sz="4800" dirty="0" smtClean="0">
              <a:solidFill>
                <a:srgbClr val="FFC000"/>
              </a:solidFill>
            </a:endParaRPr>
          </a:p>
          <a:p>
            <a:r>
              <a:rPr lang="uk-UA" sz="4800" dirty="0" smtClean="0"/>
              <a:t>с</a:t>
            </a:r>
            <a:r>
              <a:rPr lang="uk-UA" sz="4800" dirty="0" smtClean="0"/>
              <a:t>екретаріат</a:t>
            </a:r>
            <a:r>
              <a:rPr lang="uk-UA" sz="4800" dirty="0" smtClean="0">
                <a:solidFill>
                  <a:srgbClr val="FFC000"/>
                </a:solidFill>
              </a:rPr>
              <a:t>*</a:t>
            </a:r>
            <a:endParaRPr lang="uk-UA" sz="4800" b="1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uk-UA" sz="5400" b="1" dirty="0" smtClean="0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241300"/>
            <a:ext cx="6452673" cy="3733800"/>
          </a:xfrm>
        </p:spPr>
        <p:txBody>
          <a:bodyPr>
            <a:noAutofit/>
          </a:bodyPr>
          <a:lstStyle/>
          <a:p>
            <a:r>
              <a:rPr lang="uk-UA" sz="4800" dirty="0" smtClean="0"/>
              <a:t>т</a:t>
            </a:r>
            <a:r>
              <a:rPr lang="uk-UA" sz="4800" dirty="0" smtClean="0"/>
              <a:t>елецентр</a:t>
            </a:r>
            <a:r>
              <a:rPr lang="uk-UA" sz="4800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800" dirty="0" smtClean="0"/>
              <a:t>інститут</a:t>
            </a:r>
            <a:r>
              <a:rPr lang="uk-UA" sz="4800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800" dirty="0" smtClean="0"/>
              <a:t>секретаріат</a:t>
            </a:r>
            <a:r>
              <a:rPr lang="uk-UA" sz="4800" dirty="0" smtClean="0">
                <a:solidFill>
                  <a:srgbClr val="FFC000"/>
                </a:solidFill>
              </a:rPr>
              <a:t>у</a:t>
            </a:r>
            <a:endParaRPr lang="uk-UA" sz="4800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292599"/>
            <a:ext cx="9652184" cy="2373243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-у, -ю:</a:t>
            </a:r>
            <a:r>
              <a:rPr lang="uk-UA" sz="6000" b="1" dirty="0" smtClean="0"/>
              <a:t> </a:t>
            </a:r>
            <a:r>
              <a:rPr lang="uk-UA" sz="6700" b="1" dirty="0" smtClean="0">
                <a:solidFill>
                  <a:srgbClr val="C00000"/>
                </a:solidFill>
              </a:rPr>
              <a:t>епохи,напрями, учення, жанри</a:t>
            </a:r>
            <a:r>
              <a:rPr lang="ru-RU" sz="6000" i="1" dirty="0" smtClean="0"/>
              <a:t/>
            </a:r>
            <a:br>
              <a:rPr lang="ru-RU" sz="6000" i="1" dirty="0" smtClean="0"/>
            </a:b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28600" y="304800"/>
            <a:ext cx="5118099" cy="4114800"/>
          </a:xfrm>
        </p:spPr>
        <p:txBody>
          <a:bodyPr>
            <a:noAutofit/>
          </a:bodyPr>
          <a:lstStyle/>
          <a:p>
            <a:r>
              <a:rPr lang="uk-UA" sz="4400" dirty="0" smtClean="0"/>
              <a:t> ренесанс</a:t>
            </a:r>
            <a:r>
              <a:rPr lang="uk-UA" sz="4400" dirty="0" smtClean="0">
                <a:solidFill>
                  <a:srgbClr val="FFC000"/>
                </a:solidFill>
              </a:rPr>
              <a:t>*</a:t>
            </a:r>
            <a:endParaRPr lang="uk-UA" sz="4400" dirty="0" smtClean="0">
              <a:solidFill>
                <a:srgbClr val="FFC000"/>
              </a:solidFill>
            </a:endParaRPr>
          </a:p>
          <a:p>
            <a:r>
              <a:rPr lang="uk-UA" sz="4400" dirty="0" smtClean="0"/>
              <a:t> імпресіонізм</a:t>
            </a:r>
            <a:r>
              <a:rPr lang="uk-UA" sz="4400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400" dirty="0" smtClean="0"/>
              <a:t> </a:t>
            </a:r>
            <a:r>
              <a:rPr lang="uk-UA" sz="4400" dirty="0" smtClean="0"/>
              <a:t>реп</a:t>
            </a:r>
            <a:r>
              <a:rPr lang="uk-UA" sz="4400" dirty="0" smtClean="0">
                <a:solidFill>
                  <a:srgbClr val="FFC000"/>
                </a:solidFill>
              </a:rPr>
              <a:t>*</a:t>
            </a:r>
            <a:endParaRPr lang="uk-UA" sz="4400" dirty="0" smtClean="0">
              <a:solidFill>
                <a:srgbClr val="FFC000"/>
              </a:solidFill>
            </a:endParaRPr>
          </a:p>
          <a:p>
            <a:r>
              <a:rPr lang="uk-UA" sz="4400" dirty="0" smtClean="0"/>
              <a:t> </a:t>
            </a:r>
            <a:r>
              <a:rPr lang="uk-UA" sz="4400" noProof="1" smtClean="0"/>
              <a:t>дезметал</a:t>
            </a:r>
            <a:r>
              <a:rPr lang="uk-UA" sz="4400" noProof="1" smtClean="0">
                <a:solidFill>
                  <a:srgbClr val="FFC000"/>
                </a:solidFill>
              </a:rPr>
              <a:t>*</a:t>
            </a:r>
            <a:endParaRPr lang="uk-UA" sz="4400" noProof="1" smtClean="0">
              <a:solidFill>
                <a:srgbClr val="FFC000"/>
              </a:solidFill>
            </a:endParaRPr>
          </a:p>
          <a:p>
            <a:r>
              <a:rPr lang="uk-UA" sz="4400" dirty="0" smtClean="0"/>
              <a:t> епос</a:t>
            </a:r>
            <a:r>
              <a:rPr lang="uk-UA" sz="4400" dirty="0" smtClean="0">
                <a:solidFill>
                  <a:srgbClr val="FFC000"/>
                </a:solidFill>
              </a:rPr>
              <a:t> *</a:t>
            </a:r>
            <a:endParaRPr lang="uk-UA" sz="4400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uk-UA" sz="5400" b="1" dirty="0" smtClean="0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241300"/>
            <a:ext cx="6452673" cy="3733800"/>
          </a:xfrm>
        </p:spPr>
        <p:txBody>
          <a:bodyPr>
            <a:noAutofit/>
          </a:bodyPr>
          <a:lstStyle/>
          <a:p>
            <a:r>
              <a:rPr lang="uk-UA" sz="4400" dirty="0" smtClean="0"/>
              <a:t> ренесанс</a:t>
            </a:r>
            <a:r>
              <a:rPr lang="uk-UA" sz="4400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400" dirty="0" smtClean="0"/>
              <a:t> імпресіонізм</a:t>
            </a:r>
            <a:r>
              <a:rPr lang="uk-UA" sz="4400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400" dirty="0" smtClean="0"/>
              <a:t> реп</a:t>
            </a:r>
            <a:r>
              <a:rPr lang="uk-UA" sz="4400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400" dirty="0" smtClean="0"/>
              <a:t> </a:t>
            </a:r>
            <a:r>
              <a:rPr lang="uk-UA" sz="4400" noProof="1" smtClean="0"/>
              <a:t>дезметал</a:t>
            </a:r>
            <a:r>
              <a:rPr lang="uk-UA" sz="4400" noProof="1" smtClean="0">
                <a:solidFill>
                  <a:srgbClr val="FFC000"/>
                </a:solidFill>
              </a:rPr>
              <a:t>у</a:t>
            </a:r>
            <a:endParaRPr lang="uk-UA" sz="4400" noProof="1" smtClean="0">
              <a:solidFill>
                <a:srgbClr val="FFC000"/>
              </a:solidFill>
            </a:endParaRPr>
          </a:p>
          <a:p>
            <a:r>
              <a:rPr lang="uk-UA" sz="4400" dirty="0" smtClean="0"/>
              <a:t> </a:t>
            </a:r>
            <a:r>
              <a:rPr lang="uk-UA" sz="4400" dirty="0" smtClean="0"/>
              <a:t>епос</a:t>
            </a:r>
            <a:r>
              <a:rPr lang="uk-UA" sz="4400" dirty="0" smtClean="0">
                <a:solidFill>
                  <a:srgbClr val="FFC000"/>
                </a:solidFill>
              </a:rPr>
              <a:t>у</a:t>
            </a:r>
            <a:endParaRPr lang="uk-UA" sz="44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90500" y="165100"/>
            <a:ext cx="10401300" cy="66929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000" b="1" dirty="0" smtClean="0">
                <a:solidFill>
                  <a:srgbClr val="C00000"/>
                </a:solidFill>
              </a:rPr>
              <a:t>ЗАУВАЖТЕ:</a:t>
            </a:r>
            <a:endParaRPr lang="ru-RU" sz="2000" dirty="0" smtClean="0">
              <a:solidFill>
                <a:srgbClr val="C00000"/>
              </a:solidFill>
            </a:endParaRPr>
          </a:p>
          <a:p>
            <a:pPr lvl="0">
              <a:buNone/>
            </a:pPr>
            <a:r>
              <a:rPr lang="uk-UA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деяких іменниках закінчення залежить від:</a:t>
            </a:r>
            <a:endParaRPr lang="ru-RU" sz="22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200" dirty="0" smtClean="0">
                <a:solidFill>
                  <a:srgbClr val="C00000"/>
                </a:solidFill>
              </a:rPr>
              <a:t>а)</a:t>
            </a:r>
            <a:r>
              <a:rPr lang="uk-UA" sz="2200" b="1" dirty="0" smtClean="0">
                <a:solidFill>
                  <a:srgbClr val="C00000"/>
                </a:solidFill>
              </a:rPr>
              <a:t>значення </a:t>
            </a:r>
            <a:r>
              <a:rPr lang="uk-UA" sz="2200" b="1" dirty="0" smtClean="0">
                <a:solidFill>
                  <a:srgbClr val="C00000"/>
                </a:solidFill>
              </a:rPr>
              <a:t>слова</a:t>
            </a:r>
            <a:r>
              <a:rPr lang="uk-UA" sz="2200" b="1" dirty="0" smtClean="0"/>
              <a:t>: </a:t>
            </a:r>
            <a:r>
              <a:rPr lang="uk-UA" sz="2200" i="1" dirty="0" smtClean="0">
                <a:solidFill>
                  <a:srgbClr val="002060"/>
                </a:solidFill>
              </a:rPr>
              <a:t>Рима</a:t>
            </a:r>
            <a:r>
              <a:rPr lang="uk-UA" sz="2200" dirty="0" smtClean="0">
                <a:solidFill>
                  <a:srgbClr val="002060"/>
                </a:solidFill>
              </a:rPr>
              <a:t> (місто) — </a:t>
            </a:r>
            <a:r>
              <a:rPr lang="uk-UA" sz="2200" i="1" dirty="0" smtClean="0">
                <a:solidFill>
                  <a:srgbClr val="002060"/>
                </a:solidFill>
              </a:rPr>
              <a:t>Риму</a:t>
            </a:r>
            <a:r>
              <a:rPr lang="uk-UA" sz="2200" dirty="0" smtClean="0">
                <a:solidFill>
                  <a:srgbClr val="002060"/>
                </a:solidFill>
              </a:rPr>
              <a:t> (держава), </a:t>
            </a:r>
            <a:r>
              <a:rPr lang="uk-UA" sz="2200" i="1" dirty="0" smtClean="0">
                <a:solidFill>
                  <a:srgbClr val="002060"/>
                </a:solidFill>
              </a:rPr>
              <a:t>центра</a:t>
            </a:r>
            <a:r>
              <a:rPr lang="uk-UA" sz="2200" dirty="0" smtClean="0">
                <a:solidFill>
                  <a:srgbClr val="002060"/>
                </a:solidFill>
              </a:rPr>
              <a:t> (математичне поняття) — </a:t>
            </a:r>
            <a:r>
              <a:rPr lang="uk-UA" sz="2200" i="1" dirty="0" smtClean="0">
                <a:solidFill>
                  <a:srgbClr val="002060"/>
                </a:solidFill>
              </a:rPr>
              <a:t>центру </a:t>
            </a:r>
            <a:r>
              <a:rPr lang="uk-UA" sz="2200" dirty="0" smtClean="0">
                <a:solidFill>
                  <a:srgbClr val="002060"/>
                </a:solidFill>
              </a:rPr>
              <a:t>(організація), </a:t>
            </a:r>
            <a:r>
              <a:rPr lang="uk-UA" sz="2200" i="1" noProof="1" smtClean="0">
                <a:solidFill>
                  <a:srgbClr val="002060"/>
                </a:solidFill>
              </a:rPr>
              <a:t>бурштина</a:t>
            </a:r>
            <a:r>
              <a:rPr lang="uk-UA" sz="2200" noProof="1" smtClean="0">
                <a:solidFill>
                  <a:srgbClr val="002060"/>
                </a:solidFill>
              </a:rPr>
              <a:t> </a:t>
            </a:r>
            <a:r>
              <a:rPr lang="uk-UA" sz="2200" dirty="0" smtClean="0">
                <a:solidFill>
                  <a:srgbClr val="002060"/>
                </a:solidFill>
              </a:rPr>
              <a:t>(</a:t>
            </a:r>
            <a:r>
              <a:rPr lang="uk-UA" sz="2200" dirty="0" smtClean="0">
                <a:solidFill>
                  <a:srgbClr val="002060"/>
                </a:solidFill>
              </a:rPr>
              <a:t>камінь) — </a:t>
            </a:r>
            <a:r>
              <a:rPr lang="uk-UA" sz="2200" i="1" dirty="0" smtClean="0">
                <a:solidFill>
                  <a:srgbClr val="002060"/>
                </a:solidFill>
              </a:rPr>
              <a:t>бурштину</a:t>
            </a:r>
            <a:r>
              <a:rPr lang="uk-UA" sz="2200" dirty="0" smtClean="0">
                <a:solidFill>
                  <a:srgbClr val="002060"/>
                </a:solidFill>
              </a:rPr>
              <a:t> (мінерал), </a:t>
            </a:r>
            <a:r>
              <a:rPr lang="uk-UA" sz="2200" i="1" dirty="0" smtClean="0">
                <a:solidFill>
                  <a:srgbClr val="002060"/>
                </a:solidFill>
              </a:rPr>
              <a:t>акта</a:t>
            </a:r>
            <a:r>
              <a:rPr lang="uk-UA" sz="2200" dirty="0" smtClean="0">
                <a:solidFill>
                  <a:srgbClr val="002060"/>
                </a:solidFill>
              </a:rPr>
              <a:t> (документ) — </a:t>
            </a:r>
            <a:r>
              <a:rPr lang="uk-UA" sz="2200" i="1" dirty="0" smtClean="0">
                <a:solidFill>
                  <a:srgbClr val="002060"/>
                </a:solidFill>
              </a:rPr>
              <a:t>акту</a:t>
            </a:r>
            <a:r>
              <a:rPr lang="uk-UA" sz="2200" dirty="0" smtClean="0">
                <a:solidFill>
                  <a:srgbClr val="002060"/>
                </a:solidFill>
              </a:rPr>
              <a:t> (дія), </a:t>
            </a:r>
            <a:r>
              <a:rPr lang="uk-UA" sz="2200" i="1" dirty="0" smtClean="0">
                <a:solidFill>
                  <a:srgbClr val="002060"/>
                </a:solidFill>
              </a:rPr>
              <a:t>терміна </a:t>
            </a:r>
            <a:r>
              <a:rPr lang="uk-UA" sz="2200" dirty="0" smtClean="0">
                <a:solidFill>
                  <a:srgbClr val="002060"/>
                </a:solidFill>
              </a:rPr>
              <a:t>(слово) — </a:t>
            </a:r>
            <a:r>
              <a:rPr lang="uk-UA" sz="2200" i="1" dirty="0" smtClean="0">
                <a:solidFill>
                  <a:srgbClr val="002060"/>
                </a:solidFill>
              </a:rPr>
              <a:t>терміну</a:t>
            </a:r>
            <a:r>
              <a:rPr lang="uk-UA" sz="2200" dirty="0" smtClean="0">
                <a:solidFill>
                  <a:srgbClr val="002060"/>
                </a:solidFill>
              </a:rPr>
              <a:t> (строк), </a:t>
            </a:r>
            <a:r>
              <a:rPr lang="uk-UA" sz="2200" i="1" dirty="0" smtClean="0">
                <a:solidFill>
                  <a:srgbClr val="002060"/>
                </a:solidFill>
              </a:rPr>
              <a:t>серфінга</a:t>
            </a:r>
            <a:r>
              <a:rPr lang="uk-UA" sz="2200" dirty="0" smtClean="0">
                <a:solidFill>
                  <a:srgbClr val="002060"/>
                </a:solidFill>
              </a:rPr>
              <a:t> (знаряддя) — </a:t>
            </a:r>
            <a:r>
              <a:rPr lang="uk-UA" sz="2200" i="1" dirty="0" smtClean="0">
                <a:solidFill>
                  <a:srgbClr val="002060"/>
                </a:solidFill>
              </a:rPr>
              <a:t>серфінгу</a:t>
            </a:r>
            <a:r>
              <a:rPr lang="uk-UA" sz="2200" dirty="0" smtClean="0">
                <a:solidFill>
                  <a:srgbClr val="002060"/>
                </a:solidFill>
              </a:rPr>
              <a:t> (вид спорту) і т. ін.;</a:t>
            </a:r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uk-UA" sz="2200" dirty="0" smtClean="0">
                <a:solidFill>
                  <a:srgbClr val="C00000"/>
                </a:solidFill>
              </a:rPr>
              <a:t>б)</a:t>
            </a:r>
            <a:r>
              <a:rPr lang="uk-UA" sz="2200" b="1" dirty="0" smtClean="0">
                <a:solidFill>
                  <a:srgbClr val="C00000"/>
                </a:solidFill>
              </a:rPr>
              <a:t>наголосу</a:t>
            </a:r>
            <a:r>
              <a:rPr lang="uk-UA" sz="2200" b="1" dirty="0" smtClean="0">
                <a:solidFill>
                  <a:srgbClr val="C00000"/>
                </a:solidFill>
              </a:rPr>
              <a:t>: </a:t>
            </a:r>
            <a:r>
              <a:rPr lang="uk-UA" sz="2200" i="1" noProof="1" smtClean="0">
                <a:solidFill>
                  <a:srgbClr val="002060"/>
                </a:solidFill>
              </a:rPr>
              <a:t>стола́</a:t>
            </a:r>
            <a:r>
              <a:rPr lang="uk-UA" sz="2200" noProof="1" smtClean="0">
                <a:solidFill>
                  <a:srgbClr val="002060"/>
                </a:solidFill>
              </a:rPr>
              <a:t> і </a:t>
            </a:r>
            <a:r>
              <a:rPr lang="uk-UA" sz="2200" i="1" noProof="1" smtClean="0">
                <a:solidFill>
                  <a:srgbClr val="002060"/>
                </a:solidFill>
              </a:rPr>
              <a:t>сто́лу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моста́</a:t>
            </a:r>
            <a:r>
              <a:rPr lang="uk-UA" sz="2200" noProof="1" smtClean="0">
                <a:solidFill>
                  <a:srgbClr val="002060"/>
                </a:solidFill>
              </a:rPr>
              <a:t> і </a:t>
            </a:r>
            <a:r>
              <a:rPr lang="uk-UA" sz="2200" i="1" noProof="1" smtClean="0">
                <a:solidFill>
                  <a:srgbClr val="002060"/>
                </a:solidFill>
              </a:rPr>
              <a:t>мо́сту,</a:t>
            </a:r>
            <a:r>
              <a:rPr lang="uk-UA" sz="2200" noProof="1" smtClean="0">
                <a:solidFill>
                  <a:srgbClr val="002060"/>
                </a:solidFill>
              </a:rPr>
              <a:t> а </a:t>
            </a:r>
            <a:r>
              <a:rPr lang="uk-UA" sz="2200" noProof="1" smtClean="0">
                <a:solidFill>
                  <a:srgbClr val="002060"/>
                </a:solidFill>
              </a:rPr>
              <a:t>також</a:t>
            </a:r>
            <a:r>
              <a:rPr lang="uk-UA" sz="2200" noProof="1" smtClean="0">
                <a:solidFill>
                  <a:srgbClr val="002060"/>
                </a:solidFill>
              </a:rPr>
              <a:t>: </a:t>
            </a:r>
            <a:r>
              <a:rPr lang="uk-UA" sz="2200" i="1" noProof="1" smtClean="0">
                <a:solidFill>
                  <a:srgbClr val="002060"/>
                </a:solidFill>
              </a:rPr>
              <a:t>гуртка́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табуна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вівса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бліндажа́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гаража́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куреня́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млина́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хліва́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горба́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квача́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гопака́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правця́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Дніпра́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ривка́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стрибка́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стусана́</a:t>
            </a:r>
            <a:r>
              <a:rPr lang="uk-UA" sz="2200" noProof="1" smtClean="0">
                <a:solidFill>
                  <a:srgbClr val="002060"/>
                </a:solidFill>
              </a:rPr>
              <a:t> </a:t>
            </a:r>
            <a:r>
              <a:rPr lang="uk-UA" sz="2200" dirty="0" smtClean="0">
                <a:solidFill>
                  <a:srgbClr val="002060"/>
                </a:solidFill>
              </a:rPr>
              <a:t>тощо</a:t>
            </a:r>
            <a:r>
              <a:rPr lang="uk-UA" sz="2200" dirty="0" smtClean="0">
                <a:solidFill>
                  <a:srgbClr val="002060"/>
                </a:solidFill>
              </a:rPr>
              <a:t>. </a:t>
            </a:r>
            <a:r>
              <a:rPr lang="uk-UA" sz="2200" dirty="0" smtClean="0">
                <a:solidFill>
                  <a:srgbClr val="C00000"/>
                </a:solidFill>
              </a:rPr>
              <a:t>Коли б закінчення було ненаголошеним, то було б </a:t>
            </a:r>
            <a:r>
              <a:rPr lang="uk-UA" sz="2200" b="1" i="1" dirty="0" smtClean="0">
                <a:solidFill>
                  <a:srgbClr val="C00000"/>
                </a:solidFill>
              </a:rPr>
              <a:t>-у (-ю</a:t>
            </a:r>
            <a:r>
              <a:rPr lang="uk-UA" sz="2200" b="1" i="1" dirty="0" smtClean="0">
                <a:solidFill>
                  <a:srgbClr val="C00000"/>
                </a:solidFill>
              </a:rPr>
              <a:t>)</a:t>
            </a:r>
            <a:endParaRPr lang="ru-RU" sz="2200" dirty="0" smtClean="0">
              <a:solidFill>
                <a:srgbClr val="C00000"/>
              </a:solidFill>
            </a:endParaRPr>
          </a:p>
          <a:p>
            <a:r>
              <a:rPr lang="uk-UA" sz="2200" dirty="0" smtClean="0">
                <a:solidFill>
                  <a:srgbClr val="C00000"/>
                </a:solidFill>
              </a:rPr>
              <a:t>в)</a:t>
            </a:r>
            <a:r>
              <a:rPr lang="uk-UA" sz="2200" b="1" dirty="0" smtClean="0">
                <a:solidFill>
                  <a:srgbClr val="C00000"/>
                </a:solidFill>
              </a:rPr>
              <a:t>суфікса </a:t>
            </a:r>
            <a:r>
              <a:rPr lang="uk-UA" sz="2200" b="1" i="1" dirty="0" smtClean="0">
                <a:solidFill>
                  <a:srgbClr val="C00000"/>
                </a:solidFill>
              </a:rPr>
              <a:t>-к-: </a:t>
            </a:r>
            <a:r>
              <a:rPr lang="uk-UA" sz="2200" i="1" noProof="1" smtClean="0">
                <a:solidFill>
                  <a:srgbClr val="002060"/>
                </a:solidFill>
              </a:rPr>
              <a:t>гайка́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провулочка́</a:t>
            </a:r>
            <a:r>
              <a:rPr lang="uk-UA" sz="2200" i="1" noProof="1" smtClean="0">
                <a:solidFill>
                  <a:srgbClr val="002060"/>
                </a:solidFill>
              </a:rPr>
              <a:t>, </a:t>
            </a:r>
            <a:r>
              <a:rPr lang="uk-UA" sz="2200" i="1" noProof="1" smtClean="0">
                <a:solidFill>
                  <a:srgbClr val="002060"/>
                </a:solidFill>
              </a:rPr>
              <a:t>лужка́</a:t>
            </a:r>
            <a:r>
              <a:rPr lang="uk-UA" sz="2200" i="1" dirty="0" smtClean="0">
                <a:solidFill>
                  <a:srgbClr val="002060"/>
                </a:solidFill>
              </a:rPr>
              <a:t>.</a:t>
            </a:r>
            <a:endParaRPr lang="ru-RU" sz="2200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uk-UA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Закінчення -у </a:t>
            </a:r>
            <a:r>
              <a:rPr lang="uk-UA" sz="22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(-ю)</a:t>
            </a:r>
            <a:r>
              <a:rPr lang="uk-UA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мають:</a:t>
            </a:r>
            <a:endParaRPr lang="ru-RU" sz="22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200" dirty="0" smtClean="0">
                <a:solidFill>
                  <a:srgbClr val="C00000"/>
                </a:solidFill>
              </a:rPr>
              <a:t>а)</a:t>
            </a:r>
            <a:r>
              <a:rPr lang="uk-UA" sz="2200" b="1" dirty="0" smtClean="0">
                <a:solidFill>
                  <a:srgbClr val="C00000"/>
                </a:solidFill>
              </a:rPr>
              <a:t>складні </a:t>
            </a:r>
            <a:r>
              <a:rPr lang="uk-UA" sz="2200" b="1" dirty="0" smtClean="0">
                <a:solidFill>
                  <a:srgbClr val="C00000"/>
                </a:solidFill>
              </a:rPr>
              <a:t>безсуфіксні слова</a:t>
            </a:r>
            <a:r>
              <a:rPr lang="uk-UA" sz="2200" b="1" dirty="0" smtClean="0"/>
              <a:t>: </a:t>
            </a:r>
            <a:r>
              <a:rPr lang="uk-UA" sz="2200" i="1" dirty="0" smtClean="0">
                <a:solidFill>
                  <a:srgbClr val="002060"/>
                </a:solidFill>
              </a:rPr>
              <a:t>водогону, живопису,</a:t>
            </a:r>
            <a:r>
              <a:rPr lang="uk-UA" sz="2200" b="1" dirty="0" smtClean="0">
                <a:solidFill>
                  <a:srgbClr val="002060"/>
                </a:solidFill>
              </a:rPr>
              <a:t> </a:t>
            </a:r>
            <a:r>
              <a:rPr lang="uk-UA" sz="2200" b="1" dirty="0" smtClean="0">
                <a:solidFill>
                  <a:srgbClr val="FFC000"/>
                </a:solidFill>
              </a:rPr>
              <a:t>АЛЕ: </a:t>
            </a:r>
            <a:r>
              <a:rPr lang="uk-UA" sz="2200" i="1" dirty="0" smtClean="0">
                <a:solidFill>
                  <a:srgbClr val="002060"/>
                </a:solidFill>
              </a:rPr>
              <a:t>електровоза, пароплава</a:t>
            </a:r>
            <a:r>
              <a:rPr lang="uk-UA" sz="2200" dirty="0" smtClean="0">
                <a:solidFill>
                  <a:srgbClr val="002060"/>
                </a:solidFill>
              </a:rPr>
              <a:t> (назви машин);</a:t>
            </a:r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uk-UA" sz="2200" dirty="0" smtClean="0">
                <a:solidFill>
                  <a:srgbClr val="C00000"/>
                </a:solidFill>
              </a:rPr>
              <a:t>б)</a:t>
            </a:r>
            <a:r>
              <a:rPr lang="uk-UA" sz="2200" b="1" dirty="0" smtClean="0">
                <a:solidFill>
                  <a:srgbClr val="C00000"/>
                </a:solidFill>
              </a:rPr>
              <a:t>префіксальні </a:t>
            </a:r>
            <a:r>
              <a:rPr lang="uk-UA" sz="2200" b="1" dirty="0" smtClean="0">
                <a:solidFill>
                  <a:srgbClr val="C00000"/>
                </a:solidFill>
              </a:rPr>
              <a:t>іменники: </a:t>
            </a:r>
            <a:r>
              <a:rPr lang="uk-UA" sz="2200" i="1" dirty="0" smtClean="0">
                <a:solidFill>
                  <a:srgbClr val="002060"/>
                </a:solidFill>
              </a:rPr>
              <a:t>вибою, затору, усміху,</a:t>
            </a:r>
            <a:r>
              <a:rPr lang="uk-UA" sz="2200" b="1" dirty="0" smtClean="0">
                <a:solidFill>
                  <a:srgbClr val="002060"/>
                </a:solidFill>
              </a:rPr>
              <a:t> </a:t>
            </a:r>
            <a:r>
              <a:rPr lang="uk-UA" sz="2200" b="1" dirty="0" smtClean="0">
                <a:solidFill>
                  <a:srgbClr val="FFC000"/>
                </a:solidFill>
              </a:rPr>
              <a:t>АЛЕ: </a:t>
            </a:r>
            <a:r>
              <a:rPr lang="uk-UA" sz="2200" i="1" dirty="0" smtClean="0">
                <a:solidFill>
                  <a:srgbClr val="002060"/>
                </a:solidFill>
              </a:rPr>
              <a:t>заступника</a:t>
            </a:r>
            <a:r>
              <a:rPr lang="uk-UA" sz="2200" dirty="0" smtClean="0">
                <a:solidFill>
                  <a:srgbClr val="002060"/>
                </a:solidFill>
              </a:rPr>
              <a:t> (назва особи).</a:t>
            </a:r>
            <a:endParaRPr lang="ru-RU" sz="22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2200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90500" y="254000"/>
            <a:ext cx="10401300" cy="6604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7200" b="1" dirty="0" smtClean="0">
                <a:solidFill>
                  <a:srgbClr val="C00000"/>
                </a:solidFill>
              </a:rPr>
              <a:t>Зміни:</a:t>
            </a:r>
          </a:p>
          <a:p>
            <a:pPr algn="ctr">
              <a:buNone/>
            </a:pPr>
            <a:endParaRPr lang="uk-UA" sz="3200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uk-UA" sz="8000" b="1" dirty="0" smtClean="0">
                <a:solidFill>
                  <a:srgbClr val="FFC000"/>
                </a:solidFill>
              </a:rPr>
              <a:t>Не хабар</a:t>
            </a:r>
            <a:r>
              <a:rPr lang="uk-UA" sz="8000" b="1" dirty="0" smtClean="0">
                <a:solidFill>
                  <a:srgbClr val="C00000"/>
                </a:solidFill>
              </a:rPr>
              <a:t>а</a:t>
            </a:r>
            <a:r>
              <a:rPr lang="uk-UA" sz="8000" b="1" dirty="0" smtClean="0">
                <a:solidFill>
                  <a:srgbClr val="FFC000"/>
                </a:solidFill>
              </a:rPr>
              <a:t>, </a:t>
            </a:r>
            <a:r>
              <a:rPr lang="uk-UA" sz="7200" b="1" dirty="0" smtClean="0">
                <a:solidFill>
                  <a:srgbClr val="FFC000"/>
                </a:solidFill>
              </a:rPr>
              <a:t>а </a:t>
            </a:r>
            <a:r>
              <a:rPr lang="uk-UA" sz="8000" b="1" noProof="1" smtClean="0">
                <a:solidFill>
                  <a:srgbClr val="FFC000"/>
                </a:solidFill>
              </a:rPr>
              <a:t>хабар</a:t>
            </a:r>
            <a:r>
              <a:rPr lang="uk-UA" sz="8000" b="1" noProof="1" smtClean="0">
                <a:solidFill>
                  <a:srgbClr val="C00000"/>
                </a:solidFill>
              </a:rPr>
              <a:t>я</a:t>
            </a:r>
            <a:r>
              <a:rPr lang="uk-UA" sz="8000" b="1" dirty="0" smtClean="0">
                <a:solidFill>
                  <a:srgbClr val="FFC000"/>
                </a:solidFill>
              </a:rPr>
              <a:t>.</a:t>
            </a:r>
          </a:p>
          <a:p>
            <a:pPr>
              <a:buNone/>
            </a:pPr>
            <a:endParaRPr lang="uk-UA" sz="7200" b="1" dirty="0" smtClean="0">
              <a:solidFill>
                <a:srgbClr val="FFC000"/>
              </a:solidFill>
            </a:endParaRPr>
          </a:p>
          <a:p>
            <a:pPr algn="ctr">
              <a:buNone/>
            </a:pPr>
            <a:r>
              <a:rPr lang="uk-UA" sz="7200" b="1" dirty="0" smtClean="0">
                <a:solidFill>
                  <a:srgbClr val="C00000"/>
                </a:solidFill>
              </a:rPr>
              <a:t>Запам’ятайте</a:t>
            </a:r>
            <a:endParaRPr lang="uk-UA" sz="72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3882887"/>
            <a:ext cx="10573762" cy="2327966"/>
          </a:xfrm>
        </p:spPr>
        <p:txBody>
          <a:bodyPr>
            <a:normAutofit/>
          </a:bodyPr>
          <a:lstStyle/>
          <a:p>
            <a:r>
              <a:rPr lang="uk-UA" sz="5400" b="1" dirty="0" smtClean="0">
                <a:solidFill>
                  <a:srgbClr val="0070C0"/>
                </a:solidFill>
              </a:rPr>
              <a:t>-а, -я: </a:t>
            </a:r>
            <a:r>
              <a:rPr lang="uk-UA" sz="5400" b="1" dirty="0" smtClean="0">
                <a:solidFill>
                  <a:srgbClr val="C00000"/>
                </a:solidFill>
              </a:rPr>
              <a:t>особи, власні імена, прізвища 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" y="546100"/>
            <a:ext cx="3987800" cy="3263899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</a:rPr>
              <a:t>а</a:t>
            </a:r>
            <a:r>
              <a:rPr lang="uk-UA" sz="4000" b="1" dirty="0" smtClean="0">
                <a:solidFill>
                  <a:srgbClr val="002060"/>
                </a:solidFill>
              </a:rPr>
              <a:t>ктор</a:t>
            </a:r>
            <a:r>
              <a:rPr lang="uk-UA" sz="4000" b="1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000" b="1" noProof="1" smtClean="0">
                <a:solidFill>
                  <a:srgbClr val="002060"/>
                </a:solidFill>
              </a:rPr>
              <a:t>дідже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  <a:endParaRPr lang="uk-UA" sz="4000" b="1" noProof="1" smtClean="0">
              <a:solidFill>
                <a:srgbClr val="FFC000"/>
              </a:solidFill>
            </a:endParaRPr>
          </a:p>
          <a:p>
            <a:r>
              <a:rPr lang="uk-UA" sz="4000" b="1" dirty="0" smtClean="0">
                <a:solidFill>
                  <a:srgbClr val="002060"/>
                </a:solidFill>
              </a:rPr>
              <a:t>Олег</a:t>
            </a:r>
            <a:r>
              <a:rPr lang="uk-UA" sz="4000" b="1" dirty="0" smtClean="0">
                <a:solidFill>
                  <a:srgbClr val="FFC000"/>
                </a:solidFill>
              </a:rPr>
              <a:t>*</a:t>
            </a:r>
            <a:endParaRPr lang="uk-UA" sz="4000" b="1" dirty="0" smtClean="0">
              <a:solidFill>
                <a:srgbClr val="FFC000"/>
              </a:solidFill>
            </a:endParaRPr>
          </a:p>
          <a:p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495300"/>
            <a:ext cx="6452673" cy="2937013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</a:rPr>
              <a:t>а</a:t>
            </a:r>
            <a:r>
              <a:rPr lang="uk-UA" sz="4000" b="1" dirty="0" smtClean="0">
                <a:solidFill>
                  <a:srgbClr val="002060"/>
                </a:solidFill>
              </a:rPr>
              <a:t>ктор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  <a:endParaRPr lang="uk-UA" sz="4000" b="1" dirty="0" smtClean="0">
              <a:solidFill>
                <a:srgbClr val="FFC000"/>
              </a:solidFill>
            </a:endParaRPr>
          </a:p>
          <a:p>
            <a:r>
              <a:rPr lang="uk-UA" sz="4000" b="1" noProof="1" smtClean="0">
                <a:solidFill>
                  <a:srgbClr val="002060"/>
                </a:solidFill>
              </a:rPr>
              <a:t>дідже</a:t>
            </a:r>
            <a:r>
              <a:rPr lang="uk-UA" sz="4000" b="1" noProof="1" smtClean="0">
                <a:solidFill>
                  <a:srgbClr val="FFC000"/>
                </a:solidFill>
              </a:rPr>
              <a:t>я</a:t>
            </a:r>
            <a:endParaRPr lang="uk-UA" sz="4000" b="1" noProof="1" smtClean="0">
              <a:solidFill>
                <a:srgbClr val="FFC000"/>
              </a:solidFill>
            </a:endParaRPr>
          </a:p>
          <a:p>
            <a:r>
              <a:rPr lang="uk-UA" sz="4000" b="1" dirty="0" smtClean="0">
                <a:solidFill>
                  <a:srgbClr val="002060"/>
                </a:solidFill>
              </a:rPr>
              <a:t>Олег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  <a:endParaRPr lang="uk-UA" sz="4000" b="1" dirty="0" smtClean="0">
              <a:solidFill>
                <a:srgbClr val="FFC000"/>
              </a:solidFill>
            </a:endParaRPr>
          </a:p>
          <a:p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372534" y="1338954"/>
            <a:ext cx="4184035" cy="648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203701"/>
            <a:ext cx="10573762" cy="2007152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-у, -ю: </a:t>
            </a:r>
            <a:r>
              <a:rPr lang="uk-UA" sz="6000" b="1" dirty="0" smtClean="0">
                <a:solidFill>
                  <a:srgbClr val="C00000"/>
                </a:solidFill>
              </a:rPr>
              <a:t>збірні поняття</a:t>
            </a: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95299" y="546100"/>
            <a:ext cx="3492501" cy="3263899"/>
          </a:xfrm>
        </p:spPr>
        <p:txBody>
          <a:bodyPr>
            <a:noAutofit/>
          </a:bodyPr>
          <a:lstStyle/>
          <a:p>
            <a:r>
              <a:rPr lang="uk-UA" sz="4400" b="1" dirty="0" smtClean="0">
                <a:solidFill>
                  <a:srgbClr val="002060"/>
                </a:solidFill>
              </a:rPr>
              <a:t>народ</a:t>
            </a:r>
            <a:r>
              <a:rPr lang="uk-UA" sz="4400" b="1" dirty="0" smtClean="0">
                <a:solidFill>
                  <a:srgbClr val="FFC000"/>
                </a:solidFill>
              </a:rPr>
              <a:t>*</a:t>
            </a:r>
            <a:endParaRPr lang="uk-UA" sz="4400" b="1" dirty="0" smtClean="0">
              <a:solidFill>
                <a:srgbClr val="FFC000"/>
              </a:solidFill>
            </a:endParaRPr>
          </a:p>
          <a:p>
            <a:r>
              <a:rPr lang="uk-UA" sz="4400" b="1" dirty="0" smtClean="0">
                <a:solidFill>
                  <a:srgbClr val="002060"/>
                </a:solidFill>
              </a:rPr>
              <a:t>натовп</a:t>
            </a:r>
            <a:r>
              <a:rPr lang="uk-UA" sz="4400" b="1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400" b="1" dirty="0" smtClean="0">
                <a:solidFill>
                  <a:srgbClr val="002060"/>
                </a:solidFill>
              </a:rPr>
              <a:t>текст</a:t>
            </a:r>
            <a:r>
              <a:rPr lang="uk-UA" sz="4400" b="1" dirty="0" smtClean="0">
                <a:solidFill>
                  <a:srgbClr val="FFC000"/>
                </a:solidFill>
              </a:rPr>
              <a:t>*</a:t>
            </a:r>
          </a:p>
          <a:p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495300"/>
            <a:ext cx="6452673" cy="2937013"/>
          </a:xfrm>
        </p:spPr>
        <p:txBody>
          <a:bodyPr>
            <a:noAutofit/>
          </a:bodyPr>
          <a:lstStyle/>
          <a:p>
            <a:r>
              <a:rPr lang="uk-UA" sz="4400" b="1" dirty="0" smtClean="0">
                <a:solidFill>
                  <a:srgbClr val="002060"/>
                </a:solidFill>
              </a:rPr>
              <a:t>народ</a:t>
            </a:r>
            <a:r>
              <a:rPr lang="uk-UA" sz="4400" b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400" b="1" dirty="0" smtClean="0">
                <a:solidFill>
                  <a:srgbClr val="002060"/>
                </a:solidFill>
              </a:rPr>
              <a:t>натовп</a:t>
            </a:r>
            <a:r>
              <a:rPr lang="uk-UA" sz="4400" b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400" b="1" dirty="0" smtClean="0">
                <a:solidFill>
                  <a:srgbClr val="002060"/>
                </a:solidFill>
              </a:rPr>
              <a:t>текст</a:t>
            </a:r>
            <a:r>
              <a:rPr lang="uk-UA" sz="4400" b="1" dirty="0" smtClean="0">
                <a:solidFill>
                  <a:srgbClr val="FFC000"/>
                </a:solidFill>
              </a:rPr>
              <a:t>у</a:t>
            </a: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  <a:p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372534" y="1338954"/>
            <a:ext cx="4184035" cy="648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3816626"/>
            <a:ext cx="10573762" cy="3041374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-у, -ю: </a:t>
            </a:r>
            <a:r>
              <a:rPr lang="uk-UA" sz="6000" b="1" dirty="0" smtClean="0">
                <a:solidFill>
                  <a:srgbClr val="C00000"/>
                </a:solidFill>
              </a:rPr>
              <a:t>явища природи, </a:t>
            </a:r>
            <a:r>
              <a:rPr lang="uk-UA" sz="6000" b="1" dirty="0" smtClean="0">
                <a:solidFill>
                  <a:srgbClr val="FFC000"/>
                </a:solidFill>
              </a:rPr>
              <a:t>але</a:t>
            </a:r>
            <a:r>
              <a:rPr lang="uk-UA" sz="6000" b="1" dirty="0" smtClean="0">
                <a:solidFill>
                  <a:srgbClr val="C00000"/>
                </a:solidFill>
              </a:rPr>
              <a:t> </a:t>
            </a:r>
            <a:br>
              <a:rPr lang="uk-UA" sz="6000" b="1" dirty="0" smtClean="0">
                <a:solidFill>
                  <a:srgbClr val="C00000"/>
                </a:solidFill>
              </a:rPr>
            </a:br>
            <a:r>
              <a:rPr lang="uk-UA" sz="6000" b="1" dirty="0" smtClean="0">
                <a:solidFill>
                  <a:srgbClr val="0070C0"/>
                </a:solidFill>
              </a:rPr>
              <a:t>-а, -я: </a:t>
            </a:r>
            <a:r>
              <a:rPr lang="uk-UA" sz="6000" b="1" dirty="0" smtClean="0">
                <a:solidFill>
                  <a:srgbClr val="C00000"/>
                </a:solidFill>
              </a:rPr>
              <a:t>персоніфіковані явища</a:t>
            </a:r>
            <a:br>
              <a:rPr lang="uk-UA" sz="6000" b="1" dirty="0" smtClean="0">
                <a:solidFill>
                  <a:srgbClr val="C00000"/>
                </a:solidFill>
              </a:rPr>
            </a:br>
            <a:r>
              <a:rPr lang="uk-UA" sz="6000" b="1" dirty="0" smtClean="0">
                <a:solidFill>
                  <a:srgbClr val="C00000"/>
                </a:solidFill>
              </a:rPr>
              <a:t>           (Діда Мороз</a:t>
            </a:r>
            <a:r>
              <a:rPr lang="uk-UA" sz="6000" b="1" dirty="0" smtClean="0">
                <a:solidFill>
                  <a:srgbClr val="FFC000"/>
                </a:solidFill>
              </a:rPr>
              <a:t>а</a:t>
            </a:r>
            <a:r>
              <a:rPr lang="uk-UA" sz="6000" b="1" dirty="0" smtClean="0">
                <a:solidFill>
                  <a:srgbClr val="C00000"/>
                </a:solidFill>
              </a:rPr>
              <a:t>)</a:t>
            </a: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95299" y="546100"/>
            <a:ext cx="3492501" cy="3263899"/>
          </a:xfrm>
        </p:spPr>
        <p:txBody>
          <a:bodyPr>
            <a:noAutofit/>
          </a:bodyPr>
          <a:lstStyle/>
          <a:p>
            <a:r>
              <a:rPr lang="uk-UA" sz="4400" b="1" dirty="0" smtClean="0">
                <a:solidFill>
                  <a:srgbClr val="002060"/>
                </a:solidFill>
              </a:rPr>
              <a:t>мороз</a:t>
            </a:r>
            <a:r>
              <a:rPr lang="uk-UA" sz="4400" b="1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400" b="1" noProof="1" smtClean="0">
                <a:solidFill>
                  <a:srgbClr val="002060"/>
                </a:solidFill>
              </a:rPr>
              <a:t>вітр</a:t>
            </a:r>
            <a:r>
              <a:rPr lang="uk-UA" sz="4400" b="1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400" b="1" dirty="0" smtClean="0">
                <a:solidFill>
                  <a:srgbClr val="002060"/>
                </a:solidFill>
              </a:rPr>
              <a:t>туман</a:t>
            </a:r>
            <a:r>
              <a:rPr lang="uk-UA" sz="4400" b="1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400" b="1" dirty="0" smtClean="0">
                <a:solidFill>
                  <a:srgbClr val="002060"/>
                </a:solidFill>
              </a:rPr>
              <a:t>дощ</a:t>
            </a:r>
            <a:r>
              <a:rPr lang="uk-UA" sz="4400" b="1" dirty="0" smtClean="0">
                <a:solidFill>
                  <a:srgbClr val="FFC000"/>
                </a:solidFill>
              </a:rPr>
              <a:t>*</a:t>
            </a:r>
            <a:endParaRPr lang="uk-UA" sz="4400" b="1" dirty="0" smtClean="0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495300"/>
            <a:ext cx="6452673" cy="2937013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</a:rPr>
              <a:t>мороз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вітр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туман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дощ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  <a:p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372534" y="1338954"/>
            <a:ext cx="4184035" cy="648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108174"/>
            <a:ext cx="10573762" cy="2305878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-у, -ю: </a:t>
            </a:r>
            <a:r>
              <a:rPr lang="uk-UA" sz="6000" b="1" dirty="0" smtClean="0">
                <a:solidFill>
                  <a:srgbClr val="C00000"/>
                </a:solidFill>
              </a:rPr>
              <a:t>речовини, матеріали</a:t>
            </a:r>
            <a:br>
              <a:rPr lang="uk-UA" sz="6000" b="1" dirty="0" smtClean="0">
                <a:solidFill>
                  <a:srgbClr val="C00000"/>
                </a:solidFill>
              </a:rPr>
            </a:br>
            <a:r>
              <a:rPr lang="uk-UA" sz="6000" b="1" dirty="0" smtClean="0">
                <a:solidFill>
                  <a:srgbClr val="0070C0"/>
                </a:solidFill>
              </a:rPr>
              <a:t>-а, -я: </a:t>
            </a:r>
            <a:r>
              <a:rPr lang="uk-UA" sz="6000" b="1" dirty="0" smtClean="0">
                <a:solidFill>
                  <a:srgbClr val="C00000"/>
                </a:solidFill>
              </a:rPr>
              <a:t>тварини</a:t>
            </a: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95299" y="546100"/>
            <a:ext cx="3492501" cy="3263899"/>
          </a:xfrm>
        </p:spPr>
        <p:txBody>
          <a:bodyPr>
            <a:noAutofit/>
          </a:bodyPr>
          <a:lstStyle/>
          <a:p>
            <a:r>
              <a:rPr lang="uk-UA" sz="4000" b="1" noProof="1" smtClean="0">
                <a:solidFill>
                  <a:srgbClr val="002060"/>
                </a:solidFill>
              </a:rPr>
              <a:t>кон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  <a:endParaRPr lang="uk-UA" sz="4000" b="1" noProof="1" smtClean="0">
              <a:solidFill>
                <a:srgbClr val="FFC000"/>
              </a:solidFill>
            </a:endParaRPr>
          </a:p>
          <a:p>
            <a:r>
              <a:rPr lang="uk-UA" sz="4000" b="1" noProof="1" smtClean="0">
                <a:solidFill>
                  <a:srgbClr val="002060"/>
                </a:solidFill>
              </a:rPr>
              <a:t>орл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  <a:endParaRPr lang="uk-UA" sz="4000" b="1" noProof="1" smtClean="0">
              <a:solidFill>
                <a:srgbClr val="FFC000"/>
              </a:solidFill>
            </a:endParaRPr>
          </a:p>
          <a:p>
            <a:r>
              <a:rPr lang="uk-UA" sz="4000" b="1" noProof="1" smtClean="0">
                <a:solidFill>
                  <a:srgbClr val="002060"/>
                </a:solidFill>
              </a:rPr>
              <a:t>піск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  <a:endParaRPr lang="uk-UA" sz="4000" b="1" noProof="1" smtClean="0">
              <a:solidFill>
                <a:srgbClr val="FFC000"/>
              </a:solidFill>
            </a:endParaRPr>
          </a:p>
          <a:p>
            <a:r>
              <a:rPr lang="uk-UA" sz="4000" b="1" noProof="1" smtClean="0">
                <a:solidFill>
                  <a:srgbClr val="002060"/>
                </a:solidFill>
              </a:rPr>
              <a:t>бурштин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  <a:endParaRPr lang="uk-UA" sz="4000" b="1" noProof="1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495300"/>
            <a:ext cx="6452673" cy="2937013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</a:rPr>
              <a:t>кон</a:t>
            </a:r>
            <a:r>
              <a:rPr lang="uk-UA" sz="4000" b="1" dirty="0" smtClean="0">
                <a:solidFill>
                  <a:srgbClr val="FFC000"/>
                </a:solidFill>
              </a:rPr>
              <a:t>я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орл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піск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бурштин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  <a:endParaRPr lang="ru-RU" sz="4000" b="1" dirty="0" smtClean="0">
              <a:solidFill>
                <a:srgbClr val="FFC000"/>
              </a:solidFill>
            </a:endParaRPr>
          </a:p>
          <a:p>
            <a:endParaRPr lang="uk-UA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  <a:p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372534" y="1338954"/>
            <a:ext cx="4184035" cy="648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068417"/>
            <a:ext cx="10573762" cy="2597426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-а, -я: </a:t>
            </a:r>
            <a:r>
              <a:rPr lang="uk-UA" sz="6000" b="1" dirty="0" smtClean="0">
                <a:solidFill>
                  <a:srgbClr val="C00000"/>
                </a:solidFill>
              </a:rPr>
              <a:t>частини тіла органи</a:t>
            </a:r>
            <a:br>
              <a:rPr lang="uk-UA" sz="6000" b="1" dirty="0" smtClean="0">
                <a:solidFill>
                  <a:srgbClr val="C00000"/>
                </a:solidFill>
              </a:rPr>
            </a:br>
            <a:r>
              <a:rPr lang="uk-UA" sz="6000" b="1" dirty="0" smtClean="0">
                <a:solidFill>
                  <a:srgbClr val="FFC000"/>
                </a:solidFill>
              </a:rPr>
              <a:t>АЛЕ:</a:t>
            </a:r>
            <a:r>
              <a:rPr lang="uk-UA" sz="6000" b="1" dirty="0" smtClean="0">
                <a:solidFill>
                  <a:srgbClr val="C00000"/>
                </a:solidFill>
              </a:rPr>
              <a:t> мозк</a:t>
            </a:r>
            <a:r>
              <a:rPr lang="uk-UA" sz="6000" b="1" dirty="0" smtClean="0">
                <a:solidFill>
                  <a:srgbClr val="FFC000"/>
                </a:solidFill>
              </a:rPr>
              <a:t>у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95299" y="546100"/>
            <a:ext cx="3492501" cy="3263899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</a:rPr>
              <a:t>рот</a:t>
            </a:r>
            <a:r>
              <a:rPr lang="uk-UA" sz="4000" b="1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000" b="1" noProof="1" smtClean="0">
                <a:solidFill>
                  <a:srgbClr val="002060"/>
                </a:solidFill>
              </a:rPr>
              <a:t>хребт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000" b="1" noProof="1" smtClean="0">
                <a:solidFill>
                  <a:srgbClr val="002060"/>
                </a:solidFill>
              </a:rPr>
              <a:t>шлунк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000" b="1" noProof="1" smtClean="0">
                <a:solidFill>
                  <a:srgbClr val="002060"/>
                </a:solidFill>
              </a:rPr>
              <a:t>хвост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  <a:endParaRPr lang="uk-UA" sz="4000" b="1" noProof="1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495300"/>
            <a:ext cx="6452673" cy="2937013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</a:rPr>
              <a:t>рот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хребт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шлунк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хвост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  <a:endParaRPr lang="ru-RU" sz="4000" b="1" dirty="0" smtClean="0">
              <a:solidFill>
                <a:srgbClr val="FFC000"/>
              </a:solidFill>
            </a:endParaRPr>
          </a:p>
          <a:p>
            <a:endParaRPr lang="uk-UA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  <a:p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385786" y="1312449"/>
            <a:ext cx="4184035" cy="648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068417"/>
            <a:ext cx="10573762" cy="2597426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-у, -ю: </a:t>
            </a:r>
            <a:r>
              <a:rPr lang="uk-UA" sz="6000" b="1" dirty="0" smtClean="0">
                <a:solidFill>
                  <a:srgbClr val="C00000"/>
                </a:solidFill>
              </a:rPr>
              <a:t>хвороби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95299" y="546100"/>
            <a:ext cx="3492501" cy="3263899"/>
          </a:xfrm>
        </p:spPr>
        <p:txBody>
          <a:bodyPr>
            <a:noAutofit/>
          </a:bodyPr>
          <a:lstStyle/>
          <a:p>
            <a:r>
              <a:rPr lang="uk-UA" sz="4000" b="1" noProof="1" smtClean="0">
                <a:solidFill>
                  <a:srgbClr val="002060"/>
                </a:solidFill>
              </a:rPr>
              <a:t>менінгіт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000" b="1" noProof="1" smtClean="0">
                <a:solidFill>
                  <a:srgbClr val="002060"/>
                </a:solidFill>
              </a:rPr>
              <a:t>кор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000" b="1" noProof="1" smtClean="0">
                <a:solidFill>
                  <a:srgbClr val="002060"/>
                </a:solidFill>
              </a:rPr>
              <a:t>грип</a:t>
            </a:r>
            <a:r>
              <a:rPr lang="uk-UA" sz="4000" b="1" noProof="1" smtClean="0">
                <a:solidFill>
                  <a:srgbClr val="FFC000"/>
                </a:solidFill>
              </a:rPr>
              <a:t>*</a:t>
            </a:r>
            <a:endParaRPr lang="uk-UA" sz="4000" b="1" noProof="1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495300"/>
            <a:ext cx="6452673" cy="2937013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</a:rPr>
              <a:t>менінгіт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кор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грип</a:t>
            </a:r>
            <a:r>
              <a:rPr lang="uk-UA" sz="4000" b="1" dirty="0" smtClean="0">
                <a:solidFill>
                  <a:srgbClr val="FFC000"/>
                </a:solidFill>
              </a:rPr>
              <a:t>у</a:t>
            </a:r>
            <a:endParaRPr lang="ru-RU" sz="4000" b="1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  <a:p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385786" y="1312449"/>
            <a:ext cx="4184035" cy="648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316" y="4068417"/>
            <a:ext cx="10573762" cy="2597426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-а, -я: </a:t>
            </a:r>
            <a:r>
              <a:rPr lang="uk-UA" sz="6000" b="1" dirty="0" smtClean="0">
                <a:solidFill>
                  <a:srgbClr val="C00000"/>
                </a:solidFill>
              </a:rPr>
              <a:t>дерева та квіти, </a:t>
            </a:r>
            <a:r>
              <a:rPr lang="uk-UA" sz="6000" b="1" dirty="0" smtClean="0">
                <a:solidFill>
                  <a:srgbClr val="FFC000"/>
                </a:solidFill>
              </a:rPr>
              <a:t>але</a:t>
            </a:r>
            <a:r>
              <a:rPr lang="uk-UA" sz="6000" b="1" dirty="0" smtClean="0">
                <a:solidFill>
                  <a:srgbClr val="C00000"/>
                </a:solidFill>
              </a:rPr>
              <a:t> </a:t>
            </a:r>
            <a:r>
              <a:rPr lang="uk-UA" sz="6000" b="1" dirty="0" smtClean="0">
                <a:solidFill>
                  <a:srgbClr val="FFC000"/>
                </a:solidFill>
              </a:rPr>
              <a:t>маку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95299" y="546100"/>
            <a:ext cx="3492501" cy="3263899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</a:rPr>
              <a:t>клен</a:t>
            </a:r>
            <a:r>
              <a:rPr lang="uk-UA" sz="4000" b="1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дуб</a:t>
            </a:r>
            <a:r>
              <a:rPr lang="uk-UA" sz="4000" b="1" dirty="0" smtClean="0">
                <a:solidFill>
                  <a:srgbClr val="FFC000"/>
                </a:solidFill>
              </a:rPr>
              <a:t>*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тюльпан</a:t>
            </a:r>
            <a:r>
              <a:rPr lang="uk-UA" sz="4000" b="1" dirty="0" smtClean="0">
                <a:solidFill>
                  <a:srgbClr val="FFC000"/>
                </a:solidFill>
              </a:rPr>
              <a:t>*</a:t>
            </a:r>
            <a:r>
              <a:rPr lang="uk-UA" sz="4000" b="1" dirty="0" smtClean="0">
                <a:solidFill>
                  <a:srgbClr val="002060"/>
                </a:solidFill>
              </a:rPr>
              <a:t> </a:t>
            </a:r>
            <a:endParaRPr lang="ru-RU" sz="4000" b="1" dirty="0" smtClean="0">
              <a:solidFill>
                <a:srgbClr val="002060"/>
              </a:solidFill>
            </a:endParaRPr>
          </a:p>
          <a:p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461030" y="495300"/>
            <a:ext cx="6452673" cy="2937013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</a:rPr>
              <a:t>клен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дуб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</a:p>
          <a:p>
            <a:r>
              <a:rPr lang="uk-UA" sz="4000" b="1" dirty="0" smtClean="0">
                <a:solidFill>
                  <a:srgbClr val="002060"/>
                </a:solidFill>
              </a:rPr>
              <a:t>тюльпан</a:t>
            </a:r>
            <a:r>
              <a:rPr lang="uk-UA" sz="4000" b="1" dirty="0" smtClean="0">
                <a:solidFill>
                  <a:srgbClr val="FFC000"/>
                </a:solidFill>
              </a:rPr>
              <a:t>а</a:t>
            </a:r>
            <a:r>
              <a:rPr lang="uk-UA" sz="4000" b="1" dirty="0" smtClean="0">
                <a:solidFill>
                  <a:srgbClr val="002060"/>
                </a:solidFill>
              </a:rPr>
              <a:t> </a:t>
            </a:r>
            <a:endParaRPr lang="ru-RU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4000" b="1" dirty="0" smtClean="0">
              <a:solidFill>
                <a:srgbClr val="002060"/>
              </a:solidFill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6029" y="1775791"/>
            <a:ext cx="4184035" cy="1113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theme/theme1.xml><?xml version="1.0" encoding="utf-8"?>
<a:theme xmlns:a="http://schemas.openxmlformats.org/drawingml/2006/main" name="Аспект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574</TotalTime>
  <Words>830</Words>
  <Application>Microsoft Office PowerPoint</Application>
  <PresentationFormat>Произвольный</PresentationFormat>
  <Paragraphs>196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Аспект</vt:lpstr>
      <vt:lpstr>Закінчення –а, -я, -у, -ю у родовому відмінку однини іменників чоловічого роду</vt:lpstr>
      <vt:lpstr> Закінч. -а, -я мають назви всього конкретного, із чіткими межами, що можна полічити, узяти до рук; закінч. -у, -ю мають назви всього абстрактного, що не можна полічити чи доторкнутися  </vt:lpstr>
      <vt:lpstr>-а, -я: особи, власні імена, прізвища </vt:lpstr>
      <vt:lpstr>-у, -ю: збірні поняття</vt:lpstr>
      <vt:lpstr>-у, -ю: явища природи, але  -а, -я: персоніфіковані явища            (Діда Мороза)</vt:lpstr>
      <vt:lpstr>-у, -ю: речовини, матеріали -а, -я: тварини</vt:lpstr>
      <vt:lpstr>-а, -я: частини тіла органи АЛЕ: мозку</vt:lpstr>
      <vt:lpstr>-у, -ю: хвороби</vt:lpstr>
      <vt:lpstr>-а, -я: дерева та квіти, але маку</vt:lpstr>
      <vt:lpstr>-у, -ю: сорти плодових дерев, кущі й трави, але бамбука</vt:lpstr>
      <vt:lpstr>-а, -я: міста й села.  Річки (коли наголошено кінцевий склад)</vt:lpstr>
      <vt:lpstr>Слайд 12</vt:lpstr>
      <vt:lpstr>Слайд 13</vt:lpstr>
      <vt:lpstr>-а, -я: архітектурні деталі; -у, -ю:споруди, приміщення                                  та їх частини.  </vt:lpstr>
      <vt:lpstr>-а, -я: страви, плоди; -у, -ю: речовини, рідкі страви, напої.  </vt:lpstr>
      <vt:lpstr>-а, -я: машини та їх деталі</vt:lpstr>
      <vt:lpstr>-а, -я: міри довжини, ваги, грошей, чисел, часу</vt:lpstr>
      <vt:lpstr>-а, -я: дні тижня, місяці</vt:lpstr>
      <vt:lpstr>-а, -я: геометричні фігури, наукові терміни</vt:lpstr>
      <vt:lpstr>-у, -ю: ігри, танці, види спорту </vt:lpstr>
      <vt:lpstr>-у, -ю: слова зі значенням місця, простору* </vt:lpstr>
      <vt:lpstr>-у, -ю: установи,заклади, організації </vt:lpstr>
      <vt:lpstr>-у, -ю: епохи,напрями, учення, жанри 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Закінчення іменників чоловічого роду ІІ відміни в род. відмінку</dc:title>
  <dc:creator>User</dc:creator>
  <cp:lastModifiedBy>SSS</cp:lastModifiedBy>
  <cp:revision>56</cp:revision>
  <dcterms:created xsi:type="dcterms:W3CDTF">2020-11-12T18:53:37Z</dcterms:created>
  <dcterms:modified xsi:type="dcterms:W3CDTF">2021-03-30T19:37:51Z</dcterms:modified>
</cp:coreProperties>
</file>