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4" r:id="rId7"/>
    <p:sldId id="265" r:id="rId8"/>
    <p:sldId id="267" r:id="rId9"/>
    <p:sldId id="266" r:id="rId10"/>
    <p:sldId id="268" r:id="rId11"/>
    <p:sldId id="269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47;&#1072;&#1075;&#1088;&#1091;&#1079;&#1082;&#1080;\videoplayback%20(3).mp4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00100" y="1285860"/>
            <a:ext cx="59293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i="1" dirty="0" smtClean="0">
                <a:solidFill>
                  <a:srgbClr val="7030A0"/>
                </a:solidFill>
                <a:latin typeface="Bahnschrift SemiBold" pitchFamily="34" charset="0"/>
              </a:rPr>
              <a:t>Тренінг </a:t>
            </a:r>
          </a:p>
          <a:p>
            <a:r>
              <a:rPr lang="uk-UA" dirty="0" smtClean="0">
                <a:latin typeface="Bahnschrift SemiBold" pitchFamily="34" charset="0"/>
              </a:rPr>
              <a:t> </a:t>
            </a:r>
            <a:r>
              <a:rPr lang="uk-UA" sz="3600" i="1" dirty="0" smtClean="0">
                <a:solidFill>
                  <a:srgbClr val="0070C0"/>
                </a:solidFill>
                <a:latin typeface="Bahnschrift SemiBold" pitchFamily="34" charset="0"/>
              </a:rPr>
              <a:t>“Інтегрований урок – шлях до цілісного сприйняття учнями навколишнього світу</a:t>
            </a:r>
            <a:r>
              <a:rPr lang="uk-UA" sz="3600" i="1" dirty="0" smtClean="0">
                <a:solidFill>
                  <a:srgbClr val="0070C0"/>
                </a:solidFill>
                <a:latin typeface="Monotype Corsiva" pitchFamily="66" charset="0"/>
              </a:rPr>
              <a:t>.”</a:t>
            </a:r>
            <a:endParaRPr lang="ru-RU" sz="3600" i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5918" y="214290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i="1" dirty="0" smtClean="0">
                <a:solidFill>
                  <a:srgbClr val="0070C0"/>
                </a:solidFill>
              </a:rPr>
              <a:t>ЗЗСО №4  м.Бердянськ</a:t>
            </a:r>
            <a:endParaRPr lang="ru-RU" sz="2400" i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5214950"/>
            <a:ext cx="5857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solidFill>
                  <a:srgbClr val="7030A0"/>
                </a:solidFill>
                <a:latin typeface="Cambria" pitchFamily="18" charset="0"/>
                <a:ea typeface="Cambria" pitchFamily="18" charset="0"/>
                <a:cs typeface="Calibri" pitchFamily="34" charset="0"/>
              </a:rPr>
              <a:t>Підготувала вчитель початкових класів </a:t>
            </a:r>
            <a:r>
              <a:rPr lang="uk-UA" sz="2400" i="1" dirty="0" smtClean="0">
                <a:solidFill>
                  <a:srgbClr val="7030A0"/>
                </a:solidFill>
                <a:latin typeface="Cambria" pitchFamily="18" charset="0"/>
                <a:ea typeface="Cambria" pitchFamily="18" charset="0"/>
                <a:cs typeface="Calibri" pitchFamily="34" charset="0"/>
              </a:rPr>
              <a:t>Валентирова</a:t>
            </a:r>
            <a:r>
              <a:rPr lang="uk-UA" sz="2400" i="1" dirty="0" smtClean="0">
                <a:solidFill>
                  <a:srgbClr val="7030A0"/>
                </a:solidFill>
                <a:latin typeface="Cambria" pitchFamily="18" charset="0"/>
                <a:ea typeface="Cambria" pitchFamily="18" charset="0"/>
                <a:cs typeface="Calibri" pitchFamily="34" charset="0"/>
              </a:rPr>
              <a:t> А.В.</a:t>
            </a:r>
            <a:endParaRPr lang="ru-RU" sz="2400" i="1" dirty="0">
              <a:solidFill>
                <a:srgbClr val="7030A0"/>
              </a:solidFill>
              <a:latin typeface="Cambria" pitchFamily="18" charset="0"/>
              <a:ea typeface="Cambria" pitchFamily="18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28662" y="142852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i="1" dirty="0" smtClean="0">
                <a:solidFill>
                  <a:srgbClr val="7030A0"/>
                </a:solidFill>
                <a:latin typeface="Georgia" pitchFamily="18" charset="0"/>
              </a:rPr>
              <a:t>Гра “Продовж речення”</a:t>
            </a:r>
            <a:endParaRPr lang="ru-RU" sz="3600" b="1" i="1" dirty="0">
              <a:solidFill>
                <a:srgbClr val="7030A0"/>
              </a:solidFill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357298"/>
            <a:ext cx="6000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Улітку спекотно, а восени…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12" y="1357298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прохолодно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2285992"/>
            <a:ext cx="6572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Улітку небо прозоре, а восени..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72264" y="2285992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похмуре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3214686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Улітку листя зелене, а восени..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826" y="3214686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пожовкле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472" y="4071942"/>
            <a:ext cx="4357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Улітку дощ теплий, а восени…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28860" y="464344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холодний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  <p:bldP spid="10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videoplayback (3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0034" y="714356"/>
            <a:ext cx="75724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i="1" dirty="0" smtClean="0">
                <a:solidFill>
                  <a:srgbClr val="00B050"/>
                </a:solidFill>
                <a:latin typeface="Georgia" pitchFamily="18" charset="0"/>
              </a:rPr>
              <a:t>Вправа </a:t>
            </a:r>
          </a:p>
          <a:p>
            <a:pPr algn="ctr"/>
            <a:r>
              <a:rPr lang="uk-UA" sz="40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“Обчислення прикладів з їжачком”</a:t>
            </a:r>
            <a:endParaRPr lang="ru-RU" sz="4000" dirty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</p:txBody>
      </p:sp>
      <p:pic>
        <p:nvPicPr>
          <p:cNvPr id="5" name="Рисунок 4" descr="fdd853fefe4c6e0efff64137efeb0a6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3162332"/>
            <a:ext cx="2928958" cy="2857827"/>
          </a:xfrm>
          <a:prstGeom prst="rect">
            <a:avLst/>
          </a:prstGeom>
        </p:spPr>
      </p:pic>
      <p:pic>
        <p:nvPicPr>
          <p:cNvPr id="6" name="Рисунок 5" descr="001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06" y="4857760"/>
            <a:ext cx="957258" cy="1005691"/>
          </a:xfrm>
          <a:prstGeom prst="rect">
            <a:avLst/>
          </a:prstGeom>
        </p:spPr>
      </p:pic>
      <p:pic>
        <p:nvPicPr>
          <p:cNvPr id="7" name="Рисунок 6" descr="001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3571876"/>
            <a:ext cx="957258" cy="1005691"/>
          </a:xfrm>
          <a:prstGeom prst="rect">
            <a:avLst/>
          </a:prstGeom>
        </p:spPr>
      </p:pic>
      <p:pic>
        <p:nvPicPr>
          <p:cNvPr id="8" name="Рисунок 7" descr="001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42" y="3643314"/>
            <a:ext cx="957258" cy="10056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57224" y="0"/>
            <a:ext cx="714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dirty="0" smtClean="0">
                <a:solidFill>
                  <a:srgbClr val="0070C0"/>
                </a:solidFill>
                <a:latin typeface="Georgia" pitchFamily="18" charset="0"/>
              </a:rPr>
              <a:t>Робота з мнемотаблицями</a:t>
            </a:r>
            <a:endParaRPr lang="ru-RU" sz="4400" dirty="0">
              <a:solidFill>
                <a:srgbClr val="0070C0"/>
              </a:solidFill>
              <a:latin typeface="Georgia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728" y="857232"/>
          <a:ext cx="6096000" cy="1317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1317620">
                <a:tc>
                  <a:txBody>
                    <a:bodyPr/>
                    <a:lstStyle/>
                    <a:p>
                      <a:r>
                        <a:rPr lang="uk-UA" sz="8000" dirty="0" smtClean="0"/>
                        <a:t>  О</a:t>
                      </a:r>
                      <a:endParaRPr lang="ru-RU" sz="8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 descr="Без названия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4744" y="928670"/>
            <a:ext cx="1428760" cy="1219867"/>
          </a:xfrm>
          <a:prstGeom prst="rect">
            <a:avLst/>
          </a:prstGeom>
        </p:spPr>
      </p:pic>
      <p:pic>
        <p:nvPicPr>
          <p:cNvPr id="7" name="Рисунок 6" descr="depositphotos_11464397-stock-illustration-cloud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72132" y="1000108"/>
            <a:ext cx="1857388" cy="11584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034" y="221455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Восени сонечко ховається за хмари.</a:t>
            </a:r>
            <a:endParaRPr lang="ru-RU" sz="3600" dirty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85720" y="2928934"/>
          <a:ext cx="7715305" cy="1428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70307"/>
                <a:gridCol w="1970307"/>
                <a:gridCol w="1970307"/>
                <a:gridCol w="1804384"/>
              </a:tblGrid>
              <a:tr h="14287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Рисунок 9" descr="748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7158" y="2928934"/>
            <a:ext cx="1928826" cy="1428760"/>
          </a:xfrm>
          <a:prstGeom prst="rect">
            <a:avLst/>
          </a:prstGeom>
        </p:spPr>
      </p:pic>
      <p:pic>
        <p:nvPicPr>
          <p:cNvPr id="11" name="Рисунок 10" descr="44f6fbd765aede9fb0b52fb66d43833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5984" y="3000372"/>
            <a:ext cx="1857388" cy="1428760"/>
          </a:xfrm>
          <a:prstGeom prst="rect">
            <a:avLst/>
          </a:prstGeom>
        </p:spPr>
      </p:pic>
      <p:pic>
        <p:nvPicPr>
          <p:cNvPr id="12" name="Рисунок 11" descr="101434.q6mepc.300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4810" y="2928934"/>
            <a:ext cx="2000264" cy="1376365"/>
          </a:xfrm>
          <a:prstGeom prst="rect">
            <a:avLst/>
          </a:prstGeom>
        </p:spPr>
      </p:pic>
      <p:pic>
        <p:nvPicPr>
          <p:cNvPr id="13" name="Рисунок 12" descr="1561279259_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286512" y="3000372"/>
            <a:ext cx="1643074" cy="131010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4282" y="4643446"/>
            <a:ext cx="57150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Восени в лісі виростають гриби, в садах дозрівають яблука</a:t>
            </a:r>
            <a:endParaRPr lang="ru-RU" sz="3600" dirty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28" y="285728"/>
          <a:ext cx="6096000" cy="16033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1603372">
                <a:tc>
                  <a:txBody>
                    <a:bodyPr/>
                    <a:lstStyle/>
                    <a:p>
                      <a:r>
                        <a:rPr lang="uk-UA" sz="8800" dirty="0" smtClean="0"/>
                        <a:t> О</a:t>
                      </a:r>
                      <a:endParaRPr lang="ru-RU" sz="8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87739a96eb1b04689d883cf5eeb2b18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285728"/>
            <a:ext cx="1928826" cy="1571636"/>
          </a:xfrm>
          <a:prstGeom prst="rect">
            <a:avLst/>
          </a:prstGeom>
        </p:spPr>
      </p:pic>
      <p:pic>
        <p:nvPicPr>
          <p:cNvPr id="5" name="Рисунок 4" descr="56-0105009-1280x128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00694" y="285728"/>
            <a:ext cx="2000264" cy="15716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2910" y="2000240"/>
            <a:ext cx="8286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Восени з хмарок часто падає дощ, тому люди розкривають парасольки.</a:t>
            </a:r>
            <a:endParaRPr lang="ru-RU" sz="3600" dirty="0">
              <a:solidFill>
                <a:schemeClr val="accent6">
                  <a:lumMod val="75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3643314"/>
          <a:ext cx="6096000" cy="1357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1357322">
                <a:tc>
                  <a:txBody>
                    <a:bodyPr/>
                    <a:lstStyle/>
                    <a:p>
                      <a:pPr algn="ctr"/>
                      <a:r>
                        <a:rPr lang="uk-UA" sz="7200" dirty="0" smtClean="0"/>
                        <a:t>О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Рисунок 7" descr="big-EEAO__AE (1)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71736" y="3643314"/>
            <a:ext cx="1928826" cy="1346010"/>
          </a:xfrm>
          <a:prstGeom prst="rect">
            <a:avLst/>
          </a:prstGeom>
        </p:spPr>
      </p:pic>
      <p:pic>
        <p:nvPicPr>
          <p:cNvPr id="9" name="Рисунок 8" descr="teplye-strany-zimoj_8bde7847f8e7fedb1edfbda0550ab8f5.jpg"/>
          <p:cNvPicPr/>
          <p:nvPr/>
        </p:nvPicPr>
        <p:blipFill>
          <a:blip r:embed="rId6"/>
          <a:stretch>
            <a:fillRect/>
          </a:stretch>
        </p:blipFill>
        <p:spPr>
          <a:xfrm>
            <a:off x="4572000" y="3643314"/>
            <a:ext cx="2000264" cy="135732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4282" y="5286388"/>
            <a:ext cx="6429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Восени птахи відлітають у теплі краї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8596" y="428604"/>
            <a:ext cx="75009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Предмети, які інтегруються</a:t>
            </a:r>
            <a:endParaRPr lang="ru-RU" sz="4400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1428736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Українська мова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2143116"/>
            <a:ext cx="4357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Я досліджую світ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0100" y="2786058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Математика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3429000"/>
            <a:ext cx="328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</a:rPr>
              <a:t>Мистецтво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538" y="0"/>
            <a:ext cx="69294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i="1" dirty="0" smtClean="0">
                <a:solidFill>
                  <a:srgbClr val="FFC000"/>
                </a:solidFill>
                <a:latin typeface="Century" pitchFamily="18" charset="0"/>
                <a:cs typeface="Calibri" pitchFamily="34" charset="0"/>
              </a:rPr>
              <a:t>Вправа </a:t>
            </a:r>
          </a:p>
          <a:p>
            <a:pPr algn="ctr"/>
            <a:r>
              <a:rPr lang="uk-UA" sz="4800" dirty="0" smtClean="0">
                <a:solidFill>
                  <a:srgbClr val="FFC000"/>
                </a:solidFill>
                <a:latin typeface="Century" pitchFamily="18" charset="0"/>
                <a:cs typeface="Calibri" pitchFamily="34" charset="0"/>
              </a:rPr>
              <a:t>“Я малюю інтеграцію”</a:t>
            </a:r>
            <a:endParaRPr lang="ru-RU" sz="4800" dirty="0">
              <a:solidFill>
                <a:srgbClr val="FFC000"/>
              </a:solidFill>
              <a:latin typeface="Century" pitchFamily="18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1500174"/>
            <a:ext cx="11430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00B050"/>
                </a:solidFill>
              </a:rPr>
              <a:t>І –</a:t>
            </a:r>
          </a:p>
          <a:p>
            <a:r>
              <a:rPr lang="uk-UA" sz="3200" b="1" dirty="0" smtClean="0">
                <a:solidFill>
                  <a:srgbClr val="00B050"/>
                </a:solidFill>
              </a:rPr>
              <a:t>Н -</a:t>
            </a:r>
          </a:p>
          <a:p>
            <a:r>
              <a:rPr lang="uk-UA" sz="3200" b="1" dirty="0" smtClean="0">
                <a:solidFill>
                  <a:srgbClr val="00B050"/>
                </a:solidFill>
              </a:rPr>
              <a:t>Т -</a:t>
            </a:r>
          </a:p>
          <a:p>
            <a:r>
              <a:rPr lang="uk-UA" sz="3200" b="1" dirty="0" smtClean="0">
                <a:solidFill>
                  <a:srgbClr val="00B050"/>
                </a:solidFill>
              </a:rPr>
              <a:t>Е –</a:t>
            </a:r>
          </a:p>
          <a:p>
            <a:r>
              <a:rPr lang="uk-UA" sz="3200" b="1" dirty="0" smtClean="0">
                <a:solidFill>
                  <a:srgbClr val="00B050"/>
                </a:solidFill>
              </a:rPr>
              <a:t>Г –</a:t>
            </a:r>
          </a:p>
          <a:p>
            <a:r>
              <a:rPr lang="uk-UA" sz="3200" b="1" dirty="0" smtClean="0">
                <a:solidFill>
                  <a:srgbClr val="00B050"/>
                </a:solidFill>
              </a:rPr>
              <a:t>Р –</a:t>
            </a:r>
          </a:p>
          <a:p>
            <a:r>
              <a:rPr lang="uk-UA" sz="3200" b="1" dirty="0" smtClean="0">
                <a:solidFill>
                  <a:srgbClr val="00B050"/>
                </a:solidFill>
              </a:rPr>
              <a:t>А –</a:t>
            </a:r>
          </a:p>
          <a:p>
            <a:r>
              <a:rPr lang="uk-UA" sz="3200" b="1" dirty="0" smtClean="0">
                <a:solidFill>
                  <a:srgbClr val="00B050"/>
                </a:solidFill>
              </a:rPr>
              <a:t>Ц-</a:t>
            </a:r>
          </a:p>
          <a:p>
            <a:r>
              <a:rPr lang="uk-UA" sz="3200" b="1" dirty="0" smtClean="0">
                <a:solidFill>
                  <a:srgbClr val="00B050"/>
                </a:solidFill>
              </a:rPr>
              <a:t>І –</a:t>
            </a:r>
          </a:p>
          <a:p>
            <a:r>
              <a:rPr lang="uk-UA" sz="3200" b="1" dirty="0" smtClean="0">
                <a:solidFill>
                  <a:srgbClr val="00B050"/>
                </a:solidFill>
              </a:rPr>
              <a:t>Я -</a:t>
            </a:r>
            <a:endParaRPr lang="ru-RU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4348" y="571480"/>
            <a:ext cx="74295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0070C0"/>
                </a:solidFill>
                <a:latin typeface="Monotype Corsiva" pitchFamily="66" charset="0"/>
              </a:rPr>
              <a:t>«У кожній людині сонце. Тільки дайте йому світити». </a:t>
            </a:r>
            <a:endParaRPr lang="ru-RU" sz="6000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00496" y="2571744"/>
            <a:ext cx="2571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i="1" dirty="0" smtClean="0">
                <a:solidFill>
                  <a:srgbClr val="0070C0"/>
                </a:solidFill>
              </a:rPr>
              <a:t>Сократ</a:t>
            </a:r>
            <a:endParaRPr lang="ru-RU" sz="40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2" y="0"/>
            <a:ext cx="913445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20" y="285728"/>
            <a:ext cx="73581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7030A0"/>
                </a:solidFill>
                <a:latin typeface="Monotype Corsiva" pitchFamily="66" charset="0"/>
              </a:rPr>
              <a:t>Від нас, від нашого вміння, від нашої майстерності, від нашого мистецтва та мудрості, залежить  життя дитини, здоров’я, розум, характер, воля, інтелектуальне обличчя, її місце та роль у житті, її щастя ”  </a:t>
            </a:r>
          </a:p>
          <a:p>
            <a:r>
              <a:rPr lang="uk-UA" sz="3600" dirty="0" smtClean="0">
                <a:solidFill>
                  <a:srgbClr val="7030A0"/>
                </a:solidFill>
                <a:latin typeface="Monotype Corsiva" pitchFamily="66" charset="0"/>
              </a:rPr>
              <a:t>В.О.Сухомлинський </a:t>
            </a:r>
            <a:endParaRPr lang="ru-RU" sz="3600" dirty="0">
              <a:solidFill>
                <a:srgbClr val="7030A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472" y="428604"/>
            <a:ext cx="764386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3600" b="1" i="1" dirty="0" smtClean="0">
                <a:solidFill>
                  <a:srgbClr val="002060"/>
                </a:solidFill>
                <a:latin typeface="Georgia" pitchFamily="18" charset="0"/>
              </a:rPr>
              <a:t>Інтегрований урок </a:t>
            </a:r>
            <a:r>
              <a:rPr lang="uk-UA" sz="3600" dirty="0" smtClean="0">
                <a:solidFill>
                  <a:srgbClr val="002060"/>
                </a:solidFill>
                <a:latin typeface="Georgia" pitchFamily="18" charset="0"/>
              </a:rPr>
              <a:t>– це урок, який проводиться з метою розкриття загальних закономірностей, законів, ідей, теорій відображених у різних науках і  відповідних їм навчальних предметах.</a:t>
            </a:r>
            <a:endParaRPr lang="ru-RU" sz="3600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5786" y="571480"/>
            <a:ext cx="735811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4000" b="1" i="1" dirty="0" smtClean="0">
                <a:solidFill>
                  <a:srgbClr val="7030A0"/>
                </a:solidFill>
                <a:latin typeface="Cambria" pitchFamily="18" charset="0"/>
                <a:ea typeface="Cambria" pitchFamily="18" charset="0"/>
              </a:rPr>
              <a:t>Вправа:  Дискусія “</a:t>
            </a:r>
            <a:r>
              <a:rPr lang="uk-UA" sz="4000" dirty="0" smtClean="0">
                <a:solidFill>
                  <a:srgbClr val="7030A0"/>
                </a:solidFill>
                <a:latin typeface="Cambria" pitchFamily="18" charset="0"/>
                <a:ea typeface="Cambria" pitchFamily="18" charset="0"/>
              </a:rPr>
              <a:t>Традиційне предметне навчання та інтегроване навчання”.</a:t>
            </a:r>
            <a:endParaRPr lang="ru-RU" sz="4000" dirty="0">
              <a:solidFill>
                <a:srgbClr val="7030A0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57224" y="500042"/>
            <a:ext cx="764386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i="1" dirty="0" smtClean="0">
                <a:solidFill>
                  <a:srgbClr val="7030A0"/>
                </a:solidFill>
                <a:latin typeface="Georgia" pitchFamily="18" charset="0"/>
                <a:ea typeface="Cambria" pitchFamily="18" charset="0"/>
              </a:rPr>
              <a:t>Отже,</a:t>
            </a:r>
            <a:r>
              <a:rPr lang="uk-UA" sz="4400" dirty="0" smtClean="0">
                <a:solidFill>
                  <a:srgbClr val="7030A0"/>
                </a:solidFill>
                <a:latin typeface="Georgia" pitchFamily="18" charset="0"/>
                <a:ea typeface="Cambria" pitchFamily="18" charset="0"/>
              </a:rPr>
              <a:t> інтегроване навчання є цікавим, природним, таким, що розкриває взаємозв’язки між об’єктами навколишнього світу</a:t>
            </a:r>
            <a:r>
              <a:rPr lang="uk-UA" sz="4400" dirty="0" smtClean="0">
                <a:solidFill>
                  <a:srgbClr val="7030A0"/>
                </a:solidFill>
                <a:latin typeface="Cambria" pitchFamily="18" charset="0"/>
                <a:ea typeface="Cambria" pitchFamily="18" charset="0"/>
              </a:rPr>
              <a:t>.</a:t>
            </a:r>
            <a:endParaRPr lang="ru-RU" sz="4400" dirty="0">
              <a:solidFill>
                <a:srgbClr val="7030A0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2910" y="571480"/>
            <a:ext cx="77153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  <a:ea typeface="Cambria" pitchFamily="18" charset="0"/>
              </a:rPr>
              <a:t>Фрагмент інтегрованого уроку в 1 –му класі</a:t>
            </a:r>
            <a:endParaRPr lang="ru-RU" sz="6000" b="1" dirty="0">
              <a:solidFill>
                <a:schemeClr val="accent6">
                  <a:lumMod val="75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538" y="0"/>
            <a:ext cx="67866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4800" dirty="0" smtClean="0">
                <a:solidFill>
                  <a:srgbClr val="7030A0"/>
                </a:solidFill>
                <a:latin typeface="Georgia" pitchFamily="18" charset="0"/>
              </a:rPr>
              <a:t>Робота в групах</a:t>
            </a:r>
          </a:p>
          <a:p>
            <a:pPr algn="ctr">
              <a:lnSpc>
                <a:spcPct val="150000"/>
              </a:lnSpc>
            </a:pPr>
            <a:r>
              <a:rPr lang="uk-UA" sz="4800" dirty="0" smtClean="0">
                <a:solidFill>
                  <a:srgbClr val="7030A0"/>
                </a:solidFill>
                <a:latin typeface="Georgia" pitchFamily="18" charset="0"/>
              </a:rPr>
              <a:t>Гра “Яка пора року?”</a:t>
            </a:r>
            <a:endParaRPr lang="ru-RU" sz="4800" dirty="0">
              <a:solidFill>
                <a:srgbClr val="7030A0"/>
              </a:solidFill>
              <a:latin typeface="Georgia" pitchFamily="18" charset="0"/>
            </a:endParaRPr>
          </a:p>
        </p:txBody>
      </p:sp>
      <p:pic>
        <p:nvPicPr>
          <p:cNvPr id="4" name="Рисунок 3" descr="osin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3429000"/>
            <a:ext cx="4167190" cy="31253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1538" y="2500306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i="1" dirty="0" smtClean="0">
                <a:solidFill>
                  <a:schemeClr val="accent6">
                    <a:lumMod val="75000"/>
                  </a:schemeClr>
                </a:solidFill>
              </a:rPr>
              <a:t>Осінь</a:t>
            </a:r>
            <a:endParaRPr lang="ru-RU" sz="48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85786" y="214290"/>
            <a:ext cx="80724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>
                <a:solidFill>
                  <a:srgbClr val="7030A0"/>
                </a:solidFill>
              </a:rPr>
              <a:t>Гра “Розумний шифрувальник”</a:t>
            </a:r>
            <a:endParaRPr lang="ru-RU" sz="4400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357290" y="1142984"/>
          <a:ext cx="6096000" cy="70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4000" b="0" dirty="0" smtClean="0">
                          <a:solidFill>
                            <a:srgbClr val="FFC000"/>
                          </a:solidFill>
                          <a:latin typeface="Arial Black" pitchFamily="34" charset="0"/>
                          <a:cs typeface="Arial" pitchFamily="34" charset="0"/>
                        </a:rPr>
                        <a:t>6</a:t>
                      </a:r>
                      <a:endParaRPr lang="ru-RU" sz="4000" b="0" dirty="0">
                        <a:solidFill>
                          <a:srgbClr val="FFC000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b="0" dirty="0" smtClean="0">
                          <a:solidFill>
                            <a:srgbClr val="FFC000"/>
                          </a:solidFill>
                          <a:latin typeface="Arial Black" pitchFamily="34" charset="0"/>
                          <a:cs typeface="Arial" pitchFamily="34" charset="0"/>
                        </a:rPr>
                        <a:t>1</a:t>
                      </a:r>
                      <a:endParaRPr lang="ru-RU" sz="4000" b="0" dirty="0">
                        <a:solidFill>
                          <a:srgbClr val="FFC000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b="0" dirty="0" smtClean="0">
                          <a:solidFill>
                            <a:srgbClr val="FFC000"/>
                          </a:solidFill>
                          <a:latin typeface="Arial Black" pitchFamily="34" charset="0"/>
                          <a:cs typeface="Arial" pitchFamily="34" charset="0"/>
                        </a:rPr>
                        <a:t>21</a:t>
                      </a:r>
                      <a:endParaRPr lang="ru-RU" sz="4000" b="0" dirty="0">
                        <a:solidFill>
                          <a:srgbClr val="FFC000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b="0" dirty="0" smtClean="0">
                          <a:solidFill>
                            <a:srgbClr val="FFC000"/>
                          </a:solidFill>
                          <a:latin typeface="Arial Black" pitchFamily="34" charset="0"/>
                          <a:cs typeface="Arial" pitchFamily="34" charset="0"/>
                        </a:rPr>
                        <a:t>11</a:t>
                      </a:r>
                      <a:endParaRPr lang="ru-RU" sz="4000" b="0" dirty="0">
                        <a:solidFill>
                          <a:srgbClr val="FFC000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357290" y="2143116"/>
          <a:ext cx="6096000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3200" b="1" dirty="0" smtClean="0">
                          <a:solidFill>
                            <a:srgbClr val="00B050"/>
                          </a:solidFill>
                          <a:latin typeface="Arial Black" pitchFamily="34" charset="0"/>
                        </a:rPr>
                        <a:t>Д</a:t>
                      </a:r>
                      <a:endParaRPr lang="ru-RU" sz="3200" b="1" dirty="0">
                        <a:solidFill>
                          <a:srgbClr val="00B05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b="1" dirty="0" smtClean="0">
                          <a:solidFill>
                            <a:srgbClr val="00B050"/>
                          </a:solidFill>
                          <a:latin typeface="Arial Black" pitchFamily="34" charset="0"/>
                        </a:rPr>
                        <a:t>А</a:t>
                      </a:r>
                      <a:endParaRPr lang="ru-RU" sz="3200" b="1" dirty="0">
                        <a:solidFill>
                          <a:srgbClr val="00B05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b="1" dirty="0" smtClean="0">
                          <a:solidFill>
                            <a:srgbClr val="00B050"/>
                          </a:solidFill>
                          <a:latin typeface="Arial Black" pitchFamily="34" charset="0"/>
                        </a:rPr>
                        <a:t>Р</a:t>
                      </a:r>
                      <a:endParaRPr lang="ru-RU" sz="3200" b="1" dirty="0">
                        <a:solidFill>
                          <a:srgbClr val="00B05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b="1" dirty="0" smtClean="0">
                          <a:solidFill>
                            <a:srgbClr val="00B050"/>
                          </a:solidFill>
                          <a:latin typeface="Arial Black" pitchFamily="34" charset="0"/>
                        </a:rPr>
                        <a:t>И</a:t>
                      </a:r>
                      <a:endParaRPr lang="ru-RU" sz="3200" b="1" dirty="0">
                        <a:solidFill>
                          <a:srgbClr val="00B05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3571876"/>
          <a:ext cx="6096000" cy="701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4000" dirty="0" smtClean="0">
                          <a:solidFill>
                            <a:srgbClr val="FFC000"/>
                          </a:solidFill>
                          <a:latin typeface="Arial Black" pitchFamily="34" charset="0"/>
                          <a:cs typeface="Arial" pitchFamily="34" charset="0"/>
                        </a:rPr>
                        <a:t>19</a:t>
                      </a:r>
                      <a:endParaRPr lang="ru-RU" sz="4000" dirty="0">
                        <a:solidFill>
                          <a:srgbClr val="FFC000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dirty="0" smtClean="0">
                          <a:solidFill>
                            <a:srgbClr val="FFC000"/>
                          </a:solidFill>
                          <a:latin typeface="Arial Black" pitchFamily="34" charset="0"/>
                          <a:cs typeface="Arial" pitchFamily="34" charset="0"/>
                        </a:rPr>
                        <a:t>22</a:t>
                      </a:r>
                      <a:endParaRPr lang="ru-RU" sz="4000" dirty="0">
                        <a:solidFill>
                          <a:srgbClr val="FFC000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dirty="0" smtClean="0">
                          <a:solidFill>
                            <a:srgbClr val="FFC000"/>
                          </a:solidFill>
                          <a:latin typeface="Arial Black" pitchFamily="34" charset="0"/>
                          <a:cs typeface="Arial" pitchFamily="34" charset="0"/>
                        </a:rPr>
                        <a:t>7</a:t>
                      </a:r>
                      <a:endParaRPr lang="ru-RU" sz="4000" dirty="0">
                        <a:solidFill>
                          <a:srgbClr val="FFC000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dirty="0" smtClean="0">
                          <a:solidFill>
                            <a:srgbClr val="FFC000"/>
                          </a:solidFill>
                          <a:latin typeface="Arial Black" pitchFamily="34" charset="0"/>
                          <a:cs typeface="Arial" pitchFamily="34" charset="0"/>
                        </a:rPr>
                        <a:t>18</a:t>
                      </a:r>
                      <a:endParaRPr lang="ru-RU" sz="4000" dirty="0">
                        <a:solidFill>
                          <a:srgbClr val="FFC000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000" dirty="0" smtClean="0">
                          <a:solidFill>
                            <a:srgbClr val="FFC000"/>
                          </a:solidFill>
                          <a:latin typeface="Arial Black" pitchFamily="34" charset="0"/>
                          <a:cs typeface="Arial" pitchFamily="34" charset="0"/>
                        </a:rPr>
                        <a:t>12</a:t>
                      </a:r>
                      <a:endParaRPr lang="ru-RU" sz="4000" dirty="0">
                        <a:solidFill>
                          <a:srgbClr val="FFC000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8" y="4857760"/>
          <a:ext cx="6096000" cy="57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solidFill>
                            <a:srgbClr val="00B050"/>
                          </a:solidFill>
                          <a:latin typeface="Arial Black" pitchFamily="34" charset="0"/>
                        </a:rPr>
                        <a:t>О</a:t>
                      </a:r>
                      <a:endParaRPr lang="ru-RU" sz="3200" dirty="0">
                        <a:solidFill>
                          <a:srgbClr val="00B05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solidFill>
                            <a:srgbClr val="00B050"/>
                          </a:solidFill>
                          <a:latin typeface="Arial Black" pitchFamily="34" charset="0"/>
                        </a:rPr>
                        <a:t>С</a:t>
                      </a:r>
                      <a:endParaRPr lang="ru-RU" sz="3200" dirty="0">
                        <a:solidFill>
                          <a:srgbClr val="00B05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solidFill>
                            <a:srgbClr val="00B050"/>
                          </a:solidFill>
                          <a:latin typeface="Arial Black" pitchFamily="34" charset="0"/>
                        </a:rPr>
                        <a:t>Е</a:t>
                      </a:r>
                      <a:endParaRPr lang="ru-RU" sz="3200" dirty="0">
                        <a:solidFill>
                          <a:srgbClr val="00B05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solidFill>
                            <a:srgbClr val="00B050"/>
                          </a:solidFill>
                          <a:latin typeface="Arial Black" pitchFamily="34" charset="0"/>
                        </a:rPr>
                        <a:t>Н</a:t>
                      </a:r>
                      <a:endParaRPr lang="ru-RU" sz="3200" dirty="0">
                        <a:solidFill>
                          <a:srgbClr val="00B05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solidFill>
                            <a:srgbClr val="00B050"/>
                          </a:solidFill>
                          <a:latin typeface="Arial Black" pitchFamily="34" charset="0"/>
                        </a:rPr>
                        <a:t>І</a:t>
                      </a:r>
                      <a:endParaRPr lang="ru-RU" sz="3200" dirty="0">
                        <a:solidFill>
                          <a:srgbClr val="00B05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-page-1_3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538" y="0"/>
            <a:ext cx="6286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4800" b="1" i="1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“Дерево рішень” </a:t>
            </a:r>
            <a:r>
              <a:rPr lang="uk-UA" sz="4800" dirty="0" smtClean="0">
                <a:solidFill>
                  <a:srgbClr val="00B050"/>
                </a:solidFill>
                <a:latin typeface="Georgia" pitchFamily="18" charset="0"/>
              </a:rPr>
              <a:t>до слова “</a:t>
            </a:r>
            <a:r>
              <a:rPr lang="uk-UA" sz="4800" b="1" i="1" dirty="0" smtClean="0">
                <a:solidFill>
                  <a:srgbClr val="00B050"/>
                </a:solidFill>
                <a:latin typeface="Georgia" pitchFamily="18" charset="0"/>
              </a:rPr>
              <a:t>Осінь”</a:t>
            </a:r>
            <a:endParaRPr lang="ru-RU" sz="4800" b="1" i="1" dirty="0">
              <a:solidFill>
                <a:srgbClr val="00B050"/>
              </a:solidFill>
              <a:latin typeface="Georgia" pitchFamily="18" charset="0"/>
            </a:endParaRPr>
          </a:p>
        </p:txBody>
      </p:sp>
      <p:pic>
        <p:nvPicPr>
          <p:cNvPr id="4" name="Рисунок 3" descr="01005ikx-62d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28" y="2143116"/>
            <a:ext cx="4229098" cy="44610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310</Words>
  <PresentationFormat>Экран (4:3)</PresentationFormat>
  <Paragraphs>71</Paragraphs>
  <Slides>18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35</cp:revision>
  <dcterms:created xsi:type="dcterms:W3CDTF">2021-03-25T17:12:19Z</dcterms:created>
  <dcterms:modified xsi:type="dcterms:W3CDTF">2021-03-30T15:55:52Z</dcterms:modified>
</cp:coreProperties>
</file>