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theme/theme7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8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9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10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1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12.xml" ContentType="application/vnd.openxmlformats-officedocument.theme+xml"/>
  <Override PartName="/ppt/slideLayouts/slideLayout67.xml" ContentType="application/vnd.openxmlformats-officedocument.presentationml.slideLayout+xml"/>
  <Override PartName="/ppt/theme/theme13.xml" ContentType="application/vnd.openxmlformats-officedocument.theme+xml"/>
  <Override PartName="/ppt/slideLayouts/slideLayout6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  <p:sldMasterId id="2147483661" r:id="rId3"/>
    <p:sldMasterId id="2147483662" r:id="rId4"/>
    <p:sldMasterId id="2147483663" r:id="rId5"/>
    <p:sldMasterId id="2147483664" r:id="rId6"/>
    <p:sldMasterId id="2147483665" r:id="rId7"/>
    <p:sldMasterId id="2147483666" r:id="rId8"/>
    <p:sldMasterId id="2147483678" r:id="rId9"/>
    <p:sldMasterId id="2147483690" r:id="rId10"/>
    <p:sldMasterId id="2147483702" r:id="rId11"/>
    <p:sldMasterId id="2147483714" r:id="rId12"/>
    <p:sldMasterId id="2147483726" r:id="rId13"/>
    <p:sldMasterId id="2147483728" r:id="rId14"/>
  </p:sldMasterIdLst>
  <p:notesMasterIdLst>
    <p:notesMasterId r:id="rId54"/>
  </p:notesMasterIdLst>
  <p:sldIdLst>
    <p:sldId id="256" r:id="rId15"/>
    <p:sldId id="289" r:id="rId16"/>
    <p:sldId id="300" r:id="rId17"/>
    <p:sldId id="257" r:id="rId18"/>
    <p:sldId id="258" r:id="rId19"/>
    <p:sldId id="301" r:id="rId20"/>
    <p:sldId id="259" r:id="rId21"/>
    <p:sldId id="295" r:id="rId22"/>
    <p:sldId id="296" r:id="rId23"/>
    <p:sldId id="298" r:id="rId24"/>
    <p:sldId id="303" r:id="rId25"/>
    <p:sldId id="305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2" r:id="rId35"/>
    <p:sldId id="273" r:id="rId36"/>
    <p:sldId id="291" r:id="rId37"/>
    <p:sldId id="274" r:id="rId38"/>
    <p:sldId id="293" r:id="rId39"/>
    <p:sldId id="275" r:id="rId40"/>
    <p:sldId id="276" r:id="rId41"/>
    <p:sldId id="277" r:id="rId42"/>
    <p:sldId id="278" r:id="rId43"/>
    <p:sldId id="279" r:id="rId44"/>
    <p:sldId id="280" r:id="rId45"/>
    <p:sldId id="281" r:id="rId46"/>
    <p:sldId id="282" r:id="rId47"/>
    <p:sldId id="283" r:id="rId48"/>
    <p:sldId id="284" r:id="rId49"/>
    <p:sldId id="285" r:id="rId50"/>
    <p:sldId id="286" r:id="rId51"/>
    <p:sldId id="287" r:id="rId52"/>
    <p:sldId id="306" r:id="rId53"/>
  </p:sldIdLst>
  <p:sldSz cx="9144000" cy="6858000" type="screen4x3"/>
  <p:notesSz cx="6858000" cy="99456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96202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2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4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5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6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7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8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9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0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1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2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3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4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5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6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7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8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9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0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1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2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7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9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1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4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36576" lvl="0" algn="r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71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1371600" y="6011862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1371600" y="5649912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391525" y="5753100"/>
            <a:ext cx="5032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>
            <a:spLocks noGrp="1"/>
          </p:cNvSpPr>
          <p:nvPr>
            <p:ph type="title"/>
          </p:nvPr>
        </p:nvSpPr>
        <p:spPr>
          <a:xfrm rot="-5400000">
            <a:off x="-2295144" y="2882264"/>
            <a:ext cx="5943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18288" lvl="0" algn="r">
              <a:spcBef>
                <a:spcPts val="0"/>
              </a:spcBef>
              <a:spcAft>
                <a:spcPts val="0"/>
              </a:spcAft>
              <a:buClr>
                <a:srgbClr val="FF5C9C"/>
              </a:buClr>
              <a:buSzPts val="2900"/>
              <a:buFont typeface="Century Gothic"/>
              <a:buNone/>
              <a:defRPr sz="29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body" idx="1"/>
          </p:nvPr>
        </p:nvSpPr>
        <p:spPr>
          <a:xfrm>
            <a:off x="1135856" y="367664"/>
            <a:ext cx="2438400" cy="59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1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body" idx="2"/>
          </p:nvPr>
        </p:nvSpPr>
        <p:spPr>
          <a:xfrm>
            <a:off x="3651250" y="320040"/>
            <a:ext cx="5276088" cy="5989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SzPts val="2400"/>
              <a:buChar char="⦿"/>
              <a:defRPr sz="3000"/>
            </a:lvl1pPr>
            <a:lvl2pPr marL="914400" lvl="1" indent="-385444" algn="l">
              <a:spcBef>
                <a:spcPts val="520"/>
              </a:spcBef>
              <a:spcAft>
                <a:spcPts val="0"/>
              </a:spcAft>
              <a:buSzPts val="2470"/>
              <a:buChar char="›"/>
              <a:defRPr sz="26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SzPts val="2400"/>
              <a:buChar char="●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dt" idx="10"/>
          </p:nvPr>
        </p:nvSpPr>
        <p:spPr>
          <a:xfrm>
            <a:off x="6278562" y="6556375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6"/>
          <p:cNvSpPr txBox="1">
            <a:spLocks noGrp="1"/>
          </p:cNvSpPr>
          <p:nvPr>
            <p:ph type="ftr" idx="11"/>
          </p:nvPr>
        </p:nvSpPr>
        <p:spPr>
          <a:xfrm>
            <a:off x="1135062" y="6556375"/>
            <a:ext cx="51435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sldNum" idx="12"/>
          </p:nvPr>
        </p:nvSpPr>
        <p:spPr>
          <a:xfrm>
            <a:off x="8410575" y="6556375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>
            <a:spLocks noGrp="1"/>
          </p:cNvSpPr>
          <p:nvPr>
            <p:ph type="title"/>
          </p:nvPr>
        </p:nvSpPr>
        <p:spPr>
          <a:xfrm rot="-5400000">
            <a:off x="-2523744" y="2894096"/>
            <a:ext cx="640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5C9C"/>
              </a:buClr>
              <a:buSzPts val="3000"/>
              <a:buFont typeface="Century Gothic"/>
              <a:buNone/>
              <a:defRPr sz="3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8"/>
          <p:cNvSpPr>
            <a:spLocks noGrp="1"/>
          </p:cNvSpPr>
          <p:nvPr>
            <p:ph type="pic" idx="2"/>
          </p:nvPr>
        </p:nvSpPr>
        <p:spPr>
          <a:xfrm>
            <a:off x="1138237" y="373966"/>
            <a:ext cx="7333488" cy="5486400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None/>
              <a:defRPr sz="3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7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380"/>
              </a:spcBef>
              <a:spcAft>
                <a:spcPts val="0"/>
              </a:spcAft>
              <a:buClr>
                <a:srgbClr val="FF90B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rgbClr val="FF8EB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body" idx="1"/>
          </p:nvPr>
        </p:nvSpPr>
        <p:spPr>
          <a:xfrm>
            <a:off x="1143000" y="5867400"/>
            <a:ext cx="7333488" cy="685800"/>
          </a:xfrm>
          <a:prstGeom prst="rect">
            <a:avLst/>
          </a:prstGeom>
          <a:solidFill>
            <a:schemeClr val="accent1">
              <a:alpha val="14901"/>
            </a:schemeClr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300990" algn="l">
              <a:spcBef>
                <a:spcPts val="240"/>
              </a:spcBef>
              <a:spcAft>
                <a:spcPts val="0"/>
              </a:spcAft>
              <a:buSzPts val="1140"/>
              <a:buChar char="›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SzPts val="1000"/>
              <a:buChar char="●"/>
              <a:defRPr sz="1000"/>
            </a:lvl3pPr>
            <a:lvl4pPr marL="1828800" lvl="3" indent="-285750" algn="l">
              <a:spcBef>
                <a:spcPts val="180"/>
              </a:spcBef>
              <a:spcAft>
                <a:spcPts val="0"/>
              </a:spcAft>
              <a:buSzPts val="900"/>
              <a:buChar char="●"/>
              <a:defRPr sz="900"/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SzPts val="900"/>
              <a:buChar char="●"/>
              <a:defRPr sz="9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dt" idx="10"/>
          </p:nvPr>
        </p:nvSpPr>
        <p:spPr>
          <a:xfrm>
            <a:off x="6108700" y="6556375"/>
            <a:ext cx="210185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ftr" idx="11"/>
          </p:nvPr>
        </p:nvSpPr>
        <p:spPr>
          <a:xfrm>
            <a:off x="1169987" y="6557962"/>
            <a:ext cx="4948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ldNum" idx="12"/>
          </p:nvPr>
        </p:nvSpPr>
        <p:spPr>
          <a:xfrm>
            <a:off x="8216900" y="6556375"/>
            <a:ext cx="366712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CF0DA-3BAB-4DF4-90F3-B9A3ADE33A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368E5-43D9-4947-AFF6-8E23D5A8A2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969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A352F-2CBE-4317-9278-BAC6A52E5F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23E02-5A33-42F0-B6F5-96BCD3DE71E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423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1D04-B90F-4A03-8546-B287C5062D3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94746-5C4D-42E3-B527-A6067264DF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353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4AD9F-83B4-4DC2-847A-638854A1A1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E44F2-7198-4F59-BCA7-73D44825D27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380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766B0-B9C7-486B-A90A-EADC27E8CAC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4668F-B9DA-4D5C-8A54-152A7340A5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4634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CE770-820B-44A0-9DDE-80135E96A6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422B2-E7DB-43CA-80FE-21F60FD858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586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9E007-2CD4-4840-97B6-BECB2EBC74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B216B-C1D8-48D5-96D8-700E9A8F46E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7334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C1FFD-2916-4299-8B79-08B67ED97DF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DD690-7888-46C5-8EDE-C3B83A955B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72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⦿"/>
              <a:defRPr/>
            </a:lvl1pPr>
            <a:lvl2pPr marL="914400" lvl="1" indent="-337185" algn="l">
              <a:spcBef>
                <a:spcPts val="360"/>
              </a:spcBef>
              <a:spcAft>
                <a:spcPts val="0"/>
              </a:spcAft>
              <a:buSzPts val="1710"/>
              <a:buChar char="›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4791075" y="6480175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59262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7589837" y="6481762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3107C-0CC0-4F81-8AF8-2A35371C1A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E7AD6-5770-44EC-BEEE-CF57DE475E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975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4251B-1E9D-45A3-89A7-90C815D888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A0C22-CE26-4EC5-8947-49884666A3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02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355DB-967A-419F-A390-9940EEDAD1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D367C-F2F6-4FFF-A34C-3379814DEE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062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CF0DA-3BAB-4DF4-90F3-B9A3ADE33A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368E5-43D9-4947-AFF6-8E23D5A8A2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810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A352F-2CBE-4317-9278-BAC6A52E5F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23E02-5A33-42F0-B6F5-96BCD3DE71E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0635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1D04-B90F-4A03-8546-B287C5062D3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94746-5C4D-42E3-B527-A6067264DF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3480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4AD9F-83B4-4DC2-847A-638854A1A1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E44F2-7198-4F59-BCA7-73D44825D27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2279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766B0-B9C7-486B-A90A-EADC27E8CAC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4668F-B9DA-4D5C-8A54-152A7340A5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099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CE770-820B-44A0-9DDE-80135E96A6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422B2-E7DB-43CA-80FE-21F60FD858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443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9E007-2CD4-4840-97B6-BECB2EBC74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B216B-C1D8-48D5-96D8-700E9A8F46E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983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 rot="5400000">
            <a:off x="4991100" y="2171700"/>
            <a:ext cx="5486400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1"/>
          </p:nvPr>
        </p:nvSpPr>
        <p:spPr>
          <a:xfrm rot="5400000">
            <a:off x="838200" y="0"/>
            <a:ext cx="5486400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⦿"/>
              <a:defRPr/>
            </a:lvl1pPr>
            <a:lvl2pPr marL="914400" lvl="1" indent="-337185" algn="l">
              <a:spcBef>
                <a:spcPts val="360"/>
              </a:spcBef>
              <a:spcAft>
                <a:spcPts val="0"/>
              </a:spcAft>
              <a:buSzPts val="1710"/>
              <a:buChar char="›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dt" idx="10"/>
          </p:nvPr>
        </p:nvSpPr>
        <p:spPr>
          <a:xfrm>
            <a:off x="4791075" y="6481762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59262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7589837" y="6481762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C1FFD-2916-4299-8B79-08B67ED97DF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DD690-7888-46C5-8EDE-C3B83A955B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3576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3107C-0CC0-4F81-8AF8-2A35371C1A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E7AD6-5770-44EC-BEEE-CF57DE475E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5701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4251B-1E9D-45A3-89A7-90C815D888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A0C22-CE26-4EC5-8947-49884666A3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1525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355DB-967A-419F-A390-9940EEDAD1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D367C-F2F6-4FFF-A34C-3379814DEE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0601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CF0DA-3BAB-4DF4-90F3-B9A3ADE33A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368E5-43D9-4947-AFF6-8E23D5A8A2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1414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A352F-2CBE-4317-9278-BAC6A52E5F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23E02-5A33-42F0-B6F5-96BCD3DE71E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8717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1D04-B90F-4A03-8546-B287C5062D3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94746-5C4D-42E3-B527-A6067264DF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4435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4AD9F-83B4-4DC2-847A-638854A1A1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E44F2-7198-4F59-BCA7-73D44825D27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79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766B0-B9C7-486B-A90A-EADC27E8CAC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4668F-B9DA-4D5C-8A54-152A7340A5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315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CE770-820B-44A0-9DDE-80135E96A6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422B2-E7DB-43CA-80FE-21F60FD858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987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 rot="5400000">
            <a:off x="2286000" y="53975"/>
            <a:ext cx="45720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⦿"/>
              <a:defRPr/>
            </a:lvl1pPr>
            <a:lvl2pPr marL="914400" lvl="1" indent="-337185" algn="l">
              <a:spcBef>
                <a:spcPts val="360"/>
              </a:spcBef>
              <a:spcAft>
                <a:spcPts val="0"/>
              </a:spcAft>
              <a:buSzPts val="1710"/>
              <a:buChar char="›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dt" idx="10"/>
          </p:nvPr>
        </p:nvSpPr>
        <p:spPr>
          <a:xfrm>
            <a:off x="4791075" y="6481762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59262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7589837" y="6481762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9E007-2CD4-4840-97B6-BECB2EBC74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B216B-C1D8-48D5-96D8-700E9A8F46E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1368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C1FFD-2916-4299-8B79-08B67ED97DF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DD690-7888-46C5-8EDE-C3B83A955B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3247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3107C-0CC0-4F81-8AF8-2A35371C1A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E7AD6-5770-44EC-BEEE-CF57DE475E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0521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4251B-1E9D-45A3-89A7-90C815D888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A0C22-CE26-4EC5-8947-49884666A3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1228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355DB-967A-419F-A390-9940EEDAD1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D367C-F2F6-4FFF-A34C-3379814DEE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9346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CF0DA-3BAB-4DF4-90F3-B9A3ADE33A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368E5-43D9-4947-AFF6-8E23D5A8A2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55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A352F-2CBE-4317-9278-BAC6A52E5F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23E02-5A33-42F0-B6F5-96BCD3DE71E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1728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1D04-B90F-4A03-8546-B287C5062D3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94746-5C4D-42E3-B527-A6067264DF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5553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4AD9F-83B4-4DC2-847A-638854A1A1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E44F2-7198-4F59-BCA7-73D44825D27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2163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766B0-B9C7-486B-A90A-EADC27E8CAC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4668F-B9DA-4D5C-8A54-152A7340A5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570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4791075" y="6481762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59262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7589837" y="6481762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CE770-820B-44A0-9DDE-80135E96A6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422B2-E7DB-43CA-80FE-21F60FD858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3902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9E007-2CD4-4840-97B6-BECB2EBC74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B216B-C1D8-48D5-96D8-700E9A8F46E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6807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C1FFD-2916-4299-8B79-08B67ED97DF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DD690-7888-46C5-8EDE-C3B83A955B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8272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3107C-0CC0-4F81-8AF8-2A35371C1A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E7AD6-5770-44EC-BEEE-CF57DE475E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059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4251B-1E9D-45A3-89A7-90C815D888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A0C22-CE26-4EC5-8947-49884666A3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6846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355DB-967A-419F-A390-9940EEDAD1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D367C-F2F6-4FFF-A34C-3379814DEE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6047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buClrTx/>
              <a:buFontTx/>
              <a:buNone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Trebuchet MS"/>
              <a:ea typeface="+mn-ea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/>
              <a:pPr/>
              <a:t>10.03.2021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7676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10.03.2021</a:t>
            </a:fld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3005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10.03.2021</a:t>
            </a:fld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9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10.03.2021</a:t>
            </a:fld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092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4791075" y="6481762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59262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7589837" y="6481762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10.03.2021</a:t>
            </a:fld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046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10.03.2021</a:t>
            </a:fld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3581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10.03.2021</a:t>
            </a:fld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842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10.03.2021</a:t>
            </a:fld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3583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>
              <a:buClrTx/>
              <a:buFontTx/>
              <a:buNone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>
              <a:buClrTx/>
              <a:buFontTx/>
              <a:buNone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F4E7ED"/>
                </a:solidFill>
              </a:rPr>
              <a:pPr/>
              <a:t>10.03.2021</a:t>
            </a:fld>
            <a:endParaRPr lang="ru-RU" dirty="0">
              <a:solidFill>
                <a:srgbClr val="F4E7E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srgbClr val="F4E7E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F4E7ED"/>
                </a:solidFill>
              </a:rPr>
              <a:pPr/>
              <a:t>‹#›</a:t>
            </a:fld>
            <a:endParaRPr lang="ru-RU" dirty="0">
              <a:solidFill>
                <a:srgbClr val="F4E7ED"/>
              </a:solidFill>
            </a:endParaRP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286476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10.03.2021</a:t>
            </a:fld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9788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10.03.2021</a:t>
            </a:fld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7095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⦿"/>
              <a:defRPr/>
            </a:lvl1pPr>
            <a:lvl2pPr marL="914400" lvl="1" indent="-337185" algn="l">
              <a:spcBef>
                <a:spcPts val="360"/>
              </a:spcBef>
              <a:spcAft>
                <a:spcPts val="0"/>
              </a:spcAft>
              <a:buSzPts val="1710"/>
              <a:buChar char="›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4791075" y="6480175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59262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7589837" y="6481762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9919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⦿"/>
              <a:defRPr/>
            </a:lvl1pPr>
            <a:lvl2pPr marL="914400" lvl="1" indent="-337185" algn="l">
              <a:spcBef>
                <a:spcPts val="360"/>
              </a:spcBef>
              <a:spcAft>
                <a:spcPts val="0"/>
              </a:spcAft>
              <a:buSzPts val="1710"/>
              <a:buChar char="›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4791075" y="6480175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59262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7589837" y="6481762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394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457200" y="1722437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680" algn="l">
              <a:spcBef>
                <a:spcPts val="520"/>
              </a:spcBef>
              <a:spcAft>
                <a:spcPts val="0"/>
              </a:spcAft>
              <a:buSzPts val="2080"/>
              <a:buChar char="⦿"/>
              <a:defRPr sz="2600"/>
            </a:lvl1pPr>
            <a:lvl2pPr marL="914400" lvl="1" indent="-373380" algn="l">
              <a:spcBef>
                <a:spcPts val="480"/>
              </a:spcBef>
              <a:spcAft>
                <a:spcPts val="0"/>
              </a:spcAft>
              <a:buSzPts val="2280"/>
              <a:buChar char="›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2"/>
          </p:nvPr>
        </p:nvSpPr>
        <p:spPr>
          <a:xfrm>
            <a:off x="4648200" y="1722437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0680" algn="l">
              <a:spcBef>
                <a:spcPts val="520"/>
              </a:spcBef>
              <a:spcAft>
                <a:spcPts val="0"/>
              </a:spcAft>
              <a:buSzPts val="2080"/>
              <a:buChar char="⦿"/>
              <a:defRPr sz="2600"/>
            </a:lvl1pPr>
            <a:lvl2pPr marL="914400" lvl="1" indent="-373380" algn="l">
              <a:spcBef>
                <a:spcPts val="480"/>
              </a:spcBef>
              <a:spcAft>
                <a:spcPts val="0"/>
              </a:spcAft>
              <a:buSzPts val="2280"/>
              <a:buChar char="›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●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4791075" y="6481762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59262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7589837" y="6481762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5C9C"/>
              </a:buClr>
              <a:buSzPts val="3600"/>
              <a:buFont typeface="Century Gothic"/>
              <a:buNone/>
              <a:defRPr sz="36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71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dt" idx="10"/>
          </p:nvPr>
        </p:nvSpPr>
        <p:spPr>
          <a:xfrm>
            <a:off x="6956425" y="6477000"/>
            <a:ext cx="2133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ftr" idx="11"/>
          </p:nvPr>
        </p:nvSpPr>
        <p:spPr>
          <a:xfrm>
            <a:off x="2619375" y="6481762"/>
            <a:ext cx="4260850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sldNum" idx="12"/>
          </p:nvPr>
        </p:nvSpPr>
        <p:spPr>
          <a:xfrm>
            <a:off x="8450262" y="809625"/>
            <a:ext cx="503237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>
            <a:spLocks noGrp="1"/>
          </p:cNvSpPr>
          <p:nvPr>
            <p:ph type="title"/>
          </p:nvPr>
        </p:nvSpPr>
        <p:spPr>
          <a:xfrm rot="-5400000">
            <a:off x="-2295358" y="2834288"/>
            <a:ext cx="6153912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300" b="1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1"/>
          </p:nvPr>
        </p:nvSpPr>
        <p:spPr>
          <a:xfrm rot="-5400000">
            <a:off x="146758" y="1508980"/>
            <a:ext cx="3017520" cy="58102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9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2"/>
          </p:nvPr>
        </p:nvSpPr>
        <p:spPr>
          <a:xfrm rot="-5400000">
            <a:off x="146758" y="4645372"/>
            <a:ext cx="3017520" cy="58102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9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body" idx="3"/>
          </p:nvPr>
        </p:nvSpPr>
        <p:spPr>
          <a:xfrm>
            <a:off x="2022230" y="290732"/>
            <a:ext cx="685800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spcBef>
                <a:spcPts val="480"/>
              </a:spcBef>
              <a:spcAft>
                <a:spcPts val="0"/>
              </a:spcAft>
              <a:buSzPts val="1920"/>
              <a:buChar char="⦿"/>
              <a:defRPr sz="2400"/>
            </a:lvl1pPr>
            <a:lvl2pPr marL="914400" lvl="1" indent="-349250" algn="l">
              <a:spcBef>
                <a:spcPts val="400"/>
              </a:spcBef>
              <a:spcAft>
                <a:spcPts val="0"/>
              </a:spcAft>
              <a:buSzPts val="1900"/>
              <a:buChar char="›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4"/>
          </p:nvPr>
        </p:nvSpPr>
        <p:spPr>
          <a:xfrm>
            <a:off x="2022230" y="3427124"/>
            <a:ext cx="685800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spcBef>
                <a:spcPts val="480"/>
              </a:spcBef>
              <a:spcAft>
                <a:spcPts val="0"/>
              </a:spcAft>
              <a:buSzPts val="1920"/>
              <a:buChar char="⦿"/>
              <a:defRPr sz="2400"/>
            </a:lvl1pPr>
            <a:lvl2pPr marL="914400" lvl="1" indent="-349250" algn="l">
              <a:spcBef>
                <a:spcPts val="400"/>
              </a:spcBef>
              <a:spcAft>
                <a:spcPts val="0"/>
              </a:spcAft>
              <a:buSzPts val="1900"/>
              <a:buChar char="›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●"/>
              <a:defRPr sz="16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dt" idx="10"/>
          </p:nvPr>
        </p:nvSpPr>
        <p:spPr>
          <a:xfrm>
            <a:off x="4791075" y="6481762"/>
            <a:ext cx="2130425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4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6085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sldNum" idx="12"/>
          </p:nvPr>
        </p:nvSpPr>
        <p:spPr>
          <a:xfrm>
            <a:off x="7589837" y="6483350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67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68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0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69999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6350" y="14287"/>
            <a:ext cx="9131300" cy="6837362"/>
          </a:xfrm>
          <a:prstGeom prst="rtTriangle">
            <a:avLst/>
          </a:prstGeom>
          <a:gradFill>
            <a:gsLst>
              <a:gs pos="0">
                <a:srgbClr val="D2D2D2"/>
              </a:gs>
              <a:gs pos="69999">
                <a:srgbClr val="D2D2D2"/>
              </a:gs>
              <a:gs pos="100000">
                <a:srgbClr val="D2D2D2"/>
              </a:gs>
            </a:gsLst>
            <a:lin ang="798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" name="Google Shape;7;p1"/>
          <p:cNvCxnSpPr/>
          <p:nvPr/>
        </p:nvCxnSpPr>
        <p:spPr>
          <a:xfrm>
            <a:off x="0" y="6350"/>
            <a:ext cx="9137650" cy="6845300"/>
          </a:xfrm>
          <a:prstGeom prst="straightConnector1">
            <a:avLst/>
          </a:prstGeom>
          <a:noFill/>
          <a:ln w="9525" cap="rnd" cmpd="sng">
            <a:solidFill>
              <a:srgbClr val="BFBFBF">
                <a:alpha val="34509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8" name="Google Shape;8;p1"/>
          <p:cNvCxnSpPr/>
          <p:nvPr/>
        </p:nvCxnSpPr>
        <p:spPr>
          <a:xfrm flipH="1">
            <a:off x="6469062" y="4948237"/>
            <a:ext cx="2673350" cy="1900237"/>
          </a:xfrm>
          <a:prstGeom prst="straightConnector1">
            <a:avLst/>
          </a:prstGeom>
          <a:noFill/>
          <a:ln w="9525" cap="rnd" cmpd="sng">
            <a:solidFill>
              <a:srgbClr val="C6C6C6">
                <a:alpha val="44705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9" name="Google Shape;9;p1"/>
          <p:cNvSpPr/>
          <p:nvPr/>
        </p:nvSpPr>
        <p:spPr>
          <a:xfrm rot="-5400000">
            <a:off x="7553325" y="5254625"/>
            <a:ext cx="1893887" cy="1293812"/>
          </a:xfrm>
          <a:prstGeom prst="triangle">
            <a:avLst>
              <a:gd name="adj" fmla="val 11086"/>
            </a:avLst>
          </a:prstGeom>
          <a:gradFill>
            <a:gsLst>
              <a:gs pos="0">
                <a:srgbClr val="B6004A"/>
              </a:gs>
              <a:gs pos="60000">
                <a:srgbClr val="FF0083"/>
              </a:gs>
              <a:gs pos="100000">
                <a:srgbClr val="FF69A4"/>
              </a:gs>
            </a:gsLst>
            <a:lin ang="1547999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5444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7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9250" algn="l" rtl="0">
              <a:spcBef>
                <a:spcPts val="380"/>
              </a:spcBef>
              <a:spcAft>
                <a:spcPts val="0"/>
              </a:spcAft>
              <a:buClr>
                <a:srgbClr val="FF90B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8EB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1371600" y="6011862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371600" y="5649912"/>
            <a:ext cx="5791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391525" y="5753100"/>
            <a:ext cx="5032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fld id="{E47E8B0E-7BCC-4DE8-8E16-04E16ED8F6A4}" type="datetimeFigureOut">
              <a:rPr lang="ru-RU" kern="120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>
                <a:buClrTx/>
                <a:buFontTx/>
                <a:buNone/>
                <a:defRPr/>
              </a:pPr>
              <a:t>10.03.2021</a:t>
            </a:fld>
            <a:endParaRPr lang="ru-RU" kern="1200" dirty="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endParaRPr lang="ru-RU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fld id="{1FC15599-3CB7-4A33-AD76-5043F7C91412}" type="slidenum">
              <a:rPr lang="ru-RU" kern="120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>
                <a:buClrTx/>
                <a:buFontTx/>
                <a:buNone/>
                <a:defRPr/>
              </a:pPr>
              <a:t>‹#›</a:t>
            </a:fld>
            <a:endParaRPr lang="ru-RU" kern="1200" dirty="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68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fld id="{E47E8B0E-7BCC-4DE8-8E16-04E16ED8F6A4}" type="datetimeFigureOut">
              <a:rPr lang="ru-RU" kern="120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>
                <a:buClrTx/>
                <a:buFontTx/>
                <a:buNone/>
                <a:defRPr/>
              </a:pPr>
              <a:t>10.03.2021</a:t>
            </a:fld>
            <a:endParaRPr lang="ru-RU" kern="1200" dirty="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endParaRPr lang="ru-RU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fld id="{1FC15599-3CB7-4A33-AD76-5043F7C91412}" type="slidenum">
              <a:rPr lang="ru-RU" kern="120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>
                <a:buClrTx/>
                <a:buFontTx/>
                <a:buNone/>
                <a:defRPr/>
              </a:pPr>
              <a:t>‹#›</a:t>
            </a:fld>
            <a:endParaRPr lang="ru-RU" kern="1200" dirty="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95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buClrTx/>
              <a:buFontTx/>
              <a:buNone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buClrTx/>
              <a:buFontTx/>
              <a:buNone/>
            </a:pPr>
            <a:fld id="{5B106E36-FD25-4E2D-B0AA-010F637433A0}" type="datetimeFigureOut">
              <a:rPr lang="ru-RU" kern="1200" smtClean="0">
                <a:solidFill>
                  <a:srgbClr val="B13F9A"/>
                </a:solidFill>
                <a:latin typeface="Trebuchet MS"/>
                <a:ea typeface="+mn-ea"/>
                <a:cs typeface="+mn-cs"/>
              </a:rPr>
              <a:pPr>
                <a:buClrTx/>
                <a:buFontTx/>
                <a:buNone/>
              </a:pPr>
              <a:t>10.03.2021</a:t>
            </a:fld>
            <a:endParaRPr lang="ru-RU" kern="1200" dirty="0">
              <a:solidFill>
                <a:srgbClr val="B13F9A"/>
              </a:solidFill>
              <a:latin typeface="Trebuchet MS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buClrTx/>
              <a:buFontTx/>
              <a:buNone/>
            </a:pPr>
            <a:endParaRPr lang="ru-RU" kern="1200" dirty="0">
              <a:solidFill>
                <a:srgbClr val="B13F9A"/>
              </a:solidFill>
              <a:latin typeface="Trebuchet MS"/>
              <a:ea typeface="+mn-ea"/>
              <a:cs typeface="+mn-cs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buClrTx/>
              <a:buFontTx/>
              <a:buNone/>
            </a:pPr>
            <a:fld id="{725C68B6-61C2-468F-89AB-4B9F7531AA68}" type="slidenum">
              <a:rPr lang="ru-RU" kern="1200" smtClean="0">
                <a:solidFill>
                  <a:srgbClr val="B13F9A"/>
                </a:solidFill>
                <a:latin typeface="Trebuchet MS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 dirty="0">
              <a:solidFill>
                <a:srgbClr val="B13F9A"/>
              </a:solidFill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332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69999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6350" y="14287"/>
            <a:ext cx="9131300" cy="6837362"/>
          </a:xfrm>
          <a:prstGeom prst="rtTriangle">
            <a:avLst/>
          </a:prstGeom>
          <a:gradFill>
            <a:gsLst>
              <a:gs pos="0">
                <a:srgbClr val="D2D2D2"/>
              </a:gs>
              <a:gs pos="69999">
                <a:srgbClr val="D2D2D2"/>
              </a:gs>
              <a:gs pos="100000">
                <a:srgbClr val="D2D2D2"/>
              </a:gs>
            </a:gsLst>
            <a:lin ang="798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800">
              <a:solidFill>
                <a:srgbClr val="FFFFFF"/>
              </a:solidFill>
            </a:endParaRPr>
          </a:p>
        </p:txBody>
      </p:sp>
      <p:cxnSp>
        <p:nvCxnSpPr>
          <p:cNvPr id="23" name="Google Shape;23;p3"/>
          <p:cNvCxnSpPr/>
          <p:nvPr/>
        </p:nvCxnSpPr>
        <p:spPr>
          <a:xfrm>
            <a:off x="0" y="6350"/>
            <a:ext cx="9137650" cy="6845300"/>
          </a:xfrm>
          <a:prstGeom prst="straightConnector1">
            <a:avLst/>
          </a:prstGeom>
          <a:noFill/>
          <a:ln w="9525" cap="rnd" cmpd="sng">
            <a:solidFill>
              <a:srgbClr val="BFBFBF">
                <a:alpha val="34509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 flipH="1">
            <a:off x="6469062" y="4948237"/>
            <a:ext cx="2673350" cy="1900237"/>
          </a:xfrm>
          <a:prstGeom prst="straightConnector1">
            <a:avLst/>
          </a:prstGeom>
          <a:noFill/>
          <a:ln w="9525" cap="rnd" cmpd="sng">
            <a:solidFill>
              <a:srgbClr val="C6C6C6">
                <a:alpha val="44705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5444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7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9250" algn="l" rtl="0">
              <a:spcBef>
                <a:spcPts val="380"/>
              </a:spcBef>
              <a:spcAft>
                <a:spcPts val="0"/>
              </a:spcAft>
              <a:buClr>
                <a:srgbClr val="FF90B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8EB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4791075" y="6480175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59262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7589837" y="6481762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2469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69999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6350" y="14287"/>
            <a:ext cx="9131300" cy="6837362"/>
          </a:xfrm>
          <a:prstGeom prst="rtTriangle">
            <a:avLst/>
          </a:prstGeom>
          <a:gradFill>
            <a:gsLst>
              <a:gs pos="0">
                <a:srgbClr val="D2D2D2"/>
              </a:gs>
              <a:gs pos="69999">
                <a:srgbClr val="D2D2D2"/>
              </a:gs>
              <a:gs pos="100000">
                <a:srgbClr val="D2D2D2"/>
              </a:gs>
            </a:gsLst>
            <a:lin ang="798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800">
              <a:solidFill>
                <a:srgbClr val="FFFFFF"/>
              </a:solidFill>
            </a:endParaRPr>
          </a:p>
        </p:txBody>
      </p:sp>
      <p:cxnSp>
        <p:nvCxnSpPr>
          <p:cNvPr id="23" name="Google Shape;23;p3"/>
          <p:cNvCxnSpPr/>
          <p:nvPr/>
        </p:nvCxnSpPr>
        <p:spPr>
          <a:xfrm>
            <a:off x="0" y="6350"/>
            <a:ext cx="9137650" cy="6845300"/>
          </a:xfrm>
          <a:prstGeom prst="straightConnector1">
            <a:avLst/>
          </a:prstGeom>
          <a:noFill/>
          <a:ln w="9525" cap="rnd" cmpd="sng">
            <a:solidFill>
              <a:srgbClr val="BFBFBF">
                <a:alpha val="34509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 flipH="1">
            <a:off x="6469062" y="4948237"/>
            <a:ext cx="2673350" cy="1900237"/>
          </a:xfrm>
          <a:prstGeom prst="straightConnector1">
            <a:avLst/>
          </a:prstGeom>
          <a:noFill/>
          <a:ln w="9525" cap="rnd" cmpd="sng">
            <a:solidFill>
              <a:srgbClr val="C6C6C6">
                <a:alpha val="44705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5444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7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9250" algn="l" rtl="0">
              <a:spcBef>
                <a:spcPts val="380"/>
              </a:spcBef>
              <a:spcAft>
                <a:spcPts val="0"/>
              </a:spcAft>
              <a:buClr>
                <a:srgbClr val="FF90B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8EB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4791075" y="6480175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59262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7589837" y="6481762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buClr>
                  <a:srgbClr val="FFFFFF"/>
                </a:buClr>
              </a:pPr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3676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69999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6350" y="14287"/>
            <a:ext cx="9131300" cy="6837362"/>
          </a:xfrm>
          <a:prstGeom prst="rtTriangle">
            <a:avLst/>
          </a:prstGeom>
          <a:gradFill>
            <a:gsLst>
              <a:gs pos="0">
                <a:srgbClr val="D2D2D2"/>
              </a:gs>
              <a:gs pos="69999">
                <a:srgbClr val="D2D2D2"/>
              </a:gs>
              <a:gs pos="100000">
                <a:srgbClr val="D2D2D2"/>
              </a:gs>
            </a:gsLst>
            <a:lin ang="798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" name="Google Shape;23;p3"/>
          <p:cNvCxnSpPr/>
          <p:nvPr/>
        </p:nvCxnSpPr>
        <p:spPr>
          <a:xfrm>
            <a:off x="0" y="6350"/>
            <a:ext cx="9137650" cy="6845300"/>
          </a:xfrm>
          <a:prstGeom prst="straightConnector1">
            <a:avLst/>
          </a:prstGeom>
          <a:noFill/>
          <a:ln w="9525" cap="rnd" cmpd="sng">
            <a:solidFill>
              <a:srgbClr val="BFBFBF">
                <a:alpha val="34509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 flipH="1">
            <a:off x="6469062" y="4948237"/>
            <a:ext cx="2673350" cy="1900237"/>
          </a:xfrm>
          <a:prstGeom prst="straightConnector1">
            <a:avLst/>
          </a:prstGeom>
          <a:noFill/>
          <a:ln w="9525" cap="rnd" cmpd="sng">
            <a:solidFill>
              <a:srgbClr val="C6C6C6">
                <a:alpha val="44705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5444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7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9250" algn="l" rtl="0">
              <a:spcBef>
                <a:spcPts val="380"/>
              </a:spcBef>
              <a:spcAft>
                <a:spcPts val="0"/>
              </a:spcAft>
              <a:buClr>
                <a:srgbClr val="FF90B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8EB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4791075" y="6480175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59262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7589837" y="6481762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69999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/>
          <p:nvPr/>
        </p:nvSpPr>
        <p:spPr>
          <a:xfrm>
            <a:off x="6350" y="14287"/>
            <a:ext cx="9131300" cy="6837362"/>
          </a:xfrm>
          <a:prstGeom prst="rtTriangle">
            <a:avLst/>
          </a:prstGeom>
          <a:gradFill>
            <a:gsLst>
              <a:gs pos="0">
                <a:srgbClr val="D2D2D2"/>
              </a:gs>
              <a:gs pos="69999">
                <a:srgbClr val="D2D2D2"/>
              </a:gs>
              <a:gs pos="100000">
                <a:srgbClr val="D2D2D2"/>
              </a:gs>
            </a:gsLst>
            <a:lin ang="798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" name="Google Shape;38;p5"/>
          <p:cNvCxnSpPr/>
          <p:nvPr/>
        </p:nvCxnSpPr>
        <p:spPr>
          <a:xfrm>
            <a:off x="0" y="6350"/>
            <a:ext cx="9137650" cy="6845300"/>
          </a:xfrm>
          <a:prstGeom prst="straightConnector1">
            <a:avLst/>
          </a:prstGeom>
          <a:noFill/>
          <a:ln w="9525" cap="rnd" cmpd="sng">
            <a:solidFill>
              <a:srgbClr val="BFBFBF">
                <a:alpha val="34509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9" name="Google Shape;39;p5"/>
          <p:cNvCxnSpPr/>
          <p:nvPr/>
        </p:nvCxnSpPr>
        <p:spPr>
          <a:xfrm flipH="1">
            <a:off x="6469062" y="4948237"/>
            <a:ext cx="2673350" cy="1900237"/>
          </a:xfrm>
          <a:prstGeom prst="straightConnector1">
            <a:avLst/>
          </a:prstGeom>
          <a:noFill/>
          <a:ln w="9525" cap="rnd" cmpd="sng">
            <a:solidFill>
              <a:srgbClr val="C6C6C6">
                <a:alpha val="44705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5444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7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9250" algn="l" rtl="0">
              <a:spcBef>
                <a:spcPts val="380"/>
              </a:spcBef>
              <a:spcAft>
                <a:spcPts val="0"/>
              </a:spcAft>
              <a:buClr>
                <a:srgbClr val="FF90B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8EB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dt" idx="10"/>
          </p:nvPr>
        </p:nvSpPr>
        <p:spPr>
          <a:xfrm>
            <a:off x="4791075" y="6481762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59262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ldNum" idx="12"/>
          </p:nvPr>
        </p:nvSpPr>
        <p:spPr>
          <a:xfrm>
            <a:off x="7589837" y="6481762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69999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/>
          <p:nvPr/>
        </p:nvSpPr>
        <p:spPr>
          <a:xfrm>
            <a:off x="6350" y="14287"/>
            <a:ext cx="9131300" cy="6837362"/>
          </a:xfrm>
          <a:prstGeom prst="rtTriangle">
            <a:avLst/>
          </a:prstGeom>
          <a:gradFill>
            <a:gsLst>
              <a:gs pos="0">
                <a:srgbClr val="D2D2D2"/>
              </a:gs>
              <a:gs pos="69999">
                <a:srgbClr val="D2D2D2"/>
              </a:gs>
              <a:gs pos="100000">
                <a:srgbClr val="D2D2D2"/>
              </a:gs>
            </a:gsLst>
            <a:lin ang="798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" name="Google Shape;75;p11"/>
          <p:cNvCxnSpPr/>
          <p:nvPr/>
        </p:nvCxnSpPr>
        <p:spPr>
          <a:xfrm>
            <a:off x="0" y="6350"/>
            <a:ext cx="9137650" cy="6845300"/>
          </a:xfrm>
          <a:prstGeom prst="straightConnector1">
            <a:avLst/>
          </a:prstGeom>
          <a:noFill/>
          <a:ln w="9525" cap="rnd" cmpd="sng">
            <a:solidFill>
              <a:srgbClr val="BFBFBF">
                <a:alpha val="34509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76" name="Google Shape;76;p11"/>
          <p:cNvCxnSpPr/>
          <p:nvPr/>
        </p:nvCxnSpPr>
        <p:spPr>
          <a:xfrm flipH="1">
            <a:off x="6469062" y="4948237"/>
            <a:ext cx="2673350" cy="1900237"/>
          </a:xfrm>
          <a:prstGeom prst="straightConnector1">
            <a:avLst/>
          </a:prstGeom>
          <a:noFill/>
          <a:ln w="9525" cap="rnd" cmpd="sng">
            <a:solidFill>
              <a:srgbClr val="C6C6C6">
                <a:alpha val="44705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77" name="Google Shape;77;p11"/>
          <p:cNvSpPr/>
          <p:nvPr/>
        </p:nvSpPr>
        <p:spPr>
          <a:xfrm rot="10800000" flipH="1">
            <a:off x="6350" y="6350"/>
            <a:ext cx="9131300" cy="6837362"/>
          </a:xfrm>
          <a:prstGeom prst="rtTriangle">
            <a:avLst/>
          </a:prstGeom>
          <a:gradFill>
            <a:gsLst>
              <a:gs pos="0">
                <a:srgbClr val="D2D2D2"/>
              </a:gs>
              <a:gs pos="69999">
                <a:srgbClr val="D2D2D2"/>
              </a:gs>
              <a:gs pos="100000">
                <a:srgbClr val="D2D2D2"/>
              </a:gs>
            </a:gsLst>
            <a:lin ang="798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1"/>
          <p:cNvSpPr/>
          <p:nvPr/>
        </p:nvSpPr>
        <p:spPr>
          <a:xfrm rot="-5400000" flipH="1">
            <a:off x="7553325" y="309562"/>
            <a:ext cx="1893887" cy="1293812"/>
          </a:xfrm>
          <a:prstGeom prst="triangle">
            <a:avLst>
              <a:gd name="adj" fmla="val 11086"/>
            </a:avLst>
          </a:prstGeom>
          <a:gradFill>
            <a:gsLst>
              <a:gs pos="0">
                <a:srgbClr val="B6004A"/>
              </a:gs>
              <a:gs pos="60000">
                <a:srgbClr val="FF0083"/>
              </a:gs>
              <a:gs pos="100000">
                <a:srgbClr val="FF69A4"/>
              </a:gs>
            </a:gsLst>
            <a:lin ang="1547999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p11"/>
          <p:cNvCxnSpPr/>
          <p:nvPr/>
        </p:nvCxnSpPr>
        <p:spPr>
          <a:xfrm rot="10800000">
            <a:off x="6469062" y="9525"/>
            <a:ext cx="2673350" cy="1900237"/>
          </a:xfrm>
          <a:prstGeom prst="straightConnector1">
            <a:avLst/>
          </a:prstGeom>
          <a:noFill/>
          <a:ln w="9525" cap="rnd" cmpd="sng">
            <a:solidFill>
              <a:srgbClr val="C6C6C6">
                <a:alpha val="44705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80" name="Google Shape;80;p11"/>
          <p:cNvCxnSpPr/>
          <p:nvPr/>
        </p:nvCxnSpPr>
        <p:spPr>
          <a:xfrm rot="10800000" flipH="1">
            <a:off x="0" y="6350"/>
            <a:ext cx="9137650" cy="6845300"/>
          </a:xfrm>
          <a:prstGeom prst="straightConnector1">
            <a:avLst/>
          </a:prstGeom>
          <a:noFill/>
          <a:ln w="9525" cap="rnd" cmpd="sng">
            <a:solidFill>
              <a:srgbClr val="BFBFBF">
                <a:alpha val="34509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5444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7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9250" algn="l" rtl="0">
              <a:spcBef>
                <a:spcPts val="380"/>
              </a:spcBef>
              <a:spcAft>
                <a:spcPts val="0"/>
              </a:spcAft>
              <a:buClr>
                <a:srgbClr val="FF90B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8EB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dt" idx="10"/>
          </p:nvPr>
        </p:nvSpPr>
        <p:spPr>
          <a:xfrm>
            <a:off x="6956425" y="6477000"/>
            <a:ext cx="2133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ftr" idx="11"/>
          </p:nvPr>
        </p:nvSpPr>
        <p:spPr>
          <a:xfrm>
            <a:off x="2619375" y="6481762"/>
            <a:ext cx="4260850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sldNum" idx="12"/>
          </p:nvPr>
        </p:nvSpPr>
        <p:spPr>
          <a:xfrm>
            <a:off x="8450262" y="809625"/>
            <a:ext cx="503237" cy="300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69999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/>
          <p:nvPr/>
        </p:nvSpPr>
        <p:spPr>
          <a:xfrm>
            <a:off x="6350" y="14287"/>
            <a:ext cx="9131300" cy="6837362"/>
          </a:xfrm>
          <a:prstGeom prst="rtTriangle">
            <a:avLst/>
          </a:prstGeom>
          <a:gradFill>
            <a:gsLst>
              <a:gs pos="0">
                <a:srgbClr val="D2D2D2"/>
              </a:gs>
              <a:gs pos="69999">
                <a:srgbClr val="D2D2D2"/>
              </a:gs>
              <a:gs pos="100000">
                <a:srgbClr val="D2D2D2"/>
              </a:gs>
            </a:gsLst>
            <a:lin ang="798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13"/>
          <p:cNvCxnSpPr/>
          <p:nvPr/>
        </p:nvCxnSpPr>
        <p:spPr>
          <a:xfrm>
            <a:off x="0" y="6350"/>
            <a:ext cx="9137650" cy="6845300"/>
          </a:xfrm>
          <a:prstGeom prst="straightConnector1">
            <a:avLst/>
          </a:prstGeom>
          <a:noFill/>
          <a:ln w="9525" cap="rnd" cmpd="sng">
            <a:solidFill>
              <a:srgbClr val="BFBFBF">
                <a:alpha val="34509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95" name="Google Shape;95;p13"/>
          <p:cNvCxnSpPr/>
          <p:nvPr/>
        </p:nvCxnSpPr>
        <p:spPr>
          <a:xfrm flipH="1">
            <a:off x="6469062" y="4948237"/>
            <a:ext cx="2673350" cy="1900237"/>
          </a:xfrm>
          <a:prstGeom prst="straightConnector1">
            <a:avLst/>
          </a:prstGeom>
          <a:noFill/>
          <a:ln w="9525" cap="rnd" cmpd="sng">
            <a:solidFill>
              <a:srgbClr val="C6C6C6">
                <a:alpha val="44705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96" name="Google Shape;96;p13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5444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7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9250" algn="l" rtl="0">
              <a:spcBef>
                <a:spcPts val="380"/>
              </a:spcBef>
              <a:spcAft>
                <a:spcPts val="0"/>
              </a:spcAft>
              <a:buClr>
                <a:srgbClr val="FF90B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8EB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dt" idx="10"/>
          </p:nvPr>
        </p:nvSpPr>
        <p:spPr>
          <a:xfrm>
            <a:off x="4791075" y="6481762"/>
            <a:ext cx="2130425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ftr" idx="11"/>
          </p:nvPr>
        </p:nvSpPr>
        <p:spPr>
          <a:xfrm>
            <a:off x="457200" y="6481762"/>
            <a:ext cx="426085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ldNum" idx="12"/>
          </p:nvPr>
        </p:nvSpPr>
        <p:spPr>
          <a:xfrm>
            <a:off x="7589837" y="6483350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69999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/>
          <p:nvPr/>
        </p:nvSpPr>
        <p:spPr>
          <a:xfrm>
            <a:off x="6350" y="14287"/>
            <a:ext cx="9131300" cy="6837362"/>
          </a:xfrm>
          <a:prstGeom prst="rtTriangle">
            <a:avLst/>
          </a:prstGeom>
          <a:gradFill>
            <a:gsLst>
              <a:gs pos="0">
                <a:srgbClr val="D2D2D2"/>
              </a:gs>
              <a:gs pos="69999">
                <a:srgbClr val="D2D2D2"/>
              </a:gs>
              <a:gs pos="100000">
                <a:srgbClr val="D2D2D2"/>
              </a:gs>
            </a:gsLst>
            <a:lin ang="798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2" name="Google Shape;112;p15"/>
          <p:cNvCxnSpPr/>
          <p:nvPr/>
        </p:nvCxnSpPr>
        <p:spPr>
          <a:xfrm>
            <a:off x="0" y="6350"/>
            <a:ext cx="9137650" cy="6845300"/>
          </a:xfrm>
          <a:prstGeom prst="straightConnector1">
            <a:avLst/>
          </a:prstGeom>
          <a:noFill/>
          <a:ln w="9525" cap="rnd" cmpd="sng">
            <a:solidFill>
              <a:srgbClr val="BFBFBF">
                <a:alpha val="34509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13" name="Google Shape;113;p15"/>
          <p:cNvCxnSpPr/>
          <p:nvPr/>
        </p:nvCxnSpPr>
        <p:spPr>
          <a:xfrm flipH="1">
            <a:off x="6469062" y="4948237"/>
            <a:ext cx="2673350" cy="1900237"/>
          </a:xfrm>
          <a:prstGeom prst="straightConnector1">
            <a:avLst/>
          </a:prstGeom>
          <a:noFill/>
          <a:ln w="9525" cap="rnd" cmpd="sng">
            <a:solidFill>
              <a:srgbClr val="C6C6C6">
                <a:alpha val="44705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14" name="Google Shape;114;p15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5444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7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9250" algn="l" rtl="0">
              <a:spcBef>
                <a:spcPts val="380"/>
              </a:spcBef>
              <a:spcAft>
                <a:spcPts val="0"/>
              </a:spcAft>
              <a:buClr>
                <a:srgbClr val="FF90B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8EB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dt" idx="10"/>
          </p:nvPr>
        </p:nvSpPr>
        <p:spPr>
          <a:xfrm>
            <a:off x="6278562" y="6556375"/>
            <a:ext cx="21336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ftr" idx="11"/>
          </p:nvPr>
        </p:nvSpPr>
        <p:spPr>
          <a:xfrm>
            <a:off x="1135062" y="6556375"/>
            <a:ext cx="514350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sldNum" idx="12"/>
          </p:nvPr>
        </p:nvSpPr>
        <p:spPr>
          <a:xfrm>
            <a:off x="8410575" y="6556375"/>
            <a:ext cx="503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69999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/>
          <p:nvPr/>
        </p:nvSpPr>
        <p:spPr>
          <a:xfrm>
            <a:off x="6350" y="14287"/>
            <a:ext cx="9131300" cy="6837362"/>
          </a:xfrm>
          <a:prstGeom prst="rtTriangle">
            <a:avLst/>
          </a:prstGeom>
          <a:gradFill>
            <a:gsLst>
              <a:gs pos="0">
                <a:srgbClr val="D2D2D2"/>
              </a:gs>
              <a:gs pos="69999">
                <a:srgbClr val="D2D2D2"/>
              </a:gs>
              <a:gs pos="100000">
                <a:srgbClr val="D2D2D2"/>
              </a:gs>
            </a:gsLst>
            <a:lin ang="798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8" name="Google Shape;128;p17"/>
          <p:cNvCxnSpPr/>
          <p:nvPr/>
        </p:nvCxnSpPr>
        <p:spPr>
          <a:xfrm>
            <a:off x="0" y="6350"/>
            <a:ext cx="9137650" cy="6845300"/>
          </a:xfrm>
          <a:prstGeom prst="straightConnector1">
            <a:avLst/>
          </a:prstGeom>
          <a:noFill/>
          <a:ln w="9525" cap="rnd" cmpd="sng">
            <a:solidFill>
              <a:srgbClr val="BFBFBF">
                <a:alpha val="34509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29" name="Google Shape;129;p17"/>
          <p:cNvCxnSpPr/>
          <p:nvPr/>
        </p:nvCxnSpPr>
        <p:spPr>
          <a:xfrm flipH="1">
            <a:off x="6469062" y="4948237"/>
            <a:ext cx="2673350" cy="1900237"/>
          </a:xfrm>
          <a:prstGeom prst="straightConnector1">
            <a:avLst/>
          </a:prstGeom>
          <a:noFill/>
          <a:ln w="9525" cap="rnd" cmpd="sng">
            <a:solidFill>
              <a:srgbClr val="C6C6C6">
                <a:alpha val="44705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30" name="Google Shape;130;p17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⦿"/>
              <a:defRPr sz="3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5444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70"/>
              <a:buFont typeface="Verdana"/>
              <a:buChar char="›"/>
              <a:defRPr sz="2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9250" algn="l" rtl="0">
              <a:spcBef>
                <a:spcPts val="380"/>
              </a:spcBef>
              <a:spcAft>
                <a:spcPts val="0"/>
              </a:spcAft>
              <a:buClr>
                <a:srgbClr val="FF90B2"/>
              </a:buClr>
              <a:buSzPts val="1900"/>
              <a:buFont typeface="Noto Sans Symbols"/>
              <a:buChar char="●"/>
              <a:defRPr sz="1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FF8EB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FF8EB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dt" idx="10"/>
          </p:nvPr>
        </p:nvSpPr>
        <p:spPr>
          <a:xfrm>
            <a:off x="6108700" y="6556375"/>
            <a:ext cx="210185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ftr" idx="11"/>
          </p:nvPr>
        </p:nvSpPr>
        <p:spPr>
          <a:xfrm>
            <a:off x="1169987" y="6557962"/>
            <a:ext cx="4948237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sldNum" idx="12"/>
          </p:nvPr>
        </p:nvSpPr>
        <p:spPr>
          <a:xfrm>
            <a:off x="8216900" y="6556375"/>
            <a:ext cx="366712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fld id="{E47E8B0E-7BCC-4DE8-8E16-04E16ED8F6A4}" type="datetimeFigureOut">
              <a:rPr lang="ru-RU" kern="120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>
                <a:buClrTx/>
                <a:buFontTx/>
                <a:buNone/>
                <a:defRPr/>
              </a:pPr>
              <a:t>10.03.2021</a:t>
            </a:fld>
            <a:endParaRPr lang="ru-RU" kern="1200" dirty="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endParaRPr lang="ru-RU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fld id="{1FC15599-3CB7-4A33-AD76-5043F7C91412}" type="slidenum">
              <a:rPr lang="ru-RU" kern="120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>
                <a:buClrTx/>
                <a:buFontTx/>
                <a:buNone/>
                <a:defRPr/>
              </a:pPr>
              <a:t>‹#›</a:t>
            </a:fld>
            <a:endParaRPr lang="ru-RU" kern="1200" dirty="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850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fld id="{E47E8B0E-7BCC-4DE8-8E16-04E16ED8F6A4}" type="datetimeFigureOut">
              <a:rPr lang="ru-RU" kern="120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>
                <a:buClrTx/>
                <a:buFontTx/>
                <a:buNone/>
                <a:defRPr/>
              </a:pPr>
              <a:t>10.03.2021</a:t>
            </a:fld>
            <a:endParaRPr lang="ru-RU" kern="1200" dirty="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endParaRPr lang="ru-RU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fld id="{1FC15599-3CB7-4A33-AD76-5043F7C91412}" type="slidenum">
              <a:rPr lang="ru-RU" kern="120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>
                <a:buClrTx/>
                <a:buFontTx/>
                <a:buNone/>
                <a:defRPr/>
              </a:pPr>
              <a:t>‹#›</a:t>
            </a:fld>
            <a:endParaRPr lang="ru-RU" kern="1200" dirty="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825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/>
          <p:nvPr/>
        </p:nvSpPr>
        <p:spPr>
          <a:xfrm>
            <a:off x="3429000" y="5410200"/>
            <a:ext cx="5562600" cy="94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endParaRPr dirty="0"/>
          </a:p>
        </p:txBody>
      </p:sp>
      <p:sp>
        <p:nvSpPr>
          <p:cNvPr id="148" name="Google Shape;148;p19"/>
          <p:cNvSpPr txBox="1"/>
          <p:nvPr/>
        </p:nvSpPr>
        <p:spPr>
          <a:xfrm>
            <a:off x="1954060" y="237996"/>
            <a:ext cx="6961340" cy="1454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99"/>
              </a:buClr>
              <a:buSzPts val="2000"/>
              <a:buFont typeface="Calibri"/>
              <a:buNone/>
            </a:pPr>
            <a:r>
              <a:rPr lang="en-US" sz="2400" b="0" i="1" u="none" dirty="0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«В </a:t>
            </a:r>
            <a:r>
              <a:rPr lang="en-US" sz="2400" b="0" i="1" u="none" dirty="0" err="1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усне</a:t>
            </a:r>
            <a:r>
              <a:rPr lang="en-US" sz="2400" b="0" i="1" u="none" dirty="0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1" u="none" dirty="0" err="1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мовлення</a:t>
            </a:r>
            <a:r>
              <a:rPr lang="en-US" sz="2400" b="0" i="1" u="none" dirty="0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1" u="none" dirty="0" err="1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можна</a:t>
            </a:r>
            <a:r>
              <a:rPr lang="en-US" sz="2400" b="0" i="1" u="none" dirty="0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1" u="none" dirty="0" err="1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вкласти</a:t>
            </a:r>
            <a:r>
              <a:rPr lang="en-US" sz="2400" b="0" i="1" u="none" dirty="0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1" u="none" dirty="0" err="1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ще</a:t>
            </a:r>
            <a:r>
              <a:rPr lang="en-US" sz="2400" b="0" i="1" u="none" dirty="0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1" u="none" dirty="0" err="1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тонший</a:t>
            </a:r>
            <a:r>
              <a:rPr lang="en-US" sz="2400" b="0" i="1" u="none" dirty="0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1" u="none" dirty="0" err="1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зміст</a:t>
            </a:r>
            <a:r>
              <a:rPr lang="en-US" sz="2400" b="0" i="1" u="none" dirty="0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1" u="none" dirty="0" err="1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ніж</a:t>
            </a:r>
            <a:r>
              <a:rPr lang="en-US" sz="2400" b="0" i="1" u="none" dirty="0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 у </a:t>
            </a:r>
            <a:r>
              <a:rPr lang="en-US" sz="2400" b="0" i="1" u="none" dirty="0" err="1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писемне</a:t>
            </a:r>
            <a:r>
              <a:rPr lang="en-US" sz="2400" b="0" i="1" u="none" dirty="0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».</a:t>
            </a:r>
            <a:br>
              <a:rPr lang="en-US" sz="2400" b="0" i="1" u="none" dirty="0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0" i="1" u="none" dirty="0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                               </a:t>
            </a:r>
            <a:r>
              <a:rPr lang="en-US" sz="2000" b="0" i="1" u="none" dirty="0" err="1">
                <a:solidFill>
                  <a:srgbClr val="FFFF99"/>
                </a:solidFill>
                <a:latin typeface="Calibri"/>
                <a:ea typeface="Calibri"/>
                <a:cs typeface="Calibri"/>
                <a:sym typeface="Calibri"/>
              </a:rPr>
              <a:t>Лабрюйєр</a:t>
            </a:r>
            <a:endParaRPr dirty="0"/>
          </a:p>
        </p:txBody>
      </p:sp>
      <p:sp>
        <p:nvSpPr>
          <p:cNvPr id="149" name="Google Shape;149;p19"/>
          <p:cNvSpPr txBox="1"/>
          <p:nvPr/>
        </p:nvSpPr>
        <p:spPr>
          <a:xfrm>
            <a:off x="0" y="1905000"/>
            <a:ext cx="8915400" cy="277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 i="0" u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КУЛЬТУРА</a:t>
            </a:r>
            <a:r>
              <a:rPr lang="en-US" sz="3200" b="1" i="0" u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              </a:t>
            </a:r>
            <a:r>
              <a:rPr lang="en-US" sz="3200" b="1" i="0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УСНОГО     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 i="0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r>
              <a:rPr lang="en-US" sz="3200" b="1" i="0" u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</a:t>
            </a:r>
            <a:r>
              <a:rPr lang="en-US" sz="3200" b="1" i="0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ФАХОВОГО 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 i="0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СПІЛКУВАННЯ</a:t>
            </a:r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73" y="1905000"/>
            <a:ext cx="4411249" cy="44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/>
          <a:lstStyle/>
          <a:p>
            <a:r>
              <a:rPr lang="uk-UA" b="1" smtClean="0"/>
              <a:t>Види нарад</a:t>
            </a:r>
            <a:endParaRPr lang="ru-RU" smtClean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1214438"/>
          <a:ext cx="8258204" cy="557171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95376"/>
                <a:gridCol w="5562828"/>
              </a:tblGrid>
              <a:tr h="1410874">
                <a:tc>
                  <a:txBody>
                    <a:bodyPr/>
                    <a:lstStyle/>
                    <a:p>
                      <a:r>
                        <a:rPr lang="uk-UA" sz="2200" kern="1200" dirty="0" smtClean="0"/>
                        <a:t>Інформаційні наради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200" kern="1200" dirty="0" smtClean="0"/>
                        <a:t>це наради, на яких учасників знайомлять з певними новими даними, новими положеннями й настановами. Ця нова інформація повинна бути по-справжньому важливою</a:t>
                      </a:r>
                      <a:endParaRPr lang="ru-RU" sz="2200" dirty="0"/>
                    </a:p>
                  </a:txBody>
                  <a:tcPr/>
                </a:tc>
              </a:tr>
              <a:tr h="1410874">
                <a:tc>
                  <a:txBody>
                    <a:bodyPr/>
                    <a:lstStyle/>
                    <a:p>
                      <a:r>
                        <a:rPr lang="uk-U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Оперативні наради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мають на меті охопити всі три стадії процесу управління: збір інформації, її переробку та прийняття рішень. Вони мають завершуватись повідомленням кон­кретних розпоряджень</a:t>
                      </a:r>
                      <a:endParaRPr lang="ru-RU" sz="2200" dirty="0"/>
                    </a:p>
                  </a:txBody>
                  <a:tcPr/>
                </a:tc>
              </a:tr>
              <a:tr h="2036036">
                <a:tc>
                  <a:txBody>
                    <a:bodyPr/>
                    <a:lstStyle/>
                    <a:p>
                      <a:r>
                        <a:rPr lang="uk-UA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Дискусійні наради</a:t>
                      </a:r>
                      <a:r>
                        <a:rPr lang="uk-UA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 найдемократичніший за структурою вид нарад. На такому засіданні кожен може вільно висловити свою думку, навіть якщо вона не збігається з дум­кою більшості чи керівника</a:t>
                      </a:r>
                      <a:endParaRPr lang="ru-RU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3946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5"/>
          <p:cNvSpPr txBox="1"/>
          <p:nvPr/>
        </p:nvSpPr>
        <p:spPr>
          <a:xfrm>
            <a:off x="0" y="-28575"/>
            <a:ext cx="9037637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indent="450850" algn="just">
              <a:buClr>
                <a:srgbClr val="FFCCCC"/>
              </a:buClr>
              <a:buSzPts val="3200"/>
              <a:buFont typeface="Calibri"/>
              <a:buNone/>
            </a:pPr>
            <a:r>
              <a:rPr lang="en-US" sz="3200" i="1" u="sng">
                <a:solidFill>
                  <a:srgbClr val="FFCCCC"/>
                </a:solidFill>
                <a:latin typeface="Calibri"/>
                <a:ea typeface="Calibri"/>
                <a:cs typeface="Calibri"/>
                <a:sym typeface="Calibri"/>
              </a:rPr>
              <a:t>Шість заповідей ділового етикету Джен Ягера</a:t>
            </a:r>
            <a:endParaRPr/>
          </a:p>
        </p:txBody>
      </p:sp>
      <p:pic>
        <p:nvPicPr>
          <p:cNvPr id="230" name="Google Shape;230;p25" descr="C:\Users\Nella\Desktop\3_1400x30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2895600"/>
            <a:ext cx="3962400" cy="3733800"/>
          </a:xfrm>
          <a:prstGeom prst="rect">
            <a:avLst/>
          </a:prstGeom>
          <a:noFill/>
          <a:ln w="38100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grpSp>
        <p:nvGrpSpPr>
          <p:cNvPr id="231" name="Google Shape;231;p25"/>
          <p:cNvGrpSpPr/>
          <p:nvPr/>
        </p:nvGrpSpPr>
        <p:grpSpPr>
          <a:xfrm>
            <a:off x="448213" y="651536"/>
            <a:ext cx="3142174" cy="1532202"/>
            <a:chOff x="148262" y="754224"/>
            <a:chExt cx="2307014" cy="1531951"/>
          </a:xfrm>
        </p:grpSpPr>
        <p:sp>
          <p:nvSpPr>
            <p:cNvPr id="232" name="Google Shape;232;p25"/>
            <p:cNvSpPr/>
            <p:nvPr/>
          </p:nvSpPr>
          <p:spPr>
            <a:xfrm rot="-360000">
              <a:off x="210807" y="864669"/>
              <a:ext cx="2181924" cy="1311060"/>
            </a:xfrm>
            <a:prstGeom prst="roundRect">
              <a:avLst>
                <a:gd name="adj" fmla="val 2160"/>
              </a:avLst>
            </a:prstGeom>
            <a:solidFill>
              <a:srgbClr val="FF388C"/>
            </a:solidFill>
            <a:ln w="254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sz="1800">
                <a:solidFill>
                  <a:srgbClr val="FFFFFF"/>
                </a:solidFill>
              </a:endParaRPr>
            </a:p>
          </p:txBody>
        </p:sp>
        <p:sp>
          <p:nvSpPr>
            <p:cNvPr id="233" name="Google Shape;233;p25"/>
            <p:cNvSpPr txBox="1"/>
            <p:nvPr/>
          </p:nvSpPr>
          <p:spPr>
            <a:xfrm rot="-360000">
              <a:off x="249271" y="902763"/>
              <a:ext cx="2104997" cy="12348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rgbClr val="FFFFFF"/>
                </a:buClr>
                <a:buSzPts val="2400"/>
                <a:buFont typeface="Calibri"/>
                <a:buNone/>
              </a:pPr>
              <a:r>
                <a:rPr lang="en-US" sz="2400" b="1" i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1.Пунктуальність (робіть усе вчасно)</a:t>
              </a:r>
              <a:endParaRPr/>
            </a:p>
          </p:txBody>
        </p:sp>
      </p:grpSp>
      <p:grpSp>
        <p:nvGrpSpPr>
          <p:cNvPr id="234" name="Google Shape;234;p25"/>
          <p:cNvGrpSpPr/>
          <p:nvPr/>
        </p:nvGrpSpPr>
        <p:grpSpPr>
          <a:xfrm rot="-180000">
            <a:off x="109656" y="2315275"/>
            <a:ext cx="3285889" cy="2227450"/>
            <a:chOff x="391223" y="2600512"/>
            <a:chExt cx="2248701" cy="2313481"/>
          </a:xfrm>
        </p:grpSpPr>
        <p:sp>
          <p:nvSpPr>
            <p:cNvPr id="235" name="Google Shape;235;p25"/>
            <p:cNvSpPr/>
            <p:nvPr/>
          </p:nvSpPr>
          <p:spPr>
            <a:xfrm rot="480000">
              <a:off x="524770" y="2728392"/>
              <a:ext cx="1981607" cy="2057720"/>
            </a:xfrm>
            <a:prstGeom prst="roundRect">
              <a:avLst>
                <a:gd name="adj" fmla="val 2160"/>
              </a:avLst>
            </a:prstGeom>
            <a:solidFill>
              <a:srgbClr val="FFFFFF"/>
            </a:solidFill>
            <a:ln w="25400" cap="flat" cmpd="sng">
              <a:solidFill>
                <a:srgbClr val="FF38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sz="1800">
                <a:solidFill>
                  <a:srgbClr val="FFFFFF"/>
                </a:solidFill>
              </a:endParaRPr>
            </a:p>
          </p:txBody>
        </p:sp>
        <p:sp>
          <p:nvSpPr>
            <p:cNvPr id="236" name="Google Shape;236;p25"/>
            <p:cNvSpPr txBox="1"/>
            <p:nvPr/>
          </p:nvSpPr>
          <p:spPr>
            <a:xfrm rot="480000">
              <a:off x="582350" y="2786101"/>
              <a:ext cx="1866448" cy="1942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2400"/>
                <a:buFont typeface="Calibri"/>
                <a:buNone/>
              </a:pPr>
              <a:r>
                <a:rPr lang="en-US" sz="2400" b="1" i="1">
                  <a:latin typeface="Calibri"/>
                  <a:ea typeface="Calibri"/>
                  <a:cs typeface="Calibri"/>
                  <a:sym typeface="Calibri"/>
                </a:rPr>
                <a:t>3. Будьте люб’язними, доброзичливими і привітними</a:t>
              </a:r>
              <a:endParaRPr/>
            </a:p>
          </p:txBody>
        </p:sp>
      </p:grpSp>
      <p:grpSp>
        <p:nvGrpSpPr>
          <p:cNvPr id="237" name="Google Shape;237;p25"/>
          <p:cNvGrpSpPr/>
          <p:nvPr/>
        </p:nvGrpSpPr>
        <p:grpSpPr>
          <a:xfrm rot="420000">
            <a:off x="6845380" y="2520740"/>
            <a:ext cx="2019140" cy="1373606"/>
            <a:chOff x="227252" y="5032102"/>
            <a:chExt cx="2018869" cy="1373571"/>
          </a:xfrm>
        </p:grpSpPr>
        <p:sp>
          <p:nvSpPr>
            <p:cNvPr id="238" name="Google Shape;238;p25"/>
            <p:cNvSpPr/>
            <p:nvPr/>
          </p:nvSpPr>
          <p:spPr>
            <a:xfrm rot="-900000">
              <a:off x="316060" y="5254556"/>
              <a:ext cx="1841253" cy="928663"/>
            </a:xfrm>
            <a:prstGeom prst="roundRect">
              <a:avLst>
                <a:gd name="adj" fmla="val 2160"/>
              </a:avLst>
            </a:prstGeom>
            <a:solidFill>
              <a:srgbClr val="FFFFFF"/>
            </a:solidFill>
            <a:ln w="25400" cap="flat" cmpd="sng">
              <a:solidFill>
                <a:srgbClr val="FF38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sz="1800">
                <a:solidFill>
                  <a:srgbClr val="FFFFFF"/>
                </a:solidFill>
              </a:endParaRPr>
            </a:p>
          </p:txBody>
        </p:sp>
        <p:sp>
          <p:nvSpPr>
            <p:cNvPr id="239" name="Google Shape;239;p25"/>
            <p:cNvSpPr txBox="1"/>
            <p:nvPr/>
          </p:nvSpPr>
          <p:spPr>
            <a:xfrm rot="-900000">
              <a:off x="343044" y="5281543"/>
              <a:ext cx="1787285" cy="8746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2400"/>
                <a:buFont typeface="Calibri"/>
                <a:buNone/>
              </a:pPr>
              <a:r>
                <a:rPr lang="en-US" sz="2400" b="1" i="1">
                  <a:latin typeface="Calibri"/>
                  <a:ea typeface="Calibri"/>
                  <a:cs typeface="Calibri"/>
                  <a:sym typeface="Calibri"/>
                </a:rPr>
                <a:t>5. Зовнішній вигляд</a:t>
              </a:r>
              <a:endParaRPr/>
            </a:p>
          </p:txBody>
        </p:sp>
      </p:grpSp>
      <p:grpSp>
        <p:nvGrpSpPr>
          <p:cNvPr id="240" name="Google Shape;240;p25"/>
          <p:cNvGrpSpPr/>
          <p:nvPr/>
        </p:nvGrpSpPr>
        <p:grpSpPr>
          <a:xfrm>
            <a:off x="4039282" y="731895"/>
            <a:ext cx="4189637" cy="1909646"/>
            <a:chOff x="2524971" y="2402"/>
            <a:chExt cx="2288099" cy="1909159"/>
          </a:xfrm>
        </p:grpSpPr>
        <p:sp>
          <p:nvSpPr>
            <p:cNvPr id="241" name="Google Shape;241;p25"/>
            <p:cNvSpPr/>
            <p:nvPr/>
          </p:nvSpPr>
          <p:spPr>
            <a:xfrm rot="360000">
              <a:off x="2607829" y="108680"/>
              <a:ext cx="2122382" cy="1696604"/>
            </a:xfrm>
            <a:prstGeom prst="roundRect">
              <a:avLst>
                <a:gd name="adj" fmla="val 2160"/>
              </a:avLst>
            </a:prstGeom>
            <a:solidFill>
              <a:srgbClr val="FF388C"/>
            </a:solidFill>
            <a:ln w="254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sz="1800">
                <a:solidFill>
                  <a:srgbClr val="FFFFFF"/>
                </a:solidFill>
              </a:endParaRPr>
            </a:p>
          </p:txBody>
        </p:sp>
        <p:sp>
          <p:nvSpPr>
            <p:cNvPr id="242" name="Google Shape;242;p25"/>
            <p:cNvSpPr txBox="1"/>
            <p:nvPr/>
          </p:nvSpPr>
          <p:spPr>
            <a:xfrm rot="360000">
              <a:off x="2657247" y="157880"/>
              <a:ext cx="2023546" cy="15982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rgbClr val="FFFFFF"/>
                </a:buClr>
                <a:buSzPts val="1800"/>
              </a:pPr>
              <a:r>
                <a:rPr lang="en-US" sz="1800" b="1" i="1">
                  <a:solidFill>
                    <a:srgbClr val="FFFFFF"/>
                  </a:solidFill>
                </a:rPr>
                <a:t>2.</a:t>
              </a:r>
              <a:r>
                <a:rPr lang="en-US" sz="1800">
                  <a:solidFill>
                    <a:srgbClr val="FFFFFF"/>
                  </a:solidFill>
                </a:rPr>
                <a:t> </a:t>
              </a:r>
              <a:r>
                <a:rPr lang="en-US" sz="2400" b="1" i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Конфіденційність             (не говоріть зайвого )</a:t>
              </a:r>
              <a:endParaRPr/>
            </a:p>
          </p:txBody>
        </p:sp>
      </p:grpSp>
      <p:grpSp>
        <p:nvGrpSpPr>
          <p:cNvPr id="243" name="Google Shape;243;p25"/>
          <p:cNvGrpSpPr/>
          <p:nvPr/>
        </p:nvGrpSpPr>
        <p:grpSpPr>
          <a:xfrm rot="300000">
            <a:off x="4180632" y="2277977"/>
            <a:ext cx="2536924" cy="1919457"/>
            <a:chOff x="2818799" y="1800807"/>
            <a:chExt cx="2011337" cy="1919227"/>
          </a:xfrm>
        </p:grpSpPr>
        <p:sp>
          <p:nvSpPr>
            <p:cNvPr id="244" name="Google Shape;244;p25"/>
            <p:cNvSpPr/>
            <p:nvPr/>
          </p:nvSpPr>
          <p:spPr>
            <a:xfrm rot="-600000">
              <a:off x="2947846" y="1940575"/>
              <a:ext cx="1753243" cy="1639690"/>
            </a:xfrm>
            <a:prstGeom prst="roundRect">
              <a:avLst>
                <a:gd name="adj" fmla="val 2160"/>
              </a:avLst>
            </a:prstGeom>
            <a:solidFill>
              <a:srgbClr val="FFFFFF"/>
            </a:solidFill>
            <a:ln w="25400" cap="flat" cmpd="sng">
              <a:solidFill>
                <a:srgbClr val="FF38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sz="1800">
                <a:solidFill>
                  <a:srgbClr val="FFFFFF"/>
                </a:solidFill>
              </a:endParaRPr>
            </a:p>
          </p:txBody>
        </p:sp>
        <p:sp>
          <p:nvSpPr>
            <p:cNvPr id="245" name="Google Shape;245;p25"/>
            <p:cNvSpPr txBox="1"/>
            <p:nvPr/>
          </p:nvSpPr>
          <p:spPr>
            <a:xfrm rot="-600000">
              <a:off x="2995673" y="1988194"/>
              <a:ext cx="1657589" cy="15444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2400"/>
                <a:buFont typeface="Calibri"/>
                <a:buNone/>
              </a:pPr>
              <a:r>
                <a:rPr lang="en-US" sz="2400" b="1" i="1">
                  <a:latin typeface="Calibri"/>
                  <a:ea typeface="Calibri"/>
                  <a:cs typeface="Calibri"/>
                  <a:sym typeface="Calibri"/>
                </a:rPr>
                <a:t>4. Думайте про інших, а не тільки про себе</a:t>
              </a:r>
              <a:endParaRPr/>
            </a:p>
          </p:txBody>
        </p:sp>
      </p:grpSp>
      <p:grpSp>
        <p:nvGrpSpPr>
          <p:cNvPr id="246" name="Google Shape;246;p25"/>
          <p:cNvGrpSpPr/>
          <p:nvPr/>
        </p:nvGrpSpPr>
        <p:grpSpPr>
          <a:xfrm rot="-360000">
            <a:off x="5502114" y="4222257"/>
            <a:ext cx="3629346" cy="2386998"/>
            <a:chOff x="2606554" y="3584704"/>
            <a:chExt cx="2657607" cy="2826832"/>
          </a:xfrm>
        </p:grpSpPr>
        <p:sp>
          <p:nvSpPr>
            <p:cNvPr id="247" name="Google Shape;247;p25"/>
            <p:cNvSpPr/>
            <p:nvPr/>
          </p:nvSpPr>
          <p:spPr>
            <a:xfrm rot="660000">
              <a:off x="2819401" y="3775169"/>
              <a:ext cx="2231914" cy="2445901"/>
            </a:xfrm>
            <a:prstGeom prst="roundRect">
              <a:avLst>
                <a:gd name="adj" fmla="val 2160"/>
              </a:avLst>
            </a:prstGeom>
            <a:solidFill>
              <a:srgbClr val="FFFFFF"/>
            </a:solidFill>
            <a:ln w="25400" cap="flat" cmpd="sng">
              <a:solidFill>
                <a:srgbClr val="FF38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sz="1800">
                <a:solidFill>
                  <a:srgbClr val="FFFFFF"/>
                </a:solidFill>
              </a:endParaRPr>
            </a:p>
          </p:txBody>
        </p:sp>
        <p:sp>
          <p:nvSpPr>
            <p:cNvPr id="248" name="Google Shape;248;p25"/>
            <p:cNvSpPr txBox="1"/>
            <p:nvPr/>
          </p:nvSpPr>
          <p:spPr>
            <a:xfrm rot="660000">
              <a:off x="2885661" y="3840969"/>
              <a:ext cx="2099394" cy="23143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algn="ctr">
                <a:lnSpc>
                  <a:spcPct val="90000"/>
                </a:lnSpc>
                <a:buSzPts val="2400"/>
                <a:buFont typeface="Calibri"/>
                <a:buNone/>
              </a:pPr>
              <a:r>
                <a:rPr lang="en-US" sz="2400" b="1" i="1">
                  <a:latin typeface="Calibri"/>
                  <a:ea typeface="Calibri"/>
                  <a:cs typeface="Calibri"/>
                  <a:sym typeface="Calibri"/>
                </a:rPr>
                <a:t>6. Грамотність (говоріть і пишіть гарною мовою) 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48599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6"/>
          <p:cNvSpPr txBox="1"/>
          <p:nvPr/>
        </p:nvSpPr>
        <p:spPr>
          <a:xfrm>
            <a:off x="2514600" y="152400"/>
            <a:ext cx="4754562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CCCC"/>
              </a:buClr>
              <a:buSzPts val="3200"/>
              <a:buFont typeface="Calibri"/>
              <a:buNone/>
            </a:pPr>
            <a:r>
              <a:rPr lang="en-US" sz="3200" i="1" u="sng">
                <a:solidFill>
                  <a:srgbClr val="FFCCCC"/>
                </a:solidFill>
                <a:latin typeface="Calibri"/>
                <a:ea typeface="Calibri"/>
                <a:cs typeface="Calibri"/>
                <a:sym typeface="Calibri"/>
              </a:rPr>
              <a:t>І не варто забувати про: </a:t>
            </a:r>
            <a:endParaRPr/>
          </a:p>
        </p:txBody>
      </p:sp>
      <p:grpSp>
        <p:nvGrpSpPr>
          <p:cNvPr id="254" name="Google Shape;254;p26"/>
          <p:cNvGrpSpPr/>
          <p:nvPr/>
        </p:nvGrpSpPr>
        <p:grpSpPr>
          <a:xfrm>
            <a:off x="1752600" y="990600"/>
            <a:ext cx="3733800" cy="2301875"/>
            <a:chOff x="3031086" y="111238"/>
            <a:chExt cx="2988715" cy="2301490"/>
          </a:xfrm>
        </p:grpSpPr>
        <p:sp>
          <p:nvSpPr>
            <p:cNvPr id="255" name="Google Shape;255;p26"/>
            <p:cNvSpPr/>
            <p:nvPr/>
          </p:nvSpPr>
          <p:spPr>
            <a:xfrm>
              <a:off x="3031086" y="111238"/>
              <a:ext cx="2988715" cy="2301490"/>
            </a:xfrm>
            <a:prstGeom prst="ellipse">
              <a:avLst/>
            </a:prstGeom>
            <a:gradFill>
              <a:gsLst>
                <a:gs pos="0">
                  <a:srgbClr val="FF96B4">
                    <a:alpha val="49803"/>
                  </a:srgbClr>
                </a:gs>
                <a:gs pos="46000">
                  <a:srgbClr val="FF4B8B">
                    <a:alpha val="49803"/>
                  </a:srgbClr>
                </a:gs>
                <a:gs pos="100000">
                  <a:srgbClr val="B9004C">
                    <a:alpha val="49803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" name="Google Shape;256;p26"/>
            <p:cNvSpPr txBox="1"/>
            <p:nvPr/>
          </p:nvSpPr>
          <p:spPr>
            <a:xfrm>
              <a:off x="3430090" y="514396"/>
              <a:ext cx="2190708" cy="10348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rgbClr val="FFCCCC"/>
                </a:buClr>
                <a:buSzPts val="3200"/>
                <a:buFont typeface="Calibri"/>
                <a:buNone/>
              </a:pPr>
              <a:r>
                <a:rPr lang="en-US" sz="3200" i="1">
                  <a:solidFill>
                    <a:srgbClr val="FFCCCC"/>
                  </a:solidFill>
                  <a:latin typeface="Calibri"/>
                  <a:ea typeface="Calibri"/>
                  <a:cs typeface="Calibri"/>
                  <a:sym typeface="Calibri"/>
                </a:rPr>
                <a:t>Чесність</a:t>
              </a:r>
              <a:endParaRPr/>
            </a:p>
          </p:txBody>
        </p:sp>
      </p:grpSp>
      <p:grpSp>
        <p:nvGrpSpPr>
          <p:cNvPr id="257" name="Google Shape;257;p26"/>
          <p:cNvGrpSpPr/>
          <p:nvPr/>
        </p:nvGrpSpPr>
        <p:grpSpPr>
          <a:xfrm>
            <a:off x="304800" y="2362200"/>
            <a:ext cx="3778250" cy="2743200"/>
            <a:chOff x="1107665" y="1606379"/>
            <a:chExt cx="3930140" cy="2301490"/>
          </a:xfrm>
        </p:grpSpPr>
        <p:sp>
          <p:nvSpPr>
            <p:cNvPr id="258" name="Google Shape;258;p26"/>
            <p:cNvSpPr/>
            <p:nvPr/>
          </p:nvSpPr>
          <p:spPr>
            <a:xfrm>
              <a:off x="1107665" y="1606379"/>
              <a:ext cx="3930140" cy="2301490"/>
            </a:xfrm>
            <a:prstGeom prst="ellipse">
              <a:avLst/>
            </a:prstGeom>
            <a:gradFill>
              <a:gsLst>
                <a:gs pos="0">
                  <a:srgbClr val="FF93B9">
                    <a:alpha val="79607"/>
                  </a:srgbClr>
                </a:gs>
                <a:gs pos="46000">
                  <a:srgbClr val="FF4795">
                    <a:alpha val="79607"/>
                  </a:srgbClr>
                </a:gs>
                <a:gs pos="100000">
                  <a:srgbClr val="CD0055">
                    <a:alpha val="79607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" name="Google Shape;259;p26"/>
            <p:cNvSpPr txBox="1"/>
            <p:nvPr/>
          </p:nvSpPr>
          <p:spPr>
            <a:xfrm>
              <a:off x="1477561" y="2201730"/>
              <a:ext cx="2754401" cy="12652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rgbClr val="FFCCCC"/>
                </a:buClr>
                <a:buSzPts val="3200"/>
                <a:buFont typeface="Calibri"/>
                <a:buNone/>
              </a:pPr>
              <a:r>
                <a:rPr lang="en-US" sz="3200" i="1">
                  <a:solidFill>
                    <a:srgbClr val="FFCCCC"/>
                  </a:solidFill>
                  <a:latin typeface="Calibri"/>
                  <a:ea typeface="Calibri"/>
                  <a:cs typeface="Calibri"/>
                  <a:sym typeface="Calibri"/>
                </a:rPr>
                <a:t>Коректність і такт</a:t>
              </a:r>
              <a:endParaRPr/>
            </a:p>
          </p:txBody>
        </p:sp>
      </p:grpSp>
      <p:grpSp>
        <p:nvGrpSpPr>
          <p:cNvPr id="260" name="Google Shape;260;p26"/>
          <p:cNvGrpSpPr/>
          <p:nvPr/>
        </p:nvGrpSpPr>
        <p:grpSpPr>
          <a:xfrm>
            <a:off x="4495800" y="1295400"/>
            <a:ext cx="3659187" cy="2682875"/>
            <a:chOff x="4045855" y="1542121"/>
            <a:chExt cx="3659163" cy="2301490"/>
          </a:xfrm>
        </p:grpSpPr>
        <p:sp>
          <p:nvSpPr>
            <p:cNvPr id="261" name="Google Shape;261;p26"/>
            <p:cNvSpPr/>
            <p:nvPr/>
          </p:nvSpPr>
          <p:spPr>
            <a:xfrm>
              <a:off x="4045855" y="1542121"/>
              <a:ext cx="3659163" cy="2301490"/>
            </a:xfrm>
            <a:prstGeom prst="ellipse">
              <a:avLst/>
            </a:prstGeom>
            <a:gradFill>
              <a:gsLst>
                <a:gs pos="0">
                  <a:srgbClr val="FF94B7">
                    <a:alpha val="64705"/>
                  </a:srgbClr>
                </a:gs>
                <a:gs pos="46000">
                  <a:srgbClr val="FF4890">
                    <a:alpha val="64705"/>
                  </a:srgbClr>
                </a:gs>
                <a:gs pos="100000">
                  <a:srgbClr val="C30051">
                    <a:alpha val="64705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" name="Google Shape;262;p26"/>
            <p:cNvSpPr txBox="1"/>
            <p:nvPr/>
          </p:nvSpPr>
          <p:spPr>
            <a:xfrm>
              <a:off x="5165035" y="2137240"/>
              <a:ext cx="2195497" cy="12651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rgbClr val="FFCCCC"/>
                </a:buClr>
                <a:buSzPts val="3200"/>
                <a:buFont typeface="Calibri"/>
                <a:buNone/>
              </a:pPr>
              <a:r>
                <a:rPr lang="en-US" sz="3200">
                  <a:solidFill>
                    <a:srgbClr val="FFCCCC"/>
                  </a:solidFill>
                  <a:latin typeface="Calibri"/>
                  <a:ea typeface="Calibri"/>
                  <a:cs typeface="Calibri"/>
                  <a:sym typeface="Calibri"/>
                </a:rPr>
                <a:t>Вміння  вислухати </a:t>
              </a:r>
              <a:endParaRPr/>
            </a:p>
          </p:txBody>
        </p:sp>
      </p:grpSp>
      <p:pic>
        <p:nvPicPr>
          <p:cNvPr id="263" name="Google Shape;263;p26" descr="neverbalnoe_obscheni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5800" y="4191000"/>
            <a:ext cx="3681412" cy="2049462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38000420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27" descr="podgotovka_k_sobesedovaniu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0800" y="3810000"/>
            <a:ext cx="4449762" cy="2786062"/>
          </a:xfrm>
          <a:prstGeom prst="rect">
            <a:avLst/>
          </a:prstGeom>
          <a:noFill/>
          <a:ln w="38100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69" name="Google Shape;269;p27"/>
          <p:cNvSpPr txBox="1"/>
          <p:nvPr/>
        </p:nvSpPr>
        <p:spPr>
          <a:xfrm>
            <a:off x="1219200" y="381000"/>
            <a:ext cx="6934200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4000"/>
              <a:buFont typeface="Calibri"/>
              <a:buNone/>
            </a:pPr>
            <a:r>
              <a:rPr lang="uk-UA" sz="4000" b="1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4000" b="1" i="1" u="sng" dirty="0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4000" b="1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Співбесіда</a:t>
            </a:r>
            <a:r>
              <a:rPr lang="en-US" sz="4000" b="1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з </a:t>
            </a:r>
            <a:r>
              <a:rPr lang="en-US" sz="4000" b="1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роботодавцем</a:t>
            </a:r>
            <a:r>
              <a:rPr lang="en-US" sz="4000" b="1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270" name="Google Shape;270;p27"/>
          <p:cNvSpPr txBox="1"/>
          <p:nvPr/>
        </p:nvSpPr>
        <p:spPr>
          <a:xfrm>
            <a:off x="609600" y="1219200"/>
            <a:ext cx="8077200" cy="2344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33"/>
              </a:buClr>
              <a:buSzPts val="2800"/>
              <a:buFont typeface="Arial"/>
              <a:buNone/>
            </a:pPr>
            <a:r>
              <a:rPr lang="en-US" sz="2800" b="1" i="0" u="none" dirty="0" err="1">
                <a:solidFill>
                  <a:srgbClr val="33CC33"/>
                </a:solidFill>
                <a:latin typeface="Arial"/>
                <a:ea typeface="Arial"/>
                <a:cs typeface="Arial"/>
                <a:sym typeface="Arial"/>
              </a:rPr>
              <a:t>Співбесіда</a:t>
            </a:r>
            <a:r>
              <a:rPr lang="en-US" sz="2800" b="1" i="0" u="none" dirty="0">
                <a:solidFill>
                  <a:srgbClr val="33CC33"/>
                </a:solidFill>
                <a:latin typeface="Arial"/>
                <a:ea typeface="Arial"/>
                <a:cs typeface="Arial"/>
                <a:sym typeface="Arial"/>
              </a:rPr>
              <a:t> з </a:t>
            </a:r>
            <a:r>
              <a:rPr lang="en-US" sz="2800" b="1" i="0" u="none" dirty="0" err="1">
                <a:solidFill>
                  <a:srgbClr val="33CC33"/>
                </a:solidFill>
                <a:latin typeface="Arial"/>
                <a:ea typeface="Arial"/>
                <a:cs typeface="Arial"/>
                <a:sym typeface="Arial"/>
              </a:rPr>
              <a:t>роботодавцем</a:t>
            </a:r>
            <a:r>
              <a:rPr lang="en-US" sz="2400" b="1" i="0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>
                <a:solidFill>
                  <a:srgbClr val="FFCCCC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це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спеціальна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бесіда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під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час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якої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роботодавець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оцінює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претендента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вакантну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посаду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Успіх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або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неуспіх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під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час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співбесіди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залежить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тільки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від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професійних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якостей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освіти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досвіду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уміння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спілкуватися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), а й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від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того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яке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перше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враження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ви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справите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роботодавця</a:t>
            </a:r>
            <a:r>
              <a:rPr lang="en-US" sz="24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sym typeface="Arial"/>
              </a:rPr>
              <a:t>. 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8"/>
          <p:cNvSpPr txBox="1"/>
          <p:nvPr/>
        </p:nvSpPr>
        <p:spPr>
          <a:xfrm>
            <a:off x="2514600" y="152400"/>
            <a:ext cx="5334000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200"/>
              <a:buFont typeface="Calibri"/>
              <a:buNone/>
            </a:pPr>
            <a:r>
              <a:rPr lang="en-US" sz="3200" b="0" i="1" u="sng" dirty="0" err="1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Підготовка</a:t>
            </a:r>
            <a:r>
              <a:rPr lang="en-US" sz="3200" b="0" i="1" u="sng" dirty="0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до</a:t>
            </a:r>
            <a:r>
              <a:rPr lang="en-US" sz="3200" b="0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співбесіди</a:t>
            </a:r>
            <a:r>
              <a:rPr lang="en-US" sz="3200" b="0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</p:txBody>
      </p:sp>
      <p:pic>
        <p:nvPicPr>
          <p:cNvPr id="276" name="Google Shape;276;p28" descr="C:\Users\Nella\Desktop\7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2600" y="4419600"/>
            <a:ext cx="3357562" cy="2286000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grpSp>
        <p:nvGrpSpPr>
          <p:cNvPr id="277" name="Google Shape;277;p28"/>
          <p:cNvGrpSpPr/>
          <p:nvPr/>
        </p:nvGrpSpPr>
        <p:grpSpPr>
          <a:xfrm>
            <a:off x="4724400" y="1143000"/>
            <a:ext cx="3733800" cy="2514600"/>
            <a:chOff x="3031086" y="111238"/>
            <a:chExt cx="2988715" cy="2301490"/>
          </a:xfrm>
        </p:grpSpPr>
        <p:sp>
          <p:nvSpPr>
            <p:cNvPr id="278" name="Google Shape;278;p28"/>
            <p:cNvSpPr/>
            <p:nvPr/>
          </p:nvSpPr>
          <p:spPr>
            <a:xfrm>
              <a:off x="3031086" y="111238"/>
              <a:ext cx="2988715" cy="2301490"/>
            </a:xfrm>
            <a:prstGeom prst="ellipse">
              <a:avLst/>
            </a:prstGeom>
            <a:gradFill>
              <a:gsLst>
                <a:gs pos="0">
                  <a:srgbClr val="FF96B4">
                    <a:alpha val="49803"/>
                  </a:srgbClr>
                </a:gs>
                <a:gs pos="46000">
                  <a:srgbClr val="FF4B8B">
                    <a:alpha val="49803"/>
                  </a:srgbClr>
                </a:gs>
                <a:gs pos="100000">
                  <a:srgbClr val="B9004C">
                    <a:alpha val="49803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8"/>
            <p:cNvSpPr txBox="1"/>
            <p:nvPr/>
          </p:nvSpPr>
          <p:spPr>
            <a:xfrm>
              <a:off x="3430090" y="513709"/>
              <a:ext cx="2190708" cy="10359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CCC"/>
                </a:buClr>
                <a:buSzPts val="1800"/>
                <a:buFont typeface="Arial"/>
                <a:buNone/>
              </a:pPr>
              <a:r>
                <a:rPr lang="en-US" sz="1800" b="1" i="1" u="none">
                  <a:solidFill>
                    <a:srgbClr val="FFCCCC"/>
                  </a:solidFill>
                  <a:latin typeface="Arial"/>
                  <a:ea typeface="Arial"/>
                  <a:cs typeface="Arial"/>
                  <a:sym typeface="Arial"/>
                </a:rPr>
                <a:t>Зберіть якомога більше інформації про установу</a:t>
              </a:r>
              <a:endParaRPr/>
            </a:p>
          </p:txBody>
        </p:sp>
      </p:grpSp>
      <p:grpSp>
        <p:nvGrpSpPr>
          <p:cNvPr id="280" name="Google Shape;280;p28"/>
          <p:cNvGrpSpPr/>
          <p:nvPr/>
        </p:nvGrpSpPr>
        <p:grpSpPr>
          <a:xfrm>
            <a:off x="381000" y="838200"/>
            <a:ext cx="3702050" cy="2438400"/>
            <a:chOff x="1107665" y="1606379"/>
            <a:chExt cx="3930140" cy="2301490"/>
          </a:xfrm>
        </p:grpSpPr>
        <p:sp>
          <p:nvSpPr>
            <p:cNvPr id="281" name="Google Shape;281;p28"/>
            <p:cNvSpPr/>
            <p:nvPr/>
          </p:nvSpPr>
          <p:spPr>
            <a:xfrm>
              <a:off x="1107665" y="1606379"/>
              <a:ext cx="3930140" cy="2301490"/>
            </a:xfrm>
            <a:prstGeom prst="ellipse">
              <a:avLst/>
            </a:prstGeom>
            <a:gradFill>
              <a:gsLst>
                <a:gs pos="0">
                  <a:srgbClr val="FF93B9">
                    <a:alpha val="79607"/>
                  </a:srgbClr>
                </a:gs>
                <a:gs pos="46000">
                  <a:srgbClr val="FF4795">
                    <a:alpha val="79607"/>
                  </a:srgbClr>
                </a:gs>
                <a:gs pos="100000">
                  <a:srgbClr val="CD0055">
                    <a:alpha val="79607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8"/>
            <p:cNvSpPr txBox="1"/>
            <p:nvPr/>
          </p:nvSpPr>
          <p:spPr>
            <a:xfrm>
              <a:off x="1476748" y="2201231"/>
              <a:ext cx="2755479" cy="12661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CCC"/>
                </a:buClr>
                <a:buSzPts val="1800"/>
                <a:buFont typeface="Arial"/>
                <a:buNone/>
              </a:pPr>
              <a:r>
                <a:rPr lang="en-US" sz="1800" b="1" i="1" u="none">
                  <a:solidFill>
                    <a:srgbClr val="FFCCCC"/>
                  </a:solidFill>
                  <a:latin typeface="Arial"/>
                  <a:ea typeface="Arial"/>
                  <a:cs typeface="Arial"/>
                  <a:sym typeface="Arial"/>
                </a:rPr>
                <a:t>Приготуйте копії дипломів, свідоцтв, резюме та інших необхідних документів </a:t>
              </a:r>
              <a:endParaRPr/>
            </a:p>
          </p:txBody>
        </p:sp>
      </p:grpSp>
      <p:grpSp>
        <p:nvGrpSpPr>
          <p:cNvPr id="283" name="Google Shape;283;p28"/>
          <p:cNvGrpSpPr/>
          <p:nvPr/>
        </p:nvGrpSpPr>
        <p:grpSpPr>
          <a:xfrm>
            <a:off x="1371600" y="2590800"/>
            <a:ext cx="4495800" cy="2301875"/>
            <a:chOff x="4045855" y="1542121"/>
            <a:chExt cx="3659163" cy="2301490"/>
          </a:xfrm>
        </p:grpSpPr>
        <p:sp>
          <p:nvSpPr>
            <p:cNvPr id="284" name="Google Shape;284;p28"/>
            <p:cNvSpPr/>
            <p:nvPr/>
          </p:nvSpPr>
          <p:spPr>
            <a:xfrm>
              <a:off x="4045855" y="1542121"/>
              <a:ext cx="3659163" cy="2301490"/>
            </a:xfrm>
            <a:prstGeom prst="ellipse">
              <a:avLst/>
            </a:prstGeom>
            <a:gradFill>
              <a:gsLst>
                <a:gs pos="0">
                  <a:srgbClr val="FF94B7">
                    <a:alpha val="64705"/>
                  </a:srgbClr>
                </a:gs>
                <a:gs pos="46000">
                  <a:srgbClr val="FF4890">
                    <a:alpha val="64705"/>
                  </a:srgbClr>
                </a:gs>
                <a:gs pos="100000">
                  <a:srgbClr val="C30051">
                    <a:alpha val="64705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8"/>
            <p:cNvSpPr txBox="1"/>
            <p:nvPr/>
          </p:nvSpPr>
          <p:spPr>
            <a:xfrm>
              <a:off x="5164794" y="2137334"/>
              <a:ext cx="2195240" cy="1265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CCC"/>
                </a:buClr>
                <a:buSzPts val="1800"/>
                <a:buFont typeface="Arial"/>
                <a:buNone/>
              </a:pPr>
              <a:r>
                <a:rPr lang="en-US" sz="1800" b="1" i="1" u="none">
                  <a:solidFill>
                    <a:srgbClr val="FFCCCC"/>
                  </a:solidFill>
                  <a:latin typeface="Arial"/>
                  <a:ea typeface="Arial"/>
                  <a:cs typeface="Arial"/>
                  <a:sym typeface="Arial"/>
                </a:rPr>
                <a:t>Подбайте про діловий стиль одягу</a:t>
              </a:r>
              <a:endParaRPr/>
            </a:p>
          </p:txBody>
        </p:sp>
      </p:grpSp>
      <p:grpSp>
        <p:nvGrpSpPr>
          <p:cNvPr id="286" name="Google Shape;286;p28"/>
          <p:cNvGrpSpPr/>
          <p:nvPr/>
        </p:nvGrpSpPr>
        <p:grpSpPr>
          <a:xfrm>
            <a:off x="990600" y="4267200"/>
            <a:ext cx="3702050" cy="2438400"/>
            <a:chOff x="1107665" y="1606379"/>
            <a:chExt cx="3930140" cy="2301490"/>
          </a:xfrm>
        </p:grpSpPr>
        <p:sp>
          <p:nvSpPr>
            <p:cNvPr id="287" name="Google Shape;287;p28"/>
            <p:cNvSpPr/>
            <p:nvPr/>
          </p:nvSpPr>
          <p:spPr>
            <a:xfrm>
              <a:off x="1107665" y="1606379"/>
              <a:ext cx="3930140" cy="2301490"/>
            </a:xfrm>
            <a:prstGeom prst="ellipse">
              <a:avLst/>
            </a:prstGeom>
            <a:gradFill>
              <a:gsLst>
                <a:gs pos="0">
                  <a:srgbClr val="FF93B9">
                    <a:alpha val="79607"/>
                  </a:srgbClr>
                </a:gs>
                <a:gs pos="46000">
                  <a:srgbClr val="FF4795">
                    <a:alpha val="79607"/>
                  </a:srgbClr>
                </a:gs>
                <a:gs pos="100000">
                  <a:srgbClr val="CD0055">
                    <a:alpha val="79607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8"/>
            <p:cNvSpPr txBox="1"/>
            <p:nvPr/>
          </p:nvSpPr>
          <p:spPr>
            <a:xfrm>
              <a:off x="1476748" y="2201231"/>
              <a:ext cx="2755479" cy="12661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CCC"/>
                </a:buClr>
                <a:buSzPts val="1800"/>
                <a:buFont typeface="Arial"/>
                <a:buNone/>
              </a:pPr>
              <a:r>
                <a:rPr lang="en-US" sz="1800" b="1" i="1" u="none">
                  <a:solidFill>
                    <a:srgbClr val="FFCCCC"/>
                  </a:solidFill>
                  <a:latin typeface="Arial"/>
                  <a:ea typeface="Arial"/>
                  <a:cs typeface="Arial"/>
                  <a:sym typeface="Arial"/>
                </a:rPr>
                <a:t>Складіть список очікуваних запитань та підготуйте на них відповіді</a:t>
              </a:r>
              <a:r>
                <a:rPr lang="en-US" sz="1800" b="0" i="0" u="none">
                  <a:solidFill>
                    <a:srgbClr val="FFCCCC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9"/>
          <p:cNvSpPr txBox="1"/>
          <p:nvPr/>
        </p:nvSpPr>
        <p:spPr>
          <a:xfrm>
            <a:off x="1143000" y="304800"/>
            <a:ext cx="7056437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4000"/>
              <a:buFont typeface="Calibri"/>
              <a:buNone/>
            </a:pPr>
            <a:r>
              <a:rPr lang="en-US" sz="4000" b="0" i="1" u="sng" dirty="0" err="1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Поведінка</a:t>
            </a:r>
            <a:r>
              <a:rPr lang="en-US" sz="4000" b="0" i="1" u="sng" dirty="0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під</a:t>
            </a:r>
            <a:r>
              <a:rPr lang="en-US" sz="4000" b="0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час</a:t>
            </a:r>
            <a:r>
              <a:rPr lang="en-US" sz="4000" b="0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співбесіди</a:t>
            </a:r>
            <a:endParaRPr dirty="0"/>
          </a:p>
        </p:txBody>
      </p:sp>
      <p:sp>
        <p:nvSpPr>
          <p:cNvPr id="294" name="Google Shape;294;p29"/>
          <p:cNvSpPr txBox="1"/>
          <p:nvPr/>
        </p:nvSpPr>
        <p:spPr>
          <a:xfrm>
            <a:off x="304800" y="1143000"/>
            <a:ext cx="8382000" cy="240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16002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20"/>
              <a:buFont typeface="Noto Sans Symbols"/>
              <a:buChar char="🞆"/>
            </a:pPr>
            <a:r>
              <a:rPr lang="en-US" sz="3600" b="1" i="0" u="none" dirty="0">
                <a:solidFill>
                  <a:srgbClr val="FFCC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 </a:t>
            </a:r>
            <a:r>
              <a:rPr lang="en-US" sz="3200" b="1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чітко</a:t>
            </a:r>
            <a:r>
              <a:rPr lang="en-US" sz="3200" b="1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призначений</a:t>
            </a:r>
            <a:r>
              <a:rPr lang="en-US" sz="3200" b="1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</a:t>
            </a:r>
            <a:r>
              <a:rPr lang="en-US" sz="3200" b="1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сміливо</a:t>
            </a:r>
            <a:r>
              <a:rPr lang="en-US" sz="3200" b="1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заходьте</a:t>
            </a:r>
            <a:r>
              <a:rPr lang="en-US" sz="3200" b="1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3200" b="1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кабінет</a:t>
            </a:r>
            <a:r>
              <a:rPr lang="en-US" sz="3200" b="1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Посміхніться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привітайтеся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з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усіма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присутніми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запитайте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потрібну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вам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людину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коротко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поясніть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мету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свого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візиту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дивіться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в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очі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співрозмовникові</a:t>
            </a:r>
            <a:r>
              <a:rPr lang="en-US" sz="2800" b="0" i="0" u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 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95" name="Google Shape;295;p29"/>
          <p:cNvPicPr preferRelativeResize="0"/>
          <p:nvPr/>
        </p:nvPicPr>
        <p:blipFill rotWithShape="1">
          <a:blip r:embed="rId3">
            <a:alphaModFix/>
          </a:blip>
          <a:srcRect t="24859" b="30470"/>
          <a:stretch/>
        </p:blipFill>
        <p:spPr>
          <a:xfrm>
            <a:off x="5867400" y="4038600"/>
            <a:ext cx="2309812" cy="1219200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96" name="Google Shape;296;p29" descr="1309078710_kak-sdelat-samoprezentaciyu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200" y="4038600"/>
            <a:ext cx="2994025" cy="1995487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297" name="Google Shape;297;p29" descr="665.jpg"/>
          <p:cNvPicPr preferRelativeResize="0"/>
          <p:nvPr/>
        </p:nvPicPr>
        <p:blipFill rotWithShape="1">
          <a:blip r:embed="rId5">
            <a:alphaModFix/>
          </a:blip>
          <a:srcRect t="12866" b="6230"/>
          <a:stretch/>
        </p:blipFill>
        <p:spPr>
          <a:xfrm>
            <a:off x="3581400" y="4876800"/>
            <a:ext cx="2497137" cy="1517650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0"/>
          <p:cNvSpPr txBox="1">
            <a:spLocks noGrp="1"/>
          </p:cNvSpPr>
          <p:nvPr>
            <p:ph type="body" idx="1"/>
          </p:nvPr>
        </p:nvSpPr>
        <p:spPr>
          <a:xfrm>
            <a:off x="228600" y="285750"/>
            <a:ext cx="8534400" cy="618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⦿"/>
            </a:pPr>
            <a:r>
              <a:rPr lang="en-US" sz="3200" b="1" i="0" u="none" strike="noStrike" cap="none" dirty="0">
                <a:solidFill>
                  <a:srgbClr val="FFCC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3200" b="1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менше</a:t>
            </a:r>
            <a:r>
              <a:rPr lang="en-US" sz="3200" b="1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значення</a:t>
            </a:r>
            <a:r>
              <a:rPr lang="en-US" sz="3200" b="1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має</a:t>
            </a:r>
            <a:r>
              <a:rPr lang="en-US" sz="3200" b="1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3200" b="1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Ваше</a:t>
            </a:r>
            <a:r>
              <a:rPr lang="en-US" sz="3200" b="1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рукостискання</a:t>
            </a:r>
            <a:r>
              <a:rPr lang="en-US" sz="3200" b="1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рука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повинна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бути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сухою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теплою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рукостискання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має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бути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впевненим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але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дуже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сильним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Вітаючи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представника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компанії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подавайте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руки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першим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Слідкуйте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своєю</a:t>
            </a:r>
            <a:r>
              <a:rPr lang="en-US" sz="2900" b="0" i="0" u="none" strike="noStrike" cap="none" dirty="0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0" i="0" u="none" strike="noStrike" cap="none" dirty="0" err="1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поставою</a:t>
            </a:r>
            <a:r>
              <a:rPr lang="en-US" sz="2900" b="0" i="0" u="none" strike="noStrike" cap="none" dirty="0">
                <a:solidFill>
                  <a:srgbClr val="FFFF00"/>
                </a:solidFill>
                <a:sym typeface="Century Gothic"/>
              </a:rPr>
              <a:t>.</a:t>
            </a:r>
            <a:endParaRPr dirty="0">
              <a:solidFill>
                <a:srgbClr val="FFFF00"/>
              </a:solidFill>
            </a:endParaRPr>
          </a:p>
        </p:txBody>
      </p:sp>
      <p:pic>
        <p:nvPicPr>
          <p:cNvPr id="303" name="Google Shape;303;p30" descr="sobesedovani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3505200"/>
            <a:ext cx="3143250" cy="1949450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04" name="Google Shape;304;p30" descr="rykopogatie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76600" y="4648200"/>
            <a:ext cx="2741612" cy="1809750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05" name="Google Shape;305;p30" descr="9m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05600" y="4038600"/>
            <a:ext cx="2030412" cy="2505075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1"/>
          <p:cNvSpPr txBox="1">
            <a:spLocks noGrp="1"/>
          </p:cNvSpPr>
          <p:nvPr>
            <p:ph type="body" idx="1"/>
          </p:nvPr>
        </p:nvSpPr>
        <p:spPr>
          <a:xfrm>
            <a:off x="228600" y="228600"/>
            <a:ext cx="8534400" cy="6259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⦿"/>
            </a:pPr>
            <a:r>
              <a:rPr lang="en-US" sz="3200" b="1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3200" b="1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співбесіду</a:t>
            </a:r>
            <a:r>
              <a:rPr lang="en-US" sz="3200" b="1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краще</a:t>
            </a:r>
            <a:r>
              <a:rPr lang="en-US" sz="3200" b="1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приходити</a:t>
            </a:r>
            <a:r>
              <a:rPr lang="en-US" sz="3200" b="1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3200" b="1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15-20 </a:t>
            </a:r>
            <a:r>
              <a:rPr lang="en-US" sz="3200" b="1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хвилин</a:t>
            </a:r>
            <a:r>
              <a:rPr lang="en-US" sz="3200" b="1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</a:t>
            </a:r>
            <a:r>
              <a:rPr lang="en-US" sz="3200" b="1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uk-UA" sz="3200" b="1" dirty="0" smtClean="0">
                <a:solidFill>
                  <a:srgbClr val="FFC000"/>
                </a:solidFill>
              </a:rPr>
              <a:t>її</a:t>
            </a:r>
            <a:r>
              <a:rPr lang="en-US" sz="3200" b="1" i="0" u="none" strike="noStrike" cap="none" dirty="0" smtClean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початку</a:t>
            </a:r>
            <a:r>
              <a:rPr lang="en-US" sz="3200" b="1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r>
              <a:rPr lang="en-US" sz="32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слід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заходити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кабінет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раніше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призначеного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часу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законами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ділової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етики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це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сприймається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набагато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більш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негативно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ніж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запізнення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Зайвий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краще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витратити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щоб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упорядкувати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свою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зовнішність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так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самопочуття</a:t>
            </a:r>
            <a:r>
              <a:rPr lang="en-US" sz="2800" b="0" i="0" u="none" strike="noStrike" cap="none" dirty="0">
                <a:solidFill>
                  <a:srgbClr val="FFC000"/>
                </a:solidFill>
                <a:sym typeface="Century Gothic"/>
              </a:rPr>
              <a:t>.</a:t>
            </a:r>
            <a:endParaRPr dirty="0">
              <a:solidFill>
                <a:srgbClr val="FFC000"/>
              </a:solidFill>
            </a:endParaRPr>
          </a:p>
        </p:txBody>
      </p:sp>
      <p:pic>
        <p:nvPicPr>
          <p:cNvPr id="311" name="Google Shape;311;p31" descr="stili_odegdu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2800" y="4114800"/>
            <a:ext cx="3508375" cy="2422525"/>
          </a:xfrm>
          <a:prstGeom prst="rect">
            <a:avLst/>
          </a:prstGeom>
          <a:noFill/>
          <a:ln w="38100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2"/>
          <p:cNvSpPr txBox="1">
            <a:spLocks noGrp="1"/>
          </p:cNvSpPr>
          <p:nvPr>
            <p:ph type="body" idx="1"/>
          </p:nvPr>
        </p:nvSpPr>
        <p:spPr>
          <a:xfrm>
            <a:off x="357187" y="428625"/>
            <a:ext cx="74676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Char char="⦿"/>
            </a:pPr>
            <a:r>
              <a:rPr lang="en-US" sz="3600" b="1" i="0" u="none" strike="noStrike" cap="none" dirty="0">
                <a:solidFill>
                  <a:srgbClr val="FFCC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Проконтролюйте</a:t>
            </a:r>
            <a:r>
              <a:rPr lang="en-US" sz="3600" b="1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момент</a:t>
            </a:r>
            <a:r>
              <a:rPr lang="en-US" sz="3600" b="1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свіжості</a:t>
            </a:r>
            <a:r>
              <a:rPr lang="en-US" sz="3600" b="1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b="1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дихання</a:t>
            </a:r>
            <a:r>
              <a:rPr lang="en-US" sz="3600" b="1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32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жодному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разі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жуйте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жуйку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під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переговорів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2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позбавтеся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неї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заздалегідь</a:t>
            </a:r>
            <a:r>
              <a:rPr lang="en-US" sz="32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sym typeface="Century Gothic"/>
              </a:rPr>
              <a:t>.</a:t>
            </a:r>
            <a:endParaRPr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17" name="Google Shape;317;p32" descr="1266429221_zhva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3581400"/>
            <a:ext cx="3429000" cy="2568575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18" name="Google Shape;318;p32" descr="9893_enl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38800" y="3276600"/>
            <a:ext cx="2493962" cy="3048000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3"/>
          <p:cNvSpPr txBox="1">
            <a:spLocks noGrp="1"/>
          </p:cNvSpPr>
          <p:nvPr>
            <p:ph type="body" idx="1"/>
          </p:nvPr>
        </p:nvSpPr>
        <p:spPr>
          <a:xfrm>
            <a:off x="457200" y="428625"/>
            <a:ext cx="7467600" cy="60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⦿"/>
            </a:pPr>
            <a:r>
              <a:rPr lang="en-US" sz="2800" b="1" i="0" u="none" strike="noStrike" cap="none" dirty="0">
                <a:solidFill>
                  <a:srgbClr val="FFCC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Резюме</a:t>
            </a:r>
            <a:r>
              <a:rPr lang="en-US" sz="2800" b="1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необхідно</a:t>
            </a:r>
            <a:r>
              <a:rPr lang="en-US" sz="2800" b="1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мати</a:t>
            </a:r>
            <a:r>
              <a:rPr lang="en-US" sz="2800" b="1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із</a:t>
            </a:r>
            <a:r>
              <a:rPr lang="en-US" sz="2800" b="1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собою</a:t>
            </a:r>
            <a:r>
              <a:rPr lang="en-US" sz="2800" b="1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навіть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якщо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попередньо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його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відправили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були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повідомлені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воно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дійшло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адресата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Сумлінно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охайно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заповнюйте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всі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анкети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документи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які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Вам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0" i="0" u="none" strike="noStrike" cap="none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запропонують</a:t>
            </a:r>
            <a:r>
              <a:rPr lang="en-US" sz="2800" b="0" i="0" u="none" strike="noStrike" cap="none" dirty="0">
                <a:solidFill>
                  <a:schemeClr val="accent4">
                    <a:lumMod val="40000"/>
                    <a:lumOff val="60000"/>
                  </a:schemeClr>
                </a:solidFill>
                <a:sym typeface="Century Gothic"/>
              </a:rPr>
              <a:t>.</a:t>
            </a:r>
            <a:endParaRPr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marL="447675" marR="0" lvl="0" indent="-240348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endParaRPr sz="2800" b="0" i="0" u="none" dirty="0">
              <a:solidFill>
                <a:srgbClr val="FFCCC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24" name="Google Shape;324;p33" descr="podgotovka_rezum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53000" y="3657600"/>
            <a:ext cx="2465387" cy="2454275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25" name="Google Shape;325;p33" descr="fe2e724e6a6a9eb4d5130e1424a61e80_f50cb2843c1fca087274e3d931642a6a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4400" y="3733800"/>
            <a:ext cx="3105150" cy="2327275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789465"/>
          </a:xfrm>
        </p:spPr>
        <p:txBody>
          <a:bodyPr/>
          <a:lstStyle/>
          <a:p>
            <a:pPr algn="ctr"/>
            <a:r>
              <a:rPr lang="uk-UA" dirty="0" smtClean="0"/>
              <a:t>ПЛАН: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3323802"/>
          </a:xfrm>
        </p:spPr>
        <p:txBody>
          <a:bodyPr/>
          <a:lstStyle/>
          <a:p>
            <a:pPr marL="590550" indent="-514350" algn="l">
              <a:buAutoNum type="arabicPeriod"/>
            </a:pPr>
            <a:r>
              <a:rPr lang="uk-UA" b="1" dirty="0" smtClean="0">
                <a:solidFill>
                  <a:srgbClr val="FFFF00"/>
                </a:solidFill>
              </a:rPr>
              <a:t>Особливості усного спілкування.</a:t>
            </a:r>
          </a:p>
          <a:p>
            <a:pPr marL="590550" indent="-514350" algn="l">
              <a:buAutoNum type="arabicPeriod"/>
            </a:pPr>
            <a:r>
              <a:rPr lang="uk-UA" b="1" dirty="0" smtClean="0">
                <a:solidFill>
                  <a:srgbClr val="FFFF00"/>
                </a:solidFill>
              </a:rPr>
              <a:t>Службова бесіда.</a:t>
            </a:r>
          </a:p>
          <a:p>
            <a:pPr marL="590550" indent="-514350" algn="l">
              <a:buAutoNum type="arabicPeriod"/>
            </a:pPr>
            <a:r>
              <a:rPr lang="uk-UA" b="1" dirty="0" smtClean="0">
                <a:solidFill>
                  <a:srgbClr val="FFFF00"/>
                </a:solidFill>
              </a:rPr>
              <a:t>Нарада.</a:t>
            </a:r>
          </a:p>
          <a:p>
            <a:pPr marL="590550" indent="-514350" algn="l">
              <a:buAutoNum type="arabicPeriod"/>
            </a:pPr>
            <a:r>
              <a:rPr lang="uk-UA" b="1" dirty="0" smtClean="0">
                <a:solidFill>
                  <a:srgbClr val="FFFF00"/>
                </a:solidFill>
              </a:rPr>
              <a:t>Співбесіда з роботодавцем.</a:t>
            </a:r>
          </a:p>
          <a:p>
            <a:pPr marL="590550" indent="-514350" algn="l">
              <a:buAutoNum type="arabicPeriod"/>
            </a:pPr>
            <a:r>
              <a:rPr lang="uk-UA" b="1" dirty="0" smtClean="0">
                <a:solidFill>
                  <a:srgbClr val="FFFF00"/>
                </a:solidFill>
              </a:rPr>
              <a:t>Телефонна розмова.</a:t>
            </a:r>
          </a:p>
          <a:p>
            <a:pPr marL="590550" indent="-514350" algn="l">
              <a:buAutoNum type="arabicPeriod"/>
            </a:pPr>
            <a:endParaRPr lang="uk-UA" dirty="0" smtClean="0"/>
          </a:p>
          <a:p>
            <a:pPr marL="590550" indent="-514350" algn="l">
              <a:buAutoNum type="arabicPeriod"/>
            </a:pPr>
            <a:endParaRPr lang="uk-UA" dirty="0" smtClean="0"/>
          </a:p>
          <a:p>
            <a:pPr marL="590550" indent="-514350" algn="l">
              <a:buAutoNum type="arabicPeriod"/>
            </a:pP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95" y="209811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342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4"/>
          <p:cNvSpPr txBox="1">
            <a:spLocks noGrp="1"/>
          </p:cNvSpPr>
          <p:nvPr>
            <p:ph type="body" idx="1"/>
          </p:nvPr>
        </p:nvSpPr>
        <p:spPr>
          <a:xfrm>
            <a:off x="228600" y="285750"/>
            <a:ext cx="8610600" cy="618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20"/>
              <a:buFont typeface="Noto Sans Symbols"/>
              <a:buChar char="⦿"/>
            </a:pPr>
            <a:r>
              <a:rPr lang="en-US" sz="3400" b="1" i="0" u="none" dirty="0">
                <a:solidFill>
                  <a:srgbClr val="FFCC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</a:t>
            </a:r>
            <a:r>
              <a:rPr lang="en-US" sz="3200" b="1" i="0" u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закінченню</a:t>
            </a:r>
            <a:r>
              <a:rPr lang="en-US" sz="3200" b="1" i="0" u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зустрічі</a:t>
            </a:r>
            <a:r>
              <a:rPr lang="en-US" sz="3200" b="1" i="0" u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обов'язково</a:t>
            </a:r>
            <a:r>
              <a:rPr lang="en-US" sz="3200" b="1" i="0" u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подякуйте</a:t>
            </a:r>
            <a:r>
              <a:rPr lang="en-US" sz="3200" b="1" i="0" u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3200" b="1" i="0" u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проявлений</a:t>
            </a:r>
            <a:r>
              <a:rPr lang="en-US" sz="3200" b="1" i="0" u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</a:t>
            </a:r>
            <a:r>
              <a:rPr lang="en-US" sz="3200" b="1" i="0" u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вас</a:t>
            </a:r>
            <a:r>
              <a:rPr lang="en-US" sz="3200" b="1" i="0" u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інтерес</a:t>
            </a:r>
            <a:r>
              <a:rPr lang="en-US" sz="3200" b="1" i="0" u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3200" b="1" i="0" u="none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приділений</a:t>
            </a:r>
            <a:r>
              <a:rPr lang="en-US" sz="3200" b="1" i="0" u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b="1" i="0" u="none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</a:t>
            </a:r>
            <a:r>
              <a:rPr lang="en-US" sz="3200" b="1" i="0" u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r>
              <a:rPr lang="en-US" sz="3200" b="0" i="0" u="none" dirty="0">
                <a:solidFill>
                  <a:schemeClr val="accent3">
                    <a:lumMod val="60000"/>
                    <a:lumOff val="40000"/>
                  </a:schemeClr>
                </a:solidFill>
                <a:sym typeface="Century Gothic"/>
              </a:rPr>
              <a:t> </a:t>
            </a:r>
            <a:endParaRPr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273050" marR="0" lvl="0" indent="-100329" algn="just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accent1"/>
              </a:buClr>
              <a:buSzPts val="2720"/>
              <a:buFont typeface="Noto Sans Symbols"/>
              <a:buNone/>
            </a:pPr>
            <a:endParaRPr sz="3400" b="0" i="0" u="none" dirty="0">
              <a:solidFill>
                <a:srgbClr val="FFCCC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73050" marR="0" lvl="0" indent="-273050" algn="just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accent1"/>
              </a:buClr>
              <a:buSzPts val="2720"/>
              <a:buFont typeface="Noto Sans Symbols"/>
              <a:buChar char="⦿"/>
            </a:pPr>
            <a:r>
              <a:rPr lang="en-US" sz="3400" b="0" i="0" u="none" dirty="0">
                <a:solidFill>
                  <a:srgbClr val="FFCC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Поцікавтеся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коли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можна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дізнатися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результати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співбесіди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Залиште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можливості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ініціативу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дзвінка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28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собою</a:t>
            </a:r>
            <a:r>
              <a:rPr lang="en-US" sz="2800" b="0" i="0" u="none" dirty="0">
                <a:solidFill>
                  <a:srgbClr val="FFC000"/>
                </a:solidFill>
                <a:sym typeface="Century Gothic"/>
              </a:rPr>
              <a:t>.</a:t>
            </a:r>
            <a:endParaRPr dirty="0">
              <a:solidFill>
                <a:srgbClr val="FFC000"/>
              </a:solidFill>
            </a:endParaRPr>
          </a:p>
        </p:txBody>
      </p:sp>
      <p:pic>
        <p:nvPicPr>
          <p:cNvPr id="331" name="Google Shape;331;p34" descr="telefon-obscheni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4191000"/>
            <a:ext cx="1533525" cy="2166937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32" name="Google Shape;332;p34" descr="sobesedovanie.jpg"/>
          <p:cNvPicPr preferRelativeResize="0"/>
          <p:nvPr/>
        </p:nvPicPr>
        <p:blipFill rotWithShape="1">
          <a:blip r:embed="rId4">
            <a:alphaModFix/>
          </a:blip>
          <a:srcRect t="5943"/>
          <a:stretch/>
        </p:blipFill>
        <p:spPr>
          <a:xfrm>
            <a:off x="4572000" y="4114800"/>
            <a:ext cx="4143375" cy="2416175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5"/>
          <p:cNvSpPr txBox="1">
            <a:spLocks noGrp="1"/>
          </p:cNvSpPr>
          <p:nvPr>
            <p:ph type="body" idx="1"/>
          </p:nvPr>
        </p:nvSpPr>
        <p:spPr>
          <a:xfrm>
            <a:off x="0" y="533400"/>
            <a:ext cx="86868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7675" lvl="0" indent="-382587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⦿"/>
            </a:pP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Після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співбесіди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проаналізуйте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свою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поведінку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,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відповіді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й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зробіть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правильні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висновки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.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Якщо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Вам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відмовили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,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з’ясуйте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/>
            </a:r>
            <a:br>
              <a:rPr lang="en-US" sz="2800" b="1" i="0" u="none" dirty="0">
                <a:solidFill>
                  <a:srgbClr val="FFC000"/>
                </a:solidFill>
                <a:sym typeface="Century Gothic"/>
              </a:rPr>
            </a:b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причину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відмови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і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врахуйте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її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під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час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підготовки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до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іншої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співбесіди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.</a:t>
            </a:r>
            <a:br>
              <a:rPr lang="en-US" sz="2800" b="1" i="0" u="none" dirty="0">
                <a:solidFill>
                  <a:srgbClr val="FFC000"/>
                </a:solidFill>
                <a:sym typeface="Century Gothic"/>
              </a:rPr>
            </a:b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Пам’ятайте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,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що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роботодавець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зацікавлений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у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професіоналах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.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Це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і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потрібно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демонструвати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впродовж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C000"/>
                </a:solidFill>
                <a:sym typeface="Century Gothic"/>
              </a:rPr>
              <a:t>співбесіди</a:t>
            </a:r>
            <a:r>
              <a:rPr lang="en-US" sz="2800" b="1" i="0" u="none" dirty="0">
                <a:solidFill>
                  <a:srgbClr val="FFC000"/>
                </a:solidFill>
                <a:sym typeface="Century Gothic"/>
              </a:rPr>
              <a:t>.</a:t>
            </a:r>
            <a:endParaRPr b="1" dirty="0">
              <a:solidFill>
                <a:srgbClr val="FFC000"/>
              </a:solidFill>
            </a:endParaRPr>
          </a:p>
        </p:txBody>
      </p:sp>
      <p:pic>
        <p:nvPicPr>
          <p:cNvPr id="338" name="Google Shape;338;p35" descr="91899080_sobesedovani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43200" y="4267200"/>
            <a:ext cx="3429000" cy="2208212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6"/>
          <p:cNvSpPr txBox="1">
            <a:spLocks noGrp="1"/>
          </p:cNvSpPr>
          <p:nvPr>
            <p:ph type="body" idx="1"/>
          </p:nvPr>
        </p:nvSpPr>
        <p:spPr>
          <a:xfrm>
            <a:off x="381000" y="285750"/>
            <a:ext cx="8305800" cy="618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marR="0" lvl="0" indent="-2730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20"/>
              <a:buFont typeface="Noto Sans Symbols"/>
              <a:buChar char="⦿"/>
            </a:pPr>
            <a:r>
              <a:rPr lang="en-US" sz="2900" b="0" i="0" u="none" dirty="0">
                <a:solidFill>
                  <a:srgbClr val="FFCC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Якщо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пропозиція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здалася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вам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нецікавою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і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ви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вже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прийняли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своє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рішення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,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не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дозволяйте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собі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різких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рухів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і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грубих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висловлювань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- у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ділових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колах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псувати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відносини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вважається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ознакою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 </a:t>
            </a:r>
            <a:r>
              <a:rPr lang="en-US" sz="2900" b="1" i="0" u="none" dirty="0" err="1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непрофесіоналізму</a:t>
            </a:r>
            <a:r>
              <a:rPr lang="en-US" sz="2900" b="1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. </a:t>
            </a:r>
            <a:endParaRPr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44" name="Google Shape;344;p36" descr="efektivnuy_rykovoditel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86400" y="3276600"/>
            <a:ext cx="3122612" cy="3067050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45" name="Google Shape;345;p36" descr="105-300x199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800" y="3429000"/>
            <a:ext cx="4038600" cy="2679700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600" b="1" dirty="0" smtClean="0"/>
              <a:t>5. ТЕЛЕФОННЕ </a:t>
            </a:r>
            <a:r>
              <a:rPr lang="uk-UA" sz="3600" b="1" dirty="0"/>
              <a:t>ДІЛОВЕ СПІЛКУВАННЯ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5"/>
            <a:ext cx="8229600" cy="3411538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dirty="0"/>
              <a:t>В усному діловому спілкуванні телефон відіграє суттєву до­поміжну роль зв'язку для отримання інформації, оперативного реагування на події, дистанційного керування чи коригування діями </a:t>
            </a:r>
            <a:r>
              <a:rPr lang="uk-UA" dirty="0" smtClean="0"/>
              <a:t>тощо</a:t>
            </a:r>
            <a:r>
              <a:rPr lang="uk-UA" dirty="0"/>
              <a:t>. </a:t>
            </a:r>
            <a:endParaRPr lang="uk-UA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dirty="0" smtClean="0"/>
              <a:t>Головна </a:t>
            </a:r>
            <a:r>
              <a:rPr lang="uk-UA" dirty="0"/>
              <a:t>перевага над іншими традиційними засо­бами зв'язку (листи, телеграми, факси) — оперативність, швидкість, </a:t>
            </a:r>
            <a:r>
              <a:rPr lang="uk-UA" dirty="0" smtClean="0"/>
              <a:t>зручність.</a:t>
            </a:r>
            <a:endParaRPr lang="ru-RU" dirty="0"/>
          </a:p>
        </p:txBody>
      </p:sp>
      <p:pic>
        <p:nvPicPr>
          <p:cNvPr id="17412" name="Рисунок 4" descr="i (4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3" y="906463"/>
            <a:ext cx="2786062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906463"/>
            <a:ext cx="1730549" cy="173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48315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37"/>
          <p:cNvPicPr preferRelativeResize="0"/>
          <p:nvPr/>
        </p:nvPicPr>
        <p:blipFill rotWithShape="1">
          <a:blip r:embed="rId3">
            <a:alphaModFix/>
          </a:blip>
          <a:srcRect r="20077"/>
          <a:stretch/>
        </p:blipFill>
        <p:spPr>
          <a:xfrm>
            <a:off x="6776580" y="4559474"/>
            <a:ext cx="1986419" cy="1981026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351" name="Google Shape;351;p37"/>
          <p:cNvSpPr txBox="1">
            <a:spLocks noGrp="1"/>
          </p:cNvSpPr>
          <p:nvPr>
            <p:ph type="ctrTitle" idx="4294967295"/>
          </p:nvPr>
        </p:nvSpPr>
        <p:spPr>
          <a:xfrm>
            <a:off x="762000" y="0"/>
            <a:ext cx="7772400" cy="1240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4000"/>
              <a:buFont typeface="Calibri"/>
              <a:buNone/>
            </a:pPr>
            <a:r>
              <a:rPr lang="en-US" sz="4000" b="0" i="1" u="sng" strike="noStrike" cap="none" dirty="0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0" i="1" u="sng" strike="noStrike" cap="none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Етикет</a:t>
            </a:r>
            <a:r>
              <a:rPr lang="en-US" sz="4000" b="0" i="1" u="sng" strike="noStrike" cap="none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0" i="1" u="sng" strike="noStrike" cap="none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телефонної</a:t>
            </a:r>
            <a:r>
              <a:rPr lang="en-US" sz="4000" b="0" i="1" u="sng" strike="noStrike" cap="none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0" i="1" u="sng" strike="noStrike" cap="none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розмови</a:t>
            </a:r>
            <a:endParaRPr dirty="0"/>
          </a:p>
        </p:txBody>
      </p:sp>
      <p:sp>
        <p:nvSpPr>
          <p:cNvPr id="352" name="Google Shape;352;p37"/>
          <p:cNvSpPr txBox="1"/>
          <p:nvPr/>
        </p:nvSpPr>
        <p:spPr>
          <a:xfrm>
            <a:off x="288099" y="1066800"/>
            <a:ext cx="8474901" cy="112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33"/>
              </a:buClr>
              <a:buSzPts val="2400"/>
              <a:buFont typeface="Arial"/>
              <a:buNone/>
            </a:pPr>
            <a:r>
              <a:rPr lang="en-US" sz="2400" b="1" i="1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Телефонна</a:t>
            </a:r>
            <a:r>
              <a:rPr lang="en-US" sz="2400" b="1" i="1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розмова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>
                <a:solidFill>
                  <a:srgbClr val="FFCCCC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200" b="0" i="0" u="non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один</a:t>
            </a:r>
            <a:r>
              <a:rPr lang="en-US" sz="2200" b="0" i="0" u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із</a:t>
            </a:r>
            <a:r>
              <a:rPr lang="en-US" sz="2200" b="0" i="0" u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різновидів</a:t>
            </a:r>
            <a:r>
              <a:rPr lang="en-US" sz="2200" b="0" i="0" u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усного</a:t>
            </a:r>
            <a:r>
              <a:rPr lang="en-US" sz="2200" b="0" i="0" u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мовлення</a:t>
            </a:r>
            <a:r>
              <a:rPr lang="en-US" sz="2200" b="0" i="0" u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200" b="0" i="0" u="non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що</a:t>
            </a:r>
            <a:r>
              <a:rPr lang="en-US" sz="2200" b="0" i="0" u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характеризується</a:t>
            </a:r>
            <a:r>
              <a:rPr lang="en-US" sz="2200" b="0" i="0" u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специфічними</a:t>
            </a:r>
            <a:r>
              <a:rPr lang="en-US" sz="2200" b="0" i="0" u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ознаками</a:t>
            </a:r>
            <a:r>
              <a:rPr lang="en-US" sz="2200" b="0" i="0" u="none" dirty="0" smtClean="0">
                <a:solidFill>
                  <a:schemeClr val="accent1">
                    <a:lumMod val="75000"/>
                  </a:schemeClr>
                </a:solidFill>
                <a:sym typeface="Arial"/>
              </a:rPr>
              <a:t>: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3" name="Google Shape;353;p37"/>
          <p:cNvSpPr txBox="1"/>
          <p:nvPr/>
        </p:nvSpPr>
        <p:spPr>
          <a:xfrm>
            <a:off x="288099" y="1853852"/>
            <a:ext cx="8630433" cy="2167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CC"/>
              </a:buClr>
              <a:buSzPts val="2200"/>
              <a:buFont typeface="Arial"/>
              <a:buNone/>
            </a:pPr>
            <a:r>
              <a:rPr lang="en-US" sz="2200" b="0" i="0" u="none" dirty="0" smtClean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співрозмовники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бачать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одне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одного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й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можуть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передати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інформацію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за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допомогою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міміки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жестів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виразу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обличчя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сигналів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очима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тощо</a:t>
            </a:r>
            <a:r>
              <a:rPr lang="en-US" sz="2200" b="0" i="0" u="none" dirty="0">
                <a:solidFill>
                  <a:srgbClr val="00B0F0"/>
                </a:solidFill>
                <a:sym typeface="Arial"/>
              </a:rPr>
              <a:t>;</a:t>
            </a:r>
            <a:endParaRPr dirty="0">
              <a:solidFill>
                <a:srgbClr val="00B0F0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CC"/>
              </a:buClr>
              <a:buSzPts val="2200"/>
              <a:buFont typeface="Arial"/>
              <a:buNone/>
            </a:pP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CC"/>
              </a:buClr>
              <a:buSzPts val="2200"/>
              <a:buFont typeface="Arial"/>
              <a:buNone/>
            </a:pP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обмеженість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у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часі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телефонна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бесіда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може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бути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надто</a:t>
            </a:r>
            <a:r>
              <a:rPr lang="en-US" sz="2200" b="0" i="0" u="none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dirty="0" err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тривалою</a:t>
            </a:r>
            <a:r>
              <a:rPr lang="en-US" sz="2200" b="0" i="0" u="none" dirty="0" smtClean="0">
                <a:solidFill>
                  <a:srgbClr val="00B0F0"/>
                </a:solidFill>
                <a:sym typeface="Arial"/>
              </a:rPr>
              <a:t>);</a:t>
            </a:r>
            <a:endParaRPr lang="uk-UA" sz="2200" b="0" i="0" u="none" dirty="0" smtClean="0">
              <a:solidFill>
                <a:srgbClr val="00B0F0"/>
              </a:solidFill>
              <a:sym typeface="Arial"/>
            </a:endParaRPr>
          </a:p>
          <a:p>
            <a:pPr lvl="0" algn="just">
              <a:buClr>
                <a:srgbClr val="FFCCCC"/>
              </a:buClr>
              <a:buSzPts val="2200"/>
            </a:pPr>
            <a:endParaRPr lang="uk-UA" sz="2400" b="1" u="sng" dirty="0" smtClean="0">
              <a:solidFill>
                <a:srgbClr val="00B050"/>
              </a:solidFill>
            </a:endParaRPr>
          </a:p>
          <a:p>
            <a:pPr lvl="0" algn="just">
              <a:buClr>
                <a:srgbClr val="FFCCCC"/>
              </a:buClr>
              <a:buSzPts val="2200"/>
            </a:pPr>
            <a:r>
              <a:rPr lang="uk-UA" sz="2400" b="1" u="sng" dirty="0" smtClean="0">
                <a:solidFill>
                  <a:srgbClr val="00B050"/>
                </a:solidFill>
              </a:rPr>
              <a:t>Компоненти </a:t>
            </a:r>
            <a:r>
              <a:rPr lang="uk-UA" sz="2400" b="1" u="sng" dirty="0">
                <a:solidFill>
                  <a:srgbClr val="00B050"/>
                </a:solidFill>
              </a:rPr>
              <a:t>службової ділової </a:t>
            </a:r>
            <a:r>
              <a:rPr lang="uk-UA" sz="2400" b="1" u="sng" dirty="0" smtClean="0">
                <a:solidFill>
                  <a:srgbClr val="00B050"/>
                </a:solidFill>
              </a:rPr>
              <a:t>розмови:</a:t>
            </a:r>
          </a:p>
          <a:p>
            <a:pPr lvl="0" algn="just">
              <a:buClr>
                <a:srgbClr val="FFCCCC"/>
              </a:buClr>
              <a:buSzPts val="2200"/>
            </a:pPr>
            <a:r>
              <a:rPr lang="ru-RU" sz="2200" dirty="0" smtClean="0">
                <a:solidFill>
                  <a:srgbClr val="00B0F0"/>
                </a:solidFill>
              </a:rPr>
              <a:t>- момент </a:t>
            </a:r>
            <a:r>
              <a:rPr lang="ru-RU" sz="2200" dirty="0" err="1">
                <a:solidFill>
                  <a:srgbClr val="00B0F0"/>
                </a:solidFill>
              </a:rPr>
              <a:t>установлення</a:t>
            </a:r>
            <a:r>
              <a:rPr lang="ru-RU" sz="2200" dirty="0">
                <a:solidFill>
                  <a:srgbClr val="00B0F0"/>
                </a:solidFill>
              </a:rPr>
              <a:t> </a:t>
            </a:r>
            <a:r>
              <a:rPr lang="ru-RU" sz="2200" dirty="0" err="1">
                <a:solidFill>
                  <a:srgbClr val="00B0F0"/>
                </a:solidFill>
              </a:rPr>
              <a:t>зв'язку</a:t>
            </a:r>
            <a:r>
              <a:rPr lang="ru-RU" sz="2200" dirty="0" smtClean="0">
                <a:solidFill>
                  <a:srgbClr val="00B0F0"/>
                </a:solidFill>
              </a:rPr>
              <a:t>;</a:t>
            </a:r>
            <a:endParaRPr lang="ru-RU" sz="2200" dirty="0">
              <a:solidFill>
                <a:srgbClr val="00B0F0"/>
              </a:solidFill>
            </a:endParaRPr>
          </a:p>
          <a:p>
            <a:pPr lvl="0" algn="just">
              <a:buClr>
                <a:srgbClr val="FFCCCC"/>
              </a:buClr>
              <a:buSzPts val="2200"/>
            </a:pPr>
            <a:r>
              <a:rPr lang="ru-RU" sz="2200" dirty="0" smtClean="0">
                <a:solidFill>
                  <a:srgbClr val="00B0F0"/>
                </a:solidFill>
              </a:rPr>
              <a:t>- </a:t>
            </a:r>
            <a:r>
              <a:rPr lang="ru-RU" sz="2200" dirty="0" err="1" smtClean="0">
                <a:solidFill>
                  <a:srgbClr val="00B0F0"/>
                </a:solidFill>
              </a:rPr>
              <a:t>виклад</a:t>
            </a:r>
            <a:r>
              <a:rPr lang="ru-RU" sz="2200" dirty="0" smtClean="0">
                <a:solidFill>
                  <a:srgbClr val="00B0F0"/>
                </a:solidFill>
              </a:rPr>
              <a:t> </a:t>
            </a:r>
            <a:r>
              <a:rPr lang="ru-RU" sz="2200" dirty="0" err="1">
                <a:solidFill>
                  <a:srgbClr val="00B0F0"/>
                </a:solidFill>
              </a:rPr>
              <a:t>суті</a:t>
            </a:r>
            <a:r>
              <a:rPr lang="ru-RU" sz="2200" dirty="0">
                <a:solidFill>
                  <a:srgbClr val="00B0F0"/>
                </a:solidFill>
              </a:rPr>
              <a:t> </a:t>
            </a:r>
            <a:r>
              <a:rPr lang="ru-RU" sz="2200" dirty="0" err="1">
                <a:solidFill>
                  <a:srgbClr val="00B0F0"/>
                </a:solidFill>
              </a:rPr>
              <a:t>справи</a:t>
            </a:r>
            <a:r>
              <a:rPr lang="ru-RU" sz="2200" dirty="0" smtClean="0">
                <a:solidFill>
                  <a:srgbClr val="00B0F0"/>
                </a:solidFill>
              </a:rPr>
              <a:t>;</a:t>
            </a:r>
            <a:endParaRPr lang="ru-RU" sz="2200" dirty="0">
              <a:solidFill>
                <a:srgbClr val="00B0F0"/>
              </a:solidFill>
            </a:endParaRPr>
          </a:p>
          <a:p>
            <a:pPr lvl="0" algn="just">
              <a:buClr>
                <a:srgbClr val="FFCCCC"/>
              </a:buClr>
              <a:buSzPts val="2200"/>
            </a:pPr>
            <a:r>
              <a:rPr lang="ru-RU" sz="2200" dirty="0" smtClean="0">
                <a:solidFill>
                  <a:srgbClr val="00B0F0"/>
                </a:solidFill>
              </a:rPr>
              <a:t>- </a:t>
            </a:r>
            <a:r>
              <a:rPr lang="ru-RU" sz="2200" dirty="0" err="1" smtClean="0">
                <a:solidFill>
                  <a:srgbClr val="00B0F0"/>
                </a:solidFill>
              </a:rPr>
              <a:t>завершальні</a:t>
            </a:r>
            <a:r>
              <a:rPr lang="ru-RU" sz="2200" dirty="0" smtClean="0">
                <a:solidFill>
                  <a:srgbClr val="00B0F0"/>
                </a:solidFill>
              </a:rPr>
              <a:t> </a:t>
            </a:r>
            <a:r>
              <a:rPr lang="ru-RU" sz="2200" dirty="0">
                <a:solidFill>
                  <a:srgbClr val="00B0F0"/>
                </a:solidFill>
              </a:rPr>
              <a:t>слова, </a:t>
            </a:r>
            <a:r>
              <a:rPr lang="ru-RU" sz="2200" dirty="0" err="1">
                <a:solidFill>
                  <a:srgbClr val="00B0F0"/>
                </a:solidFill>
              </a:rPr>
              <a:t>фрази</a:t>
            </a:r>
            <a:r>
              <a:rPr lang="ru-RU" sz="2200" dirty="0">
                <a:solidFill>
                  <a:srgbClr val="00B0F0"/>
                </a:solidFill>
              </a:rPr>
              <a:t> — знак про </a:t>
            </a:r>
            <a:endParaRPr lang="ru-RU" sz="2200" dirty="0" smtClean="0">
              <a:solidFill>
                <a:srgbClr val="00B0F0"/>
              </a:solidFill>
            </a:endParaRPr>
          </a:p>
          <a:p>
            <a:pPr lvl="0" algn="just">
              <a:buClr>
                <a:srgbClr val="FFCCCC"/>
              </a:buClr>
              <a:buSzPts val="2200"/>
            </a:pPr>
            <a:r>
              <a:rPr lang="ru-RU" sz="2200" dirty="0" err="1" smtClean="0">
                <a:solidFill>
                  <a:srgbClr val="00B0F0"/>
                </a:solidFill>
              </a:rPr>
              <a:t>закінчення</a:t>
            </a:r>
            <a:r>
              <a:rPr lang="ru-RU" sz="2200" dirty="0" smtClean="0">
                <a:solidFill>
                  <a:srgbClr val="00B0F0"/>
                </a:solidFill>
              </a:rPr>
              <a:t> </a:t>
            </a:r>
            <a:r>
              <a:rPr lang="ru-RU" sz="2200" dirty="0" err="1">
                <a:solidFill>
                  <a:srgbClr val="00B0F0"/>
                </a:solidFill>
              </a:rPr>
              <a:t>розмови</a:t>
            </a:r>
            <a:r>
              <a:rPr lang="ru-RU" sz="2200" dirty="0">
                <a:solidFill>
                  <a:srgbClr val="00B0F0"/>
                </a:solidFill>
              </a:rPr>
              <a:t>.</a:t>
            </a:r>
          </a:p>
          <a:p>
            <a:pPr lvl="0" algn="just">
              <a:buClr>
                <a:srgbClr val="FFCCCC"/>
              </a:buClr>
              <a:buSzPts val="2200"/>
            </a:pPr>
            <a:endParaRPr lang="uk-UA" sz="2200" b="0" i="0" u="none" dirty="0" smtClean="0">
              <a:solidFill>
                <a:schemeClr val="accent1">
                  <a:lumMod val="75000"/>
                </a:schemeClr>
              </a:solidFill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CC"/>
              </a:buClr>
              <a:buSzPts val="2200"/>
              <a:buFont typeface="Arial"/>
              <a:buNone/>
            </a:pP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0" i="0" u="none" dirty="0">
              <a:solidFill>
                <a:srgbClr val="FFCCC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4197350"/>
          </a:xfrm>
        </p:spPr>
        <p:txBody>
          <a:bodyPr rtlCol="0">
            <a:normAutofit fontScale="9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dirty="0"/>
              <a:t>До ділової телефонної розмови слід завчасно готуватися. А саме: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dirty="0"/>
              <a:t>укласти чіткий план спілкування (порядок питань, які б ви хотіли поставити адресатові);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dirty="0"/>
              <a:t>мати поряд допоміжний матеріал (довідкові, цифрові дані, списки та ін., усе, що може нагально знадобитися як до­даткова інформація);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dirty="0"/>
              <a:t>мати напохваті чим і на чому зафіксувати потрібну </a:t>
            </a:r>
            <a:r>
              <a:rPr lang="uk-UA" dirty="0" smtClean="0"/>
              <a:t>інформацію</a:t>
            </a:r>
            <a:endParaRPr lang="ru-RU" dirty="0"/>
          </a:p>
        </p:txBody>
      </p:sp>
      <p:pic>
        <p:nvPicPr>
          <p:cNvPr id="19458" name="Рисунок 4" descr="i (5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5512" y="4446739"/>
            <a:ext cx="1673100" cy="157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037" y="186322"/>
            <a:ext cx="2335730" cy="1399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90" y="23485"/>
            <a:ext cx="2736288" cy="172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01530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8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800"/>
            </a:pPr>
            <a:r>
              <a:rPr lang="en-US" sz="3800" b="0" i="0" u="none" dirty="0" err="1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Слідкуйте</a:t>
            </a:r>
            <a:r>
              <a:rPr lang="en-US" sz="3800" b="0" i="0" u="none" dirty="0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b="0" i="0" u="none" dirty="0" err="1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3800" b="0" i="0" u="none" dirty="0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b="0" i="0" u="none" dirty="0" err="1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інтонацією</a:t>
            </a:r>
            <a:r>
              <a:rPr lang="en-US" sz="3800" b="0" i="0" u="none" dirty="0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b="0" i="0" u="none" dirty="0" err="1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свого</a:t>
            </a:r>
            <a:r>
              <a:rPr lang="en-US" sz="3800" b="0" i="0" u="none" dirty="0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800" b="0" i="0" u="none" dirty="0" err="1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голосу</a:t>
            </a:r>
            <a:endParaRPr dirty="0"/>
          </a:p>
        </p:txBody>
      </p:sp>
      <p:sp>
        <p:nvSpPr>
          <p:cNvPr id="359" name="Google Shape;359;p38"/>
          <p:cNvSpPr txBox="1">
            <a:spLocks noGrp="1"/>
          </p:cNvSpPr>
          <p:nvPr>
            <p:ph type="body" idx="1"/>
          </p:nvPr>
        </p:nvSpPr>
        <p:spPr>
          <a:xfrm>
            <a:off x="610643" y="1741118"/>
            <a:ext cx="4956175" cy="4497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Під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звичайного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спілкування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задіяні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3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канали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передачі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інформації</a:t>
            </a:r>
            <a:r>
              <a:rPr lang="en-US" sz="2400" b="0" i="0" u="none" dirty="0">
                <a:solidFill>
                  <a:srgbClr val="00B050"/>
                </a:solidFill>
                <a:sym typeface="Century Gothic"/>
              </a:rPr>
              <a:t>: </a:t>
            </a:r>
            <a:endParaRPr dirty="0">
              <a:solidFill>
                <a:srgbClr val="00B050"/>
              </a:solidFill>
            </a:endParaRPr>
          </a:p>
          <a:p>
            <a:pPr marL="998537" lvl="1" indent="-285749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280"/>
              <a:buFont typeface="Verdana"/>
              <a:buChar char="›"/>
            </a:pP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жести</a:t>
            </a:r>
            <a:r>
              <a:rPr lang="en-US" sz="2400" b="0" i="0" u="none" dirty="0">
                <a:solidFill>
                  <a:srgbClr val="00B050"/>
                </a:solidFill>
                <a:sym typeface="Century Gothic"/>
              </a:rPr>
              <a:t> (55%)</a:t>
            </a:r>
            <a:endParaRPr dirty="0">
              <a:solidFill>
                <a:srgbClr val="00B050"/>
              </a:solidFill>
            </a:endParaRPr>
          </a:p>
          <a:p>
            <a:pPr marL="998537" lvl="1" indent="-285749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280"/>
              <a:buFont typeface="Verdana"/>
              <a:buChar char="›"/>
            </a:pP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інтонація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голосу</a:t>
            </a:r>
            <a:r>
              <a:rPr lang="en-US" sz="2400" b="0" i="0" u="none" dirty="0">
                <a:solidFill>
                  <a:srgbClr val="00B050"/>
                </a:solidFill>
                <a:sym typeface="Century Gothic"/>
              </a:rPr>
              <a:t> (38%)</a:t>
            </a:r>
            <a:endParaRPr dirty="0">
              <a:solidFill>
                <a:srgbClr val="00B050"/>
              </a:solidFill>
            </a:endParaRPr>
          </a:p>
          <a:p>
            <a:pPr marL="998537" lvl="1" indent="-285749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280"/>
              <a:buFont typeface="Verdana"/>
              <a:buChar char="›"/>
            </a:pP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слова</a:t>
            </a:r>
            <a:r>
              <a:rPr lang="en-US" sz="2400" b="0" i="0" u="none" dirty="0">
                <a:solidFill>
                  <a:srgbClr val="00B050"/>
                </a:solidFill>
                <a:sym typeface="Century Gothic"/>
              </a:rPr>
              <a:t> (7%)</a:t>
            </a:r>
            <a:endParaRPr dirty="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</a:pPr>
            <a:endParaRPr sz="2400" b="0" i="0" u="none" dirty="0">
              <a:solidFill>
                <a:srgbClr val="00B05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Під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телефонної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розмови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«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мова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жестів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»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зникає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тому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співрозмовники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бачaть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один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одного</a:t>
            </a:r>
            <a:r>
              <a:rPr lang="en-US" sz="2400" b="0" i="0" u="none" dirty="0">
                <a:solidFill>
                  <a:srgbClr val="00B050"/>
                </a:solidFill>
                <a:sym typeface="Century Gothic"/>
              </a:rPr>
              <a:t>.  </a:t>
            </a:r>
            <a:endParaRPr dirty="0">
              <a:solidFill>
                <a:srgbClr val="00B05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Залишаються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канали</a:t>
            </a:r>
            <a:r>
              <a:rPr lang="en-US" sz="2400" b="0" i="0" u="none" dirty="0">
                <a:solidFill>
                  <a:srgbClr val="00B050"/>
                </a:solidFill>
                <a:sym typeface="Century Gothic"/>
              </a:rPr>
              <a:t>:</a:t>
            </a:r>
            <a:endParaRPr dirty="0">
              <a:solidFill>
                <a:srgbClr val="00B050"/>
              </a:solidFill>
            </a:endParaRPr>
          </a:p>
          <a:p>
            <a:pPr marL="998537" lvl="1" indent="-285749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280"/>
              <a:buFont typeface="Verdana"/>
              <a:buChar char="›"/>
            </a:pP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інтонація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голосу</a:t>
            </a:r>
            <a:r>
              <a:rPr lang="en-US" sz="2400" b="0" i="0" u="none" dirty="0">
                <a:solidFill>
                  <a:srgbClr val="00B050"/>
                </a:solidFill>
                <a:sym typeface="Century Gothic"/>
              </a:rPr>
              <a:t> (86%)</a:t>
            </a:r>
            <a:endParaRPr dirty="0">
              <a:solidFill>
                <a:srgbClr val="00B050"/>
              </a:solidFill>
            </a:endParaRPr>
          </a:p>
          <a:p>
            <a:pPr marL="998537" lvl="1" indent="-285749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280"/>
              <a:buFont typeface="Verdana"/>
              <a:buChar char="›"/>
            </a:pP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слова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smtClean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</a:t>
            </a:r>
            <a:r>
              <a:rPr lang="uk-UA" sz="2400" b="0" i="0" u="none" dirty="0" smtClean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14%)</a:t>
            </a:r>
            <a:r>
              <a:rPr lang="en-US" sz="2400" b="0" i="0" u="none" dirty="0" smtClean="0">
                <a:solidFill>
                  <a:srgbClr val="FFCC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14</a:t>
            </a:r>
            <a:r>
              <a:rPr lang="en-US" sz="2400" b="0" i="0" u="none" dirty="0">
                <a:solidFill>
                  <a:srgbClr val="FFCC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%)</a:t>
            </a:r>
            <a:endParaRPr dirty="0"/>
          </a:p>
        </p:txBody>
      </p:sp>
      <p:pic>
        <p:nvPicPr>
          <p:cNvPr id="360" name="Google Shape;360;p3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267200" y="1295400"/>
            <a:ext cx="5040312" cy="3125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8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3886200" y="3352800"/>
            <a:ext cx="6011862" cy="3725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9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lvl="0" indent="-4841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200"/>
              <a:buFont typeface="Century Gothic"/>
              <a:buNone/>
            </a:pPr>
            <a:r>
              <a:rPr lang="en-US" sz="3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Голос передає вашому співрозмовнику інформацію про те, яка ви людина</a:t>
            </a:r>
            <a:endParaRPr/>
          </a:p>
        </p:txBody>
      </p:sp>
      <p:pic>
        <p:nvPicPr>
          <p:cNvPr id="367" name="Google Shape;367;p3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343400" y="2286000"/>
            <a:ext cx="3835400" cy="3849687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68" name="Google Shape;368;p39"/>
          <p:cNvPicPr preferRelativeResize="0"/>
          <p:nvPr/>
        </p:nvPicPr>
        <p:blipFill rotWithShape="1">
          <a:blip r:embed="rId4">
            <a:alphaModFix/>
          </a:blip>
          <a:srcRect r="29535"/>
          <a:stretch/>
        </p:blipFill>
        <p:spPr>
          <a:xfrm>
            <a:off x="457200" y="1905000"/>
            <a:ext cx="2990850" cy="4243387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0"/>
          <p:cNvSpPr txBox="1">
            <a:spLocks noGrp="1"/>
          </p:cNvSpPr>
          <p:nvPr>
            <p:ph type="title"/>
          </p:nvPr>
        </p:nvSpPr>
        <p:spPr>
          <a:xfrm>
            <a:off x="3995737" y="227012"/>
            <a:ext cx="4767262" cy="6297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lvl="0" indent="-4841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C9C"/>
              </a:buClr>
              <a:buSzPts val="2900"/>
              <a:buFont typeface="Century Gothic"/>
              <a:buNone/>
            </a:pPr>
            <a:r>
              <a:rPr lang="en-US" sz="2900" b="0" i="0" u="none" dirty="0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Коли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під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розмови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развалюєтесь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стільці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або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кладете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ноги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стіл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змінюється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кут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діафрагми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спотворюється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тембр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вашого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голосу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b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такому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положенні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голос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здається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незацікавленим</a:t>
            </a:r>
            <a:r>
              <a:rPr lang="en-US" sz="2400" b="1" i="0" u="none" dirty="0">
                <a:solidFill>
                  <a:srgbClr val="FFC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900" b="1" i="0" u="none" dirty="0">
                <a:solidFill>
                  <a:srgbClr val="FFC000"/>
                </a:solidFill>
                <a:sym typeface="Century Gothic"/>
              </a:rPr>
              <a:t>і </a:t>
            </a:r>
            <a:r>
              <a:rPr lang="en-US" sz="2900" b="1" i="0" u="none" dirty="0" err="1">
                <a:solidFill>
                  <a:srgbClr val="FFC000"/>
                </a:solidFill>
                <a:sym typeface="Century Gothic"/>
              </a:rPr>
              <a:t>байдужим</a:t>
            </a:r>
            <a:r>
              <a:rPr lang="en-US" sz="2900" b="1" i="0" u="none" dirty="0">
                <a:solidFill>
                  <a:srgbClr val="FFC000"/>
                </a:solidFill>
                <a:sym typeface="Century Gothic"/>
              </a:rPr>
              <a:t>.</a:t>
            </a:r>
            <a:endParaRPr b="1" dirty="0">
              <a:solidFill>
                <a:srgbClr val="FFC000"/>
              </a:solidFill>
            </a:endParaRPr>
          </a:p>
        </p:txBody>
      </p:sp>
      <p:pic>
        <p:nvPicPr>
          <p:cNvPr id="374" name="Google Shape;374;p4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3210" r="23113"/>
          <a:stretch/>
        </p:blipFill>
        <p:spPr>
          <a:xfrm>
            <a:off x="323850" y="1268412"/>
            <a:ext cx="3457575" cy="4352925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375" name="Google Shape;375;p40"/>
          <p:cNvSpPr txBox="1"/>
          <p:nvPr/>
        </p:nvSpPr>
        <p:spPr>
          <a:xfrm>
            <a:off x="304800" y="228600"/>
            <a:ext cx="350520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600"/>
              <a:buFont typeface="Century Gothic"/>
              <a:buNone/>
            </a:pPr>
            <a:r>
              <a:rPr lang="en-US" sz="36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Зверніть увагу!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1"/>
          <p:cNvSpPr txBox="1">
            <a:spLocks noGrp="1"/>
          </p:cNvSpPr>
          <p:nvPr>
            <p:ph type="title"/>
          </p:nvPr>
        </p:nvSpPr>
        <p:spPr>
          <a:xfrm>
            <a:off x="0" y="227012"/>
            <a:ext cx="8458200" cy="1401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lvl="0" indent="-4841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800"/>
              <a:buFont typeface="Century Gothic"/>
              <a:buNone/>
            </a:pPr>
            <a:r>
              <a:rPr lang="en-US" sz="3800" b="0" i="0" u="non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</a:t>
            </a:r>
            <a:r>
              <a:rPr lang="en-US" sz="38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Вітайте того, хто телефонує</a:t>
            </a:r>
            <a:r>
              <a:rPr lang="en-US" sz="3800" b="0" i="0" u="non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</a:t>
            </a:r>
            <a:r>
              <a:rPr lang="en-US" sz="38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</a:t>
            </a:r>
            <a:r>
              <a:rPr lang="en-US" sz="4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Назвіть організацію, яку Ви представляєте:</a:t>
            </a:r>
            <a:endParaRPr/>
          </a:p>
        </p:txBody>
      </p:sp>
      <p:sp>
        <p:nvSpPr>
          <p:cNvPr id="381" name="Google Shape;381;p41"/>
          <p:cNvSpPr txBox="1">
            <a:spLocks noGrp="1"/>
          </p:cNvSpPr>
          <p:nvPr>
            <p:ph type="body" idx="1"/>
          </p:nvPr>
        </p:nvSpPr>
        <p:spPr>
          <a:xfrm>
            <a:off x="457200" y="2352675"/>
            <a:ext cx="8229600" cy="41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7675" lvl="0" indent="-38258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⦿"/>
            </a:pP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Підхід</a:t>
            </a: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 «</a:t>
            </a: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мінімум</a:t>
            </a: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»: </a:t>
            </a:r>
            <a:endParaRPr b="1" dirty="0">
              <a:solidFill>
                <a:srgbClr val="00B050"/>
              </a:solidFill>
            </a:endParaRPr>
          </a:p>
          <a:p>
            <a:pPr marL="447675" lvl="0" indent="-382587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	</a:t>
            </a: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вітання</a:t>
            </a: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 + </a:t>
            </a: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назва</a:t>
            </a: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організації</a:t>
            </a:r>
            <a:endParaRPr b="1" dirty="0">
              <a:solidFill>
                <a:srgbClr val="00B050"/>
              </a:solidFill>
            </a:endParaRPr>
          </a:p>
          <a:p>
            <a:pPr marL="447675" lvl="0" indent="-382587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en-US" sz="2400" b="1" i="1" u="none" dirty="0">
                <a:solidFill>
                  <a:srgbClr val="00B050"/>
                </a:solidFill>
                <a:sym typeface="Century Gothic"/>
              </a:rPr>
              <a:t>	</a:t>
            </a:r>
            <a:endParaRPr b="1" dirty="0">
              <a:solidFill>
                <a:srgbClr val="00B050"/>
              </a:solidFill>
            </a:endParaRPr>
          </a:p>
          <a:p>
            <a:pPr marL="447675" lvl="0" indent="-382587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en-US" sz="2400" b="1" i="1" u="none" dirty="0">
                <a:solidFill>
                  <a:srgbClr val="00B050"/>
                </a:solidFill>
                <a:sym typeface="Century Gothic"/>
              </a:rPr>
              <a:t>«</a:t>
            </a:r>
            <a:r>
              <a:rPr lang="en-US" sz="2400" b="1" i="1" u="none" dirty="0" err="1">
                <a:solidFill>
                  <a:srgbClr val="00B050"/>
                </a:solidFill>
                <a:sym typeface="Century Gothic"/>
              </a:rPr>
              <a:t>Доброго</a:t>
            </a:r>
            <a:r>
              <a:rPr lang="en-US" sz="2400" b="1" i="1" u="none" dirty="0">
                <a:solidFill>
                  <a:srgbClr val="00B050"/>
                </a:solidFill>
                <a:sym typeface="Century Gothic"/>
              </a:rPr>
              <a:t>  </a:t>
            </a:r>
            <a:r>
              <a:rPr lang="en-US" sz="2400" b="1" i="1" u="none" dirty="0" err="1">
                <a:solidFill>
                  <a:srgbClr val="00B050"/>
                </a:solidFill>
                <a:sym typeface="Century Gothic"/>
              </a:rPr>
              <a:t>дня</a:t>
            </a:r>
            <a:r>
              <a:rPr lang="en-US" sz="2400" b="1" i="1" u="none" dirty="0">
                <a:solidFill>
                  <a:srgbClr val="00B050"/>
                </a:solidFill>
                <a:sym typeface="Century Gothic"/>
              </a:rPr>
              <a:t>, </a:t>
            </a:r>
            <a:r>
              <a:rPr lang="en-US" sz="2400" b="1" i="1" u="none" dirty="0" err="1">
                <a:solidFill>
                  <a:srgbClr val="00B050"/>
                </a:solidFill>
                <a:sym typeface="Century Gothic"/>
              </a:rPr>
              <a:t>компанія</a:t>
            </a:r>
            <a:r>
              <a:rPr lang="en-US" sz="2400" b="1" i="1" u="none" dirty="0">
                <a:solidFill>
                  <a:srgbClr val="00B050"/>
                </a:solidFill>
                <a:sym typeface="Century Gothic"/>
              </a:rPr>
              <a:t> КРЦ»</a:t>
            </a:r>
            <a:endParaRPr b="1" dirty="0">
              <a:solidFill>
                <a:srgbClr val="00B050"/>
              </a:solidFill>
            </a:endParaRPr>
          </a:p>
          <a:p>
            <a:pPr marL="447675" lvl="0" indent="-382587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endParaRPr sz="2400" b="1" i="0" u="none" dirty="0">
              <a:solidFill>
                <a:srgbClr val="00B050"/>
              </a:solidFill>
              <a:sym typeface="Century Gothic"/>
            </a:endParaRPr>
          </a:p>
          <a:p>
            <a:pPr marL="447675" lvl="0" indent="-382587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endParaRPr sz="2400" b="1" i="0" u="none" dirty="0">
              <a:solidFill>
                <a:srgbClr val="00B050"/>
              </a:solidFill>
              <a:sym typeface="Century Gothic"/>
            </a:endParaRPr>
          </a:p>
          <a:p>
            <a:pPr marL="447675" lvl="0" indent="-382587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⦿"/>
            </a:pP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Підхід</a:t>
            </a: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 «</a:t>
            </a: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максимум</a:t>
            </a: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»: </a:t>
            </a:r>
            <a:endParaRPr b="1" dirty="0">
              <a:solidFill>
                <a:srgbClr val="00B050"/>
              </a:solidFill>
            </a:endParaRPr>
          </a:p>
          <a:p>
            <a:pPr marL="447675" lvl="0" indent="-382587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	«</a:t>
            </a: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мінімум</a:t>
            </a: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» + </a:t>
            </a: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ім’я</a:t>
            </a: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людини</a:t>
            </a: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, </a:t>
            </a: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що</a:t>
            </a: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підняла</a:t>
            </a: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 </a:t>
            </a:r>
            <a:r>
              <a:rPr lang="en-US" sz="2400" b="1" i="0" u="none" dirty="0" err="1">
                <a:solidFill>
                  <a:srgbClr val="00B050"/>
                </a:solidFill>
                <a:sym typeface="Century Gothic"/>
              </a:rPr>
              <a:t>слухавку</a:t>
            </a:r>
            <a:endParaRPr b="1" dirty="0">
              <a:solidFill>
                <a:srgbClr val="00B050"/>
              </a:solidFill>
            </a:endParaRPr>
          </a:p>
          <a:p>
            <a:pPr marL="447675" lvl="0" indent="-382587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endParaRPr sz="2400" b="1" i="0" u="none" dirty="0">
              <a:solidFill>
                <a:srgbClr val="00B050"/>
              </a:solidFill>
              <a:sym typeface="Century Gothic"/>
            </a:endParaRPr>
          </a:p>
          <a:p>
            <a:pPr marL="447675" lvl="0" indent="-382587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en-US" sz="2400" b="1" i="0" u="none" dirty="0">
                <a:solidFill>
                  <a:srgbClr val="00B050"/>
                </a:solidFill>
                <a:sym typeface="Century Gothic"/>
              </a:rPr>
              <a:t>	</a:t>
            </a:r>
            <a:r>
              <a:rPr lang="en-US" sz="2400" b="1" i="1" u="none" dirty="0">
                <a:solidFill>
                  <a:srgbClr val="00B050"/>
                </a:solidFill>
                <a:sym typeface="Century Gothic"/>
              </a:rPr>
              <a:t>«</a:t>
            </a:r>
            <a:r>
              <a:rPr lang="en-US" sz="2400" b="1" i="1" u="none" dirty="0" err="1">
                <a:solidFill>
                  <a:srgbClr val="00B050"/>
                </a:solidFill>
                <a:sym typeface="Century Gothic"/>
              </a:rPr>
              <a:t>Доброго</a:t>
            </a:r>
            <a:r>
              <a:rPr lang="en-US" sz="2400" b="1" i="1" u="none" dirty="0">
                <a:solidFill>
                  <a:srgbClr val="00B050"/>
                </a:solidFill>
                <a:sym typeface="Century Gothic"/>
              </a:rPr>
              <a:t> </a:t>
            </a:r>
            <a:r>
              <a:rPr lang="en-US" sz="2400" b="1" i="1" u="none" dirty="0" err="1">
                <a:solidFill>
                  <a:srgbClr val="00B050"/>
                </a:solidFill>
                <a:sym typeface="Century Gothic"/>
              </a:rPr>
              <a:t>дня</a:t>
            </a:r>
            <a:r>
              <a:rPr lang="en-US" sz="2400" b="1" i="1" u="none" dirty="0">
                <a:solidFill>
                  <a:srgbClr val="00B050"/>
                </a:solidFill>
                <a:sym typeface="Century Gothic"/>
              </a:rPr>
              <a:t>, </a:t>
            </a:r>
            <a:r>
              <a:rPr lang="en-US" sz="2400" b="1" i="1" u="none" dirty="0" err="1">
                <a:solidFill>
                  <a:srgbClr val="00B050"/>
                </a:solidFill>
                <a:sym typeface="Century Gothic"/>
              </a:rPr>
              <a:t>компанія</a:t>
            </a:r>
            <a:r>
              <a:rPr lang="en-US" sz="2400" b="1" i="1" u="none" dirty="0">
                <a:solidFill>
                  <a:srgbClr val="00B050"/>
                </a:solidFill>
                <a:sym typeface="Century Gothic"/>
              </a:rPr>
              <a:t> КРЦ. </a:t>
            </a:r>
            <a:r>
              <a:rPr lang="en-US" sz="2400" b="1" i="1" u="none" dirty="0" err="1">
                <a:solidFill>
                  <a:srgbClr val="00B050"/>
                </a:solidFill>
                <a:sym typeface="Century Gothic"/>
              </a:rPr>
              <a:t>Менеджер</a:t>
            </a:r>
            <a:r>
              <a:rPr lang="en-US" sz="2400" b="1" i="1" u="none" dirty="0">
                <a:solidFill>
                  <a:srgbClr val="00B050"/>
                </a:solidFill>
                <a:sym typeface="Century Gothic"/>
              </a:rPr>
              <a:t> …»</a:t>
            </a:r>
            <a:endParaRPr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23772" y="2276872"/>
            <a:ext cx="4620228" cy="45811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740352" cy="1052736"/>
          </a:xfrm>
        </p:spPr>
        <p:txBody>
          <a:bodyPr>
            <a:normAutofit/>
          </a:bodyPr>
          <a:lstStyle/>
          <a:p>
            <a:pPr algn="ctr"/>
            <a:r>
              <a:rPr lang="ru-RU" sz="4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</a:t>
            </a:r>
            <a:r>
              <a:rPr lang="uk-UA" sz="4800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ілкування</a:t>
            </a:r>
            <a:endParaRPr lang="ru-RU" sz="48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04887"/>
            <a:ext cx="5111750" cy="5853113"/>
          </a:xfrm>
        </p:spPr>
        <p:txBody>
          <a:bodyPr>
            <a:normAutofit/>
          </a:bodyPr>
          <a:lstStyle/>
          <a:p>
            <a:pPr marL="0" indent="449263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це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складний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багатоплановий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процес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встановлення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контактів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між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людьми,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породжуваний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потребами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спільної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включає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себе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обмін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інформацією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вироблення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єдиної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стратегії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взаємодії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сприйняття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розуміння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іншої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людини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88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2"/>
          <p:cNvSpPr txBox="1">
            <a:spLocks noGrp="1"/>
          </p:cNvSpPr>
          <p:nvPr>
            <p:ph type="title"/>
          </p:nvPr>
        </p:nvSpPr>
        <p:spPr>
          <a:xfrm>
            <a:off x="0" y="304800"/>
            <a:ext cx="99060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lvl="0" indent="-4841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200"/>
              <a:buFont typeface="Century Gothic"/>
              <a:buNone/>
            </a:pPr>
            <a:r>
              <a:rPr lang="en-US" sz="3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</a:t>
            </a:r>
            <a:br>
              <a:rPr lang="en-US" sz="3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На вхідні дзвінки відповідайте після </a:t>
            </a:r>
            <a:br>
              <a:rPr lang="en-US" sz="3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 – го, максимум 3 - го виклику</a:t>
            </a:r>
            <a:r>
              <a:rPr lang="en-US" sz="3400" b="0" i="0" u="non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          </a:t>
            </a:r>
            <a:br>
              <a:rPr lang="en-US" sz="3400" b="0" i="0" u="non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400" b="0" i="0" u="non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3400" b="0" i="0" u="non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Зателефонувавши, не говоріть                 «Вас турбує…» або «Вас хвилює…»</a:t>
            </a:r>
            <a:endParaRPr/>
          </a:p>
        </p:txBody>
      </p:sp>
      <p:sp>
        <p:nvSpPr>
          <p:cNvPr id="387" name="Google Shape;387;p42"/>
          <p:cNvSpPr txBox="1">
            <a:spLocks noGrp="1"/>
          </p:cNvSpPr>
          <p:nvPr>
            <p:ph type="body" idx="1"/>
          </p:nvPr>
        </p:nvSpPr>
        <p:spPr>
          <a:xfrm>
            <a:off x="457200" y="2667000"/>
            <a:ext cx="5334000" cy="442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Говорячи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людині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її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турбуєте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тим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самим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формуєте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неї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небажане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відношення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себе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вашого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дзвінка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sym typeface="Century Gothic"/>
              </a:rPr>
              <a:t>.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endParaRPr sz="2000" b="0" i="0" u="none" dirty="0">
              <a:solidFill>
                <a:schemeClr val="accent1">
                  <a:lumMod val="75000"/>
                </a:schemeClr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Навіщо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говорити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співрозмовнику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sym typeface="Century Gothic"/>
              </a:rPr>
              <a:t>: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«Я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вас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потурбував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порушив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ваш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комфорт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зараз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буду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чіплятися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зі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своїми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запитаннями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sym typeface="Century Gothic"/>
              </a:rPr>
              <a:t>».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endParaRPr sz="2000" b="0" i="0" u="none" dirty="0">
              <a:solidFill>
                <a:schemeClr val="accent1">
                  <a:lumMod val="75000"/>
                </a:schemeClr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Скажіть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просто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«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Доброго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ранку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вам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телефонує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менеджер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Марина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з </a:t>
            </a:r>
            <a:r>
              <a:rPr lang="en-US" sz="20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компанії</a:t>
            </a:r>
            <a:r>
              <a:rPr lang="en-US" sz="2000" b="0" i="0" u="none" dirty="0">
                <a:solidFill>
                  <a:schemeClr val="accent1">
                    <a:lumMod val="75000"/>
                  </a:schemeClr>
                </a:solidFill>
                <a:sym typeface="Century Gothic"/>
              </a:rPr>
              <a:t>  КРЦ».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88" name="Google Shape;388;p42" descr="j0285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0800" y="2895600"/>
            <a:ext cx="2401887" cy="3657600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3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lvl="0" indent="-4841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200"/>
              <a:buFont typeface="Century Gothic"/>
              <a:buNone/>
            </a:pPr>
            <a:r>
              <a:rPr lang="en-US" sz="3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6. Зателефонувавши, запитайте, чи може  клієнт говорити з вами</a:t>
            </a:r>
            <a:endParaRPr/>
          </a:p>
        </p:txBody>
      </p:sp>
      <p:sp>
        <p:nvSpPr>
          <p:cNvPr id="394" name="Google Shape;394;p43"/>
          <p:cNvSpPr txBox="1">
            <a:spLocks noGrp="1"/>
          </p:cNvSpPr>
          <p:nvPr>
            <p:ph type="body" idx="1"/>
          </p:nvPr>
        </p:nvSpPr>
        <p:spPr>
          <a:xfrm>
            <a:off x="304800" y="1905000"/>
            <a:ext cx="6670675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125" lvl="0" indent="-3651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40"/>
              <a:buNone/>
            </a:pPr>
            <a:r>
              <a:rPr lang="uk-UA" sz="2000" b="0" i="0" u="none" dirty="0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</a:t>
            </a:r>
            <a:r>
              <a:rPr lang="en-US" sz="2000" b="0" i="0" u="none" dirty="0" err="1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Привітавшись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переходьте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одразу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діла</a:t>
            </a:r>
            <a:r>
              <a:rPr lang="en-US" sz="2000" b="0" i="0" u="none" dirty="0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</a:t>
            </a:r>
            <a:r>
              <a:rPr lang="uk-UA" sz="2000" dirty="0" smtClean="0">
                <a:solidFill>
                  <a:schemeClr val="accent5"/>
                </a:solidFill>
              </a:rPr>
              <a:t> </a:t>
            </a:r>
            <a:r>
              <a:rPr lang="en-US" sz="2000" b="0" i="0" u="none" dirty="0" err="1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спочатку</a:t>
            </a:r>
            <a:r>
              <a:rPr lang="en-US" sz="2000" b="0" i="0" u="none" dirty="0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поцікавтесь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чи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може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співрозмовник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говорити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з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вами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Поставивши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це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питання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,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ми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демонструємо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співрозмовнику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цінуємо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його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Особливо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це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стосується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звінків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мобільний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телефон</a:t>
            </a:r>
            <a:r>
              <a:rPr lang="en-US" sz="2000" b="0" i="0" u="none" dirty="0">
                <a:solidFill>
                  <a:schemeClr val="accent5"/>
                </a:solidFill>
                <a:sym typeface="Century Gothic"/>
              </a:rPr>
              <a:t>.</a:t>
            </a:r>
            <a:endParaRPr dirty="0">
              <a:solidFill>
                <a:schemeClr val="accent5"/>
              </a:solidFill>
            </a:endParaRPr>
          </a:p>
          <a:p>
            <a:pPr marL="365125" lvl="0" indent="-365125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endParaRPr sz="2000" b="0" i="0" u="none" dirty="0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65125" lvl="0" indent="-365125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Існує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способи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використання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цієї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рекомендації</a:t>
            </a:r>
            <a:r>
              <a:rPr lang="en-US" sz="2000" b="0" i="0" u="none" dirty="0">
                <a:solidFill>
                  <a:schemeClr val="accent5"/>
                </a:solidFill>
                <a:sym typeface="Century Gothic"/>
              </a:rPr>
              <a:t>:</a:t>
            </a:r>
            <a:endParaRPr dirty="0">
              <a:solidFill>
                <a:schemeClr val="accent5"/>
              </a:solidFill>
            </a:endParaRPr>
          </a:p>
          <a:p>
            <a:pPr marL="365125" lvl="0" indent="-365125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endParaRPr sz="2000" b="0" i="0" u="none" dirty="0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077912" lvl="1" indent="-457199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AutoNum type="arabicPeriod"/>
            </a:pP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Привітатися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+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запитати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чи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достатньо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часу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+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назвати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мету</a:t>
            </a:r>
            <a:r>
              <a:rPr lang="en-US" sz="2000" b="0" i="0" u="none" dirty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дзвінка</a:t>
            </a:r>
            <a:r>
              <a:rPr lang="en-US" sz="2000" b="0" i="0" u="none" dirty="0">
                <a:solidFill>
                  <a:schemeClr val="accent5"/>
                </a:solidFill>
                <a:sym typeface="Century Gothic"/>
              </a:rPr>
              <a:t>.</a:t>
            </a:r>
            <a:endParaRPr dirty="0">
              <a:solidFill>
                <a:schemeClr val="accent5"/>
              </a:solidFill>
            </a:endParaRPr>
          </a:p>
          <a:p>
            <a:pPr marL="1077912" lvl="1" indent="-336549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</a:pPr>
            <a:endParaRPr sz="2000" b="0" i="0" u="none" dirty="0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077912" lvl="1" indent="-457199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AutoNum type="arabicPeriod"/>
            </a:pPr>
            <a:r>
              <a:rPr lang="en-US" sz="2000" b="0" i="0" u="none" dirty="0" err="1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Привітатися</a:t>
            </a:r>
            <a:r>
              <a:rPr lang="en-US" sz="2000" b="0" i="0" u="none" dirty="0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+ </a:t>
            </a:r>
            <a:r>
              <a:rPr lang="en-US" sz="2000" b="0" i="0" u="none" dirty="0" err="1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назвати</a:t>
            </a:r>
            <a:r>
              <a:rPr lang="en-US" sz="2000" b="0" i="0" u="none" dirty="0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мету</a:t>
            </a:r>
            <a:r>
              <a:rPr lang="en-US" sz="2000" b="0" i="0" u="none" dirty="0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дзвінка</a:t>
            </a:r>
            <a:r>
              <a:rPr lang="en-US" sz="2000" b="0" i="0" u="none" dirty="0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+ </a:t>
            </a:r>
            <a:r>
              <a:rPr lang="en-US" sz="2000" b="0" i="0" u="none" dirty="0" err="1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запитати</a:t>
            </a:r>
            <a:r>
              <a:rPr lang="en-US" sz="2000" b="0" i="0" u="none" dirty="0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чи</a:t>
            </a:r>
            <a:r>
              <a:rPr lang="en-US" sz="2000" b="0" i="0" u="none" dirty="0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достатньо</a:t>
            </a:r>
            <a:r>
              <a:rPr lang="en-US" sz="2000" b="0" i="0" u="none" dirty="0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 smtClean="0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часу</a:t>
            </a:r>
            <a:r>
              <a:rPr lang="en-US" sz="2000" b="0" i="0" u="none" dirty="0" smtClean="0">
                <a:solidFill>
                  <a:schemeClr val="accent5"/>
                </a:solidFill>
                <a:sym typeface="Century Gothic"/>
              </a:rPr>
              <a:t>  </a:t>
            </a:r>
            <a:endParaRPr dirty="0" smtClean="0">
              <a:solidFill>
                <a:schemeClr val="accent5"/>
              </a:solidFill>
            </a:endParaRPr>
          </a:p>
          <a:p>
            <a:pPr marL="447675" lvl="0" indent="-280988" algn="l" rtl="0">
              <a:spcBef>
                <a:spcPts val="400"/>
              </a:spcBef>
              <a:spcAft>
                <a:spcPts val="0"/>
              </a:spcAft>
              <a:buSzPts val="1600"/>
              <a:buNone/>
            </a:pPr>
            <a:endParaRPr sz="2000" b="0" i="0" u="none" dirty="0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95" name="Google Shape;395;p43" descr="j04343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86600" y="4495800"/>
            <a:ext cx="1503362" cy="1535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43" descr="j04238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15200" y="1828800"/>
            <a:ext cx="1331912" cy="136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4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lvl="0" indent="-4841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200"/>
              <a:buFont typeface="Century Gothic"/>
              <a:buNone/>
            </a:pPr>
            <a:r>
              <a:rPr lang="en-US" sz="3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7. Переходьте до суті свого дзвінка якомога швидше</a:t>
            </a:r>
            <a:endParaRPr/>
          </a:p>
        </p:txBody>
      </p:sp>
      <p:sp>
        <p:nvSpPr>
          <p:cNvPr id="402" name="Google Shape;402;p44"/>
          <p:cNvSpPr txBox="1">
            <a:spLocks noGrp="1"/>
          </p:cNvSpPr>
          <p:nvPr>
            <p:ph type="body" idx="1"/>
          </p:nvPr>
        </p:nvSpPr>
        <p:spPr>
          <a:xfrm>
            <a:off x="762000" y="1811337"/>
            <a:ext cx="4724400" cy="481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-12192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⦿"/>
            </a:pPr>
            <a:r>
              <a:rPr lang="en-US" sz="2400" b="0" i="0" u="none" dirty="0">
                <a:solidFill>
                  <a:srgbClr val="FFCC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Спілкуючись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телефону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ділові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люди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прагнуть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бути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стислими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відхилятися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теми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дратуйте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їх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розмовами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се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повідомляйте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інформацію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чітко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суті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озвучте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мету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свого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дзвінка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почніть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ділову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розмову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b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Винятком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із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цього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правила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є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спілкування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телефону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із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клієнтами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з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якими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роки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спільної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роботи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вас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розвинулися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теплі</a:t>
            </a:r>
            <a:r>
              <a:rPr lang="en-US" sz="2400" b="0" i="0" u="none" dirty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стосунки</a:t>
            </a:r>
            <a:r>
              <a:rPr lang="en-US" sz="2400" b="0" i="0" u="none" dirty="0">
                <a:solidFill>
                  <a:srgbClr val="FFCCC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dirty="0"/>
          </a:p>
        </p:txBody>
      </p:sp>
      <p:pic>
        <p:nvPicPr>
          <p:cNvPr id="403" name="Google Shape;403;p44" descr="rykovoditel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7400" y="1981200"/>
            <a:ext cx="2595562" cy="3894137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5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lvl="0" indent="-4841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200"/>
              <a:buFont typeface="Century Gothic"/>
              <a:buNone/>
            </a:pPr>
            <a:r>
              <a:rPr lang="en-US" sz="3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8. Використання функції «hold» («утримання»)</a:t>
            </a:r>
            <a:endParaRPr/>
          </a:p>
        </p:txBody>
      </p:sp>
      <p:sp>
        <p:nvSpPr>
          <p:cNvPr id="409" name="Google Shape;409;p45"/>
          <p:cNvSpPr txBox="1">
            <a:spLocks noGrp="1"/>
          </p:cNvSpPr>
          <p:nvPr>
            <p:ph type="body" idx="1"/>
          </p:nvPr>
        </p:nvSpPr>
        <p:spPr>
          <a:xfrm>
            <a:off x="3581400" y="1905000"/>
            <a:ext cx="4086225" cy="4497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Ця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функція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дозволяє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разі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потреби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«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підвісити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»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співрозмовника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лінії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роз'єднуючи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цьому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підключення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sym typeface="Century Gothic"/>
              </a:rPr>
              <a:t>.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endParaRPr sz="2400" b="0" i="0" u="none" dirty="0">
              <a:solidFill>
                <a:schemeClr val="accent1">
                  <a:lumMod val="75000"/>
                </a:schemeClr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</a:pP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Натиснувши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відповідну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кнопку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своєму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телефоні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активізувавши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«hold»,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даєте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співбесідникові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можливості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чути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відбувається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вас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2400" b="0" i="0" u="none" dirty="0" err="1">
                <a:solidFill>
                  <a:schemeClr val="accent1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приміщенні</a:t>
            </a:r>
            <a:r>
              <a:rPr lang="en-US" sz="2400" b="0" i="0" u="none" dirty="0">
                <a:solidFill>
                  <a:schemeClr val="accent1">
                    <a:lumMod val="75000"/>
                  </a:schemeClr>
                </a:solidFill>
                <a:sym typeface="Century Gothic"/>
              </a:rPr>
              <a:t>.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10" name="Google Shape;410;p45" descr="j04308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4365625"/>
            <a:ext cx="2232025" cy="1617662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411" name="Google Shape;411;p45" descr="j0422125"/>
          <p:cNvPicPr preferRelativeResize="0"/>
          <p:nvPr/>
        </p:nvPicPr>
        <p:blipFill rotWithShape="1">
          <a:blip r:embed="rId4">
            <a:alphaModFix/>
          </a:blip>
          <a:srcRect l="20013"/>
          <a:stretch/>
        </p:blipFill>
        <p:spPr>
          <a:xfrm>
            <a:off x="539750" y="1844675"/>
            <a:ext cx="2246312" cy="2808287"/>
          </a:xfrm>
          <a:prstGeom prst="rect">
            <a:avLst/>
          </a:prstGeom>
          <a:noFill/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6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lvl="0" indent="-4841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400"/>
              <a:buFont typeface="Century Gothic"/>
              <a:buNone/>
            </a:pPr>
            <a:r>
              <a:rPr lang="en-US" sz="34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9. Якщо запитують людину, котра відсутня</a:t>
            </a:r>
            <a:endParaRPr/>
          </a:p>
        </p:txBody>
      </p:sp>
      <p:sp>
        <p:nvSpPr>
          <p:cNvPr id="417" name="Google Shape;417;p46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Повідомивши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відсутність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потрібної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людини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кидайте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cлухавку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зробіть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спроби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утримати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клієнта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подзвонив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Запропонуйте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свою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допомогу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sym typeface="Century Gothic"/>
              </a:rPr>
              <a:t>: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SzPts val="1760"/>
              <a:buNone/>
            </a:pPr>
            <a:endParaRPr sz="2200" b="0" i="0" u="none" dirty="0">
              <a:solidFill>
                <a:schemeClr val="accent1">
                  <a:lumMod val="50000"/>
                </a:schemeClr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SzPts val="1760"/>
              <a:buNone/>
            </a:pP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«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Чи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можу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я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вам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чимось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допомогти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sym typeface="Century Gothic"/>
              </a:rPr>
              <a:t>?»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SzPts val="1760"/>
              <a:buNone/>
            </a:pP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«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Чи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може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вам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допомогти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хто-небудь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інший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sym typeface="Century Gothic"/>
              </a:rPr>
              <a:t>?»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SzPts val="1760"/>
              <a:buNone/>
            </a:pPr>
            <a:endParaRPr sz="2200" b="0" i="0" u="none" dirty="0">
              <a:solidFill>
                <a:schemeClr val="accent1">
                  <a:lumMod val="50000"/>
                </a:schemeClr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SzPts val="1760"/>
              <a:buNone/>
            </a:pP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Якщо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чоловік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подзвонив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погоджується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запропоновану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допомогу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то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попросіть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залишити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повідомлення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sym typeface="Century Gothic"/>
              </a:rPr>
              <a:t>.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SzPts val="1760"/>
              <a:buNone/>
            </a:pPr>
            <a:endParaRPr sz="2200" b="0" i="0" u="none" dirty="0">
              <a:solidFill>
                <a:schemeClr val="accent1">
                  <a:lumMod val="50000"/>
                </a:schemeClr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SzPts val="1760"/>
              <a:buNone/>
            </a:pP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«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мені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передати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...?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Хто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дзвонив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sym typeface="Century Gothic"/>
              </a:rPr>
              <a:t>? »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SzPts val="1760"/>
              <a:buNone/>
            </a:pP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«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Давайте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я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залишу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відсутньому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колезі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повідомлення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телефонували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Назвіться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будь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200" b="0" i="0" u="none" dirty="0" err="1">
                <a:solidFill>
                  <a:schemeClr val="accent1">
                    <a:lumMod val="5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ласка</a:t>
            </a:r>
            <a:r>
              <a:rPr lang="en-US" sz="2200" b="0" i="0" u="none" dirty="0">
                <a:solidFill>
                  <a:schemeClr val="accent1">
                    <a:lumMod val="50000"/>
                  </a:schemeClr>
                </a:solidFill>
                <a:sym typeface="Century Gothic"/>
              </a:rPr>
              <a:t> ».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18" name="Google Shape;418;p46" descr="j02838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1400" y="2514600"/>
            <a:ext cx="10668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7"/>
          <p:cNvSpPr txBox="1">
            <a:spLocks noGrp="1"/>
          </p:cNvSpPr>
          <p:nvPr>
            <p:ph type="title"/>
          </p:nvPr>
        </p:nvSpPr>
        <p:spPr>
          <a:xfrm>
            <a:off x="152400" y="343443"/>
            <a:ext cx="88392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lvl="0" indent="-4841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99"/>
              </a:buClr>
              <a:buSzPts val="3200"/>
              <a:buFont typeface="Century Gothic"/>
              <a:buNone/>
            </a:pPr>
            <a:r>
              <a:rPr lang="en-US" sz="2800" b="1" i="0" u="none" dirty="0">
                <a:solidFill>
                  <a:srgbClr val="FF0000"/>
                </a:solidFill>
                <a:sym typeface="Century Gothic"/>
              </a:rPr>
              <a:t>10. </a:t>
            </a:r>
            <a:r>
              <a:rPr lang="en-US" sz="2800" b="1" i="0" u="none" dirty="0" err="1">
                <a:solidFill>
                  <a:srgbClr val="FF0000"/>
                </a:solidFill>
                <a:sym typeface="Century Gothic"/>
              </a:rPr>
              <a:t>Закінчуючи</a:t>
            </a:r>
            <a:r>
              <a:rPr lang="en-US" sz="2800" b="1" i="0" u="none" dirty="0">
                <a:solidFill>
                  <a:srgbClr val="FF0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0000"/>
                </a:solidFill>
                <a:sym typeface="Century Gothic"/>
              </a:rPr>
              <a:t>розмову</a:t>
            </a:r>
            <a:r>
              <a:rPr lang="en-US" sz="2800" b="1" i="0" u="none" dirty="0">
                <a:solidFill>
                  <a:srgbClr val="FF0000"/>
                </a:solidFill>
                <a:sym typeface="Century Gothic"/>
              </a:rPr>
              <a:t>, </a:t>
            </a:r>
            <a:r>
              <a:rPr lang="en-US" sz="2800" b="1" i="0" u="none" dirty="0" err="1">
                <a:solidFill>
                  <a:srgbClr val="FF0000"/>
                </a:solidFill>
                <a:sym typeface="Century Gothic"/>
              </a:rPr>
              <a:t>попрощайтеся</a:t>
            </a:r>
            <a:r>
              <a:rPr lang="en-US" sz="2800" b="1" i="0" u="none" dirty="0">
                <a:solidFill>
                  <a:srgbClr val="FF0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0000"/>
                </a:solidFill>
                <a:sym typeface="Century Gothic"/>
              </a:rPr>
              <a:t>зі</a:t>
            </a:r>
            <a:r>
              <a:rPr lang="en-US" sz="2800" b="1" i="0" u="none" dirty="0">
                <a:solidFill>
                  <a:srgbClr val="FF0000"/>
                </a:solidFill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0000"/>
                </a:solidFill>
                <a:sym typeface="Century Gothic"/>
              </a:rPr>
              <a:t>співрозмовником</a:t>
            </a:r>
            <a:endParaRPr sz="2800" b="1" dirty="0">
              <a:solidFill>
                <a:srgbClr val="FF0000"/>
              </a:solidFill>
            </a:endParaRPr>
          </a:p>
        </p:txBody>
      </p:sp>
      <p:sp>
        <p:nvSpPr>
          <p:cNvPr id="424" name="Google Shape;424;p47"/>
          <p:cNvSpPr txBox="1">
            <a:spLocks noGrp="1"/>
          </p:cNvSpPr>
          <p:nvPr>
            <p:ph type="body" idx="1"/>
          </p:nvPr>
        </p:nvSpPr>
        <p:spPr>
          <a:xfrm>
            <a:off x="685800" y="1524000"/>
            <a:ext cx="7346950" cy="281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Перш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ніж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попрощатися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з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людиною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яка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телефонувала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поцікавтеся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«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Чи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можу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я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відповісти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ще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якесь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питання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?», І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лише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отримавши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негативну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відповідь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завершіть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розмову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Скажіть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йому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«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побачення</a:t>
            </a:r>
            <a:r>
              <a:rPr lang="en-US" sz="2400" b="0" i="0" u="none" dirty="0">
                <a:solidFill>
                  <a:srgbClr val="00B050"/>
                </a:solidFill>
                <a:sym typeface="Century Gothic"/>
              </a:rPr>
              <a:t>». </a:t>
            </a:r>
            <a:endParaRPr dirty="0">
              <a:solidFill>
                <a:srgbClr val="00B050"/>
              </a:solidFill>
            </a:endParaRPr>
          </a:p>
        </p:txBody>
      </p:sp>
      <p:sp>
        <p:nvSpPr>
          <p:cNvPr id="425" name="Google Shape;425;p47"/>
          <p:cNvSpPr txBox="1"/>
          <p:nvPr/>
        </p:nvSpPr>
        <p:spPr>
          <a:xfrm>
            <a:off x="0" y="3048000"/>
            <a:ext cx="91440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marR="0" lvl="0" indent="-4841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200"/>
              <a:buFont typeface="Century Gothic"/>
              <a:buNone/>
            </a:pPr>
            <a:r>
              <a:rPr lang="en-US" sz="2800" b="1" i="0" u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11. </a:t>
            </a:r>
            <a:r>
              <a:rPr lang="en-US" sz="2800" b="1" i="0" u="none" dirty="0" err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800" b="1" i="0" u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жуйте</a:t>
            </a:r>
            <a:r>
              <a:rPr lang="en-US" sz="2800" b="1" i="0" u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800" b="1" i="0" u="none" dirty="0" err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800" b="1" i="0" u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пийте</a:t>
            </a:r>
            <a:r>
              <a:rPr lang="en-US" sz="2800" b="1" i="0" u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800" b="1" i="0" u="none" dirty="0" err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800" b="1" i="0" u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паліть</a:t>
            </a:r>
            <a:r>
              <a:rPr lang="en-US" sz="2800" b="1" i="0" u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800" b="1" i="0" u="none" dirty="0" err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спілкуючись</a:t>
            </a:r>
            <a:r>
              <a:rPr lang="en-US" sz="2800" b="1" i="0" u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</a:t>
            </a:r>
            <a:r>
              <a:rPr lang="en-US" sz="2800" b="1" i="0" u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b="1" i="0" u="none" dirty="0" err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телефону</a:t>
            </a:r>
            <a:r>
              <a:rPr lang="en-US" sz="2800" b="1" i="0" u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2800" b="1" dirty="0">
              <a:solidFill>
                <a:srgbClr val="FF0000"/>
              </a:solidFill>
            </a:endParaRPr>
          </a:p>
        </p:txBody>
      </p:sp>
      <p:pic>
        <p:nvPicPr>
          <p:cNvPr id="426" name="Google Shape;426;p47" descr="j02810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4419600"/>
            <a:ext cx="2054225" cy="2052637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47"/>
          <p:cNvSpPr txBox="1"/>
          <p:nvPr/>
        </p:nvSpPr>
        <p:spPr>
          <a:xfrm>
            <a:off x="3352800" y="4648200"/>
            <a:ext cx="5029200" cy="196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CCCC"/>
              </a:buClr>
              <a:buSzPts val="2400"/>
              <a:buFont typeface="Century Gothic"/>
              <a:buNone/>
            </a:pP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Якщо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думаєте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здійснюючи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перераховані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вище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дії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сховаєте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їх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телефонного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співрозмовника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то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помиляєтеся</a:t>
            </a:r>
            <a:r>
              <a:rPr lang="en-US" sz="2400" b="0" i="0" u="none" dirty="0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endParaRPr dirty="0">
              <a:solidFill>
                <a:srgbClr val="00B05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dirty="0">
              <a:solidFill>
                <a:srgbClr val="FFCCC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8"/>
          <p:cNvSpPr txBox="1">
            <a:spLocks noGrp="1"/>
          </p:cNvSpPr>
          <p:nvPr>
            <p:ph type="body" idx="1"/>
          </p:nvPr>
        </p:nvSpPr>
        <p:spPr>
          <a:xfrm>
            <a:off x="381000" y="1584325"/>
            <a:ext cx="7386637" cy="527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Якщо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людина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говорить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повільно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це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свідчить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її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процес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мислення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протікає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з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тією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ж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швидкістю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Отже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він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уважно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оцінює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кожне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почуте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вимовлене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ним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слово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ретельно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зважує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отриману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інформацію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перед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прийняттям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остаточного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рішення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b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Спілкуючись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з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такими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людьми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дещо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зменште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темп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своєї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мови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Ваші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співрозмовники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почнуть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міркувати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швидше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якщо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прискорите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темп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вашої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мови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b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Людина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яка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говорить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швидко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схоплює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думки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льоту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ухвалює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рішення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без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довгих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роздумів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можливо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навіть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поспішно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Її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дратує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повільність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неквапливість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, 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вона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нетерпляча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прагне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дій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b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Прискорюйте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темп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своєї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мови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,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</a:pP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спілкуючись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з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такими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>
                    <a:lumMod val="75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людьми</a:t>
            </a:r>
            <a:r>
              <a:rPr lang="en-US" sz="2000" b="0" i="0" u="none" dirty="0">
                <a:solidFill>
                  <a:schemeClr val="accent2">
                    <a:lumMod val="75000"/>
                  </a:schemeClr>
                </a:solidFill>
                <a:sym typeface="Century Gothic"/>
              </a:rPr>
              <a:t>. 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33" name="Google Shape;433;p48" descr="j04125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0" y="4572000"/>
            <a:ext cx="1871662" cy="2117725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48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lvl="0" indent="-4841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200"/>
              <a:buFont typeface="Century Gothic"/>
              <a:buNone/>
            </a:pPr>
            <a:r>
              <a:rPr lang="en-US" sz="3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12. Підлаштовуйтеся під швидкість мови співбесідника</a:t>
            </a:r>
            <a:r>
              <a:rPr lang="en-US" sz="4200" b="0" i="0" u="none">
                <a:solidFill>
                  <a:srgbClr val="FF5C9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9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lvl="0" indent="-4841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400"/>
              <a:buFont typeface="Century Gothic"/>
              <a:buNone/>
            </a:pPr>
            <a:r>
              <a:rPr lang="en-US" sz="34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13. Використання гучного зв'язку (спікерфона)</a:t>
            </a:r>
            <a:endParaRPr/>
          </a:p>
        </p:txBody>
      </p:sp>
      <p:sp>
        <p:nvSpPr>
          <p:cNvPr id="440" name="Google Shape;440;p49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7608887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Використовувати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гучний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зв'язок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рекомендується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тільки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крайній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випадок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і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згодою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співрозмовника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b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«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Дозвольте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перемкнути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нашу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розмову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гучний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зв'язок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щоб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директор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uk-UA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з</a:t>
            </a:r>
            <a:r>
              <a:rPr lang="en-US" sz="2400" b="0" i="0" u="none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маркетингу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теж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міг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взяти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участь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бесіді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».</a:t>
            </a:r>
            <a:b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сьогоднішньому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рівні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технології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клієнт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почує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різницю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між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спілкуванням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з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вами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через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слухавку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і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допомогою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спікерфона</a:t>
            </a:r>
            <a:r>
              <a:rPr lang="en-US" sz="2400" b="0" i="0" u="none" dirty="0">
                <a:solidFill>
                  <a:schemeClr val="accent5">
                    <a:lumMod val="60000"/>
                    <a:lumOff val="40000"/>
                  </a:schemeClr>
                </a:solidFill>
                <a:sym typeface="Century Gothic"/>
              </a:rPr>
              <a:t>. </a:t>
            </a:r>
            <a:endParaRPr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41" name="Google Shape;441;p49" descr="j02363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5334000"/>
            <a:ext cx="1295400" cy="12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50" descr="j02158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9000" y="4876800"/>
            <a:ext cx="1584325" cy="1554162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50"/>
          <p:cNvSpPr txBox="1">
            <a:spLocks noGrp="1"/>
          </p:cNvSpPr>
          <p:nvPr>
            <p:ph type="title"/>
          </p:nvPr>
        </p:nvSpPr>
        <p:spPr>
          <a:xfrm>
            <a:off x="457200" y="268287"/>
            <a:ext cx="8229600" cy="139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84187" lvl="0" indent="-4841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900"/>
              <a:buFont typeface="Century Gothic"/>
              <a:buNone/>
            </a:pPr>
            <a:r>
              <a:rPr lang="en-US" sz="2900" b="0" i="0" u="none">
                <a:solidFill>
                  <a:srgbClr val="FFFF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14. </a:t>
            </a:r>
            <a:r>
              <a:rPr lang="en-US" sz="3200" b="0" i="0" u="none">
                <a:solidFill>
                  <a:srgbClr val="FFFF6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 вибачайтеся перед співрозмовником за те, що зайняли його час</a:t>
            </a:r>
            <a:endParaRPr/>
          </a:p>
        </p:txBody>
      </p:sp>
      <p:sp>
        <p:nvSpPr>
          <p:cNvPr id="448" name="Google Shape;448;p50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7527925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Сказавши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співрозмовнику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«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Вибачте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наша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зустріч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бесіда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затяглася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я,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напевно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зайняв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ваш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», -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самі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наводите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його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думку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він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втратив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марно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спілкуючись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з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вами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ваш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нічого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коштує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впевнені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в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собі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відчуваєте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себе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винним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Замість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вибачення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можете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подякувати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співрозмовнику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«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Спасибі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те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знайшли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можливість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зустрітися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переговорити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зі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мною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».</a:t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«Я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розумію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вашу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зайнятість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спасибі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вам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час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</a:t>
            </a:r>
            <a:b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виділений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для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нашої</a:t>
            </a:r>
            <a:r>
              <a:rPr lang="en-US" sz="2000" b="0" i="0" u="none" dirty="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dirty="0" err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зустрічі</a:t>
            </a:r>
            <a:r>
              <a:rPr lang="en-US" sz="2000" b="0" i="0" u="none" dirty="0">
                <a:solidFill>
                  <a:schemeClr val="accent2"/>
                </a:solidFill>
                <a:sym typeface="Century Gothic"/>
              </a:rPr>
              <a:t> ». </a:t>
            </a:r>
            <a:endParaRPr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ПАМ</a:t>
            </a:r>
            <a:r>
              <a:rPr lang="en-US" b="1" dirty="0" smtClean="0">
                <a:solidFill>
                  <a:srgbClr val="FFFF00"/>
                </a:solidFill>
              </a:rPr>
              <a:t>’</a:t>
            </a:r>
            <a:r>
              <a:rPr lang="uk-UA" b="1" dirty="0" smtClean="0">
                <a:solidFill>
                  <a:srgbClr val="FFFF00"/>
                </a:solidFill>
              </a:rPr>
              <a:t>ЯТАЙТЕ:</a:t>
            </a:r>
            <a:endParaRPr lang="uk-UA" b="1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78071"/>
            <a:ext cx="8461332" cy="4976737"/>
          </a:xfrm>
        </p:spPr>
        <p:txBody>
          <a:bodyPr/>
          <a:lstStyle/>
          <a:p>
            <a:r>
              <a:rPr lang="uk-UA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Вміння підприємця і менеджерів фірми вести телефонні розмови за відповідними етичними нормами є важливою умовою набуття солідної ділової репутації у сфері бізнесу та серед широкого загалу клієнтів-споживачів, а відтак і досягнення підприємницького успіху</a:t>
            </a:r>
            <a:r>
              <a:rPr lang="uk-UA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137160" indent="0">
              <a:buNone/>
            </a:pPr>
            <a:endParaRPr lang="uk-UA" b="1" i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uk-UA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Будьте лаконічні, </a:t>
            </a:r>
            <a:r>
              <a:rPr lang="uk-UA" b="1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ввічливі, доброзичливі</a:t>
            </a:r>
            <a:r>
              <a:rPr lang="uk-UA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956" y="4371584"/>
            <a:ext cx="1335914" cy="1335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2613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 txBox="1"/>
          <p:nvPr/>
        </p:nvSpPr>
        <p:spPr>
          <a:xfrm>
            <a:off x="1143000" y="363255"/>
            <a:ext cx="7123112" cy="1390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600"/>
              <a:buFont typeface="Calibri"/>
              <a:buNone/>
            </a:pPr>
            <a:r>
              <a:rPr lang="en-US" sz="3600" b="0" i="1" u="sng" dirty="0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Особливості</a:t>
            </a:r>
            <a:r>
              <a:rPr lang="en-US" sz="3600" b="0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усного</a:t>
            </a:r>
            <a:r>
              <a:rPr lang="en-US" sz="3600" b="0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спілкування</a:t>
            </a:r>
            <a:r>
              <a:rPr lang="en-US" sz="3600" b="0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pic>
        <p:nvPicPr>
          <p:cNvPr id="157" name="Google Shape;157;p20" descr="C:\Users\BELKA\Desktop\стресс\соц-псих симп\135186m.jpg"/>
          <p:cNvPicPr preferRelativeResize="0"/>
          <p:nvPr/>
        </p:nvPicPr>
        <p:blipFill rotWithShape="1">
          <a:blip r:embed="rId3">
            <a:alphaModFix/>
          </a:blip>
          <a:srcRect b="52423"/>
          <a:stretch/>
        </p:blipFill>
        <p:spPr>
          <a:xfrm>
            <a:off x="4648200" y="4219532"/>
            <a:ext cx="4102100" cy="2082800"/>
          </a:xfrm>
          <a:prstGeom prst="rect">
            <a:avLst/>
          </a:prstGeom>
          <a:noFill/>
          <a:ln w="38100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58" name="Google Shape;158;p20"/>
          <p:cNvSpPr txBox="1"/>
          <p:nvPr/>
        </p:nvSpPr>
        <p:spPr>
          <a:xfrm>
            <a:off x="457200" y="1528175"/>
            <a:ext cx="4191000" cy="349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•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Монологічне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,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діалогічне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,  </a:t>
            </a:r>
            <a:r>
              <a:rPr lang="en-US" sz="2400" b="0" i="0" u="none" dirty="0" err="1" smtClean="0">
                <a:solidFill>
                  <a:srgbClr val="C00000"/>
                </a:solidFill>
                <a:sym typeface="Arial"/>
              </a:rPr>
              <a:t>полілогічне</a:t>
            </a:r>
            <a:r>
              <a:rPr lang="uk-UA" sz="2400" b="0" i="0" u="none" dirty="0" smtClean="0">
                <a:solidFill>
                  <a:srgbClr val="C00000"/>
                </a:solidFill>
                <a:sym typeface="Arial"/>
              </a:rPr>
              <a:t>;</a:t>
            </a:r>
            <a:r>
              <a:rPr lang="en-US" sz="2400" b="0" i="0" u="none" dirty="0" smtClean="0">
                <a:solidFill>
                  <a:srgbClr val="C00000"/>
                </a:solidFill>
                <a:sym typeface="Arial"/>
              </a:rPr>
              <a:t>                                                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•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Розраховане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на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певних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адресатів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у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конкретній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</a:t>
            </a:r>
            <a:r>
              <a:rPr lang="en-US" sz="2400" b="0" i="0" u="none" dirty="0" err="1" smtClean="0">
                <a:solidFill>
                  <a:srgbClr val="C00000"/>
                </a:solidFill>
                <a:sym typeface="Arial"/>
              </a:rPr>
              <a:t>ситуації</a:t>
            </a:r>
            <a:r>
              <a:rPr lang="uk-UA" sz="2400" b="0" i="0" u="none" dirty="0" smtClean="0">
                <a:solidFill>
                  <a:srgbClr val="C00000"/>
                </a:solidFill>
                <a:sym typeface="Arial"/>
              </a:rPr>
              <a:t>;</a:t>
            </a:r>
            <a:r>
              <a:rPr lang="en-US" sz="2400" b="0" i="0" u="none" dirty="0" smtClean="0">
                <a:solidFill>
                  <a:srgbClr val="C00000"/>
                </a:solidFill>
                <a:sym typeface="Arial"/>
              </a:rPr>
              <a:t>                                 </a:t>
            </a:r>
            <a:endParaRPr lang="uk-UA" sz="2400" b="0" i="0" u="none" dirty="0" smtClean="0">
              <a:solidFill>
                <a:srgbClr val="C00000"/>
              </a:solidFill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0" i="0" u="none" dirty="0" smtClean="0">
                <a:solidFill>
                  <a:srgbClr val="C00000"/>
                </a:solidFill>
                <a:sym typeface="Arial"/>
              </a:rPr>
              <a:t>•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Непідготовлене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</a:t>
            </a:r>
            <a:r>
              <a:rPr lang="en-US" sz="2400" b="0" i="0" u="none" dirty="0" err="1" smtClean="0">
                <a:solidFill>
                  <a:srgbClr val="C00000"/>
                </a:solidFill>
                <a:sym typeface="Arial"/>
              </a:rPr>
              <a:t>заздалегідь</a:t>
            </a:r>
            <a:r>
              <a:rPr lang="uk-UA" sz="2400" b="0" i="0" u="none" dirty="0" smtClean="0">
                <a:solidFill>
                  <a:srgbClr val="C00000"/>
                </a:solidFill>
                <a:sym typeface="Arial"/>
              </a:rPr>
              <a:t>;</a:t>
            </a:r>
            <a:r>
              <a:rPr lang="en-US" sz="2400" b="0" i="0" u="none" dirty="0" smtClean="0">
                <a:solidFill>
                  <a:srgbClr val="C00000"/>
                </a:solidFill>
                <a:sym typeface="Arial"/>
              </a:rPr>
              <a:t>                         </a:t>
            </a:r>
            <a:endParaRPr lang="uk-UA" sz="2400" b="0" i="0" u="none" dirty="0" smtClean="0">
              <a:solidFill>
                <a:srgbClr val="C00000"/>
              </a:solidFill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0" i="0" u="none" dirty="0" smtClean="0">
                <a:solidFill>
                  <a:srgbClr val="C00000"/>
                </a:solidFill>
                <a:sym typeface="Arial"/>
              </a:rPr>
              <a:t> 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•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Живе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,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без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старанного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мовного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</a:t>
            </a:r>
            <a:r>
              <a:rPr lang="en-US" sz="2400" b="0" i="0" u="none" dirty="0" err="1" smtClean="0">
                <a:solidFill>
                  <a:srgbClr val="C00000"/>
                </a:solidFill>
                <a:sym typeface="Arial"/>
              </a:rPr>
              <a:t>оформлювання</a:t>
            </a:r>
            <a:r>
              <a:rPr lang="uk-UA" sz="2400" b="0" i="0" u="none" dirty="0" smtClean="0">
                <a:solidFill>
                  <a:srgbClr val="C00000"/>
                </a:solidFill>
                <a:sym typeface="Arial"/>
              </a:rPr>
              <a:t>;</a:t>
            </a:r>
            <a:endParaRPr sz="2400" dirty="0">
              <a:solidFill>
                <a:srgbClr val="C00000"/>
              </a:solidFill>
            </a:endParaRPr>
          </a:p>
        </p:txBody>
      </p:sp>
      <p:sp>
        <p:nvSpPr>
          <p:cNvPr id="159" name="Google Shape;159;p20"/>
          <p:cNvSpPr txBox="1"/>
          <p:nvPr/>
        </p:nvSpPr>
        <p:spPr>
          <a:xfrm>
            <a:off x="4704557" y="1753644"/>
            <a:ext cx="4176396" cy="3507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• </a:t>
            </a:r>
            <a:r>
              <a:rPr lang="en-US" sz="2400" b="0" i="0" u="none" dirty="0" err="1" smtClean="0">
                <a:solidFill>
                  <a:srgbClr val="C00000"/>
                </a:solidFill>
                <a:sym typeface="Arial"/>
              </a:rPr>
              <a:t>Імпровізоване</a:t>
            </a:r>
            <a:r>
              <a:rPr lang="uk-UA" sz="2400" b="0" i="0" u="none" dirty="0" smtClean="0">
                <a:solidFill>
                  <a:srgbClr val="C00000"/>
                </a:solidFill>
                <a:sym typeface="Arial"/>
              </a:rPr>
              <a:t>;</a:t>
            </a:r>
            <a:r>
              <a:rPr lang="en-US" sz="2400" b="0" i="0" u="none" dirty="0" smtClean="0">
                <a:solidFill>
                  <a:srgbClr val="C00000"/>
                </a:solidFill>
                <a:sym typeface="Arial"/>
              </a:rPr>
              <a:t>                            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•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Інтонація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,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міміка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,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жести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(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невербальні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засоби</a:t>
            </a:r>
            <a:r>
              <a:rPr lang="en-US" sz="2400" b="0" i="0" u="none" dirty="0" smtClean="0">
                <a:solidFill>
                  <a:srgbClr val="C00000"/>
                </a:solidFill>
                <a:sym typeface="Arial"/>
              </a:rPr>
              <a:t>)</a:t>
            </a:r>
            <a:r>
              <a:rPr lang="uk-UA" sz="2400" b="0" i="0" u="none" dirty="0" smtClean="0">
                <a:solidFill>
                  <a:srgbClr val="C00000"/>
                </a:solidFill>
                <a:sym typeface="Arial"/>
              </a:rPr>
              <a:t>;</a:t>
            </a:r>
            <a:r>
              <a:rPr lang="en-US" sz="2400" b="0" i="0" u="none" dirty="0" smtClean="0">
                <a:solidFill>
                  <a:srgbClr val="C00000"/>
                </a:solidFill>
                <a:sym typeface="Arial"/>
              </a:rPr>
              <a:t>                 </a:t>
            </a:r>
            <a:endParaRPr lang="uk-UA" sz="2400" b="0" i="0" u="none" dirty="0" smtClean="0">
              <a:solidFill>
                <a:srgbClr val="C00000"/>
              </a:solidFill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0" i="0" u="none" dirty="0" smtClean="0">
                <a:solidFill>
                  <a:srgbClr val="C00000"/>
                </a:solidFill>
                <a:sym typeface="Arial"/>
              </a:rPr>
              <a:t>•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Чітко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</a:t>
            </a:r>
            <a:r>
              <a:rPr lang="en-US" sz="2400" b="0" i="0" u="none" dirty="0" err="1" smtClean="0">
                <a:solidFill>
                  <a:srgbClr val="C00000"/>
                </a:solidFill>
                <a:sym typeface="Arial"/>
              </a:rPr>
              <a:t>індивідуалізоване</a:t>
            </a:r>
            <a:r>
              <a:rPr lang="uk-UA" sz="2400" b="0" i="0" u="none" dirty="0" smtClean="0">
                <a:solidFill>
                  <a:srgbClr val="C00000"/>
                </a:solidFill>
                <a:sym typeface="Arial"/>
              </a:rPr>
              <a:t>;</a:t>
            </a:r>
            <a:r>
              <a:rPr lang="en-US" sz="2400" b="0" i="0" u="none" dirty="0" smtClean="0">
                <a:solidFill>
                  <a:srgbClr val="C00000"/>
                </a:solidFill>
                <a:sym typeface="Arial"/>
              </a:rPr>
              <a:t>            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•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Емоційне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й </a:t>
            </a:r>
            <a:r>
              <a:rPr lang="en-US" sz="2400" b="0" i="0" u="none" dirty="0" err="1" smtClean="0">
                <a:solidFill>
                  <a:srgbClr val="C00000"/>
                </a:solidFill>
                <a:sym typeface="Arial"/>
              </a:rPr>
              <a:t>експресивне</a:t>
            </a:r>
            <a:r>
              <a:rPr lang="uk-UA" sz="2400" b="0" i="0" u="none" dirty="0" smtClean="0">
                <a:solidFill>
                  <a:srgbClr val="C00000"/>
                </a:solidFill>
                <a:sym typeface="Arial"/>
              </a:rPr>
              <a:t>;</a:t>
            </a:r>
            <a:r>
              <a:rPr lang="en-US" sz="2400" b="0" i="0" u="none" dirty="0" smtClean="0">
                <a:solidFill>
                  <a:srgbClr val="C00000"/>
                </a:solidFill>
                <a:sym typeface="Arial"/>
              </a:rPr>
              <a:t>    </a:t>
            </a:r>
            <a:endParaRPr lang="uk-UA" sz="2400" b="0" i="0" u="none" dirty="0" smtClean="0">
              <a:solidFill>
                <a:srgbClr val="C00000"/>
              </a:solidFill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0" i="0" u="none" dirty="0" smtClean="0">
                <a:solidFill>
                  <a:srgbClr val="C00000"/>
                </a:solidFill>
                <a:sym typeface="Arial"/>
              </a:rPr>
              <a:t>•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Обмежене</a:t>
            </a:r>
            <a:r>
              <a:rPr lang="en-US" sz="2400" b="0" i="0" u="none" dirty="0">
                <a:solidFill>
                  <a:srgbClr val="C00000"/>
                </a:solidFill>
                <a:sym typeface="Arial"/>
              </a:rPr>
              <a:t> в </a:t>
            </a:r>
            <a:r>
              <a:rPr lang="en-US" sz="2400" b="0" i="0" u="none" dirty="0" err="1">
                <a:solidFill>
                  <a:srgbClr val="C00000"/>
                </a:solidFill>
                <a:sym typeface="Arial"/>
              </a:rPr>
              <a:t>часі</a:t>
            </a:r>
            <a:endParaRPr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 txBox="1"/>
          <p:nvPr/>
        </p:nvSpPr>
        <p:spPr>
          <a:xfrm>
            <a:off x="-174625" y="-120650"/>
            <a:ext cx="9013825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3200"/>
              <a:buFont typeface="Calibri"/>
              <a:buNone/>
            </a:pPr>
            <a:r>
              <a:rPr lang="en-US" sz="3200" b="0" i="1" u="sng" dirty="0" err="1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Індивідуальні</a:t>
            </a:r>
            <a:r>
              <a:rPr lang="en-US" sz="3200" b="0" i="1" u="sng" dirty="0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та</a:t>
            </a:r>
            <a:r>
              <a:rPr lang="en-US" sz="3200" b="0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колективні</a:t>
            </a:r>
            <a:r>
              <a:rPr lang="en-US" sz="3200" b="0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форми</a:t>
            </a:r>
            <a:r>
              <a:rPr lang="en-US" sz="3200" b="0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фахового</a:t>
            </a:r>
            <a:r>
              <a:rPr lang="en-US" sz="3200" b="0" i="1" u="sng" dirty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1" u="sng" dirty="0" err="1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спілкування</a:t>
            </a:r>
            <a:endParaRPr dirty="0"/>
          </a:p>
        </p:txBody>
      </p:sp>
      <p:pic>
        <p:nvPicPr>
          <p:cNvPr id="165" name="Google Shape;165;p21" descr="Картинка 11 из 840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0" y="4343400"/>
            <a:ext cx="3144837" cy="2089150"/>
          </a:xfrm>
          <a:prstGeom prst="rect">
            <a:avLst/>
          </a:prstGeom>
          <a:noFill/>
          <a:ln w="38100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66" name="Google Shape;166;p21"/>
          <p:cNvSpPr txBox="1"/>
          <p:nvPr/>
        </p:nvSpPr>
        <p:spPr>
          <a:xfrm>
            <a:off x="304800" y="914400"/>
            <a:ext cx="8382000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За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способом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взаємодії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між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комунікантами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виділяють</a:t>
            </a:r>
            <a:r>
              <a:rPr lang="en-US" sz="1800" b="1" i="0" u="none" dirty="0">
                <a:solidFill>
                  <a:srgbClr val="00B050"/>
                </a:solidFill>
                <a:sym typeface="Arial"/>
              </a:rPr>
              <a:t>:</a:t>
            </a:r>
            <a:endParaRPr dirty="0">
              <a:solidFill>
                <a:srgbClr val="00B050"/>
              </a:solidFill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8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монологічне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говорить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один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учасник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спілкування</a:t>
            </a:r>
            <a:r>
              <a:rPr lang="en-US" sz="1800" b="0" i="0" u="none" dirty="0">
                <a:solidFill>
                  <a:srgbClr val="C00000"/>
                </a:solidFill>
                <a:sym typeface="Arial"/>
              </a:rPr>
              <a:t>);</a:t>
            </a:r>
            <a:endParaRPr dirty="0">
              <a:solidFill>
                <a:srgbClr val="C00000"/>
              </a:solidFill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8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діалогічне</a:t>
            </a:r>
            <a:r>
              <a:rPr lang="en-US" sz="18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зазвичай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розмовляє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двоє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осіб</a:t>
            </a:r>
            <a:r>
              <a:rPr lang="en-US" sz="1800" b="0" i="0" u="none" dirty="0">
                <a:solidFill>
                  <a:srgbClr val="C00000"/>
                </a:solidFill>
                <a:sym typeface="Arial"/>
              </a:rPr>
              <a:t>);</a:t>
            </a:r>
            <a:endParaRPr dirty="0">
              <a:solidFill>
                <a:srgbClr val="C00000"/>
              </a:solidFill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8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полілогічне</a:t>
            </a:r>
            <a:r>
              <a:rPr lang="en-US" sz="18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розмовляють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троє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і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більше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учасників</a:t>
            </a:r>
            <a:r>
              <a:rPr lang="en-US" sz="1800" b="0" i="0" u="none" dirty="0">
                <a:solidFill>
                  <a:srgbClr val="C00000"/>
                </a:solidFill>
                <a:sym typeface="Arial"/>
              </a:rPr>
              <a:t>). 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67" name="Google Shape;167;p21"/>
          <p:cNvSpPr txBox="1"/>
          <p:nvPr/>
        </p:nvSpPr>
        <p:spPr>
          <a:xfrm>
            <a:off x="2362200" y="2133600"/>
            <a:ext cx="6172200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За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кількістю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учасників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виокремлюють</a:t>
            </a:r>
            <a:r>
              <a:rPr lang="en-US" sz="1800" b="1" i="0" u="none" dirty="0">
                <a:solidFill>
                  <a:srgbClr val="FFFF66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8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індивідуальне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спілкуються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двоє</a:t>
            </a:r>
            <a:r>
              <a:rPr lang="en-US" sz="1800" b="0" i="0" u="none" dirty="0">
                <a:solidFill>
                  <a:srgbClr val="C00000"/>
                </a:solidFill>
                <a:sym typeface="Arial"/>
              </a:rPr>
              <a:t>);</a:t>
            </a:r>
            <a:endParaRPr dirty="0">
              <a:solidFill>
                <a:srgbClr val="C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8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колективне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спілкування</a:t>
            </a:r>
            <a:r>
              <a:rPr lang="en-US" sz="1800" b="0" i="0" u="none" dirty="0">
                <a:solidFill>
                  <a:srgbClr val="C00000"/>
                </a:solidFill>
                <a:sym typeface="Arial"/>
              </a:rPr>
              <a:t>.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68" name="Google Shape;168;p21"/>
          <p:cNvSpPr txBox="1"/>
          <p:nvPr/>
        </p:nvSpPr>
        <p:spPr>
          <a:xfrm>
            <a:off x="1447800" y="3276600"/>
            <a:ext cx="6629400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З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урахуванням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каналів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комунікації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виділяють</a:t>
            </a:r>
            <a:r>
              <a:rPr lang="en-US" sz="1800" b="1" i="0" u="none" dirty="0">
                <a:solidFill>
                  <a:srgbClr val="00B050"/>
                </a:solidFill>
                <a:sym typeface="Arial"/>
              </a:rPr>
              <a:t>:</a:t>
            </a:r>
            <a:endParaRPr dirty="0">
              <a:solidFill>
                <a:srgbClr val="00B05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 </a:t>
            </a:r>
            <a:r>
              <a:rPr lang="en-US" sz="18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безпосереднє</a:t>
            </a:r>
            <a:r>
              <a:rPr lang="en-US" sz="18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спілкування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(«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обличчя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обличчя</a:t>
            </a:r>
            <a:r>
              <a:rPr lang="en-US" sz="1800" b="0" i="0" u="none" dirty="0">
                <a:solidFill>
                  <a:srgbClr val="C00000"/>
                </a:solidFill>
                <a:sym typeface="Arial"/>
              </a:rPr>
              <a:t>»);</a:t>
            </a:r>
            <a:endParaRPr dirty="0">
              <a:solidFill>
                <a:srgbClr val="C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8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опосередковане</a:t>
            </a:r>
            <a:r>
              <a:rPr lang="en-US" sz="18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телефон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радіо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телебачення</a:t>
            </a:r>
            <a:r>
              <a:rPr lang="en-US" sz="1800" b="0" i="0" u="none" dirty="0">
                <a:solidFill>
                  <a:srgbClr val="C00000"/>
                </a:solidFill>
                <a:sym typeface="Arial"/>
              </a:rPr>
              <a:t>).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69" name="Google Shape;169;p21"/>
          <p:cNvSpPr txBox="1"/>
          <p:nvPr/>
        </p:nvSpPr>
        <p:spPr>
          <a:xfrm>
            <a:off x="228600" y="4191000"/>
            <a:ext cx="5486400" cy="228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Залежно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від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змісту</a:t>
            </a:r>
            <a:r>
              <a:rPr lang="en-US" sz="18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повідомлення</a:t>
            </a:r>
            <a:r>
              <a:rPr lang="en-US" sz="1800" b="0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розрізняють</a:t>
            </a:r>
            <a:r>
              <a:rPr lang="en-US" sz="1800" b="1" i="0" u="none" dirty="0">
                <a:solidFill>
                  <a:srgbClr val="00B050"/>
                </a:solidFill>
                <a:sym typeface="Arial"/>
              </a:rPr>
              <a:t>:</a:t>
            </a:r>
            <a:endParaRPr dirty="0">
              <a:solidFill>
                <a:srgbClr val="00B05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8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побутове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обговорення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щоденних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проблем</a:t>
            </a:r>
            <a:r>
              <a:rPr lang="en-US" sz="1800" b="0" i="0" u="none" dirty="0">
                <a:solidFill>
                  <a:srgbClr val="C00000"/>
                </a:solidFill>
                <a:sym typeface="Arial"/>
              </a:rPr>
              <a:t>);</a:t>
            </a:r>
            <a:endParaRPr dirty="0">
              <a:solidFill>
                <a:srgbClr val="C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8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наукове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обговорення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наукових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проблем</a:t>
            </a:r>
            <a:r>
              <a:rPr lang="en-US" sz="1800" b="0" i="0" u="none" dirty="0">
                <a:solidFill>
                  <a:srgbClr val="C00000"/>
                </a:solidFill>
                <a:sym typeface="Arial"/>
              </a:rPr>
              <a:t>);</a:t>
            </a:r>
            <a:endParaRPr dirty="0">
              <a:solidFill>
                <a:srgbClr val="C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8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фахово-ділове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спілкування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між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людьми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як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представниками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фахових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установ</a:t>
            </a:r>
            <a:r>
              <a:rPr lang="en-US" sz="1800" b="0" i="0" u="none" dirty="0">
                <a:solidFill>
                  <a:srgbClr val="C00000"/>
                </a:solidFill>
                <a:sym typeface="Arial"/>
              </a:rPr>
              <a:t>);</a:t>
            </a:r>
            <a:endParaRPr dirty="0">
              <a:solidFill>
                <a:srgbClr val="C00000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8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естетичне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передавання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естетичної</a:t>
            </a:r>
            <a:r>
              <a:rPr lang="en-US" sz="1800" b="0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інформації</a:t>
            </a:r>
            <a:r>
              <a:rPr lang="en-US" sz="1800" b="0" i="0" u="none" dirty="0">
                <a:solidFill>
                  <a:srgbClr val="C00000"/>
                </a:solidFill>
                <a:sym typeface="Arial"/>
              </a:rPr>
              <a:t>).</a:t>
            </a:r>
            <a:endParaRPr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313152"/>
            <a:ext cx="8062912" cy="801664"/>
          </a:xfrm>
        </p:spPr>
        <p:txBody>
          <a:bodyPr/>
          <a:lstStyle/>
          <a:p>
            <a:pPr algn="ctr"/>
            <a:r>
              <a:rPr lang="ru-RU" sz="3800" b="1" i="1" u="sng" kern="1200" cap="all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Види</a:t>
            </a:r>
            <a:r>
              <a:rPr lang="ru-RU" sz="3800" b="1" i="1" u="sng" kern="1200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3800" b="1" i="1" u="sng" kern="1200" cap="all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усного</a:t>
            </a:r>
            <a:r>
              <a:rPr lang="ru-RU" sz="3800" b="1" i="1" u="sng" kern="1200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3800" b="1" i="1" u="sng" kern="1200" cap="all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сп</a:t>
            </a:r>
            <a:r>
              <a:rPr lang="uk-UA" sz="3800" b="1" i="1" u="sng" kern="1200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і</a:t>
            </a:r>
            <a:r>
              <a:rPr lang="ru-RU" sz="3800" b="1" i="1" u="sng" kern="1200" cap="all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лкування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0544" y="1628385"/>
            <a:ext cx="8062912" cy="3244240"/>
          </a:xfrm>
        </p:spPr>
        <p:txBody>
          <a:bodyPr/>
          <a:lstStyle/>
          <a:p>
            <a:pPr marL="274320" marR="0" lvl="0" indent="-274320" algn="l">
              <a:spcBef>
                <a:spcPts val="600"/>
              </a:spcBef>
              <a:buClr>
                <a:srgbClr val="B13F9A"/>
              </a:buClr>
              <a:buSzPct val="73000"/>
              <a:buFont typeface="Wingdings 2"/>
              <a:buChar char=""/>
            </a:pPr>
            <a:r>
              <a:rPr lang="uk-UA" sz="2600" b="1" kern="120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Службова бесіда</a:t>
            </a:r>
            <a:r>
              <a:rPr lang="uk-UA" sz="2600" b="1" kern="12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274320" marR="0" lvl="0" indent="-274320" algn="l">
              <a:spcBef>
                <a:spcPts val="600"/>
              </a:spcBef>
              <a:buClr>
                <a:srgbClr val="B13F9A"/>
              </a:buClr>
              <a:buSzPct val="73000"/>
              <a:buFont typeface="Wingdings 2"/>
              <a:buChar char=""/>
            </a:pPr>
            <a:r>
              <a:rPr lang="uk-UA" sz="2600" b="1" kern="12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Ділова нарада</a:t>
            </a:r>
          </a:p>
          <a:p>
            <a:pPr marL="274320" marR="0" lvl="0" indent="-274320" algn="l">
              <a:spcBef>
                <a:spcPts val="600"/>
              </a:spcBef>
              <a:buClr>
                <a:srgbClr val="B13F9A"/>
              </a:buClr>
              <a:buSzPct val="73000"/>
              <a:buFont typeface="Wingdings 2"/>
              <a:buChar char=""/>
            </a:pPr>
            <a:r>
              <a:rPr lang="uk-UA" sz="2600" b="1" kern="12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Співбесіда з роботодавцем</a:t>
            </a:r>
            <a:endParaRPr lang="uk-UA" sz="2600" b="1" kern="120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274320" marR="0" lvl="0" indent="-274320" algn="l">
              <a:spcBef>
                <a:spcPts val="600"/>
              </a:spcBef>
              <a:buClr>
                <a:srgbClr val="B13F9A"/>
              </a:buClr>
              <a:buSzPct val="73000"/>
              <a:buFont typeface="Wingdings 2"/>
              <a:buChar char=""/>
            </a:pPr>
            <a:r>
              <a:rPr lang="uk-UA" sz="2600" b="1" kern="120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Телефонна </a:t>
            </a:r>
            <a:r>
              <a:rPr lang="uk-UA" sz="2600" b="1" kern="1200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розмова</a:t>
            </a:r>
            <a:endParaRPr lang="uk-UA" sz="2600" b="1" kern="1200" dirty="0">
              <a:solidFill>
                <a:prstClr val="black"/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274320" marR="0" lvl="0" indent="-274320" algn="l">
              <a:spcBef>
                <a:spcPts val="600"/>
              </a:spcBef>
              <a:buClr>
                <a:srgbClr val="B13F9A"/>
              </a:buClr>
              <a:buSzPct val="73000"/>
              <a:buFont typeface="Wingdings 2"/>
              <a:buChar char=""/>
            </a:pPr>
            <a:r>
              <a:rPr lang="uk-UA" sz="2600" b="1" kern="120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Публічний виступ.</a:t>
            </a:r>
          </a:p>
          <a:p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918" y="1741117"/>
            <a:ext cx="3362295" cy="2370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62" y="4328506"/>
            <a:ext cx="2174832" cy="126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683" y="4740643"/>
            <a:ext cx="28575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41" y="4356576"/>
            <a:ext cx="2847774" cy="208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727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 txBox="1"/>
          <p:nvPr/>
        </p:nvSpPr>
        <p:spPr>
          <a:xfrm>
            <a:off x="0" y="1905000"/>
            <a:ext cx="9144000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 b="0" i="1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  — </a:t>
            </a:r>
            <a:r>
              <a:rPr lang="en-US" sz="2400" b="0" i="1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це норми і правила, що відображають уявлення про належну поведінку людей у суспільстві.</a:t>
            </a:r>
            <a:r>
              <a:rPr lang="en-US" sz="2400" b="0" i="1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75" name="Google Shape;175;p22"/>
          <p:cNvSpPr txBox="1"/>
          <p:nvPr/>
        </p:nvSpPr>
        <p:spPr>
          <a:xfrm>
            <a:off x="0" y="2667000"/>
            <a:ext cx="9144000" cy="137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33"/>
              </a:buClr>
              <a:buSzPts val="2400"/>
              <a:buFont typeface="Calibri"/>
              <a:buNone/>
            </a:pPr>
            <a:r>
              <a:rPr lang="en-US" sz="2400" b="0" i="1" u="none" dirty="0">
                <a:solidFill>
                  <a:srgbClr val="33CC33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</a:t>
            </a:r>
            <a:r>
              <a:rPr lang="en-US" sz="2400" b="0" i="1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2800" b="0" i="1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це</a:t>
            </a:r>
            <a:r>
              <a:rPr lang="en-US" sz="2800" b="0" i="1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800" b="0" i="1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встановлений</a:t>
            </a:r>
            <a:r>
              <a:rPr lang="en-US" sz="2800" b="0" i="1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порядок</a:t>
            </a:r>
            <a:r>
              <a:rPr lang="en-US" sz="2800" b="0" i="1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поведінки</a:t>
            </a:r>
            <a:r>
              <a:rPr lang="en-US" sz="2800" b="0" i="1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у </a:t>
            </a:r>
            <a:r>
              <a:rPr lang="en-US" sz="2800" b="0" i="1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сфері</a:t>
            </a:r>
            <a:r>
              <a:rPr lang="en-US" sz="2800" b="0" i="1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бізнесу</a:t>
            </a:r>
            <a:r>
              <a:rPr lang="en-US" sz="2800" b="0" i="1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та</a:t>
            </a:r>
            <a:r>
              <a:rPr lang="en-US" sz="2800" b="0" i="1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ділових</a:t>
            </a:r>
            <a:r>
              <a:rPr lang="en-US" sz="2800" b="0" i="1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контактів</a:t>
            </a:r>
            <a:r>
              <a:rPr lang="en-US" sz="2800" b="0" i="1" u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1" u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2"/>
          <p:cNvSpPr txBox="1"/>
          <p:nvPr/>
        </p:nvSpPr>
        <p:spPr>
          <a:xfrm>
            <a:off x="3962400" y="4038600"/>
            <a:ext cx="5029200" cy="180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Уміння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будувати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стосунки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з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людьми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знаходити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підхід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до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них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налаштовувати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їх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до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себе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потрібно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1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кожному</a:t>
            </a:r>
            <a:r>
              <a:rPr lang="en-US" sz="2800" b="0" i="1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>
              <a:solidFill>
                <a:srgbClr val="C00000"/>
              </a:solidFill>
            </a:endParaRPr>
          </a:p>
        </p:txBody>
      </p:sp>
      <p:pic>
        <p:nvPicPr>
          <p:cNvPr id="177" name="Google Shape;177;p22" descr="C:\Users\Nella\Desktop\3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3810000"/>
            <a:ext cx="3213100" cy="2574925"/>
          </a:xfrm>
          <a:prstGeom prst="rect">
            <a:avLst/>
          </a:prstGeom>
          <a:noFill/>
          <a:ln w="38100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78" name="Google Shape;178;p22"/>
          <p:cNvSpPr txBox="1"/>
          <p:nvPr/>
        </p:nvSpPr>
        <p:spPr>
          <a:xfrm>
            <a:off x="0" y="2667000"/>
            <a:ext cx="289560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33"/>
              </a:buClr>
              <a:buSzPts val="2800"/>
              <a:buFont typeface="Calibri"/>
              <a:buNone/>
            </a:pPr>
            <a:r>
              <a:rPr lang="en-US" sz="2800" b="0" i="1" u="none">
                <a:solidFill>
                  <a:srgbClr val="33CC33"/>
                </a:solidFill>
                <a:latin typeface="Calibri"/>
                <a:ea typeface="Calibri"/>
                <a:cs typeface="Calibri"/>
                <a:sym typeface="Calibri"/>
              </a:rPr>
              <a:t> Діловий  этикет</a:t>
            </a:r>
            <a:r>
              <a:rPr lang="en-US" sz="2400" b="0" i="1" u="none">
                <a:solidFill>
                  <a:srgbClr val="33CC33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endParaRPr/>
          </a:p>
        </p:txBody>
      </p:sp>
      <p:sp>
        <p:nvSpPr>
          <p:cNvPr id="179" name="Google Shape;179;p22"/>
          <p:cNvSpPr txBox="1"/>
          <p:nvPr/>
        </p:nvSpPr>
        <p:spPr>
          <a:xfrm>
            <a:off x="228600" y="1828800"/>
            <a:ext cx="144780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33"/>
              </a:buClr>
              <a:buSzPts val="2800"/>
              <a:buFont typeface="Calibri"/>
              <a:buNone/>
            </a:pPr>
            <a:r>
              <a:rPr lang="en-US" sz="2800" b="0" i="1" u="none">
                <a:solidFill>
                  <a:srgbClr val="33CC33"/>
                </a:solidFill>
                <a:latin typeface="Calibri"/>
                <a:ea typeface="Calibri"/>
                <a:cs typeface="Calibri"/>
                <a:sym typeface="Calibri"/>
              </a:rPr>
              <a:t>Етикет    </a:t>
            </a:r>
            <a:r>
              <a:rPr lang="en-US" sz="2400" b="0" i="1" u="none">
                <a:solidFill>
                  <a:srgbClr val="33CC33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endParaRPr/>
          </a:p>
        </p:txBody>
      </p:sp>
      <p:sp>
        <p:nvSpPr>
          <p:cNvPr id="180" name="Google Shape;180;p22"/>
          <p:cNvSpPr txBox="1"/>
          <p:nvPr/>
        </p:nvSpPr>
        <p:spPr>
          <a:xfrm>
            <a:off x="304800" y="152400"/>
            <a:ext cx="8534400" cy="2195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66"/>
              </a:buClr>
              <a:buSzPts val="2400"/>
              <a:buFont typeface="Calibri"/>
              <a:buNone/>
            </a:pPr>
            <a:r>
              <a:rPr lang="en-US" sz="3200" b="1" i="1" u="none" dirty="0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lang="uk-UA" sz="3200" b="1" i="1" u="none" dirty="0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3200" b="1" i="1" dirty="0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Службова б</a:t>
            </a:r>
            <a:r>
              <a:rPr lang="en-US" sz="3200" b="1" i="1" u="none" dirty="0" err="1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есіда</a:t>
            </a:r>
            <a:r>
              <a:rPr lang="en-US" sz="3200" b="1" i="1" u="none" dirty="0" smtClean="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1" u="none" dirty="0" smtClean="0">
                <a:solidFill>
                  <a:srgbClr val="FFFF66"/>
                </a:solidFill>
                <a:sym typeface="Arial"/>
              </a:rPr>
              <a:t> </a:t>
            </a:r>
            <a:r>
              <a:rPr lang="en-US" sz="2400" b="0" i="1" u="none" dirty="0">
                <a:solidFill>
                  <a:srgbClr val="FFFF66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чи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не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найскладніший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з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усіх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жанрів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усного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фахового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спілкування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,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оскільки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значною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мірою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це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експромт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, а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для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експромту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треба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мати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життєвий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досвід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,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величезний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запас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теоретичних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знань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, а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також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досконало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володіти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мовним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 </a:t>
            </a:r>
            <a:r>
              <a:rPr lang="en-US" sz="2000" b="0" i="1" u="none" dirty="0" err="1">
                <a:solidFill>
                  <a:schemeClr val="accent1"/>
                </a:solidFill>
                <a:sym typeface="Arial"/>
              </a:rPr>
              <a:t>етикетом</a:t>
            </a:r>
            <a:r>
              <a:rPr lang="en-US" sz="2000" b="0" i="1" u="none" dirty="0">
                <a:solidFill>
                  <a:schemeClr val="accent1"/>
                </a:solidFill>
                <a:sym typeface="Arial"/>
              </a:rPr>
              <a:t>. </a:t>
            </a:r>
            <a:endParaRPr sz="2000" dirty="0">
              <a:solidFill>
                <a:schemeClr val="accen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1" u="none" dirty="0">
              <a:solidFill>
                <a:srgbClr val="FFCCC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Службова бесіда</a:t>
            </a:r>
            <a:endParaRPr lang="ru-RU" dirty="0" smtClean="0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237994" y="1463676"/>
            <a:ext cx="8906005" cy="1755513"/>
          </a:xfrm>
        </p:spPr>
        <p:txBody>
          <a:bodyPr/>
          <a:lstStyle/>
          <a:p>
            <a:pPr marL="0" indent="0">
              <a:buNone/>
            </a:pPr>
            <a:r>
              <a:rPr lang="uk-UA" sz="2800" b="1" dirty="0" smtClean="0"/>
              <a:t>Службова бесіда </a:t>
            </a:r>
            <a:r>
              <a:rPr lang="uk-UA" sz="2800" dirty="0" smtClean="0"/>
              <a:t>— це дієвий чинник установлення контакту, з'ясування непорозумінь, розв'язання проблем, залагодження конфліктів тощо.</a:t>
            </a:r>
            <a:endParaRPr lang="ru-RU" sz="28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340" y="3003115"/>
            <a:ext cx="5387759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72" y="3003115"/>
            <a:ext cx="3156205" cy="309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877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b="1" kern="1200" dirty="0" smtClean="0">
                <a:solidFill>
                  <a:srgbClr val="FFFF00"/>
                </a:solidFill>
                <a:latin typeface="Calibri"/>
                <a:ea typeface="+mj-ea"/>
                <a:cs typeface="+mj-cs"/>
              </a:rPr>
              <a:t>3. ДІЛОВА </a:t>
            </a:r>
            <a:r>
              <a:rPr lang="uk-UA" sz="4000" b="1" kern="1200" dirty="0">
                <a:solidFill>
                  <a:srgbClr val="FFFF00"/>
                </a:solidFill>
                <a:latin typeface="Calibri"/>
                <a:ea typeface="+mj-ea"/>
                <a:cs typeface="+mj-cs"/>
              </a:rPr>
              <a:t>НАРАДА</a:t>
            </a:r>
            <a:r>
              <a:rPr lang="ru-RU" sz="4000" kern="1200" dirty="0">
                <a:solidFill>
                  <a:srgbClr val="FFFF00"/>
                </a:solidFill>
                <a:latin typeface="Calibri"/>
                <a:ea typeface="+mj-ea"/>
                <a:cs typeface="+mj-cs"/>
              </a:rPr>
              <a:t/>
            </a:r>
            <a:br>
              <a:rPr lang="ru-RU" sz="4000" kern="1200" dirty="0">
                <a:solidFill>
                  <a:srgbClr val="FFFF00"/>
                </a:solidFill>
                <a:latin typeface="Calibri"/>
                <a:ea typeface="+mj-ea"/>
                <a:cs typeface="+mj-cs"/>
              </a:rPr>
            </a:b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45908" y="1000125"/>
            <a:ext cx="4640892" cy="5454683"/>
          </a:xfrm>
        </p:spPr>
        <p:txBody>
          <a:bodyPr/>
          <a:lstStyle/>
          <a:p>
            <a:pPr marL="0" lvl="0" indent="0">
              <a:spcBef>
                <a:spcPct val="20000"/>
              </a:spcBef>
              <a:buClrTx/>
              <a:buSzTx/>
              <a:buNone/>
              <a:defRPr/>
            </a:pPr>
            <a:r>
              <a:rPr lang="uk-UA" sz="2800" kern="1200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+mn-ea"/>
                <a:cs typeface="+mn-cs"/>
              </a:rPr>
              <a:t>Під </a:t>
            </a:r>
            <a:r>
              <a:rPr lang="uk-UA" sz="2800" kern="1200" dirty="0">
                <a:solidFill>
                  <a:schemeClr val="accent2">
                    <a:lumMod val="75000"/>
                  </a:schemeClr>
                </a:solidFill>
                <a:latin typeface="Calibri"/>
                <a:ea typeface="+mn-ea"/>
                <a:cs typeface="+mn-cs"/>
              </a:rPr>
              <a:t>словом </a:t>
            </a:r>
            <a:r>
              <a:rPr lang="uk-UA" sz="2800" b="1" kern="1200" dirty="0">
                <a:solidFill>
                  <a:schemeClr val="accent2">
                    <a:lumMod val="75000"/>
                  </a:schemeClr>
                </a:solidFill>
                <a:latin typeface="Calibri"/>
                <a:ea typeface="+mn-ea"/>
                <a:cs typeface="+mn-cs"/>
              </a:rPr>
              <a:t>«нарада»</a:t>
            </a:r>
            <a:r>
              <a:rPr lang="uk-UA" sz="2800" kern="1200" dirty="0">
                <a:solidFill>
                  <a:schemeClr val="accent2">
                    <a:lumMod val="75000"/>
                  </a:schemeClr>
                </a:solidFill>
                <a:latin typeface="Calibri"/>
                <a:ea typeface="+mn-ea"/>
                <a:cs typeface="+mn-cs"/>
              </a:rPr>
              <a:t> розуміємо такий вид управлінської діяльності, коли певна кількість учасників збирається в пев­ному місці в обумовлений час для обговорення і прийняття рішень за раніше поставленими питаннями.</a:t>
            </a:r>
            <a:endParaRPr lang="ru-RU" sz="2800" kern="1200" dirty="0">
              <a:solidFill>
                <a:schemeClr val="accent2">
                  <a:lumMod val="75000"/>
                </a:schemeClr>
              </a:solidFill>
              <a:latin typeface="Calibri"/>
              <a:ea typeface="+mn-ea"/>
              <a:cs typeface="+mn-cs"/>
            </a:endParaRPr>
          </a:p>
          <a:p>
            <a:endParaRPr lang="uk-UA" dirty="0"/>
          </a:p>
        </p:txBody>
      </p:sp>
      <p:pic>
        <p:nvPicPr>
          <p:cNvPr id="5" name="Рисунок 4" descr="business_ledi-0054-ledi-005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360" y="1551270"/>
            <a:ext cx="2649719" cy="1692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КАДРОВИК.UA. Головний кадровий журнал України.. У діловому етикеті немає  дрібниц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767" y="3509788"/>
            <a:ext cx="2399734" cy="265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642774"/>
      </p:ext>
    </p:extLst>
  </p:cSld>
  <p:clrMapOvr>
    <a:masterClrMapping/>
  </p:clrMapOvr>
</p:sld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Яркая">
  <a:themeElements>
    <a:clrScheme name="Яркая">
      <a:dk1>
        <a:srgbClr val="000000"/>
      </a:dk1>
      <a:lt1>
        <a:srgbClr val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7_Яркая">
  <a:themeElements>
    <a:clrScheme name="Яркая">
      <a:dk1>
        <a:srgbClr val="000000"/>
      </a:dk1>
      <a:lt1>
        <a:srgbClr val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8_Яркая">
  <a:themeElements>
    <a:clrScheme name="Яркая">
      <a:dk1>
        <a:srgbClr val="000000"/>
      </a:dk1>
      <a:lt1>
        <a:srgbClr val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Яркая">
  <a:themeElements>
    <a:clrScheme name="Яркая">
      <a:dk1>
        <a:srgbClr val="000000"/>
      </a:dk1>
      <a:lt1>
        <a:srgbClr val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Яркая">
  <a:themeElements>
    <a:clrScheme name="Яркая">
      <a:dk1>
        <a:srgbClr val="000000"/>
      </a:dk1>
      <a:lt1>
        <a:srgbClr val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Яркая">
  <a:themeElements>
    <a:clrScheme name="Яркая">
      <a:dk1>
        <a:srgbClr val="000000"/>
      </a:dk1>
      <a:lt1>
        <a:srgbClr val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Яркая">
  <a:themeElements>
    <a:clrScheme name="Яркая">
      <a:dk1>
        <a:srgbClr val="000000"/>
      </a:dk1>
      <a:lt1>
        <a:srgbClr val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Яркая">
  <a:themeElements>
    <a:clrScheme name="Яркая">
      <a:dk1>
        <a:srgbClr val="000000"/>
      </a:dk1>
      <a:lt1>
        <a:srgbClr val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Яркая">
  <a:themeElements>
    <a:clrScheme name="Яркая">
      <a:dk1>
        <a:srgbClr val="000000"/>
      </a:dk1>
      <a:lt1>
        <a:srgbClr val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1819</Words>
  <Application>Microsoft Office PowerPoint</Application>
  <PresentationFormat>Экран (4:3)</PresentationFormat>
  <Paragraphs>178</Paragraphs>
  <Slides>39</Slides>
  <Notes>30</Notes>
  <HiddenSlides>0</HiddenSlides>
  <MMClips>0</MMClips>
  <ScaleCrop>false</ScaleCrop>
  <HeadingPairs>
    <vt:vector size="4" baseType="variant"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39</vt:i4>
      </vt:variant>
    </vt:vector>
  </HeadingPairs>
  <TitlesOfParts>
    <vt:vector size="53" baseType="lpstr">
      <vt:lpstr>1_Яркая</vt:lpstr>
      <vt:lpstr>2_Яркая</vt:lpstr>
      <vt:lpstr>Яркая</vt:lpstr>
      <vt:lpstr>3_Яркая</vt:lpstr>
      <vt:lpstr>4_Яркая</vt:lpstr>
      <vt:lpstr>5_Яркая</vt:lpstr>
      <vt:lpstr>6_Яркая</vt:lpstr>
      <vt:lpstr>Тема Office</vt:lpstr>
      <vt:lpstr>1_Тема Office</vt:lpstr>
      <vt:lpstr>2_Тема Office</vt:lpstr>
      <vt:lpstr>3_Тема Office</vt:lpstr>
      <vt:lpstr>Изящная</vt:lpstr>
      <vt:lpstr>7_Яркая</vt:lpstr>
      <vt:lpstr>8_Яркая</vt:lpstr>
      <vt:lpstr>Презентация PowerPoint</vt:lpstr>
      <vt:lpstr>ПЛАН:</vt:lpstr>
      <vt:lpstr>Спілкування</vt:lpstr>
      <vt:lpstr>Презентация PowerPoint</vt:lpstr>
      <vt:lpstr>Презентация PowerPoint</vt:lpstr>
      <vt:lpstr>Види усного спілкування</vt:lpstr>
      <vt:lpstr>Презентация PowerPoint</vt:lpstr>
      <vt:lpstr>Службова бесіда</vt:lpstr>
      <vt:lpstr>3. ДІЛОВА НАРАДА </vt:lpstr>
      <vt:lpstr>Види нарад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5. ТЕЛЕФОННЕ ДІЛОВЕ СПІЛКУВАННЯ </vt:lpstr>
      <vt:lpstr> Етикет телефонної розмови</vt:lpstr>
      <vt:lpstr>Презентация PowerPoint</vt:lpstr>
      <vt:lpstr>Слідкуйте за інтонацією свого голосу</vt:lpstr>
      <vt:lpstr>Голос передає вашому співрозмовнику інформацію про те, яка ви людина</vt:lpstr>
      <vt:lpstr>     Коли, під час розмови ви развалюєтесь на стільці або кладете ноги на стіл, змінюється кут діафрагми і спотворюється  тембр вашого голосу.   У такому положенні голос здається незацікавленим і байдужим.</vt:lpstr>
      <vt:lpstr>   2. Вітайте того, хто телефонує   3. Назвіть організацію, яку Ви представляєте:</vt:lpstr>
      <vt:lpstr>     4. На вхідні дзвінки відповідайте після  2 – го, максимум 3 - го виклику                      5. Зателефонувавши, не говоріть                 «Вас турбує…» або «Вас хвилює…»</vt:lpstr>
      <vt:lpstr>6. Зателефонувавши, запитайте, чи може  клієнт говорити з вами</vt:lpstr>
      <vt:lpstr>7. Переходьте до суті свого дзвінка якомога швидше</vt:lpstr>
      <vt:lpstr>8. Використання функції «hold» («утримання»)</vt:lpstr>
      <vt:lpstr>9. Якщо запитують людину, котра відсутня</vt:lpstr>
      <vt:lpstr>10. Закінчуючи розмову, попрощайтеся зі співрозмовником</vt:lpstr>
      <vt:lpstr>12. Підлаштовуйтеся під швидкість мови співбесідника </vt:lpstr>
      <vt:lpstr>13. Використання гучного зв'язку (спікерфона)</vt:lpstr>
      <vt:lpstr>14. Не вибачайтеся перед співрозмовником за те, що зайняли його час</vt:lpstr>
      <vt:lpstr>ПАМ’ЯТАЙТЕ: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asus</cp:lastModifiedBy>
  <cp:revision>18</cp:revision>
  <dcterms:modified xsi:type="dcterms:W3CDTF">2021-03-10T11:21:22Z</dcterms:modified>
</cp:coreProperties>
</file>