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8629B-0C18-4759-ADE4-2F64FBC5BB53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B201-D361-4581-B46B-451D286B9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6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4A5B3-E254-4A34-AD4C-407DE36970E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>
  <p:cSld name="3_Титульн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667000"/>
            <a:ext cx="57150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dirty="0" smtClean="0"/>
          </a:p>
        </p:txBody>
      </p:sp>
      <p:sp>
        <p:nvSpPr>
          <p:cNvPr id="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424" y="71437"/>
            <a:ext cx="4576072" cy="2349451"/>
          </a:xfrm>
        </p:spPr>
        <p:txBody>
          <a:bodyPr/>
          <a:lstStyle>
            <a:lvl1pPr algn="ctr">
              <a:defRPr sz="3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688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p">
        <p:tmplLst>
          <p:tmpl lvl="1">
            <p:tnLst>
              <p:par>
                <p:cTn presetID="1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Top)">
                      <p:cBhvr>
                        <p:cTn dur="500"/>
                        <p:tgtEl>
                          <p:spTgt spid="4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</p:bldLst>
  </p:timing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51520" y="162512"/>
            <a:ext cx="813690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>
              <a:defRPr kumimoji="0" lang="uk-UA" sz="28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238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01061A-3634-4C04-9A43-83D0487DC637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29401F-422B-456A-B7BA-EF60B0F97E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3995936" y="-2282"/>
            <a:ext cx="5205333" cy="343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3200" dirty="0"/>
              <a:t>Послідовність </a:t>
            </a:r>
            <a:r>
              <a:rPr lang="uk-UA" sz="3200" dirty="0" smtClean="0"/>
              <a:t>подій</a:t>
            </a:r>
            <a:r>
              <a:rPr lang="uk-UA" sz="3200" dirty="0"/>
              <a:t>. </a:t>
            </a:r>
            <a:endParaRPr lang="uk-UA" sz="3200" dirty="0" smtClean="0"/>
          </a:p>
          <a:p>
            <a:r>
              <a:rPr lang="uk-UA" sz="3200" dirty="0" smtClean="0"/>
              <a:t>Приклади </a:t>
            </a:r>
            <a:r>
              <a:rPr lang="uk-UA" sz="3200" dirty="0"/>
              <a:t>послідовності </a:t>
            </a:r>
            <a:r>
              <a:rPr lang="uk-UA" sz="3200" dirty="0" smtClean="0"/>
              <a:t>подій.</a:t>
            </a:r>
            <a:endParaRPr lang="ru-RU" sz="32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6" t="32518" r="43155" b="17160"/>
          <a:stretch/>
        </p:blipFill>
        <p:spPr bwMode="auto">
          <a:xfrm>
            <a:off x="467544" y="2626667"/>
            <a:ext cx="3312368" cy="342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5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дій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3932" y="2730591"/>
            <a:ext cx="4477754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Візьми дерево. </a:t>
            </a:r>
          </a:p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Посади дерево. </a:t>
            </a:r>
          </a:p>
          <a:p>
            <a:pPr lvl="0" algn="ctr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Полий дерево.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4" y="4180118"/>
            <a:ext cx="7644689" cy="245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1236820"/>
            <a:ext cx="8820473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Розглянь малюнок. Прочитай алгоритм. З’ясуй, яку команду алгоритму не виконав маленький </a:t>
            </a:r>
            <a:r>
              <a:rPr lang="uk-UA" sz="2800" b="1" i="1" kern="0" dirty="0" err="1">
                <a:solidFill>
                  <a:srgbClr val="FFFFFF"/>
                </a:solidFill>
              </a:rPr>
              <a:t>Хрю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20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2"/>
            <a:ext cx="5598113" cy="310854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Що таке послідовність </a:t>
            </a:r>
            <a:r>
              <a:rPr lang="uk-UA" sz="2800" i="1" kern="0" dirty="0" smtClean="0">
                <a:solidFill>
                  <a:srgbClr val="FFFFFF"/>
                </a:solidFill>
              </a:rPr>
              <a:t>подій</a:t>
            </a:r>
            <a:r>
              <a:rPr lang="uk-UA" sz="2800" i="1" kern="0" dirty="0">
                <a:solidFill>
                  <a:srgbClr val="FFFFFF"/>
                </a:solidFill>
              </a:rPr>
              <a:t>?</a:t>
            </a:r>
          </a:p>
          <a:p>
            <a:pPr marL="514350" lvl="0" indent="-514350" algn="just">
              <a:buFont typeface="+mj-lt"/>
              <a:buAutoNum type="arabicPeriod" startAt="2"/>
              <a:defRPr/>
            </a:pPr>
            <a:r>
              <a:rPr lang="uk-UA" sz="2800" i="1" kern="0" dirty="0">
                <a:solidFill>
                  <a:srgbClr val="FFFF00"/>
                </a:solidFill>
              </a:rPr>
              <a:t>Які властивості послідовності </a:t>
            </a:r>
            <a:r>
              <a:rPr lang="uk-UA" sz="2800" i="1" kern="0" dirty="0" smtClean="0">
                <a:solidFill>
                  <a:srgbClr val="FFFF00"/>
                </a:solidFill>
              </a:rPr>
              <a:t>подій </a:t>
            </a:r>
            <a:r>
              <a:rPr lang="uk-UA" sz="2800" i="1" kern="0" dirty="0">
                <a:solidFill>
                  <a:srgbClr val="FFFF00"/>
                </a:solidFill>
              </a:rPr>
              <a:t>ти знаєш?</a:t>
            </a:r>
          </a:p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Які послідовності </a:t>
            </a:r>
            <a:r>
              <a:rPr lang="uk-UA" sz="2800" i="1" kern="0" dirty="0" smtClean="0">
                <a:solidFill>
                  <a:srgbClr val="FFFFFF"/>
                </a:solidFill>
              </a:rPr>
              <a:t>подій </a:t>
            </a:r>
            <a:r>
              <a:rPr lang="uk-UA" sz="2800" i="1" kern="0" dirty="0">
                <a:solidFill>
                  <a:srgbClr val="FFFFFF"/>
                </a:solidFill>
              </a:rPr>
              <a:t>ти виконуєш щодня?</a:t>
            </a:r>
          </a:p>
        </p:txBody>
      </p:sp>
      <p:pic>
        <p:nvPicPr>
          <p:cNvPr id="13314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1900"/>
            <a:ext cx="42545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2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1760" y="5445224"/>
            <a:ext cx="5748396" cy="102155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Інформація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31" y="1629651"/>
            <a:ext cx="7780709" cy="352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3"/>
            <a:ext cx="4878034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 казку за малюнками. Розкажи казку у вигляді послідовності дій.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006" y="3578911"/>
            <a:ext cx="4878034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Слова-підказки:</a:t>
            </a:r>
            <a:r>
              <a:rPr lang="uk-UA" sz="2800" b="1" i="1" kern="0" dirty="0">
                <a:solidFill>
                  <a:srgbClr val="FFFFFF"/>
                </a:solidFill>
              </a:rPr>
              <a:t> садити ріпку, почекати, кликати, тягнути</a:t>
            </a:r>
          </a:p>
        </p:txBody>
      </p:sp>
      <p:pic>
        <p:nvPicPr>
          <p:cNvPr id="4098" name="Picture 2" descr="Картинки по запросу рип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0" r="9821"/>
          <a:stretch/>
        </p:blipFill>
        <p:spPr bwMode="auto">
          <a:xfrm>
            <a:off x="5148063" y="1700808"/>
            <a:ext cx="3953043" cy="36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1196763"/>
            <a:ext cx="3583509" cy="267765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 казку за малюнками. Розкажи казку у вигляді послідовності дій.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4077071"/>
            <a:ext cx="3118048" cy="224676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Слова-підказки:</a:t>
            </a:r>
            <a:r>
              <a:rPr lang="uk-UA" sz="2800" b="1" i="1" kern="0" dirty="0">
                <a:solidFill>
                  <a:srgbClr val="FFFFFF"/>
                </a:solidFill>
              </a:rPr>
              <a:t> знесла яйце, розбила, обіцяти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63"/>
            <a:ext cx="5025125" cy="372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0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3797914" cy="2299748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Визнач казку за малюнками. Розкажи казку у вигляді послідовності дій.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06" y="4005064"/>
            <a:ext cx="3797914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i="1" kern="0" dirty="0">
                <a:solidFill>
                  <a:srgbClr val="FFFF00"/>
                </a:solidFill>
              </a:rPr>
              <a:t>Слова-підказки:</a:t>
            </a:r>
            <a:r>
              <a:rPr lang="uk-UA" sz="2800" i="1" kern="0" dirty="0">
                <a:solidFill>
                  <a:srgbClr val="FFFFFF"/>
                </a:solidFill>
              </a:rPr>
              <a:t> спекла, втеча, зустріч, співати пісню</a:t>
            </a:r>
          </a:p>
        </p:txBody>
      </p:sp>
      <p:pic>
        <p:nvPicPr>
          <p:cNvPr id="6146" name="Picture 2" descr="Картинки по запросу колобо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" r="5805"/>
          <a:stretch/>
        </p:blipFill>
        <p:spPr bwMode="auto">
          <a:xfrm>
            <a:off x="3930419" y="1988840"/>
            <a:ext cx="51181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Вкажи</a:t>
            </a:r>
            <a:r>
              <a:rPr lang="uk-UA" sz="2800" b="1" i="1" kern="0" dirty="0">
                <a:solidFill>
                  <a:srgbClr val="FFFFFF"/>
                </a:solidFill>
              </a:rPr>
              <a:t> дії так, щоб отримати послідовність дій поведінки вранці.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" y="2846440"/>
            <a:ext cx="9037607" cy="245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46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268760"/>
            <a:ext cx="8982490" cy="95410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Пронумеруй правильний порядок дій у </a:t>
            </a:r>
            <a:r>
              <a:rPr lang="uk-UA" sz="2800" b="1" i="1" kern="0" dirty="0">
                <a:solidFill>
                  <a:srgbClr val="FFFF00"/>
                </a:solidFill>
              </a:rPr>
              <a:t>послідовності дій</a:t>
            </a:r>
            <a:r>
              <a:rPr lang="uk-UA" sz="2800" b="1" i="1" kern="0" dirty="0">
                <a:solidFill>
                  <a:srgbClr val="FFFFFF"/>
                </a:solidFill>
              </a:rPr>
              <a:t> походу до магазина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9944" y="2490842"/>
            <a:ext cx="7070528" cy="49375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Повернутися додому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9944" y="3234877"/>
            <a:ext cx="7070528" cy="49375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Дійти до магазину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49944" y="3978912"/>
            <a:ext cx="7070528" cy="49375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Взяти гроші і список продуктів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5498" y="4722947"/>
            <a:ext cx="7070528" cy="49375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Зайти і покласти продукти в кошик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45498" y="5466982"/>
            <a:ext cx="7070528" cy="49375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Розрахуватися за придбані продукти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5878" y="2492011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5878" y="3234877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5878" y="3980081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5878" y="4722947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55878" y="5466982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99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Пронумеруй правильний порядок дій у </a:t>
            </a:r>
            <a:r>
              <a:rPr lang="uk-UA" sz="2800" i="1" kern="0" dirty="0">
                <a:solidFill>
                  <a:srgbClr val="FFFF00"/>
                </a:solidFill>
              </a:rPr>
              <a:t>послідовності дій</a:t>
            </a:r>
            <a:r>
              <a:rPr lang="uk-UA" sz="2800" i="1" kern="0" dirty="0">
                <a:solidFill>
                  <a:srgbClr val="FFFFFF"/>
                </a:solidFill>
              </a:rPr>
              <a:t> підготовки до малювання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4068" y="2230897"/>
            <a:ext cx="6368371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Відкрити банку з фарбою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4068" y="2974932"/>
            <a:ext cx="6368371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Взяти пензель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4068" y="3718967"/>
            <a:ext cx="6368371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Малювати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9622" y="4463002"/>
            <a:ext cx="6368371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Надіти фартух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59622" y="5207037"/>
            <a:ext cx="6368371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Покласти аркуш паперу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0003" y="2232066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70003" y="2974932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70003" y="3720136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0003" y="4463002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70003" y="5207037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622" y="5951072"/>
            <a:ext cx="6368371" cy="578882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Умокнути пензель у фарбу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0003" y="5951072"/>
            <a:ext cx="432048" cy="57888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7590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Фізкультхвилинка</a:t>
            </a:r>
            <a:endParaRPr lang="uk-UA" dirty="0"/>
          </a:p>
        </p:txBody>
      </p:sp>
      <p:pic>
        <p:nvPicPr>
          <p:cNvPr id="7170" name="Picture 2" descr="http://37.xn--d1aueo.xn--p1ai/img/skolioz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6797"/>
          <a:stretch/>
        </p:blipFill>
        <p:spPr bwMode="auto">
          <a:xfrm>
            <a:off x="0" y="1693474"/>
            <a:ext cx="4486275" cy="47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486275" y="1693474"/>
            <a:ext cx="4657725" cy="4125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ж там, хто ж там вже стомився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наліво похилився?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Треба дружно всім нам стати,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Фізкультпаузу почати.	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 боки, вгору, вниз,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 – не помились.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вгору, руки в боки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зроби чотири кроки.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 руки підніми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спокійно опусти.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Плесніть, діти кілька раз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роботу – все гаразд.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79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2"/>
            <a:ext cx="5598113" cy="35394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Як здійснити пошук зображень в Інтернеті</a:t>
            </a:r>
            <a:r>
              <a:rPr lang="uk-UA" sz="2800" i="1" kern="0" dirty="0" smtClean="0">
                <a:solidFill>
                  <a:srgbClr val="FFFFFF"/>
                </a:solidFill>
              </a:rPr>
              <a:t>?</a:t>
            </a:r>
            <a:r>
              <a:rPr lang="uk-UA" sz="2800" i="1" kern="0" dirty="0">
                <a:solidFill>
                  <a:srgbClr val="002060"/>
                </a:solidFill>
              </a:rPr>
              <a:t> </a:t>
            </a:r>
            <a:endParaRPr lang="uk-UA" sz="2800" i="1" kern="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uk-UA" sz="2800" i="1" kern="0" dirty="0" smtClean="0">
                <a:solidFill>
                  <a:srgbClr val="FFFF00"/>
                </a:solidFill>
              </a:rPr>
              <a:t>Якою </a:t>
            </a:r>
            <a:r>
              <a:rPr lang="uk-UA" sz="2800" i="1" kern="0" dirty="0">
                <a:solidFill>
                  <a:srgbClr val="FFFF00"/>
                </a:solidFill>
              </a:rPr>
              <a:t>пошуковою системою ти користувався?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uk-UA" sz="2800" i="1" kern="0" dirty="0">
                <a:solidFill>
                  <a:srgbClr val="FFFFFF"/>
                </a:solidFill>
              </a:rPr>
              <a:t>Чи можна підписувати своїм ім’ям </a:t>
            </a:r>
            <a:r>
              <a:rPr lang="uk-UA" sz="2800" i="1" kern="0" dirty="0" err="1">
                <a:solidFill>
                  <a:srgbClr val="FFFFFF"/>
                </a:solidFill>
              </a:rPr>
              <a:t>згайдену</a:t>
            </a:r>
            <a:r>
              <a:rPr lang="uk-UA" sz="2800" i="1" kern="0" dirty="0">
                <a:solidFill>
                  <a:srgbClr val="FFFFFF"/>
                </a:solidFill>
              </a:rPr>
              <a:t> інформацію в Інтернеті? </a:t>
            </a:r>
          </a:p>
        </p:txBody>
      </p:sp>
      <p:pic>
        <p:nvPicPr>
          <p:cNvPr id="13314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1900"/>
            <a:ext cx="42545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-180528" y="-2282"/>
            <a:ext cx="9381797" cy="616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uk-UA" sz="4000" dirty="0" smtClean="0">
                <a:effectLst/>
              </a:rPr>
              <a:t>Дякую</a:t>
            </a:r>
          </a:p>
          <a:p>
            <a:r>
              <a:rPr lang="uk-UA" sz="4000" dirty="0" smtClean="0">
                <a:effectLst/>
              </a:rPr>
              <a:t>За увагу!!!</a:t>
            </a:r>
            <a:endParaRPr lang="ru-RU" sz="4000" dirty="0">
              <a:effectLst/>
            </a:endParaRPr>
          </a:p>
        </p:txBody>
      </p:sp>
      <p:pic>
        <p:nvPicPr>
          <p:cNvPr id="7" name="Picture 2" descr="C:\Users\adam\Desktop\Без назв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4353049"/>
            <a:ext cx="5309549" cy="21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9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Розкодуйте слово</a:t>
            </a:r>
          </a:p>
        </p:txBody>
      </p:sp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37988"/>
              </p:ext>
            </p:extLst>
          </p:nvPr>
        </p:nvGraphicFramePr>
        <p:xfrm>
          <a:off x="1464326" y="1661944"/>
          <a:ext cx="6021984" cy="1524000"/>
        </p:xfrm>
        <a:graphic>
          <a:graphicData uri="http://schemas.openxmlformats.org/drawingml/2006/table">
            <a:tbl>
              <a:tblPr firstRow="1" bandRow="1"/>
              <a:tblGrid>
                <a:gridCol w="7527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27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27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27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5274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27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2748"/>
                <a:gridCol w="7527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3</a:t>
                      </a: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5</a:t>
                      </a: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7</a:t>
                      </a: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2</a:t>
                      </a: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>
                          <a:solidFill>
                            <a:srgbClr val="FFFFFF"/>
                          </a:solidFill>
                        </a:rPr>
                        <a:t>8</a:t>
                      </a:r>
                      <a:endParaRPr lang="uk-UA" sz="4400" b="1" dirty="0">
                        <a:solidFill>
                          <a:srgbClr val="FFFFFF"/>
                        </a:solidFill>
                      </a:endParaRP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ap="flat" cmpd="sng" algn="ctr">
                      <a:solidFill>
                        <a:srgbClr val="BBE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BBEAA8"/>
                      </a:solidFill>
                    </a:lnT>
                    <a:lnB w="38100" cap="flat" cmpd="sng" algn="ctr">
                      <a:solidFill>
                        <a:srgbClr val="BBE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>
                          <a:solidFill>
                            <a:srgbClr val="FFFFFF"/>
                          </a:solidFill>
                        </a:rPr>
                        <a:t>1</a:t>
                      </a:r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12700" cmpd="sng">
                      <a:solidFill>
                        <a:srgbClr val="BBEAA8"/>
                      </a:solidFill>
                    </a:lnT>
                    <a:lnB w="381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 smtClean="0"/>
                        <a:t>о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 smtClean="0"/>
                        <a:t>г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 smtClean="0"/>
                        <a:t>и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 smtClean="0"/>
                        <a:t>р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 smtClean="0"/>
                        <a:t>т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 smtClean="0"/>
                        <a:t>л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400" b="1" dirty="0" smtClean="0"/>
                        <a:t>м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ap="flat" cmpd="sng" algn="ctr">
                      <a:solidFill>
                        <a:srgbClr val="BBE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BEA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4400" b="1" dirty="0" smtClean="0"/>
                        <a:t>а</a:t>
                      </a:r>
                      <a:endParaRPr lang="uk-UA" sz="4400" b="1" dirty="0"/>
                    </a:p>
                  </a:txBody>
                  <a:tcPr marL="68580" marR="68580" anchor="ctr">
                    <a:lnL w="12700" cmpd="sng">
                      <a:solidFill>
                        <a:srgbClr val="BBEAA8"/>
                      </a:solidFill>
                    </a:lnL>
                    <a:lnR w="12700" cmpd="sng">
                      <a:solidFill>
                        <a:srgbClr val="BBEAA8"/>
                      </a:solidFill>
                    </a:lnR>
                    <a:lnT w="38100" cmpd="sng">
                      <a:solidFill>
                        <a:srgbClr val="BBEAA8"/>
                      </a:solidFill>
                    </a:lnT>
                    <a:lnB w="12700" cmpd="sng">
                      <a:solidFill>
                        <a:srgbClr val="BBEAA8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598C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05064"/>
            <a:ext cx="1935088" cy="22248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25376" y="5445224"/>
            <a:ext cx="4634780" cy="1021556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Алгоритм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765A43"/>
                </a:solidFill>
              </a:rPr>
              <a:t> 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1132764" y="1485645"/>
            <a:ext cx="7547212" cy="1789818"/>
          </a:xfrm>
          <a:prstGeom prst="cloudCallout">
            <a:avLst>
              <a:gd name="adj1" fmla="val 9547"/>
              <a:gd name="adj2" fmla="val 8995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Молодці</a:t>
            </a:r>
            <a:endParaRPr lang="ru-RU" sz="2800" b="1" dirty="0"/>
          </a:p>
        </p:txBody>
      </p:sp>
      <p:pic>
        <p:nvPicPr>
          <p:cNvPr id="1026" name="Picture 2" descr="http://www.karaoke-city.ru/images/sm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37" y="3052591"/>
            <a:ext cx="3411942" cy="323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 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977358"/>
                </a:solidFill>
              </a:rPr>
              <a:t> 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7106" y="138011"/>
            <a:ext cx="6952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Роль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інформації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житті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4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дій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120032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Кожна людина має якусь мету. Щоб досягти її, вона складає план своїх дій, а потім виконує його. Такий план називають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послідовністю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подій</a:t>
            </a:r>
            <a:r>
              <a:rPr lang="uk-UA" sz="24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1026" name="Picture 2" descr="Картинки по запросу послідовність ді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35451" r="3494" b="5120"/>
          <a:stretch/>
        </p:blipFill>
        <p:spPr bwMode="auto">
          <a:xfrm>
            <a:off x="710562" y="2492896"/>
            <a:ext cx="802159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4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</a:t>
            </a:r>
            <a:r>
              <a:rPr lang="uk-UA" dirty="0" smtClean="0"/>
              <a:t>подій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4006" y="2715846"/>
            <a:ext cx="4964915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Кожна </a:t>
            </a:r>
            <a:r>
              <a:rPr lang="uk-UA" sz="2400" b="1" i="1" kern="0" dirty="0">
                <a:solidFill>
                  <a:srgbClr val="FFFF00"/>
                </a:solidFill>
              </a:rPr>
              <a:t>послідовність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подій </a:t>
            </a:r>
            <a:r>
              <a:rPr lang="uk-UA" sz="2400" b="1" i="1" kern="0" dirty="0">
                <a:solidFill>
                  <a:srgbClr val="FFFFFF"/>
                </a:solidFill>
              </a:rPr>
              <a:t>може мати свою назву. Наприклад, ти щодня виконуєш послідовність дій «Чищення зубів».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06" y="1196753"/>
            <a:ext cx="9037607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Послідовність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подій </a:t>
            </a:r>
            <a:r>
              <a:rPr lang="uk-UA" sz="2800" b="1" i="1" kern="0" dirty="0">
                <a:solidFill>
                  <a:srgbClr val="FFFFFF"/>
                </a:solidFill>
              </a:rPr>
              <a:t>–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події</a:t>
            </a:r>
            <a:r>
              <a:rPr lang="uk-UA" sz="2800" b="1" i="1" kern="0" dirty="0">
                <a:solidFill>
                  <a:srgbClr val="FFFFFF"/>
                </a:solidFill>
              </a:rPr>
              <a:t>, спрямовані на розв’язання певного завдання. </a:t>
            </a:r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64" y="2603888"/>
            <a:ext cx="4042450" cy="388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7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</a:t>
            </a:r>
            <a:r>
              <a:rPr lang="uk-UA" dirty="0" smtClean="0"/>
              <a:t>подій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2627783" y="2804337"/>
            <a:ext cx="6463829" cy="26776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Діти, встаньте, стрепеніться, 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Уперед-назад схиліться, 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сусідів оберніться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у боки нахиліться.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Усміхніться всім одразу…</a:t>
            </a:r>
          </a:p>
          <a:p>
            <a:pPr lvl="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 зробіть чотири рази!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545" y="1236820"/>
            <a:ext cx="867645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Прочитай вірш. Чи можна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події</a:t>
            </a:r>
            <a:r>
              <a:rPr lang="uk-UA" sz="2800" b="1" i="1" kern="0" dirty="0">
                <a:solidFill>
                  <a:srgbClr val="FFFFFF"/>
                </a:solidFill>
              </a:rPr>
              <a:t>, описані в ньому, назвати послідовністю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подій</a:t>
            </a:r>
            <a:r>
              <a:rPr lang="uk-UA" sz="2800" b="1" i="1" kern="0" dirty="0">
                <a:solidFill>
                  <a:srgbClr val="FFFFFF"/>
                </a:solidFill>
              </a:rPr>
              <a:t>? </a:t>
            </a:r>
          </a:p>
        </p:txBody>
      </p:sp>
      <p:pic>
        <p:nvPicPr>
          <p:cNvPr id="3074" name="Picture 2" descr="Картинки по запросу фізкультура учн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" y="2804336"/>
            <a:ext cx="2490577" cy="29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7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Послідовність дій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728" y="1196763"/>
            <a:ext cx="6967885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Пригадай героя казки, який одержав від царя таке завдання: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" y="1343741"/>
            <a:ext cx="1954965" cy="4605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23727" y="2406131"/>
            <a:ext cx="6967885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«Піди туди — не знаю куди. Принеси те — не знаю що!»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3727" y="3615500"/>
            <a:ext cx="6967885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 можна виконати таку послідовність дій? Напевне, ні. А чому? Тому що цар склав послідовність дій неправильно!</a:t>
            </a:r>
          </a:p>
        </p:txBody>
      </p:sp>
    </p:spTree>
    <p:extLst>
      <p:ext uri="{BB962C8B-B14F-4D97-AF65-F5344CB8AC3E}">
        <p14:creationId xmlns:p14="http://schemas.microsoft.com/office/powerpoint/2010/main" val="27290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/>
          </a:bodyPr>
          <a:lstStyle/>
          <a:p>
            <a:r>
              <a:rPr lang="uk-UA" dirty="0"/>
              <a:t>Властивості послідовність дій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правильно скласти послідовність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подій</a:t>
            </a:r>
            <a:r>
              <a:rPr lang="uk-UA" sz="2800" b="1" i="1" kern="0" dirty="0">
                <a:solidFill>
                  <a:srgbClr val="FFFFFF"/>
                </a:solidFill>
              </a:rPr>
              <a:t>, потрібно знати їх властивості. 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2843808" cy="39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5402" y="2235965"/>
            <a:ext cx="605316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Кожна команда послідовності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подій </a:t>
            </a:r>
            <a:r>
              <a:rPr lang="uk-UA" sz="2800" b="1" i="1" kern="0" dirty="0">
                <a:solidFill>
                  <a:srgbClr val="FFFFFF"/>
                </a:solidFill>
              </a:rPr>
              <a:t>повинна бути зрозумілою виконавцю.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402" y="3706054"/>
            <a:ext cx="6053166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Послідовність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подій </a:t>
            </a:r>
            <a:r>
              <a:rPr lang="uk-UA" sz="2400" b="1" i="1" kern="0" dirty="0">
                <a:solidFill>
                  <a:srgbClr val="FFFFFF"/>
                </a:solidFill>
              </a:rPr>
              <a:t>не повинна містити команди, які виконавець не може виконати.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402" y="5176143"/>
            <a:ext cx="605316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ü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Виконання послідовності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подій </a:t>
            </a:r>
            <a:r>
              <a:rPr lang="uk-UA" sz="2800" b="1" i="1" kern="0" dirty="0">
                <a:solidFill>
                  <a:srgbClr val="FFFFFF"/>
                </a:solidFill>
              </a:rPr>
              <a:t>має завершуватися отриманням результату. </a:t>
            </a:r>
          </a:p>
        </p:txBody>
      </p:sp>
    </p:spTree>
    <p:extLst>
      <p:ext uri="{BB962C8B-B14F-4D97-AF65-F5344CB8AC3E}">
        <p14:creationId xmlns:p14="http://schemas.microsoft.com/office/powerpoint/2010/main" val="33408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501</Words>
  <Application>Microsoft Office PowerPoint</Application>
  <PresentationFormat>Экран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Запитання і завдання</vt:lpstr>
      <vt:lpstr>Розкодуйте слово</vt:lpstr>
      <vt:lpstr>Презентация PowerPoint</vt:lpstr>
      <vt:lpstr>Послідовність дій</vt:lpstr>
      <vt:lpstr>Послідовність подій</vt:lpstr>
      <vt:lpstr>Послідовність подій</vt:lpstr>
      <vt:lpstr>Послідовність дій</vt:lpstr>
      <vt:lpstr>Властивості послідовність дій</vt:lpstr>
      <vt:lpstr>Послідовність дій</vt:lpstr>
      <vt:lpstr>Запитання і завдання</vt:lpstr>
      <vt:lpstr>Розгадайте ребус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Фізкультхвилинка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2021-02-09T07:51:36Z</dcterms:created>
  <dcterms:modified xsi:type="dcterms:W3CDTF">2021-02-09T07:59:54Z</dcterms:modified>
</cp:coreProperties>
</file>