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9" r:id="rId3"/>
    <p:sldId id="258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1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C500-774D-49F8-9954-CC22DA03A5FF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08AE6-8145-4F36-BEAF-1291B5B47D5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08AE6-8145-4F36-BEAF-1291B5B47D5F}" type="slidenum">
              <a:rPr lang="uk-UA" smtClean="0"/>
              <a:t>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_5ddb9_5124e938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56946" y="-1143685"/>
            <a:ext cx="6858024" cy="91453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3300"/>
                </a:solidFill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  <a:solidFill>
            <a:srgbClr val="97FFD5"/>
          </a:solidFill>
          <a:ln>
            <a:solidFill>
              <a:srgbClr val="00CC99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58E66-C51E-4FCA-BA3F-EB34A1B829B8}" type="datetimeFigureOut">
              <a:rPr lang="uk-UA" smtClean="0"/>
              <a:t>27.01.2021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4ADD9-06CD-4BAA-82C8-0D114430F98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Багетная рамка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403"/>
            </a:avLst>
          </a:prstGeom>
          <a:noFill/>
          <a:ln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1728191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C00000"/>
                </a:solidFill>
              </a:rPr>
              <a:t>КЛІМАТ</a:t>
            </a:r>
            <a:endParaRPr lang="uk-UA" sz="8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3995936" cy="2016224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Клімат та основні кліматичні показники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11266" name="AutoShape 2" descr="За 10 років клімат Волині став аномальним | ВолиньPo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 клімату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b="1" dirty="0" err="1" smtClean="0"/>
              <a:t>Мусонний-</a:t>
            </a:r>
            <a:endParaRPr lang="uk-UA" b="1" dirty="0" smtClean="0"/>
          </a:p>
          <a:p>
            <a:pPr indent="11113">
              <a:buNone/>
            </a:pPr>
            <a:r>
              <a:rPr lang="uk-UA" dirty="0" smtClean="0"/>
              <a:t>Зустрічається на морських узбережжях, де панують мусони</a:t>
            </a:r>
          </a:p>
          <a:p>
            <a:pPr indent="11113">
              <a:buNone/>
            </a:pPr>
            <a:r>
              <a:rPr lang="uk-UA" dirty="0" err="1" smtClean="0"/>
              <a:t>Літо-</a:t>
            </a:r>
            <a:r>
              <a:rPr lang="uk-UA" dirty="0" smtClean="0"/>
              <a:t> дощове, вологе, порівняно тепле.</a:t>
            </a:r>
          </a:p>
          <a:p>
            <a:pPr indent="11113">
              <a:buNone/>
            </a:pPr>
            <a:r>
              <a:rPr lang="uk-UA" dirty="0" smtClean="0"/>
              <a:t>Зима – суха,холодна</a:t>
            </a:r>
          </a:p>
        </p:txBody>
      </p:sp>
      <p:pic>
        <p:nvPicPr>
          <p:cNvPr id="21508" name="Picture 4" descr="C:\Users\User\Desktop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052737"/>
            <a:ext cx="4032448" cy="2160239"/>
          </a:xfrm>
          <a:prstGeom prst="rect">
            <a:avLst/>
          </a:prstGeom>
          <a:noFill/>
        </p:spPr>
      </p:pic>
      <p:pic>
        <p:nvPicPr>
          <p:cNvPr id="21507" name="Picture 3" descr="C:\Users\User\Desktop\завантаженн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861048"/>
            <a:ext cx="3960440" cy="2016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Підсумок уроку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клімат?</a:t>
            </a:r>
          </a:p>
          <a:p>
            <a:r>
              <a:rPr lang="uk-UA" dirty="0" smtClean="0"/>
              <a:t>Які ви знаєте </a:t>
            </a:r>
            <a:r>
              <a:rPr lang="uk-UA" dirty="0" err="1" smtClean="0"/>
              <a:t>кліматотвірні</a:t>
            </a:r>
            <a:r>
              <a:rPr lang="uk-UA" dirty="0" smtClean="0"/>
              <a:t> чинники?</a:t>
            </a:r>
          </a:p>
          <a:p>
            <a:r>
              <a:rPr lang="uk-UA" dirty="0" smtClean="0"/>
              <a:t>Яким буває клімат?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Климатообразующие факторы-w6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8463"/>
            <a:ext cx="8640959" cy="6059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36 сторінка144 – 145</a:t>
            </a:r>
          </a:p>
          <a:p>
            <a:r>
              <a:rPr lang="uk-UA" dirty="0" smtClean="0"/>
              <a:t>Творче: знайдіть літературні твори з описами клімату різних місцевостей.</a:t>
            </a:r>
          </a:p>
          <a:p>
            <a:endParaRPr lang="uk-UA" dirty="0"/>
          </a:p>
        </p:txBody>
      </p:sp>
      <p:pic>
        <p:nvPicPr>
          <p:cNvPr id="22531" name="Picture 3" descr="C:\Users\User\Desktop\завантаження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6044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Що таке клімат</a:t>
            </a:r>
            <a:endParaRPr lang="uk-UA" dirty="0"/>
          </a:p>
        </p:txBody>
      </p:sp>
      <p:pic>
        <p:nvPicPr>
          <p:cNvPr id="16386" name="Picture 2" descr="C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7869659" cy="25202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124745"/>
            <a:ext cx="87129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Клімат- багаторічний режим погоди для певної  місцевості</a:t>
            </a:r>
          </a:p>
          <a:p>
            <a:endParaRPr lang="uk-UA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vi-VN" sz="2800" dirty="0" smtClean="0">
                <a:latin typeface="Arial" pitchFamily="34" charset="0"/>
                <a:cs typeface="Arial" pitchFamily="34" charset="0"/>
              </a:rPr>
              <a:t>Клі́мат 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800" i="1" dirty="0" smtClean="0">
                <a:latin typeface="Arial" pitchFamily="34" charset="0"/>
                <a:cs typeface="Arial" pitchFamily="34" charset="0"/>
              </a:rPr>
              <a:t>дав.-гр. 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Κλίμα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 —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кут,нахил,у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хил</a:t>
            </a:r>
            <a:r>
              <a:rPr lang="uk-UA" sz="28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800" dirty="0" smtClean="0">
                <a:latin typeface="Arial" pitchFamily="34" charset="0"/>
                <a:cs typeface="Arial" pitchFamily="34" charset="0"/>
              </a:rPr>
              <a:t> підсо́ння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)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режим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погоди </a:t>
            </a:r>
            <a:r>
              <a:rPr lang="vi-VN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який базується на 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багаторічних метеорологічних спостереженнях  і залежить від кута сонячного падіння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завантаженн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7568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ХАРАКТЕРИСТИКА   КЛІМАТУ</a:t>
            </a:r>
            <a:endParaRPr lang="uk-UA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11560" y="1988840"/>
            <a:ext cx="8075240" cy="4137323"/>
          </a:xfrm>
        </p:spPr>
        <p:txBody>
          <a:bodyPr/>
          <a:lstStyle/>
          <a:p>
            <a:r>
              <a:rPr lang="uk-UA" i="1" dirty="0" smtClean="0"/>
              <a:t>Багаторічні температури </a:t>
            </a:r>
          </a:p>
          <a:p>
            <a:r>
              <a:rPr lang="uk-UA" i="1" dirty="0" smtClean="0"/>
              <a:t>Багаторічна кількість опадів і режим їх випадання</a:t>
            </a:r>
          </a:p>
          <a:p>
            <a:r>
              <a:rPr lang="uk-UA" i="1" dirty="0" smtClean="0"/>
              <a:t>Переважаючі напрями  вітрів</a:t>
            </a:r>
          </a:p>
          <a:p>
            <a:r>
              <a:rPr lang="uk-UA" i="1" dirty="0" smtClean="0"/>
              <a:t>Прозорість атмосфери</a:t>
            </a:r>
          </a:p>
          <a:p>
            <a:r>
              <a:rPr lang="uk-UA" i="1" dirty="0" smtClean="0"/>
              <a:t>Переважаючі типи погоди </a:t>
            </a:r>
            <a:endParaRPr lang="uk-UA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User\Desktop\завантаження (4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2101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СОНЯЧНА ЕНЕРГІЯ</a:t>
            </a:r>
            <a:br>
              <a:rPr lang="uk-UA" dirty="0" smtClean="0"/>
            </a:br>
            <a:r>
              <a:rPr lang="uk-UA" dirty="0" smtClean="0"/>
              <a:t> (радіація)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Кількість сонячного тепла,яка надходить на Землю від Сонця</a:t>
            </a:r>
          </a:p>
          <a:p>
            <a:endParaRPr lang="uk-UA" dirty="0"/>
          </a:p>
          <a:p>
            <a:r>
              <a:rPr lang="uk-UA" dirty="0" smtClean="0"/>
              <a:t>Залежить від географічної широти</a:t>
            </a:r>
          </a:p>
          <a:p>
            <a:endParaRPr lang="uk-UA" dirty="0"/>
          </a:p>
          <a:p>
            <a:r>
              <a:rPr lang="uk-UA" dirty="0" smtClean="0"/>
              <a:t>Кута падіння сонячних променів</a:t>
            </a:r>
            <a:endParaRPr lang="uk-UA" dirty="0"/>
          </a:p>
        </p:txBody>
      </p:sp>
      <p:pic>
        <p:nvPicPr>
          <p:cNvPr id="41986" name="Picture 2" descr="ᐈ Sun stock cliparts, Royalty Free sun drawings | download on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149080"/>
            <a:ext cx="2330624" cy="233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8762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ПЕРЕМІЩЕННЯ Повітряних мас</a:t>
            </a:r>
            <a:br>
              <a:rPr lang="uk-UA" dirty="0" smtClean="0"/>
            </a:br>
            <a:r>
              <a:rPr lang="uk-UA" dirty="0" smtClean="0"/>
              <a:t>(</a:t>
            </a:r>
            <a:r>
              <a:rPr lang="uk-UA" sz="3100" dirty="0" smtClean="0"/>
              <a:t>атмосферна циркуляція)</a:t>
            </a:r>
            <a:endParaRPr lang="uk-UA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4235301"/>
          </a:xfrm>
        </p:spPr>
        <p:txBody>
          <a:bodyPr/>
          <a:lstStyle/>
          <a:p>
            <a:r>
              <a:rPr lang="uk-UA" dirty="0" smtClean="0"/>
              <a:t>Горизонтальні і вертикальні рухи повітря</a:t>
            </a:r>
          </a:p>
          <a:p>
            <a:r>
              <a:rPr lang="uk-UA" dirty="0" smtClean="0"/>
              <a:t>Переміщення повітря між океаном і суходолом</a:t>
            </a:r>
          </a:p>
          <a:p>
            <a:r>
              <a:rPr lang="uk-UA" dirty="0" smtClean="0"/>
              <a:t>Переважаючі напрями вітрів</a:t>
            </a:r>
            <a:endParaRPr lang="uk-UA" dirty="0"/>
          </a:p>
        </p:txBody>
      </p:sp>
      <p:pic>
        <p:nvPicPr>
          <p:cNvPr id="38914" name="Picture 2" descr="Мешканців столиці попереджають про сильний вітер | Український інтер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149080"/>
            <a:ext cx="3259063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Характер підстилаючої поверхні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Висота над рівнем моря</a:t>
            </a:r>
          </a:p>
          <a:p>
            <a:r>
              <a:rPr lang="uk-UA" dirty="0" smtClean="0"/>
              <a:t>Рельєф</a:t>
            </a:r>
          </a:p>
          <a:p>
            <a:r>
              <a:rPr lang="uk-UA" dirty="0" smtClean="0"/>
              <a:t>Наближеність до океану</a:t>
            </a:r>
          </a:p>
          <a:p>
            <a:r>
              <a:rPr lang="uk-UA" dirty="0" smtClean="0"/>
              <a:t>Вплив морських течій</a:t>
            </a:r>
            <a:endParaRPr lang="uk-UA" dirty="0"/>
          </a:p>
        </p:txBody>
      </p:sp>
      <p:pic>
        <p:nvPicPr>
          <p:cNvPr id="37890" name="Picture 2" descr="ФОРМУВАННЯ РЕЛЬЄФУ. ТИПИ РЕЛЬЄФУ ЗА ПОХОДЖЕННЯМ. РЕЛЬЄФ І ДІЯЛЬНІСТЬ ЛЮДИНИ  - РЕЛЬЄФ, ТЕКТОНІЧНА ТА ГЕОЛОГІЧНА БУДОВА, МІНЕРАЛЬНІ РЕСУРСИ - Природні  умови і ресурси України - Підручник Географія 8 клас - В.Ю. Пестушко -  Генеза 2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05064"/>
            <a:ext cx="6096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 клімату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20480" cy="492514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uk-UA" sz="4600" b="1" dirty="0" smtClean="0"/>
              <a:t>Морський </a:t>
            </a:r>
            <a:r>
              <a:rPr lang="uk-UA" sz="4600" b="1" dirty="0" smtClean="0"/>
              <a:t>клімат</a:t>
            </a:r>
            <a:r>
              <a:rPr lang="uk-UA" dirty="0" smtClean="0"/>
              <a:t> </a:t>
            </a:r>
            <a:endParaRPr lang="uk-UA" dirty="0" smtClean="0"/>
          </a:p>
          <a:p>
            <a:pPr indent="11113" algn="just">
              <a:lnSpc>
                <a:spcPct val="120000"/>
              </a:lnSpc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океанічний </a:t>
            </a:r>
            <a:r>
              <a:rPr lang="uk-UA" sz="3300" b="1" dirty="0" smtClean="0">
                <a:latin typeface="Arial" pitchFamily="34" charset="0"/>
                <a:cs typeface="Arial" pitchFamily="34" charset="0"/>
              </a:rPr>
              <a:t>клімат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) — </a:t>
            </a:r>
            <a:r>
              <a:rPr lang="uk-UA" sz="3300" b="1" dirty="0" err="1" smtClean="0">
                <a:latin typeface="Arial" pitchFamily="34" charset="0"/>
                <a:cs typeface="Arial" pitchFamily="34" charset="0"/>
              </a:rPr>
              <a:t>клімат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 регіонів, близьких до </a:t>
            </a:r>
            <a:r>
              <a:rPr lang="uk-UA" sz="3300" b="1" dirty="0" smtClean="0">
                <a:latin typeface="Arial" pitchFamily="34" charset="0"/>
                <a:cs typeface="Arial" pitchFamily="34" charset="0"/>
              </a:rPr>
              <a:t>моря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indent="11113" algn="just">
              <a:lnSpc>
                <a:spcPct val="120000"/>
              </a:lnSpc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err="1" smtClean="0">
                <a:latin typeface="Arial" pitchFamily="34" charset="0"/>
                <a:cs typeface="Arial" pitchFamily="34" charset="0"/>
              </a:rPr>
              <a:t>---відрізняється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невеликими добовими та річними амплітудами температури повітря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indent="11113" algn="just">
              <a:lnSpc>
                <a:spcPct val="120000"/>
              </a:lnSpc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високою відносною вологістю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indent="11113" algn="just">
              <a:lnSpc>
                <a:spcPct val="120000"/>
              </a:lnSpc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прохолодним літом і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м'якою </a:t>
            </a:r>
            <a:r>
              <a:rPr lang="uk-UA" sz="3300" dirty="0" err="1" smtClean="0">
                <a:latin typeface="Arial" pitchFamily="34" charset="0"/>
                <a:cs typeface="Arial" pitchFamily="34" charset="0"/>
              </a:rPr>
              <a:t>маломорозною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зимою (в помірних широтах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indent="11113" algn="just">
              <a:lnSpc>
                <a:spcPct val="120000"/>
              </a:lnSpc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великою хмарністю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indent="11113" algn="just">
              <a:lnSpc>
                <a:spcPct val="120000"/>
              </a:lnSpc>
              <a:buNone/>
            </a:pPr>
            <a:r>
              <a:rPr lang="uk-UA" sz="3300" dirty="0" smtClean="0">
                <a:latin typeface="Arial" pitchFamily="34" charset="0"/>
                <a:cs typeface="Arial" pitchFamily="34" charset="0"/>
              </a:rPr>
              <a:t> опади у вигляді дощу випадають переважно влітку  , </a:t>
            </a:r>
            <a:r>
              <a:rPr lang="uk-UA" sz="3300" dirty="0" smtClean="0">
                <a:latin typeface="Arial" pitchFamily="34" charset="0"/>
                <a:cs typeface="Arial" pitchFamily="34" charset="0"/>
              </a:rPr>
              <a:t>сильними вітрами</a:t>
            </a:r>
            <a:endParaRPr lang="uk-UA" sz="33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uk-UA" dirty="0" smtClean="0"/>
          </a:p>
          <a:p>
            <a:pPr algn="just"/>
            <a:endParaRPr lang="uk-UA" dirty="0"/>
          </a:p>
        </p:txBody>
      </p:sp>
      <p:pic>
        <p:nvPicPr>
          <p:cNvPr id="18435" name="Picture 3" descr="C:\Users\User\Desktop\dsc_0710-scal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032" y="2780928"/>
            <a:ext cx="4038600" cy="2685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 клімату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Континентальний клімат</a:t>
            </a:r>
            <a:r>
              <a:rPr lang="uk-UA" dirty="0" smtClean="0"/>
              <a:t> </a:t>
            </a:r>
            <a:r>
              <a:rPr lang="uk-UA" dirty="0" smtClean="0"/>
              <a:t>—</a:t>
            </a:r>
          </a:p>
          <a:p>
            <a:pPr indent="11113">
              <a:buNone/>
            </a:pPr>
            <a:r>
              <a:rPr lang="uk-UA" dirty="0" smtClean="0"/>
              <a:t> </a:t>
            </a:r>
            <a:r>
              <a:rPr lang="uk-UA" dirty="0" err="1" smtClean="0"/>
              <a:t>клімат</a:t>
            </a:r>
            <a:r>
              <a:rPr lang="uk-UA" dirty="0" smtClean="0"/>
              <a:t>, характерний для внутрішніх районів материків в яких панують континентальні повітряні маси. Характеризується </a:t>
            </a:r>
            <a:r>
              <a:rPr lang="uk-UA" dirty="0" smtClean="0"/>
              <a:t>жарким літом,холодною зимою,високою </a:t>
            </a:r>
            <a:r>
              <a:rPr lang="uk-UA" dirty="0" smtClean="0"/>
              <a:t>амплітудою температури повітря, малою сумою опадів і слабкими </a:t>
            </a:r>
            <a:r>
              <a:rPr lang="uk-UA" dirty="0" smtClean="0"/>
              <a:t>вітрами, низькою вологістю повітря.</a:t>
            </a:r>
            <a:endParaRPr lang="uk-UA" dirty="0" smtClean="0"/>
          </a:p>
        </p:txBody>
      </p:sp>
      <p:pic>
        <p:nvPicPr>
          <p:cNvPr id="19458" name="Picture 2" descr="C:\Users\User\Desktop\190px-Кар_обл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68144" y="3212976"/>
            <a:ext cx="2738355" cy="204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215</TotalTime>
  <Words>151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КЛІМАТ</vt:lpstr>
      <vt:lpstr>Що таке клімат</vt:lpstr>
      <vt:lpstr>ХАРАКТЕРИСТИКА   КЛІМАТУ</vt:lpstr>
      <vt:lpstr>Слайд 4</vt:lpstr>
      <vt:lpstr>СОНЯЧНА ЕНЕРГІЯ  (радіація)</vt:lpstr>
      <vt:lpstr>ПЕРЕМІЩЕННЯ Повітряних мас (атмосферна циркуляція)</vt:lpstr>
      <vt:lpstr>Характер підстилаючої поверхні</vt:lpstr>
      <vt:lpstr>Типи  клімату</vt:lpstr>
      <vt:lpstr>Типи  клімату</vt:lpstr>
      <vt:lpstr>Типи  клімату</vt:lpstr>
      <vt:lpstr>Підсумок уроку</vt:lpstr>
      <vt:lpstr>Слайд 12</vt:lpstr>
      <vt:lpstr>Домашнє завдання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КЛІМАТ</dc:title>
  <dc:creator>User</dc:creator>
  <cp:lastModifiedBy>User</cp:lastModifiedBy>
  <cp:revision>104</cp:revision>
  <dcterms:created xsi:type="dcterms:W3CDTF">2021-01-27T16:07:17Z</dcterms:created>
  <dcterms:modified xsi:type="dcterms:W3CDTF">2021-01-27T19:42:55Z</dcterms:modified>
</cp:coreProperties>
</file>